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289" r:id="rId3"/>
    <p:sldId id="290" r:id="rId4"/>
    <p:sldId id="314" r:id="rId5"/>
    <p:sldId id="291" r:id="rId6"/>
    <p:sldId id="292" r:id="rId7"/>
    <p:sldId id="293" r:id="rId8"/>
    <p:sldId id="327" r:id="rId9"/>
    <p:sldId id="319" r:id="rId10"/>
    <p:sldId id="323" r:id="rId11"/>
    <p:sldId id="298" r:id="rId12"/>
    <p:sldId id="300" r:id="rId13"/>
    <p:sldId id="325" r:id="rId14"/>
    <p:sldId id="326" r:id="rId15"/>
    <p:sldId id="313" r:id="rId16"/>
    <p:sldId id="288" r:id="rId17"/>
    <p:sldId id="297" r:id="rId18"/>
    <p:sldId id="302" r:id="rId19"/>
    <p:sldId id="294" r:id="rId20"/>
    <p:sldId id="296" r:id="rId21"/>
    <p:sldId id="299" r:id="rId22"/>
    <p:sldId id="301" r:id="rId23"/>
    <p:sldId id="320" r:id="rId24"/>
    <p:sldId id="321" r:id="rId25"/>
    <p:sldId id="322" r:id="rId2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2"/>
    <p:restoredTop sz="66990"/>
  </p:normalViewPr>
  <p:slideViewPr>
    <p:cSldViewPr snapToGrid="0" snapToObjects="1">
      <p:cViewPr varScale="1">
        <p:scale>
          <a:sx n="109" d="100"/>
          <a:sy n="109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looked at the memory hierarchy</a:t>
            </a:r>
          </a:p>
          <a:p>
            <a:endParaRPr lang="en-US" dirty="0"/>
          </a:p>
          <a:p>
            <a:r>
              <a:rPr lang="en-US" dirty="0"/>
              <a:t>That included large, slower, cheaper storage on I/O devices</a:t>
            </a:r>
          </a:p>
          <a:p>
            <a:r>
              <a:rPr lang="en-US" dirty="0"/>
              <a:t>  - Solid State Drives (SSD)</a:t>
            </a:r>
          </a:p>
          <a:p>
            <a:r>
              <a:rPr lang="en-US" dirty="0"/>
              <a:t>  - Hard Disk Drive (HDD)</a:t>
            </a:r>
          </a:p>
          <a:p>
            <a:r>
              <a:rPr lang="en-US" dirty="0"/>
              <a:t>  - Optical Drives</a:t>
            </a:r>
          </a:p>
          <a:p>
            <a:r>
              <a:rPr lang="en-US" dirty="0"/>
              <a:t>  - Tape backup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It also included smaller, faster more expensive memories</a:t>
            </a:r>
          </a:p>
          <a:p>
            <a:r>
              <a:rPr lang="en-US" dirty="0"/>
              <a:t>  - Main memory (DRAM)</a:t>
            </a:r>
          </a:p>
          <a:p>
            <a:r>
              <a:rPr lang="en-US" dirty="0"/>
              <a:t>  - Cache and CPU Registers (SRAM)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super scalar processor adds multiple functional units to the ALU.</a:t>
            </a:r>
          </a:p>
          <a:p>
            <a:r>
              <a:rPr lang="en-US" dirty="0"/>
              <a:t>  - Like adding more washing machines and more dryers.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Here, some of those 4-billion transistors are used to build more ALU’s (i.e. functional units)</a:t>
            </a:r>
          </a:p>
          <a:p>
            <a:r>
              <a:rPr lang="en-US" dirty="0"/>
              <a:t>  - Each functional units can be executing its own instruction.</a:t>
            </a:r>
          </a:p>
          <a:p>
            <a:r>
              <a:rPr lang="en-US" dirty="0"/>
              <a:t>    - For example, there may be several integer ALU’s and several Floating Point ALUs</a:t>
            </a:r>
          </a:p>
          <a:p>
            <a:r>
              <a:rPr lang="en-US" dirty="0"/>
              <a:t>    - Each one can do one instruction.</a:t>
            </a:r>
          </a:p>
          <a:p>
            <a:r>
              <a:rPr lang="en-US" dirty="0"/>
              <a:t>    - So in the image above the processor could execute 2 floating point instructions and two integer instructions in parallel.</a:t>
            </a:r>
          </a:p>
          <a:p>
            <a:endParaRPr lang="en-US" dirty="0"/>
          </a:p>
          <a:p>
            <a:r>
              <a:rPr lang="en-US" dirty="0"/>
              <a:t>Because each execute phase can process multiple instructions…</a:t>
            </a:r>
          </a:p>
          <a:p>
            <a:r>
              <a:rPr lang="en-US" dirty="0"/>
              <a:t>  - we also need to expand our pipeline </a:t>
            </a:r>
          </a:p>
          <a:p>
            <a:r>
              <a:rPr lang="en-US" dirty="0"/>
              <a:t>  - to send through multiple instructions at a time</a:t>
            </a:r>
          </a:p>
          <a:p>
            <a:r>
              <a:rPr lang="en-US" dirty="0"/>
              <a:t>  - And to match those instructions to the functional units that are available.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Fetch: </a:t>
            </a:r>
          </a:p>
          <a:p>
            <a:r>
              <a:rPr lang="en-US" dirty="0"/>
              <a:t>  - Build the hardware so that it fetches multiple Instructions at at time.</a:t>
            </a:r>
          </a:p>
          <a:p>
            <a:r>
              <a:rPr lang="en-US" dirty="0"/>
              <a:t>  - Uses multiple instruction registers (IR)</a:t>
            </a:r>
          </a:p>
          <a:p>
            <a:r>
              <a:rPr lang="en-US" dirty="0"/>
              <a:t>  - Also possibly multiple program counters (PC)</a:t>
            </a:r>
          </a:p>
          <a:p>
            <a:r>
              <a:rPr lang="en-US" dirty="0"/>
              <a:t>    - So instructions may even come from different programs.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 - The machine figures out what each instruction is</a:t>
            </a:r>
          </a:p>
          <a:p>
            <a:r>
              <a:rPr lang="en-US" dirty="0"/>
              <a:t>  - Matches each instruction to an appropriate functional unit</a:t>
            </a:r>
          </a:p>
          <a:p>
            <a:r>
              <a:rPr lang="en-US" dirty="0"/>
              <a:t>    - Imagine specialized washing machines…</a:t>
            </a:r>
          </a:p>
          <a:p>
            <a:r>
              <a:rPr lang="en-US" dirty="0"/>
              <a:t>      - machines for small and large loads</a:t>
            </a:r>
          </a:p>
          <a:p>
            <a:r>
              <a:rPr lang="en-US" dirty="0"/>
              <a:t>      - or machines that only have cold water or hot water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 - Each functional unit processes its instruction in parallel with the others</a:t>
            </a:r>
          </a:p>
          <a:p>
            <a:r>
              <a:rPr lang="en-US" dirty="0"/>
              <a:t>    - all washers (small and large, hot and cold) work at the same time.</a:t>
            </a:r>
          </a:p>
          <a:p>
            <a:endParaRPr lang="en-US" dirty="0"/>
          </a:p>
          <a:p>
            <a:r>
              <a:rPr lang="en-US" dirty="0"/>
              <a:t>Commit:</a:t>
            </a:r>
          </a:p>
          <a:p>
            <a:r>
              <a:rPr lang="en-US" dirty="0"/>
              <a:t>  - Reorder the results of the instructions so that they are back in the correct order.</a:t>
            </a:r>
          </a:p>
          <a:p>
            <a:r>
              <a:rPr lang="en-US" dirty="0"/>
              <a:t>    - hides the fact that they were done all at the same time.</a:t>
            </a:r>
          </a:p>
          <a:p>
            <a:r>
              <a:rPr lang="en-US" dirty="0"/>
              <a:t>  - All the wash gets folded and put back in the right drawers</a:t>
            </a:r>
          </a:p>
          <a:p>
            <a:endParaRPr lang="en-US" dirty="0"/>
          </a:p>
          <a:p>
            <a:r>
              <a:rPr lang="en-US" dirty="0"/>
              <a:t>Like with pipelining</a:t>
            </a:r>
          </a:p>
          <a:p>
            <a:r>
              <a:rPr lang="en-US" dirty="0"/>
              <a:t>  - There can be dependency issues that limit the maximum benefit.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x = y + 2</a:t>
            </a:r>
          </a:p>
          <a:p>
            <a:r>
              <a:rPr lang="en-US" dirty="0"/>
              <a:t>    - y = x +4.5</a:t>
            </a:r>
          </a:p>
          <a:p>
            <a:r>
              <a:rPr lang="en-US" dirty="0"/>
              <a:t>    - We could not do these two operations in parallel.</a:t>
            </a:r>
          </a:p>
          <a:p>
            <a:r>
              <a:rPr lang="en-US" dirty="0"/>
              <a:t>      - Why not?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4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core is a full CPU with its own</a:t>
            </a:r>
          </a:p>
          <a:p>
            <a:r>
              <a:rPr lang="en-US" dirty="0"/>
              <a:t>  - Registers</a:t>
            </a:r>
          </a:p>
          <a:p>
            <a:r>
              <a:rPr lang="en-US" dirty="0"/>
              <a:t>  - ALU (super-scalar)</a:t>
            </a:r>
          </a:p>
          <a:p>
            <a:r>
              <a:rPr lang="en-US" dirty="0"/>
              <a:t>  - Control unit (pipelined)</a:t>
            </a:r>
          </a:p>
          <a:p>
            <a:endParaRPr lang="en-US" dirty="0"/>
          </a:p>
          <a:p>
            <a:r>
              <a:rPr lang="en-US" dirty="0"/>
              <a:t>They are different than multiple CPU’s in that the cores share</a:t>
            </a:r>
          </a:p>
          <a:p>
            <a:r>
              <a:rPr lang="en-US" dirty="0"/>
              <a:t>  - Cache memories (L3)</a:t>
            </a:r>
          </a:p>
          <a:p>
            <a:r>
              <a:rPr lang="en-US" dirty="0"/>
              <a:t>  - Access to memory </a:t>
            </a:r>
          </a:p>
          <a:p>
            <a:r>
              <a:rPr lang="en-US" dirty="0"/>
              <a:t>  - Access to I/O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4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Multi-Level cache works in stages:</a:t>
            </a:r>
          </a:p>
          <a:p>
            <a:r>
              <a:rPr lang="en-US" dirty="0"/>
              <a:t>  - Check the appropriate L1 cache for the data or instruction.</a:t>
            </a:r>
          </a:p>
          <a:p>
            <a:r>
              <a:rPr lang="en-US" dirty="0"/>
              <a:t>    - If there is a hit use the returned value.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L2 cache</a:t>
            </a:r>
          </a:p>
          <a:p>
            <a:r>
              <a:rPr lang="en-US" dirty="0"/>
              <a:t>    - If there is a hit use the returned value</a:t>
            </a:r>
          </a:p>
          <a:p>
            <a:r>
              <a:rPr lang="en-US" dirty="0"/>
              <a:t>    - and copy it and the nearby stuff to the L1 cache.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L3 cache</a:t>
            </a:r>
          </a:p>
          <a:p>
            <a:r>
              <a:rPr lang="en-US" dirty="0"/>
              <a:t>    - If there is a hit then use the returned value</a:t>
            </a:r>
          </a:p>
          <a:p>
            <a:r>
              <a:rPr lang="en-US" dirty="0"/>
              <a:t>    - and copy it and the nearby stuff to the L2 and L1 caches.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retrieve the data or instruction from main memory</a:t>
            </a:r>
          </a:p>
          <a:p>
            <a:r>
              <a:rPr lang="en-US" dirty="0"/>
              <a:t>    - Use the returned value</a:t>
            </a:r>
          </a:p>
          <a:p>
            <a:r>
              <a:rPr lang="en-US" dirty="0"/>
              <a:t>    - and copy it and the nearby stuff to the L3, L2 and L1 caches.</a:t>
            </a:r>
          </a:p>
          <a:p>
            <a:r>
              <a:rPr lang="en-US" dirty="0"/>
              <a:t>    - done</a:t>
            </a:r>
          </a:p>
          <a:p>
            <a:endParaRPr lang="en-US" dirty="0"/>
          </a:p>
          <a:p>
            <a:r>
              <a:rPr lang="en-US" dirty="0"/>
              <a:t>- One optimization that can be made</a:t>
            </a:r>
          </a:p>
          <a:p>
            <a:r>
              <a:rPr lang="en-US" dirty="0"/>
              <a:t>  - Issue the request for the data to all cache levels and MM at the same time.</a:t>
            </a:r>
          </a:p>
          <a:p>
            <a:r>
              <a:rPr lang="en-US" dirty="0"/>
              <a:t>  - Then if there is a hit, cancel the request at any of the slower levels.</a:t>
            </a:r>
          </a:p>
          <a:p>
            <a:endParaRPr lang="en-US" dirty="0"/>
          </a:p>
          <a:p>
            <a:r>
              <a:rPr lang="en-US" dirty="0"/>
              <a:t>This is super efficient for reading data and instructions.</a:t>
            </a:r>
          </a:p>
          <a:p>
            <a:r>
              <a:rPr lang="en-US" dirty="0"/>
              <a:t>  - However, it creates some complications with writing data.</a:t>
            </a:r>
          </a:p>
          <a:p>
            <a:r>
              <a:rPr lang="en-US" dirty="0"/>
              <a:t>  - E.g. If Core 1 writes some data to a memory location…</a:t>
            </a:r>
          </a:p>
          <a:p>
            <a:r>
              <a:rPr lang="en-US" dirty="0"/>
              <a:t>    - How do we ensure that when Core 2 reads that location it gets the most up to date information?</a:t>
            </a:r>
          </a:p>
          <a:p>
            <a:r>
              <a:rPr lang="en-US" dirty="0"/>
              <a:t>    - We could write it directly to memory</a:t>
            </a:r>
          </a:p>
          <a:p>
            <a:r>
              <a:rPr lang="en-US" dirty="0"/>
              <a:t>    - That’s slow and inefficient if Core 2 never needs that data.</a:t>
            </a:r>
          </a:p>
          <a:p>
            <a:r>
              <a:rPr lang="en-US" dirty="0"/>
              <a:t>    - So maybe there are more clever things we can do…</a:t>
            </a:r>
          </a:p>
          <a:p>
            <a:r>
              <a:rPr lang="en-US" dirty="0"/>
              <a:t>   - This is called the Cache Coherency problem.</a:t>
            </a:r>
          </a:p>
          <a:p>
            <a:r>
              <a:rPr lang="en-US" dirty="0"/>
              <a:t>     - really interesting area of research in computer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42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COMP256 is part of the </a:t>
            </a:r>
            <a:r>
              <a:rPr lang="en-US" dirty="0" err="1"/>
              <a:t>WiD</a:t>
            </a:r>
            <a:r>
              <a:rPr lang="en-US" dirty="0"/>
              <a:t> thread in the COMP major.</a:t>
            </a:r>
          </a:p>
          <a:p>
            <a:r>
              <a:rPr lang="en-US" dirty="0"/>
              <a:t>  - Every core course in COMP requires some type of writing </a:t>
            </a:r>
          </a:p>
          <a:p>
            <a:r>
              <a:rPr lang="en-US" dirty="0"/>
              <a:t>  - By collectively completing all of the writing assignments</a:t>
            </a:r>
          </a:p>
          <a:p>
            <a:r>
              <a:rPr lang="en-US" dirty="0"/>
              <a:t>    - And placing the products into your </a:t>
            </a:r>
            <a:r>
              <a:rPr lang="en-US" dirty="0" err="1"/>
              <a:t>WiD</a:t>
            </a:r>
            <a:r>
              <a:rPr lang="en-US" dirty="0"/>
              <a:t> repository you will satisfy the college </a:t>
            </a:r>
            <a:r>
              <a:rPr lang="en-US" dirty="0" err="1"/>
              <a:t>WiD</a:t>
            </a:r>
            <a:r>
              <a:rPr lang="en-US" dirty="0"/>
              <a:t> requirement.</a:t>
            </a:r>
          </a:p>
          <a:p>
            <a:endParaRPr lang="en-US" dirty="0"/>
          </a:p>
          <a:p>
            <a:r>
              <a:rPr lang="en-US" dirty="0"/>
              <a:t>Each course has different writing goals.</a:t>
            </a:r>
          </a:p>
          <a:p>
            <a:r>
              <a:rPr lang="en-US" dirty="0"/>
              <a:t>  - Exposes you to the different types of thinking and writing that computer scientists do.</a:t>
            </a:r>
          </a:p>
          <a:p>
            <a:r>
              <a:rPr lang="en-US" dirty="0"/>
              <a:t>  - In COMP256 the goal is to:</a:t>
            </a:r>
          </a:p>
          <a:p>
            <a:r>
              <a:rPr lang="en-US" dirty="0"/>
              <a:t>    - “Be able to use metaphor and analogy to explain complex technical concepts.”</a:t>
            </a:r>
          </a:p>
          <a:p>
            <a:r>
              <a:rPr lang="en-US" dirty="0"/>
              <a:t>    - This is a suitable goal for COMP256 as metaphors and analogies are themselves forms of abstraction.</a:t>
            </a:r>
          </a:p>
          <a:p>
            <a:endParaRPr lang="en-US" dirty="0"/>
          </a:p>
          <a:p>
            <a:r>
              <a:rPr lang="en-US" dirty="0"/>
              <a:t>Details are in the assignment MA5.</a:t>
            </a:r>
          </a:p>
          <a:p>
            <a:r>
              <a:rPr lang="en-US" dirty="0"/>
              <a:t>  - This slide just gives a quick overview.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49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7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first one.</a:t>
            </a:r>
          </a:p>
          <a:p>
            <a:r>
              <a:rPr lang="en-US" dirty="0"/>
              <a:t>Finish in half the time.</a:t>
            </a:r>
          </a:p>
          <a:p>
            <a:endParaRPr lang="en-US" dirty="0"/>
          </a:p>
          <a:p>
            <a:r>
              <a:rPr lang="en-US" dirty="0"/>
              <a:t>Important piece is that at any given time we are using a piece of hardware for only one thing.</a:t>
            </a:r>
          </a:p>
          <a:p>
            <a:r>
              <a:rPr lang="en-US" dirty="0"/>
              <a:t> - Washer, dryer, folding table.</a:t>
            </a:r>
          </a:p>
          <a:p>
            <a:r>
              <a:rPr lang="en-US" dirty="0"/>
              <a:t> - Not trying to use the same washer for two different loads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instructions and data get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9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Let’s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But 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is a resource hazard</a:t>
            </a:r>
          </a:p>
          <a:p>
            <a:r>
              <a:rPr lang="en-US" dirty="0"/>
              <a:t>  - The execute and the fetch both need to use MM at the same time.</a:t>
            </a:r>
          </a:p>
          <a:p>
            <a:r>
              <a:rPr lang="en-US" dirty="0"/>
              <a:t>  - But just like we can’t wash colored clothes and white clothes in the same machine at the same time</a:t>
            </a:r>
          </a:p>
          <a:p>
            <a:r>
              <a:rPr lang="en-US" dirty="0"/>
              <a:t>  - We can’t access MM[25] and MM[PC]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49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one way to deal with hazards is to insert a bubble.</a:t>
            </a:r>
          </a:p>
          <a:p>
            <a:r>
              <a:rPr lang="en-US" dirty="0"/>
              <a:t>For example</a:t>
            </a:r>
          </a:p>
          <a:p>
            <a:r>
              <a:rPr lang="en-US" dirty="0"/>
              <a:t>  - We insert a bubble where we would have fetched the third instruction.</a:t>
            </a:r>
          </a:p>
          <a:p>
            <a:r>
              <a:rPr lang="en-US" dirty="0"/>
              <a:t>  - The bubble is essentially a NOP instruction that does nothing (uses no hardware)</a:t>
            </a:r>
          </a:p>
          <a:p>
            <a:r>
              <a:rPr lang="en-US" dirty="0"/>
              <a:t>  -The conflicting fetch is then shifted one time slot to the right</a:t>
            </a:r>
          </a:p>
          <a:p>
            <a:r>
              <a:rPr lang="en-US" dirty="0"/>
              <a:t>    - Thus, it no longer conflicts with the execution of the first instruction.</a:t>
            </a:r>
          </a:p>
          <a:p>
            <a:r>
              <a:rPr lang="en-US" dirty="0"/>
              <a:t>  - So, as long as the execution of the second instruction doesn’t use MM everything is okay.</a:t>
            </a:r>
          </a:p>
          <a:p>
            <a:r>
              <a:rPr lang="en-US" dirty="0"/>
              <a:t>    - E.g. it could add two registers.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93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PC = 14 then the next instruction is fetched from MM[14]</a:t>
            </a:r>
          </a:p>
          <a:p>
            <a:endParaRPr lang="en-US" dirty="0"/>
          </a:p>
          <a:p>
            <a:r>
              <a:rPr lang="en-US" dirty="0"/>
              <a:t>It is then decoded</a:t>
            </a:r>
          </a:p>
          <a:p>
            <a:r>
              <a:rPr lang="en-US" dirty="0"/>
              <a:t>  - imagine it is an unconditional branch to address 7</a:t>
            </a:r>
          </a:p>
          <a:p>
            <a:r>
              <a:rPr lang="en-US" dirty="0"/>
              <a:t>  - while that is being decoded the next instruction is being fetched</a:t>
            </a:r>
          </a:p>
          <a:p>
            <a:r>
              <a:rPr lang="en-US" dirty="0"/>
              <a:t>    - From address 15</a:t>
            </a:r>
          </a:p>
          <a:p>
            <a:r>
              <a:rPr lang="en-US" dirty="0"/>
              <a:t>    - We know that isn’t right, but the computer doesn’t yet</a:t>
            </a:r>
          </a:p>
          <a:p>
            <a:r>
              <a:rPr lang="en-US" dirty="0"/>
              <a:t>    - Because it hasn’t been decoded, yet alone executed.</a:t>
            </a:r>
          </a:p>
          <a:p>
            <a:r>
              <a:rPr lang="en-US" dirty="0"/>
              <a:t>    - So it just carries on as if the the next instruction would be at address 15.</a:t>
            </a:r>
          </a:p>
          <a:p>
            <a:endParaRPr lang="en-US" dirty="0"/>
          </a:p>
          <a:p>
            <a:r>
              <a:rPr lang="en-US" dirty="0"/>
              <a:t>Then the branch is executed and the PC is changed to 7.</a:t>
            </a:r>
          </a:p>
          <a:p>
            <a:r>
              <a:rPr lang="en-US" dirty="0"/>
              <a:t>  - but in the meantime the control unit has</a:t>
            </a:r>
          </a:p>
          <a:p>
            <a:r>
              <a:rPr lang="en-US" dirty="0"/>
              <a:t>    - decoded the instruction at MM[15]</a:t>
            </a:r>
          </a:p>
          <a:p>
            <a:r>
              <a:rPr lang="en-US" dirty="0"/>
              <a:t>    - fetched the instruction at MM[16]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2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once the machine hardware recognizes that</a:t>
            </a:r>
          </a:p>
          <a:p>
            <a:r>
              <a:rPr lang="en-US" dirty="0"/>
              <a:t> - It has fetched and decoded incorrect instructions</a:t>
            </a:r>
          </a:p>
          <a:p>
            <a:r>
              <a:rPr lang="en-US" dirty="0"/>
              <a:t> - it cancels further processing of them.</a:t>
            </a:r>
          </a:p>
          <a:p>
            <a:endParaRPr lang="en-US" dirty="0"/>
          </a:p>
          <a:p>
            <a:r>
              <a:rPr lang="en-US" dirty="0"/>
              <a:t>Then the next fetch</a:t>
            </a:r>
          </a:p>
          <a:p>
            <a:r>
              <a:rPr lang="en-US" dirty="0"/>
              <a:t>  - Comes from the correct location MM[7] because the branch has executed</a:t>
            </a:r>
          </a:p>
          <a:p>
            <a:r>
              <a:rPr lang="en-US" dirty="0"/>
              <a:t>    - The PC has been changed.</a:t>
            </a:r>
          </a:p>
          <a:p>
            <a:endParaRPr lang="en-US" dirty="0"/>
          </a:p>
          <a:p>
            <a:r>
              <a:rPr lang="en-US" dirty="0"/>
              <a:t>[Maybe mention depending upon time]</a:t>
            </a:r>
          </a:p>
          <a:p>
            <a:r>
              <a:rPr lang="en-US" dirty="0"/>
              <a:t>Because nothing in the incorrect instructions has been executed</a:t>
            </a:r>
          </a:p>
          <a:p>
            <a:r>
              <a:rPr lang="en-US" dirty="0"/>
              <a:t>  - There is no issue once they are canceled.</a:t>
            </a:r>
          </a:p>
          <a:p>
            <a:r>
              <a:rPr lang="en-US" dirty="0"/>
              <a:t>  - In more complex pipelines, sometimes these instructions will have changed something before they are canceled.</a:t>
            </a:r>
          </a:p>
          <a:p>
            <a:r>
              <a:rPr lang="en-US" dirty="0"/>
              <a:t>  - In that case, in addition to canceling further processing</a:t>
            </a:r>
          </a:p>
          <a:p>
            <a:r>
              <a:rPr lang="en-US" dirty="0"/>
              <a:t>    - anything that has been done has to be undone.</a:t>
            </a:r>
          </a:p>
          <a:p>
            <a:r>
              <a:rPr lang="en-US" dirty="0"/>
              <a:t>    - More complex, but overall still an improvement in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caching was about getting information to the processor with less delay</a:t>
            </a:r>
          </a:p>
          <a:p>
            <a:r>
              <a:rPr lang="en-US" dirty="0"/>
              <a:t>Recall that processors got faster more quickly than did memory</a:t>
            </a:r>
          </a:p>
          <a:p>
            <a:r>
              <a:rPr lang="en-US" dirty="0"/>
              <a:t>So CPU would have been sitting idle waiting for data.</a:t>
            </a:r>
          </a:p>
          <a:p>
            <a:r>
              <a:rPr lang="en-US" dirty="0"/>
              <a:t>Cache memory makes it possible to get data to the CPU faster at a reasonable cost.</a:t>
            </a:r>
          </a:p>
          <a:p>
            <a:endParaRPr lang="en-US" dirty="0"/>
          </a:p>
          <a:p>
            <a:r>
              <a:rPr lang="en-US" dirty="0"/>
              <a:t>Today’s topic…</a:t>
            </a:r>
          </a:p>
          <a:p>
            <a:endParaRPr lang="en-US" dirty="0"/>
          </a:p>
          <a:p>
            <a:r>
              <a:rPr lang="en-US" dirty="0"/>
              <a:t>Pipelining and Parallelism are both about making the processor even faster</a:t>
            </a:r>
          </a:p>
          <a:p>
            <a:r>
              <a:rPr lang="en-US" dirty="0"/>
              <a:t>  - Well really more about having it do multiple things at the same time</a:t>
            </a:r>
          </a:p>
          <a:p>
            <a:r>
              <a:rPr lang="en-US" dirty="0"/>
              <a:t>  - Thus, getting more done per unit of time </a:t>
            </a:r>
          </a:p>
          <a:p>
            <a:r>
              <a:rPr lang="en-US" dirty="0"/>
              <a:t>  - Even if none of those individual things are any faster.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29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 </a:t>
            </a:r>
          </a:p>
          <a:p>
            <a:r>
              <a:rPr lang="en-US" dirty="0"/>
              <a:t>  - Locality of references</a:t>
            </a:r>
          </a:p>
          <a:p>
            <a:r>
              <a:rPr lang="en-US" dirty="0"/>
              <a:t>  - Resource hazards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47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</a:t>
            </a:r>
          </a:p>
          <a:p>
            <a:r>
              <a:rPr lang="en-US" dirty="0"/>
              <a:t>  - There may be multiple copies of the data.</a:t>
            </a:r>
          </a:p>
          <a:p>
            <a:r>
              <a:rPr lang="en-US" dirty="0"/>
              <a:t>  - Which get’s updated?</a:t>
            </a:r>
          </a:p>
          <a:p>
            <a:r>
              <a:rPr lang="en-US" dirty="0"/>
              <a:t>    - What would be fastest?</a:t>
            </a:r>
          </a:p>
          <a:p>
            <a:r>
              <a:rPr lang="en-US" dirty="0"/>
              <a:t>    - What problems might arise?</a:t>
            </a:r>
          </a:p>
          <a:p>
            <a:endParaRPr lang="en-US" dirty="0"/>
          </a:p>
          <a:p>
            <a:r>
              <a:rPr lang="en-US" dirty="0"/>
              <a:t>Any ideas on how that issue could be addressed?</a:t>
            </a:r>
          </a:p>
        </p:txBody>
      </p:sp>
    </p:spTree>
    <p:extLst>
      <p:ext uri="{BB962C8B-B14F-4D97-AF65-F5344CB8AC3E}">
        <p14:creationId xmlns:p14="http://schemas.microsoft.com/office/powerpoint/2010/main" val="238889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  - if the time taken for the improved version is ½ the original </a:t>
            </a:r>
          </a:p>
          <a:p>
            <a:r>
              <a:rPr lang="en-US" dirty="0"/>
              <a:t>  - then the speedup S = 2.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Assume each stage takes 1 time unit.</a:t>
            </a:r>
          </a:p>
          <a:p>
            <a:r>
              <a:rPr lang="en-US" dirty="0"/>
              <a:t>  - Write an expression for the time to complete n instructions without overlapping the stages.</a:t>
            </a:r>
          </a:p>
          <a:p>
            <a:r>
              <a:rPr lang="en-US" dirty="0"/>
              <a:t>    - I.e. doing your wash the slow way.</a:t>
            </a:r>
          </a:p>
          <a:p>
            <a:r>
              <a:rPr lang="en-US" dirty="0"/>
              <a:t>    - That is Time Original</a:t>
            </a:r>
          </a:p>
          <a:p>
            <a:r>
              <a:rPr lang="en-US" dirty="0"/>
              <a:t>  - Write an expression for the time to complete n instructions with overlapping (i.e. pipelining).</a:t>
            </a:r>
          </a:p>
          <a:p>
            <a:r>
              <a:rPr lang="en-US" dirty="0"/>
              <a:t>    - I.e. doing your wash the fast way.</a:t>
            </a:r>
          </a:p>
          <a:p>
            <a:r>
              <a:rPr lang="en-US" dirty="0"/>
              <a:t>    - That is Time Improved.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Figure it out Time original and Time improved for the wash example.</a:t>
            </a:r>
          </a:p>
          <a:p>
            <a:r>
              <a:rPr lang="en-US" dirty="0"/>
              <a:t>  - Does your formula give the same result?</a:t>
            </a:r>
          </a:p>
          <a:p>
            <a:endParaRPr lang="en-US" dirty="0"/>
          </a:p>
          <a:p>
            <a:r>
              <a:rPr lang="en-US" dirty="0"/>
              <a:t>Now, can you simplify your formula if you assume the number of instructions is very large?</a:t>
            </a:r>
          </a:p>
        </p:txBody>
      </p:sp>
    </p:spTree>
    <p:extLst>
      <p:ext uri="{BB962C8B-B14F-4D97-AF65-F5344CB8AC3E}">
        <p14:creationId xmlns:p14="http://schemas.microsoft.com/office/powerpoint/2010/main" val="4246262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how college is… </a:t>
            </a:r>
          </a:p>
          <a:p>
            <a:r>
              <a:rPr lang="en-US" dirty="0"/>
              <a:t>  - This is a public service announcement… ;)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 we will use another metaphor…</a:t>
            </a:r>
          </a:p>
          <a:p>
            <a:endParaRPr lang="en-US" dirty="0"/>
          </a:p>
          <a:p>
            <a:r>
              <a:rPr lang="en-US" dirty="0"/>
              <a:t>Imagine you have 4 loads of laundry to do.</a:t>
            </a:r>
          </a:p>
          <a:p>
            <a:r>
              <a:rPr lang="en-US" dirty="0"/>
              <a:t>  - Starting with load A, </a:t>
            </a:r>
          </a:p>
          <a:p>
            <a:r>
              <a:rPr lang="en-US" dirty="0"/>
              <a:t>    - wash (20 minutes)</a:t>
            </a:r>
          </a:p>
          <a:p>
            <a:r>
              <a:rPr lang="en-US" dirty="0"/>
              <a:t>    - dry (20 minutes)</a:t>
            </a:r>
          </a:p>
          <a:p>
            <a:r>
              <a:rPr lang="en-US" dirty="0"/>
              <a:t>    - fold (20 minutes)</a:t>
            </a:r>
          </a:p>
          <a:p>
            <a:endParaRPr lang="en-US" dirty="0"/>
          </a:p>
          <a:p>
            <a:r>
              <a:rPr lang="en-US" dirty="0"/>
              <a:t>  - Then we could do load B</a:t>
            </a:r>
          </a:p>
          <a:p>
            <a:r>
              <a:rPr lang="en-US" dirty="0"/>
              <a:t>  - Then C and D and by Midnight you’d be finished with your laundry.</a:t>
            </a:r>
          </a:p>
          <a:p>
            <a:r>
              <a:rPr lang="en-US" dirty="0"/>
              <a:t>    - Of course, that’s not how you would do your laundry right?</a:t>
            </a:r>
          </a:p>
          <a:p>
            <a:endParaRPr lang="en-US" dirty="0"/>
          </a:p>
          <a:p>
            <a:r>
              <a:rPr lang="en-US" dirty="0"/>
              <a:t>But that it is exactly the way we have been talking about the instruction cycle of the computer</a:t>
            </a:r>
          </a:p>
          <a:p>
            <a:r>
              <a:rPr lang="en-US" dirty="0"/>
              <a:t>  - Replace WDF with FDE (Fetch, Decode, Execute) and we have the instruction cycle.</a:t>
            </a:r>
          </a:p>
          <a:p>
            <a:r>
              <a:rPr lang="en-US" dirty="0"/>
              <a:t>  - Just like it doesn’t make sense to let the washer sit there doing nothing while we were drying and folding.</a:t>
            </a:r>
          </a:p>
          <a:p>
            <a:r>
              <a:rPr lang="en-US" dirty="0"/>
              <a:t>  - It doesn’t make sense to let the hardware for Fetch just sit there while we Decode and Execute.</a:t>
            </a:r>
          </a:p>
          <a:p>
            <a:endParaRPr lang="en-US" dirty="0"/>
          </a:p>
          <a:p>
            <a:r>
              <a:rPr lang="en-US" dirty="0"/>
              <a:t>So, let’s do with the instruction cycle what you do with your laundry.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third one.</a:t>
            </a:r>
          </a:p>
          <a:p>
            <a:endParaRPr lang="en-US" dirty="0"/>
          </a:p>
          <a:p>
            <a:r>
              <a:rPr lang="en-US" dirty="0"/>
              <a:t>We finish in half the time!  </a:t>
            </a:r>
          </a:p>
          <a:p>
            <a:endParaRPr lang="en-US" dirty="0"/>
          </a:p>
          <a:p>
            <a:r>
              <a:rPr lang="en-US" dirty="0"/>
              <a:t>So even though none of the pieces got any faster, we got more done per unit of time</a:t>
            </a:r>
          </a:p>
          <a:p>
            <a:r>
              <a:rPr lang="en-US" dirty="0"/>
              <a:t>So, if someone is just looking at how long it takes to do laundry </a:t>
            </a:r>
          </a:p>
          <a:p>
            <a:r>
              <a:rPr lang="en-US" dirty="0"/>
              <a:t>  - It seems like the ”Laundry doing machine” is now twice as fast as it was.</a:t>
            </a:r>
          </a:p>
          <a:p>
            <a:r>
              <a:rPr lang="en-US" dirty="0"/>
              <a:t>  - We can imagine a laundry service here as an abstraction…</a:t>
            </a:r>
          </a:p>
          <a:p>
            <a:r>
              <a:rPr lang="en-US" dirty="0"/>
              <a:t>    - You hand off your clothes and pay (relevant details)</a:t>
            </a:r>
          </a:p>
          <a:p>
            <a:r>
              <a:rPr lang="en-US" dirty="0"/>
              <a:t>    - They come back clean, dry and folded (relevant details)</a:t>
            </a:r>
          </a:p>
          <a:p>
            <a:r>
              <a:rPr lang="en-US" dirty="0"/>
              <a:t>    - Doesn’t matter which process they use internally to get that done (hidden details)</a:t>
            </a:r>
          </a:p>
          <a:p>
            <a:r>
              <a:rPr lang="en-US" dirty="0"/>
              <a:t>  - We can do the same with our processor…</a:t>
            </a:r>
          </a:p>
          <a:p>
            <a:r>
              <a:rPr lang="en-US" dirty="0"/>
              <a:t>    - We give it a list of instructions to execute</a:t>
            </a:r>
          </a:p>
          <a:p>
            <a:r>
              <a:rPr lang="en-US" dirty="0"/>
              <a:t>    - It gives us back the result</a:t>
            </a:r>
          </a:p>
          <a:p>
            <a:r>
              <a:rPr lang="en-US" dirty="0"/>
              <a:t>    - We don’t care how it does it</a:t>
            </a:r>
          </a:p>
          <a:p>
            <a:r>
              <a:rPr lang="en-US" dirty="0"/>
              <a:t>      - So the processor provides an abstraction</a:t>
            </a:r>
          </a:p>
          <a:p>
            <a:r>
              <a:rPr lang="en-US" dirty="0"/>
              <a:t>      - It may be pipelined, it may not be, it doesn’t matter to us.</a:t>
            </a:r>
          </a:p>
          <a:p>
            <a:r>
              <a:rPr lang="en-US" dirty="0"/>
              <a:t>      - We just know it gives us the result faster.</a:t>
            </a:r>
          </a:p>
          <a:p>
            <a:endParaRPr lang="en-US" dirty="0"/>
          </a:p>
          <a:p>
            <a:r>
              <a:rPr lang="en-US" dirty="0"/>
              <a:t>One important point to keep in mind:</a:t>
            </a:r>
          </a:p>
          <a:p>
            <a:r>
              <a:rPr lang="en-US" dirty="0"/>
              <a:t>  - At any given time, we can only use a given piece of hardware for one thing.</a:t>
            </a:r>
          </a:p>
          <a:p>
            <a:r>
              <a:rPr lang="en-US" dirty="0"/>
              <a:t>    - Washer, dryer, folding table.</a:t>
            </a:r>
          </a:p>
          <a:p>
            <a:r>
              <a:rPr lang="en-US" dirty="0"/>
              <a:t>    - Circuits for Fetch, Decode or Execute</a:t>
            </a:r>
          </a:p>
          <a:p>
            <a:r>
              <a:rPr lang="en-US" dirty="0"/>
              <a:t>      - E.g. Main memory, a register, the ALU,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 - We cannot use the same washer for two different loads of laundry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 a computer the instructions and data would become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definition of pipelined instruction cycle.</a:t>
            </a:r>
          </a:p>
          <a:p>
            <a:r>
              <a:rPr lang="en-US" dirty="0"/>
              <a:t>  - Worth note that the cycle is typically broken into more stages in practice.</a:t>
            </a:r>
          </a:p>
          <a:p>
            <a:r>
              <a:rPr lang="en-US" dirty="0"/>
              <a:t>    - Intel Pentium 4 chip in ~2010 had 20 stages</a:t>
            </a:r>
          </a:p>
          <a:p>
            <a:r>
              <a:rPr lang="en-US" dirty="0"/>
              <a:t>    - Newer processors have</a:t>
            </a:r>
          </a:p>
          <a:p>
            <a:r>
              <a:rPr lang="en-US" dirty="0"/>
              <a:t>      - ARM – 3, 5 or 6 stages</a:t>
            </a:r>
          </a:p>
          <a:p>
            <a:r>
              <a:rPr lang="en-US" dirty="0"/>
              <a:t>      - Intel / AMD chips – went as high as 31 stages</a:t>
            </a:r>
          </a:p>
          <a:p>
            <a:r>
              <a:rPr lang="en-US" dirty="0"/>
              <a:t>        - But has decreased again…</a:t>
            </a:r>
          </a:p>
          <a:p>
            <a:r>
              <a:rPr lang="en-US" dirty="0"/>
              <a:t>        - Cost/Complexity vs performance tradeoff has shifted.</a:t>
            </a:r>
          </a:p>
          <a:p>
            <a:endParaRPr lang="en-US" dirty="0"/>
          </a:p>
          <a:p>
            <a:r>
              <a:rPr lang="en-US" dirty="0"/>
              <a:t>  - Just break it down into smaller and smaller stages</a:t>
            </a:r>
          </a:p>
          <a:p>
            <a:r>
              <a:rPr lang="en-US" dirty="0"/>
              <a:t>    - Fetch: might become request, retrieve, store</a:t>
            </a:r>
          </a:p>
          <a:p>
            <a:r>
              <a:rPr lang="en-US" dirty="0"/>
              <a:t>    - Decode: might have multiple steps</a:t>
            </a:r>
          </a:p>
          <a:p>
            <a:r>
              <a:rPr lang="en-US" dirty="0"/>
              <a:t>    - Execute: might become </a:t>
            </a:r>
          </a:p>
          <a:p>
            <a:r>
              <a:rPr lang="en-US" dirty="0"/>
              <a:t>      - get data from registers</a:t>
            </a:r>
          </a:p>
          <a:p>
            <a:r>
              <a:rPr lang="en-US" dirty="0"/>
              <a:t>      - do the </a:t>
            </a:r>
            <a:r>
              <a:rPr lang="en-US" dirty="0" err="1"/>
              <a:t>alu</a:t>
            </a:r>
            <a:r>
              <a:rPr lang="en-US" dirty="0"/>
              <a:t> op</a:t>
            </a:r>
          </a:p>
          <a:p>
            <a:r>
              <a:rPr lang="en-US" dirty="0"/>
              <a:t>      - store result back to registers</a:t>
            </a:r>
          </a:p>
          <a:p>
            <a:endParaRPr lang="en-US" dirty="0"/>
          </a:p>
          <a:p>
            <a:r>
              <a:rPr lang="en-US" dirty="0"/>
              <a:t>Pipeline hazards are things that come up that cause things to not work perfectly.</a:t>
            </a:r>
          </a:p>
          <a:p>
            <a:r>
              <a:rPr lang="en-US" dirty="0"/>
              <a:t>  - Painted kind of a rosy picture of FDE all nicely overlapped.</a:t>
            </a:r>
          </a:p>
          <a:p>
            <a:r>
              <a:rPr lang="en-US" dirty="0"/>
              <a:t>  - Turns out there are some things that will mess that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1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</p:txBody>
      </p:sp>
    </p:spTree>
    <p:extLst>
      <p:ext uri="{BB962C8B-B14F-4D97-AF65-F5344CB8AC3E}">
        <p14:creationId xmlns:p14="http://schemas.microsoft.com/office/powerpoint/2010/main" val="10359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Now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type of hazard is called a resource hazard:</a:t>
            </a:r>
          </a:p>
          <a:p>
            <a:r>
              <a:rPr lang="en-US" dirty="0"/>
              <a:t>  - The execute and the fetch both need to use the same hardware (i.e. MM) at the same time.</a:t>
            </a:r>
          </a:p>
          <a:p>
            <a:r>
              <a:rPr lang="en-US" dirty="0"/>
              <a:t>  - Just like we can’t wash bright colored clothes and white clothes in the same machine at the same time.</a:t>
            </a:r>
          </a:p>
          <a:p>
            <a:r>
              <a:rPr lang="en-US" dirty="0"/>
              <a:t>  - We can’t access MM[25] and MM[PC] at the same time.</a:t>
            </a:r>
          </a:p>
          <a:p>
            <a:r>
              <a:rPr lang="en-US" dirty="0"/>
              <a:t>    - Well unless we were to build special main memory that allows us to do that…</a:t>
            </a:r>
          </a:p>
          <a:p>
            <a:r>
              <a:rPr lang="en-US" dirty="0"/>
              <a:t>      - Explore: </a:t>
            </a:r>
            <a:r>
              <a:rPr lang="en-US" dirty="0" err="1"/>
              <a:t>Multiported</a:t>
            </a:r>
            <a:r>
              <a:rPr lang="en-US" dirty="0"/>
              <a:t> Memory if this stuff is interesting to you.</a:t>
            </a:r>
          </a:p>
          <a:p>
            <a:r>
              <a:rPr lang="en-US" dirty="0"/>
              <a:t>      - Any time there is a challenge, technical solutions have been explored</a:t>
            </a:r>
          </a:p>
          <a:p>
            <a:r>
              <a:rPr lang="en-US" dirty="0"/>
              <a:t>      - continuously a rich research area in computer engineering.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Develop an analogy using laundry for each of these!</a:t>
            </a:r>
          </a:p>
          <a:p>
            <a:endParaRPr lang="en-US" sz="2400" dirty="0"/>
          </a:p>
          <a:p>
            <a:r>
              <a:rPr lang="en-US" sz="2400" dirty="0"/>
              <a:t>  - Resource Hazard:</a:t>
            </a:r>
          </a:p>
          <a:p>
            <a:r>
              <a:rPr lang="en-US" sz="2400" dirty="0"/>
              <a:t>    - We saw this on the previous slide.</a:t>
            </a:r>
          </a:p>
          <a:p>
            <a:r>
              <a:rPr lang="en-US" sz="2400" dirty="0"/>
              <a:t>    - The main memory was needed simultaneously</a:t>
            </a:r>
          </a:p>
          <a:p>
            <a:r>
              <a:rPr lang="en-US" sz="2400" dirty="0"/>
              <a:t>      - To fetch an instruction</a:t>
            </a:r>
          </a:p>
          <a:p>
            <a:r>
              <a:rPr lang="en-US" sz="2400" dirty="0"/>
              <a:t>      - To store a value into main memory.</a:t>
            </a:r>
          </a:p>
          <a:p>
            <a:endParaRPr lang="en-US" sz="2400" dirty="0"/>
          </a:p>
          <a:p>
            <a:r>
              <a:rPr lang="en-US" sz="2400" dirty="0"/>
              <a:t>  - Control Hazard:</a:t>
            </a:r>
          </a:p>
          <a:p>
            <a:r>
              <a:rPr lang="en-US" sz="2400" dirty="0"/>
              <a:t>    - ??? Start washing underwear, but then get a delivery from home with new ones</a:t>
            </a:r>
          </a:p>
          <a:p>
            <a:r>
              <a:rPr lang="en-US" sz="2400" dirty="0"/>
              <a:t>    - Like a branch – didn’t need to wash those… should have started the bright colors instead.</a:t>
            </a:r>
          </a:p>
          <a:p>
            <a:r>
              <a:rPr lang="en-US" sz="2400" dirty="0"/>
              <a:t>    - Have to clean up</a:t>
            </a:r>
          </a:p>
          <a:p>
            <a:endParaRPr lang="en-US" sz="2400" dirty="0"/>
          </a:p>
          <a:p>
            <a:r>
              <a:rPr lang="en-US" sz="2400" dirty="0"/>
              <a:t>  - Data Hazard</a:t>
            </a:r>
          </a:p>
          <a:p>
            <a:r>
              <a:rPr lang="en-US" sz="2400" dirty="0"/>
              <a:t>    - In longer pipelines the execute phase is divided into multiple smaller stages</a:t>
            </a:r>
          </a:p>
          <a:p>
            <a:r>
              <a:rPr lang="en-US" sz="2400" dirty="0"/>
              <a:t>    - A computation that relies on the result of a prior computation can create a problem</a:t>
            </a:r>
          </a:p>
          <a:p>
            <a:r>
              <a:rPr lang="en-US" sz="2400" dirty="0"/>
              <a:t>      - E.g. x = y + z comes immediately after z = x * 5</a:t>
            </a:r>
          </a:p>
          <a:p>
            <a:r>
              <a:rPr lang="en-US" sz="2400" dirty="0"/>
              <a:t>        - When trying to compute x, the result of the prior instruction is needed</a:t>
            </a:r>
          </a:p>
          <a:p>
            <a:r>
              <a:rPr lang="en-US" sz="2400" dirty="0"/>
              <a:t>        - However, that multiplication may take longer than the addition.</a:t>
            </a:r>
          </a:p>
          <a:p>
            <a:r>
              <a:rPr lang="en-US" sz="2400" dirty="0"/>
              <a:t>        - Therefore, we may not fully know z at the point when we want to compute x.</a:t>
            </a:r>
          </a:p>
          <a:p>
            <a:endParaRPr lang="en-US" sz="2400" dirty="0"/>
          </a:p>
          <a:p>
            <a:r>
              <a:rPr lang="en-US" sz="2400" dirty="0"/>
              <a:t>There are a variety of strategies that are used to resolve pipeline hazards.</a:t>
            </a:r>
          </a:p>
          <a:p>
            <a:r>
              <a:rPr lang="en-US" sz="2400" dirty="0"/>
              <a:t>  - That is beyond the scope of this course.</a:t>
            </a:r>
          </a:p>
          <a:p>
            <a:r>
              <a:rPr lang="en-US" sz="2400" dirty="0"/>
              <a:t>  - It would be a topic for an advanced Computer Architecture course.</a:t>
            </a:r>
          </a:p>
          <a:p>
            <a:r>
              <a:rPr lang="en-US" sz="2400" dirty="0"/>
              <a:t>  - The Wikipedia page on Pipelining gives a decent quick overview.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6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5" Type="http://schemas.openxmlformats.org/officeDocument/2006/relationships/image" Target="../media/image8.png"/><Relationship Id="rId4" Type="http://schemas.openxmlformats.org/officeDocument/2006/relationships/hyperlink" Target="https://openclipar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023FA-FDC1-DD45-AED3-F871BE6D0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MA5 – Pipelining &amp; Parallelism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785DFA-E670-EB40-B57A-C55EB4888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53E2-C947-A4CB-4378-E7C0E0E2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253" y="0"/>
            <a:ext cx="4944300" cy="645300"/>
          </a:xfrm>
        </p:spPr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73F056-E7DA-E142-D9FE-439A6C050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2923" y="750277"/>
            <a:ext cx="5273970" cy="4267200"/>
          </a:xfrm>
        </p:spPr>
        <p:txBody>
          <a:bodyPr/>
          <a:lstStyle/>
          <a:p>
            <a:r>
              <a:rPr lang="en-US" sz="2400" dirty="0"/>
              <a:t>Three primary types:</a:t>
            </a:r>
            <a:endParaRPr lang="en-US" sz="800" dirty="0"/>
          </a:p>
          <a:p>
            <a:endParaRPr lang="en-US" sz="800" dirty="0"/>
          </a:p>
          <a:p>
            <a:pPr lvl="1"/>
            <a:r>
              <a:rPr lang="en-US" sz="2000" b="1" dirty="0"/>
              <a:t>Resource Hazard</a:t>
            </a:r>
          </a:p>
          <a:p>
            <a:pPr lvl="2"/>
            <a:r>
              <a:rPr lang="en-US" sz="1800" dirty="0"/>
              <a:t>A </a:t>
            </a:r>
            <a:r>
              <a:rPr lang="en-US" sz="1800" i="1" dirty="0"/>
              <a:t>resource hazard </a:t>
            </a:r>
            <a:r>
              <a:rPr lang="en-US" sz="1800" dirty="0"/>
              <a:t>occurs when two pipeline stages need the same resource as the same time (e.g. memory).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2000" b="1" dirty="0"/>
              <a:t>Control Hazard</a:t>
            </a:r>
          </a:p>
          <a:p>
            <a:pPr lvl="2"/>
            <a:r>
              <a:rPr lang="en-US" sz="1800" dirty="0"/>
              <a:t>A control hazard occurs when the pipeline begins processing an incorrect instruction due to a branch.</a:t>
            </a:r>
            <a:endParaRPr lang="en-US" sz="800" dirty="0"/>
          </a:p>
          <a:p>
            <a:pPr lvl="2"/>
            <a:endParaRPr lang="en-US" sz="800" dirty="0"/>
          </a:p>
          <a:p>
            <a:pPr lvl="1"/>
            <a:r>
              <a:rPr lang="en-US" sz="2000" b="1" dirty="0"/>
              <a:t>Data Hazard</a:t>
            </a:r>
          </a:p>
          <a:p>
            <a:pPr lvl="2"/>
            <a:r>
              <a:rPr lang="en-US" sz="1800" dirty="0"/>
              <a:t>A data hazard occurs when an instruction needs data from an prior instruction that is not yet complete.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2177-5F77-6F57-D7D0-019EEFD3649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22A76A-7F1A-0249-38EB-74EF6960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69" y="4026220"/>
            <a:ext cx="1386211" cy="991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31B2E1-0AAA-0F6F-576E-9CE8A2046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12" y="3207941"/>
            <a:ext cx="1386211" cy="991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8D1E97-F3A7-B329-C84B-D2E65F644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5" y="2389662"/>
            <a:ext cx="1386211" cy="9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1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AE85A6-EB66-2447-874D-A1E75AA7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04" y="0"/>
            <a:ext cx="4944300" cy="645300"/>
          </a:xfrm>
        </p:spPr>
        <p:txBody>
          <a:bodyPr/>
          <a:lstStyle/>
          <a:p>
            <a:r>
              <a:rPr lang="en-US" dirty="0"/>
              <a:t>Super Scalar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94F13F-F8E0-884A-8465-67F7091E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076" y="719915"/>
            <a:ext cx="7030832" cy="195471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Super-Scalar Processor </a:t>
            </a:r>
            <a:r>
              <a:rPr lang="en-US" sz="1800" dirty="0"/>
              <a:t>has </a:t>
            </a:r>
            <a:r>
              <a:rPr lang="en-US" sz="1800" b="1" i="1" dirty="0"/>
              <a:t>multiple functional units </a:t>
            </a:r>
            <a:r>
              <a:rPr lang="en-US" sz="1800" dirty="0"/>
              <a:t>(e.g. ALUs).</a:t>
            </a:r>
          </a:p>
          <a:p>
            <a:pPr lvl="1"/>
            <a:r>
              <a:rPr lang="en-US" sz="1800" dirty="0"/>
              <a:t>Multiple instructions are fetched at the same time.</a:t>
            </a:r>
          </a:p>
          <a:p>
            <a:pPr lvl="1"/>
            <a:r>
              <a:rPr lang="en-US" sz="1800" dirty="0"/>
              <a:t>Instructions are matched to the available functional units during decoding.</a:t>
            </a:r>
          </a:p>
          <a:p>
            <a:pPr lvl="1"/>
            <a:r>
              <a:rPr lang="en-US" sz="1800" dirty="0"/>
              <a:t>Multiple instructions are executed in parallel.</a:t>
            </a:r>
          </a:p>
          <a:p>
            <a:pPr lvl="1"/>
            <a:r>
              <a:rPr lang="en-US" sz="1800" dirty="0"/>
              <a:t>Results are put back into order by a “commit unit”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684051-E1A0-734F-B55B-1BD165CD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7" y="2778799"/>
            <a:ext cx="4935893" cy="220671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7B9A6E-C3DE-FF4F-A302-B2CADC82CA71}"/>
              </a:ext>
            </a:extLst>
          </p:cNvPr>
          <p:cNvSpPr/>
          <p:nvPr/>
        </p:nvSpPr>
        <p:spPr>
          <a:xfrm>
            <a:off x="1701478" y="2696903"/>
            <a:ext cx="123849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93B88C-3C59-7C42-A9B2-C702B027ECF1}"/>
              </a:ext>
            </a:extLst>
          </p:cNvPr>
          <p:cNvSpPr/>
          <p:nvPr/>
        </p:nvSpPr>
        <p:spPr>
          <a:xfrm>
            <a:off x="2759956" y="2696903"/>
            <a:ext cx="130794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CD98CF-1555-7F4B-A749-0AE812474BD6}"/>
              </a:ext>
            </a:extLst>
          </p:cNvPr>
          <p:cNvSpPr/>
          <p:nvPr/>
        </p:nvSpPr>
        <p:spPr>
          <a:xfrm>
            <a:off x="3818433" y="2696903"/>
            <a:ext cx="1482771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AA08B46-8C66-CD4A-8C03-BFEF75412C7E}"/>
              </a:ext>
            </a:extLst>
          </p:cNvPr>
          <p:cNvSpPr/>
          <p:nvPr/>
        </p:nvSpPr>
        <p:spPr>
          <a:xfrm>
            <a:off x="5119867" y="2678346"/>
            <a:ext cx="169750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CA204-104F-EF4E-B008-2B4A703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AB930-D19E-7647-AC2C-26751EA6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48" y="1264202"/>
            <a:ext cx="4178737" cy="25449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multicore processor </a:t>
            </a:r>
            <a:r>
              <a:rPr lang="en-US" sz="2400" dirty="0"/>
              <a:t>has multiple complete CPU </a:t>
            </a:r>
            <a:r>
              <a:rPr lang="en-US" sz="2400" b="1" i="1" dirty="0"/>
              <a:t>cores</a:t>
            </a:r>
            <a:r>
              <a:rPr lang="en-US" sz="2400" dirty="0"/>
              <a:t> on a single processor chip.</a:t>
            </a:r>
          </a:p>
          <a:p>
            <a:pPr lvl="1"/>
            <a:r>
              <a:rPr lang="en-US" sz="2000" dirty="0"/>
              <a:t>Each core is super-scalar and pipelined</a:t>
            </a:r>
          </a:p>
          <a:p>
            <a:pPr lvl="1"/>
            <a:r>
              <a:rPr lang="en-US" sz="2000" dirty="0"/>
              <a:t>Cores can execute:</a:t>
            </a:r>
          </a:p>
          <a:p>
            <a:pPr lvl="2"/>
            <a:r>
              <a:rPr lang="en-US" sz="1800" dirty="0"/>
              <a:t>different programs</a:t>
            </a:r>
            <a:endParaRPr lang="en-US" sz="2000" dirty="0"/>
          </a:p>
          <a:p>
            <a:pPr lvl="2"/>
            <a:r>
              <a:rPr lang="en-US" sz="1800" dirty="0"/>
              <a:t>different parts of same program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9512C-66AD-D442-96FD-7BFDDC13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C9138-5605-B749-9FF8-D0A1C3006C8B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6DA3F9-4486-4E41-B6D1-76AF4C4CCF3E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DE8D4B-C898-1C49-8011-DCE7B0155008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1B7D7F-7693-1441-86B6-390061D162EA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149EB6-34CF-E64C-99C3-9CD64D1AD2A5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DEE0D3-598A-2240-8B39-9E753AF3AF3D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10EAC4-BEDC-DA4D-82A7-A8965F749EB7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B8A37A7-3816-7B44-8245-10C8BE53AF09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279FA-AF39-B252-B3E5-AD3529A78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0" y="2520950"/>
            <a:ext cx="254000" cy="10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5118C-EEC7-8F49-51AB-8853492D7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93" y="996463"/>
            <a:ext cx="566726" cy="2266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843484-0D3C-5328-76C2-2A1E6B127783}"/>
              </a:ext>
            </a:extLst>
          </p:cNvPr>
          <p:cNvSpPr txBox="1"/>
          <p:nvPr/>
        </p:nvSpPr>
        <p:spPr>
          <a:xfrm>
            <a:off x="6616007" y="55983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24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CA204-104F-EF4E-B008-2B4A703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Level Cache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AB930-D19E-7647-AC2C-26751EA6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48" y="1264202"/>
            <a:ext cx="4178737" cy="2544900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multi Level cache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Shared L3 cache</a:t>
            </a:r>
          </a:p>
          <a:p>
            <a:pPr lvl="1"/>
            <a:r>
              <a:rPr lang="en-US" sz="2000" dirty="0"/>
              <a:t>Per Core L2 and L1 cache</a:t>
            </a:r>
          </a:p>
          <a:p>
            <a:pPr lvl="2"/>
            <a:r>
              <a:rPr lang="en-US" sz="2000" dirty="0"/>
              <a:t>Separate L1 caches for data and instructions.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9512C-66AD-D442-96FD-7BFDDC13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C9138-5605-B749-9FF8-D0A1C3006C8B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6DA3F9-4486-4E41-B6D1-76AF4C4CCF3E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DE8D4B-C898-1C49-8011-DCE7B0155008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1B7D7F-7693-1441-86B6-390061D162EA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149EB6-34CF-E64C-99C3-9CD64D1AD2A5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DEE0D3-598A-2240-8B39-9E753AF3AF3D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10EAC4-BEDC-DA4D-82A7-A8965F749EB7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B8A37A7-3816-7B44-8245-10C8BE53AF09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903F5-328B-95DD-3110-7348906BE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693" y="996463"/>
            <a:ext cx="566726" cy="226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F9F1DC-5B1D-D701-9021-399F9CE45E9E}"/>
              </a:ext>
            </a:extLst>
          </p:cNvPr>
          <p:cNvSpPr txBox="1"/>
          <p:nvPr/>
        </p:nvSpPr>
        <p:spPr>
          <a:xfrm>
            <a:off x="6616007" y="55983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98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8CFC45-9DC5-A18D-B587-E0F299C6C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77" y="99746"/>
            <a:ext cx="4944300" cy="645300"/>
          </a:xfrm>
        </p:spPr>
        <p:txBody>
          <a:bodyPr/>
          <a:lstStyle/>
          <a:p>
            <a:r>
              <a:rPr lang="en-US" dirty="0"/>
              <a:t>Writing in the Discipline (</a:t>
            </a:r>
            <a:r>
              <a:rPr lang="en-US" dirty="0" err="1"/>
              <a:t>WiD</a:t>
            </a:r>
            <a:r>
              <a:rPr lang="en-US" dirty="0"/>
              <a:t>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F275FC-77D6-B34F-CA13-E2D13D76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879231"/>
            <a:ext cx="5807563" cy="3997569"/>
          </a:xfrm>
        </p:spPr>
        <p:txBody>
          <a:bodyPr/>
          <a:lstStyle/>
          <a:p>
            <a:r>
              <a:rPr lang="en-US" sz="2000" dirty="0"/>
              <a:t>Develop your own metaphor for processor caching and use it to explain cache concepts including:</a:t>
            </a:r>
          </a:p>
          <a:p>
            <a:pPr lvl="1"/>
            <a:r>
              <a:rPr lang="en-US" sz="1800" dirty="0"/>
              <a:t>Cache hits / misses</a:t>
            </a:r>
          </a:p>
          <a:p>
            <a:pPr lvl="1"/>
            <a:r>
              <a:rPr lang="en-US" sz="1800" dirty="0"/>
              <a:t>Locality principles</a:t>
            </a:r>
          </a:p>
          <a:p>
            <a:pPr lvl="2"/>
            <a:r>
              <a:rPr lang="en-US" sz="1600" dirty="0"/>
              <a:t>Temporal</a:t>
            </a:r>
          </a:p>
          <a:p>
            <a:pPr lvl="2"/>
            <a:r>
              <a:rPr lang="en-US" sz="1600" dirty="0"/>
              <a:t>Spatial</a:t>
            </a:r>
          </a:p>
          <a:p>
            <a:r>
              <a:rPr lang="en-US" sz="2000" dirty="0"/>
              <a:t>Part 1: MA5 - </a:t>
            </a:r>
            <a:r>
              <a:rPr lang="en-US" sz="1800" dirty="0"/>
              <a:t>Submit a draft to </a:t>
            </a:r>
            <a:r>
              <a:rPr lang="en-US" sz="1800" dirty="0" err="1"/>
              <a:t>WiD</a:t>
            </a:r>
            <a:r>
              <a:rPr lang="en-US" sz="1800" dirty="0"/>
              <a:t> repository.</a:t>
            </a:r>
          </a:p>
          <a:p>
            <a:r>
              <a:rPr lang="en-US" sz="2000" dirty="0"/>
              <a:t>Part 2: In a later homework you will do peer review and give each other feedback.</a:t>
            </a:r>
          </a:p>
          <a:p>
            <a:r>
              <a:rPr lang="en-US" sz="2000" dirty="0"/>
              <a:t>Part 3: In a later homework you will revise and submit a final draft.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7F47-5E40-A238-8410-9BA506DC485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142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2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AE5B490D-E12D-6E4B-9F01-989F2B23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216" y="2048277"/>
            <a:ext cx="1878761" cy="136188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88200A3-3488-B140-9651-3F6F1F66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66" y="1748028"/>
            <a:ext cx="1593185" cy="20864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BD4BE68-6B9C-384B-B691-20418579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939" y="2942655"/>
            <a:ext cx="802407" cy="217901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eft-Right-Up Arrow 9">
            <a:extLst>
              <a:ext uri="{FF2B5EF4-FFF2-40B4-BE49-F238E27FC236}">
                <a16:creationId xmlns:a16="http://schemas.microsoft.com/office/drawing/2014/main" id="{1223B8BE-DAC0-F84B-94C4-BCA303E696E9}"/>
              </a:ext>
            </a:extLst>
          </p:cNvPr>
          <p:cNvSpPr/>
          <p:nvPr/>
        </p:nvSpPr>
        <p:spPr bwMode="auto">
          <a:xfrm rot="10800000">
            <a:off x="2249939" y="2343426"/>
            <a:ext cx="2235278" cy="435803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034424-2AA3-A94C-A223-E770E2DF8AB7}"/>
              </a:ext>
            </a:extLst>
          </p:cNvPr>
          <p:cNvSpPr/>
          <p:nvPr/>
        </p:nvSpPr>
        <p:spPr>
          <a:xfrm>
            <a:off x="7141595" y="2343426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73132A7-74E6-D442-ACC7-6764294679EA}"/>
              </a:ext>
            </a:extLst>
          </p:cNvPr>
          <p:cNvSpPr/>
          <p:nvPr/>
        </p:nvSpPr>
        <p:spPr>
          <a:xfrm>
            <a:off x="6351182" y="2503417"/>
            <a:ext cx="790413" cy="365053"/>
          </a:xfrm>
          <a:prstGeom prst="left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397942-AC94-7B43-BD25-547EEF3C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083" y="2979627"/>
            <a:ext cx="1414585" cy="74024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F43039-7E82-4D44-A5B9-8D83E4BA8AC9}"/>
              </a:ext>
            </a:extLst>
          </p:cNvPr>
          <p:cNvGrpSpPr/>
          <p:nvPr/>
        </p:nvGrpSpPr>
        <p:grpSpPr>
          <a:xfrm>
            <a:off x="5586646" y="2452071"/>
            <a:ext cx="544497" cy="281917"/>
            <a:chOff x="4064824" y="885154"/>
            <a:chExt cx="544497" cy="281917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6DFC654A-A0C7-5D42-9C50-6B3E144BFA7A}"/>
                </a:ext>
              </a:extLst>
            </p:cNvPr>
            <p:cNvSpPr/>
            <p:nvPr/>
          </p:nvSpPr>
          <p:spPr>
            <a:xfrm>
              <a:off x="4064824" y="885154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0D8632-B95B-D248-A417-C03A388260DB}"/>
                </a:ext>
              </a:extLst>
            </p:cNvPr>
            <p:cNvSpPr txBox="1"/>
            <p:nvPr/>
          </p:nvSpPr>
          <p:spPr>
            <a:xfrm>
              <a:off x="4097243" y="885154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7B928DF-1604-8043-B0CB-85D0915C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5180" y="2791255"/>
            <a:ext cx="1308100" cy="520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1A26F5-7851-A84B-BC8F-6C994E15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62761" y="2779229"/>
            <a:ext cx="988421" cy="3934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5E7588-093F-5F4B-B309-404BEC25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1262" y="2616347"/>
            <a:ext cx="155208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9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15668" y="3361339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4969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811158" y="2933760"/>
            <a:ext cx="10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C7FE44-9355-2D4D-A5EF-165CD8301E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4688" y="3794828"/>
            <a:ext cx="633413" cy="354522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DAF2F7-37C9-B240-8AEF-6E6F12AAED00}"/>
              </a:ext>
            </a:extLst>
          </p:cNvPr>
          <p:cNvGrpSpPr/>
          <p:nvPr/>
        </p:nvGrpSpPr>
        <p:grpSpPr>
          <a:xfrm>
            <a:off x="6145617" y="2506703"/>
            <a:ext cx="1088048" cy="773719"/>
            <a:chOff x="4810448" y="3353187"/>
            <a:chExt cx="1088048" cy="773719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9BE3C05-1476-D646-B616-17444C2B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4C346D9-A9ED-9347-B9D6-465301274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04A6062-5DFF-0D41-9530-92138475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A9EB190-817A-534C-A822-1BDF1E45CB3A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F235F6-BCFB-E742-BEAF-39235D5F3247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96FA044-1868-4648-8D8A-CE6556710814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EA0E271-7C25-854E-B986-E2485E3A4392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21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uper-scalar.png                                               0008C314Macintosh HD                   BA80E318:">
            <a:extLst>
              <a:ext uri="{FF2B5EF4-FFF2-40B4-BE49-F238E27FC236}">
                <a16:creationId xmlns:a16="http://schemas.microsoft.com/office/drawing/2014/main" id="{9B4F276F-0CD6-6B48-A4DF-F513D396B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2465" y="1886190"/>
            <a:ext cx="6088146" cy="2209975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5D7902-4B58-4F48-AB6E-54DF381AF72F}"/>
              </a:ext>
            </a:extLst>
          </p:cNvPr>
          <p:cNvCxnSpPr/>
          <p:nvPr/>
        </p:nvCxnSpPr>
        <p:spPr>
          <a:xfrm>
            <a:off x="3130658" y="1479298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77088F-D053-4C4D-B43A-7E5F0B956AD1}"/>
              </a:ext>
            </a:extLst>
          </p:cNvPr>
          <p:cNvCxnSpPr/>
          <p:nvPr/>
        </p:nvCxnSpPr>
        <p:spPr>
          <a:xfrm>
            <a:off x="4522923" y="1496151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5CEF3-3B35-A44D-B585-57CD3BEBBD82}"/>
              </a:ext>
            </a:extLst>
          </p:cNvPr>
          <p:cNvCxnSpPr/>
          <p:nvPr/>
        </p:nvCxnSpPr>
        <p:spPr>
          <a:xfrm>
            <a:off x="6116666" y="1496150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C9CF9B-4227-B042-B87F-2C1865A58468}"/>
              </a:ext>
            </a:extLst>
          </p:cNvPr>
          <p:cNvSpPr txBox="1"/>
          <p:nvPr/>
        </p:nvSpPr>
        <p:spPr>
          <a:xfrm>
            <a:off x="2169451" y="1496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Fetch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76101-592D-A845-AA42-ABDC00AD4145}"/>
              </a:ext>
            </a:extLst>
          </p:cNvPr>
          <p:cNvSpPr txBox="1"/>
          <p:nvPr/>
        </p:nvSpPr>
        <p:spPr>
          <a:xfrm>
            <a:off x="3387543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Decode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56CEC-8EF1-624A-8522-2B3EEC146468}"/>
              </a:ext>
            </a:extLst>
          </p:cNvPr>
          <p:cNvSpPr txBox="1"/>
          <p:nvPr/>
        </p:nvSpPr>
        <p:spPr>
          <a:xfrm>
            <a:off x="4877205" y="14961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Execute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3E823-5923-9C4D-B987-EDCA5B31C2E5}"/>
              </a:ext>
            </a:extLst>
          </p:cNvPr>
          <p:cNvSpPr txBox="1"/>
          <p:nvPr/>
        </p:nvSpPr>
        <p:spPr>
          <a:xfrm>
            <a:off x="6360647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Commit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3118D4-E730-2B49-B50F-59F67178DA72}"/>
              </a:ext>
            </a:extLst>
          </p:cNvPr>
          <p:cNvSpPr/>
          <p:nvPr/>
        </p:nvSpPr>
        <p:spPr>
          <a:xfrm>
            <a:off x="3361038" y="1854883"/>
            <a:ext cx="1027809" cy="2165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resource hazard </a:t>
            </a:r>
            <a:r>
              <a:rPr lang="en-US" sz="1800" dirty="0"/>
              <a:t>occurs when two pipeline stages require the same hardware at the same time.</a:t>
            </a:r>
          </a:p>
          <a:p>
            <a:pPr lvl="1"/>
            <a:r>
              <a:rPr lang="en-US" sz="1800" dirty="0"/>
              <a:t>E.g. Fetch and Execute may both need to access main memory at the same time.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658E6E2-65EB-B946-A4DE-317719369255}"/>
              </a:ext>
            </a:extLst>
          </p:cNvPr>
          <p:cNvSpPr/>
          <p:nvPr/>
        </p:nvSpPr>
        <p:spPr>
          <a:xfrm>
            <a:off x="7475330" y="232040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B64244-52F9-5D4B-B2D7-45232844FCD7}"/>
              </a:ext>
            </a:extLst>
          </p:cNvPr>
          <p:cNvSpPr/>
          <p:nvPr/>
        </p:nvSpPr>
        <p:spPr>
          <a:xfrm>
            <a:off x="7850325" y="301834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94DDAC-6913-FA45-8634-1FB3118C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41" y="1226071"/>
            <a:ext cx="940274" cy="907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EFA8-E46B-E243-9D2B-965BFE15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Program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08A7-BF0B-0B4D-86E5-D3E0FD4CD6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1A171-942D-9C45-80B1-EC5534D2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473362"/>
            <a:ext cx="5443312" cy="2544900"/>
          </a:xfrm>
        </p:spPr>
        <p:txBody>
          <a:bodyPr/>
          <a:lstStyle/>
          <a:p>
            <a:r>
              <a:rPr lang="en-US" sz="2000" dirty="0"/>
              <a:t>The stored program architecture with memory hierarchy and processor cache.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60C8F-2F24-4C4B-9ED5-C5598824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94398" y="2608508"/>
            <a:ext cx="7797800" cy="21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340AFA-E2B1-3246-AB8E-B01B458C80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414" y="1267482"/>
            <a:ext cx="3761968" cy="3753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Bubbles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Inserting a </a:t>
            </a:r>
            <a:r>
              <a:rPr lang="en-US" sz="1800" b="1" i="1" dirty="0"/>
              <a:t>bubble</a:t>
            </a:r>
            <a:r>
              <a:rPr lang="en-US" sz="1800" dirty="0"/>
              <a:t> into the pipeline is one technique that can be used to resolve a hazard.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36334" y="2198498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37550" y="2320405"/>
            <a:ext cx="2404886" cy="369332"/>
            <a:chOff x="4209988" y="1889841"/>
            <a:chExt cx="240488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209988" y="2074507"/>
              <a:ext cx="886522" cy="8131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D8A9BC-814B-8F4C-A3C9-545BFA9E9B5F}"/>
              </a:ext>
            </a:extLst>
          </p:cNvPr>
          <p:cNvGrpSpPr/>
          <p:nvPr/>
        </p:nvGrpSpPr>
        <p:grpSpPr>
          <a:xfrm>
            <a:off x="5914721" y="2854989"/>
            <a:ext cx="2625194" cy="775782"/>
            <a:chOff x="5914721" y="2854989"/>
            <a:chExt cx="2625194" cy="7757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B9986F-046D-6642-9004-D9B8F612DFCF}"/>
                </a:ext>
              </a:extLst>
            </p:cNvPr>
            <p:cNvGrpSpPr/>
            <p:nvPr/>
          </p:nvGrpSpPr>
          <p:grpSpPr>
            <a:xfrm>
              <a:off x="6315937" y="2956100"/>
              <a:ext cx="2223978" cy="369332"/>
              <a:chOff x="4209988" y="1889841"/>
              <a:chExt cx="2267028" cy="3693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F8BDD-CBCC-9641-879E-055CE34433A4}"/>
                  </a:ext>
                </a:extLst>
              </p:cNvPr>
              <p:cNvSpPr txBox="1"/>
              <p:nvPr/>
            </p:nvSpPr>
            <p:spPr>
              <a:xfrm>
                <a:off x="5096510" y="1889841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R2←R0+R1</a:t>
                </a:r>
              </a:p>
            </p:txBody>
          </p: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C9C894B9-B52E-6B4F-9AE3-B3ACD66C3A9F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rot="10800000" flipV="1">
                <a:off x="4209988" y="2074507"/>
                <a:ext cx="886522" cy="8131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28DEC4-E54B-CB43-8F00-F003B046890B}"/>
                </a:ext>
              </a:extLst>
            </p:cNvPr>
            <p:cNvSpPr/>
            <p:nvPr/>
          </p:nvSpPr>
          <p:spPr>
            <a:xfrm>
              <a:off x="5914721" y="2854989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EF32A8-70EA-A04C-953C-7BE45407D053}"/>
              </a:ext>
            </a:extLst>
          </p:cNvPr>
          <p:cNvGrpSpPr/>
          <p:nvPr/>
        </p:nvGrpSpPr>
        <p:grpSpPr>
          <a:xfrm>
            <a:off x="2648996" y="4029966"/>
            <a:ext cx="2987340" cy="754797"/>
            <a:chOff x="2648996" y="4029966"/>
            <a:chExt cx="2987340" cy="754797"/>
          </a:xfrm>
        </p:grpSpPr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E28D10CF-8D0E-DB46-A4B8-22EDBD7B4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673" y="4029966"/>
              <a:ext cx="2230663" cy="369332"/>
            </a:xfrm>
            <a:prstGeom prst="curvedConnector3">
              <a:avLst>
                <a:gd name="adj1" fmla="val 43307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C06E13-0AB7-0B4A-A78D-B605021B4B22}"/>
                </a:ext>
              </a:extLst>
            </p:cNvPr>
            <p:cNvSpPr txBox="1"/>
            <p:nvPr/>
          </p:nvSpPr>
          <p:spPr>
            <a:xfrm rot="20578639">
              <a:off x="2648996" y="4046099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Pipeline</a:t>
              </a:r>
            </a:p>
            <a:p>
              <a:pPr algn="ctr"/>
              <a:r>
                <a:rPr lang="en-US" dirty="0"/>
                <a:t>Bubble</a:t>
              </a:r>
            </a:p>
            <a:p>
              <a:pPr algn="ctr"/>
              <a:r>
                <a:rPr lang="en-US" dirty="0"/>
                <a:t>(NOP)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936613" y="3511479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6337829" y="3899370"/>
            <a:ext cx="2574922" cy="499928"/>
            <a:chOff x="3953190" y="2399661"/>
            <a:chExt cx="2574922" cy="4999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5009748" y="2530257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  <a:endCxn id="24" idx="6"/>
            </p:cNvCxnSpPr>
            <p:nvPr/>
          </p:nvCxnSpPr>
          <p:spPr>
            <a:xfrm rot="10800000">
              <a:off x="3953190" y="2399661"/>
              <a:ext cx="1056558" cy="315262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409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EFE29-A6E5-8F49-B1D4-3D54DB0503E9}"/>
              </a:ext>
            </a:extLst>
          </p:cNvPr>
          <p:cNvGrpSpPr/>
          <p:nvPr/>
        </p:nvGrpSpPr>
        <p:grpSpPr>
          <a:xfrm>
            <a:off x="5644463" y="1481264"/>
            <a:ext cx="2921948" cy="1512515"/>
            <a:chOff x="5933754" y="2090939"/>
            <a:chExt cx="2921948" cy="15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64571-18BA-A44B-9EB2-61B50CA95FE0}"/>
                </a:ext>
              </a:extLst>
            </p:cNvPr>
            <p:cNvSpPr/>
            <p:nvPr/>
          </p:nvSpPr>
          <p:spPr>
            <a:xfrm>
              <a:off x="5933754" y="282767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0E8974-FD5C-CC4C-95C3-ADDB519A77BB}"/>
                </a:ext>
              </a:extLst>
            </p:cNvPr>
            <p:cNvGrpSpPr/>
            <p:nvPr/>
          </p:nvGrpSpPr>
          <p:grpSpPr>
            <a:xfrm>
              <a:off x="6334971" y="2090939"/>
              <a:ext cx="2520731" cy="1124624"/>
              <a:chOff x="4507409" y="1660375"/>
              <a:chExt cx="2520731" cy="11246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38D8D9-C4E4-1C4B-B98C-1CDDFD09E0D3}"/>
                  </a:ext>
                </a:extLst>
              </p:cNvPr>
              <p:cNvSpPr txBox="1"/>
              <p:nvPr/>
            </p:nvSpPr>
            <p:spPr>
              <a:xfrm>
                <a:off x="6199067" y="16603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PC←7</a:t>
                </a:r>
              </a:p>
            </p:txBody>
          </p:sp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334C1CC6-82F7-854D-ADF0-7EB6527846D2}"/>
                  </a:ext>
                </a:extLst>
              </p:cNvPr>
              <p:cNvCxnSpPr>
                <a:cxnSpLocks/>
                <a:stCxn id="8" idx="1"/>
                <a:endCxn id="6" idx="6"/>
              </p:cNvCxnSpPr>
              <p:nvPr/>
            </p:nvCxnSpPr>
            <p:spPr>
              <a:xfrm rot="10800000" flipV="1">
                <a:off x="4507409" y="1845041"/>
                <a:ext cx="1691659" cy="93995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94569A-0188-8E42-9F0D-AB20D177CA65}"/>
              </a:ext>
            </a:extLst>
          </p:cNvPr>
          <p:cNvGrpSpPr/>
          <p:nvPr/>
        </p:nvGrpSpPr>
        <p:grpSpPr>
          <a:xfrm>
            <a:off x="5281086" y="2579732"/>
            <a:ext cx="3470011" cy="1106062"/>
            <a:chOff x="5570377" y="3189407"/>
            <a:chExt cx="3470011" cy="11060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3D82BF-5712-0B4D-8795-F9BB907D02B2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ACC8C7-FAA0-DA4C-8962-925A2EF00432}"/>
                </a:ext>
              </a:extLst>
            </p:cNvPr>
            <p:cNvGrpSpPr/>
            <p:nvPr/>
          </p:nvGrpSpPr>
          <p:grpSpPr>
            <a:xfrm>
              <a:off x="5971594" y="3189407"/>
              <a:ext cx="3068794" cy="718170"/>
              <a:chOff x="3586955" y="1689698"/>
              <a:chExt cx="3068794" cy="71817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D0EDC4-7846-C847-B473-2273E840A95D}"/>
                  </a:ext>
                </a:extLst>
              </p:cNvPr>
              <p:cNvSpPr txBox="1"/>
              <p:nvPr/>
            </p:nvSpPr>
            <p:spPr>
              <a:xfrm>
                <a:off x="5137385" y="1689698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IR←MM[15]</a:t>
                </a:r>
              </a:p>
            </p:txBody>
          </p:sp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8376694E-9CDB-7E4C-B814-7568AAB6F384}"/>
                  </a:ext>
                </a:extLst>
              </p:cNvPr>
              <p:cNvCxnSpPr>
                <a:cxnSpLocks/>
                <a:stCxn id="26" idx="1"/>
                <a:endCxn id="24" idx="6"/>
              </p:cNvCxnSpPr>
              <p:nvPr/>
            </p:nvCxnSpPr>
            <p:spPr>
              <a:xfrm rot="10800000" flipV="1">
                <a:off x="3586955" y="1874363"/>
                <a:ext cx="1550431" cy="533505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56EB19-F44B-9B48-8164-AFF164FA3778}"/>
              </a:ext>
            </a:extLst>
          </p:cNvPr>
          <p:cNvGrpSpPr/>
          <p:nvPr/>
        </p:nvGrpSpPr>
        <p:grpSpPr>
          <a:xfrm>
            <a:off x="5621129" y="3232563"/>
            <a:ext cx="3129968" cy="1062906"/>
            <a:chOff x="5570377" y="3232563"/>
            <a:chExt cx="3129968" cy="10629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1A8A5D-C213-AF4B-B39E-34B4287E15D9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395CB3-8F7B-8343-A172-377FE21F492B}"/>
                </a:ext>
              </a:extLst>
            </p:cNvPr>
            <p:cNvGrpSpPr/>
            <p:nvPr/>
          </p:nvGrpSpPr>
          <p:grpSpPr>
            <a:xfrm>
              <a:off x="5971593" y="3232563"/>
              <a:ext cx="2728752" cy="675014"/>
              <a:chOff x="3586954" y="1732854"/>
              <a:chExt cx="2728752" cy="67501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B7087-024D-BD48-A66E-C98335C83588}"/>
                  </a:ext>
                </a:extLst>
              </p:cNvPr>
              <p:cNvSpPr txBox="1"/>
              <p:nvPr/>
            </p:nvSpPr>
            <p:spPr>
              <a:xfrm>
                <a:off x="4797342" y="1732854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IR←MM[16]</a:t>
                </a: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D984E3E1-4797-8246-A81B-6126BA4EB58B}"/>
                  </a:ext>
                </a:extLst>
              </p:cNvPr>
              <p:cNvCxnSpPr>
                <a:cxnSpLocks/>
                <a:stCxn id="23" idx="1"/>
                <a:endCxn id="21" idx="6"/>
              </p:cNvCxnSpPr>
              <p:nvPr/>
            </p:nvCxnSpPr>
            <p:spPr>
              <a:xfrm rot="10800000" flipV="1">
                <a:off x="3586954" y="1917519"/>
                <a:ext cx="1210388" cy="490349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16B588-FC13-8643-86C1-886AC0C02DAD}"/>
              </a:ext>
            </a:extLst>
          </p:cNvPr>
          <p:cNvGrpSpPr/>
          <p:nvPr/>
        </p:nvGrpSpPr>
        <p:grpSpPr>
          <a:xfrm>
            <a:off x="3053636" y="1204265"/>
            <a:ext cx="2354269" cy="1793923"/>
            <a:chOff x="8392876" y="975136"/>
            <a:chExt cx="2354269" cy="179392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9BC733-4D6E-8547-B4A4-CD31A78B5741}"/>
                </a:ext>
              </a:extLst>
            </p:cNvPr>
            <p:cNvSpPr/>
            <p:nvPr/>
          </p:nvSpPr>
          <p:spPr>
            <a:xfrm>
              <a:off x="10345929" y="1993277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23A9B1-80DC-ED40-843A-CA4972C4511D}"/>
                </a:ext>
              </a:extLst>
            </p:cNvPr>
            <p:cNvGrpSpPr/>
            <p:nvPr/>
          </p:nvGrpSpPr>
          <p:grpSpPr>
            <a:xfrm>
              <a:off x="8392876" y="975136"/>
              <a:ext cx="2011811" cy="1131751"/>
              <a:chOff x="6008237" y="-524573"/>
              <a:chExt cx="2011811" cy="113175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C78C1B-AD65-FA4E-A43D-6A321C8E5E93}"/>
                  </a:ext>
                </a:extLst>
              </p:cNvPr>
              <p:cNvSpPr txBox="1"/>
              <p:nvPr/>
            </p:nvSpPr>
            <p:spPr>
              <a:xfrm>
                <a:off x="6008237" y="-524573"/>
                <a:ext cx="1518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PC=14,</a:t>
                </a:r>
              </a:p>
              <a:p>
                <a:r>
                  <a:rPr lang="en-US" sz="1800" b="1" dirty="0">
                    <a:latin typeface="Courier" pitchFamily="2" charset="0"/>
                  </a:rPr>
                  <a:t>IR←MM[14]</a:t>
                </a:r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3A7DF94C-2C69-F943-AED6-DF319193957C}"/>
                  </a:ext>
                </a:extLst>
              </p:cNvPr>
              <p:cNvCxnSpPr>
                <a:cxnSpLocks/>
                <a:stCxn id="35" idx="2"/>
                <a:endCxn id="33" idx="1"/>
              </p:cNvCxnSpPr>
              <p:nvPr/>
            </p:nvCxnSpPr>
            <p:spPr>
              <a:xfrm rot="16200000" flipH="1">
                <a:off x="7151023" y="-261846"/>
                <a:ext cx="485421" cy="125262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ED537E-AAAF-E049-B785-F9981E563B07}"/>
              </a:ext>
            </a:extLst>
          </p:cNvPr>
          <p:cNvGrpSpPr/>
          <p:nvPr/>
        </p:nvGrpSpPr>
        <p:grpSpPr>
          <a:xfrm>
            <a:off x="5307996" y="746585"/>
            <a:ext cx="1662612" cy="2223089"/>
            <a:chOff x="5307996" y="746585"/>
            <a:chExt cx="1662612" cy="222308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E2FF22-B5D5-4D40-80D2-2B7F91607823}"/>
                </a:ext>
              </a:extLst>
            </p:cNvPr>
            <p:cNvSpPr/>
            <p:nvPr/>
          </p:nvSpPr>
          <p:spPr>
            <a:xfrm>
              <a:off x="5307996" y="219389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027527CC-627F-524B-8854-F71AA57F271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rot="5400000">
              <a:off x="5399388" y="1266437"/>
              <a:ext cx="1077974" cy="776935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35679D-8193-2247-BE9E-8F2B3A86BA3D}"/>
                </a:ext>
              </a:extLst>
            </p:cNvPr>
            <p:cNvSpPr txBox="1"/>
            <p:nvPr/>
          </p:nvSpPr>
          <p:spPr>
            <a:xfrm>
              <a:off x="5683076" y="746585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Branch 7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A70BCBA-727D-F840-90F0-4FBDDE5A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31" y="1850596"/>
            <a:ext cx="674931" cy="65124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14A5FAB-3EB5-504F-A29F-9900231F83B8}"/>
              </a:ext>
            </a:extLst>
          </p:cNvPr>
          <p:cNvSpPr/>
          <p:nvPr/>
        </p:nvSpPr>
        <p:spPr>
          <a:xfrm>
            <a:off x="5621128" y="290028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7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A1A8A5D-C213-AF4B-B39E-34B4287E15D9}"/>
              </a:ext>
            </a:extLst>
          </p:cNvPr>
          <p:cNvSpPr/>
          <p:nvPr/>
        </p:nvSpPr>
        <p:spPr>
          <a:xfrm>
            <a:off x="5919709" y="4065935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44463" y="2160122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  <a:p>
            <a:pPr lvl="1"/>
            <a:r>
              <a:rPr lang="en-US" sz="1800" dirty="0"/>
              <a:t>Decoding and execution of </a:t>
            </a:r>
            <a:r>
              <a:rPr lang="en-US" sz="1800" i="1" dirty="0"/>
              <a:t>incorrect</a:t>
            </a:r>
            <a:r>
              <a:rPr lang="en-US" sz="1800" dirty="0"/>
              <a:t> instructions is canceled.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9EFF02-8C36-4A48-9CAE-C941DDE3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339087"/>
            <a:ext cx="261257" cy="24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9531" y="1346892"/>
            <a:ext cx="3058374" cy="35601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45680" y="1423389"/>
            <a:ext cx="2555997" cy="1136199"/>
            <a:chOff x="4507409" y="1660375"/>
            <a:chExt cx="2555997" cy="11361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6199067" y="1660375"/>
              <a:ext cx="86433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PC←7</a:t>
              </a:r>
            </a:p>
            <a:p>
              <a:r>
                <a:rPr lang="en-US" sz="1100" b="1" i="1" dirty="0">
                  <a:latin typeface="Courier" pitchFamily="2" charset="0"/>
                </a:rPr>
                <a:t>(branch)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507409" y="1929680"/>
              <a:ext cx="1691659" cy="86689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395CB3-8F7B-8343-A172-377FE21F492B}"/>
              </a:ext>
            </a:extLst>
          </p:cNvPr>
          <p:cNvGrpSpPr/>
          <p:nvPr/>
        </p:nvGrpSpPr>
        <p:grpSpPr>
          <a:xfrm>
            <a:off x="6320925" y="3778811"/>
            <a:ext cx="2590894" cy="686590"/>
            <a:chOff x="3586954" y="1732854"/>
            <a:chExt cx="2590894" cy="6865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8B7087-024D-BD48-A66E-C98335C83588}"/>
                </a:ext>
              </a:extLst>
            </p:cNvPr>
            <p:cNvSpPr txBox="1"/>
            <p:nvPr/>
          </p:nvSpPr>
          <p:spPr>
            <a:xfrm>
              <a:off x="4797342" y="173285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IR←MM[7]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D984E3E1-4797-8246-A81B-6126BA4EB58B}"/>
                </a:ext>
              </a:extLst>
            </p:cNvPr>
            <p:cNvCxnSpPr>
              <a:cxnSpLocks/>
              <a:stCxn id="23" idx="1"/>
              <a:endCxn id="21" idx="6"/>
            </p:cNvCxnSpPr>
            <p:nvPr/>
          </p:nvCxnSpPr>
          <p:spPr>
            <a:xfrm rot="10800000" flipV="1">
              <a:off x="3586954" y="1917520"/>
              <a:ext cx="1210388" cy="50192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2D613-F293-8947-987C-5FD7A351D488}"/>
              </a:ext>
            </a:extLst>
          </p:cNvPr>
          <p:cNvGrpSpPr/>
          <p:nvPr/>
        </p:nvGrpSpPr>
        <p:grpSpPr>
          <a:xfrm>
            <a:off x="5880480" y="2982584"/>
            <a:ext cx="793984" cy="1186002"/>
            <a:chOff x="5870513" y="2995601"/>
            <a:chExt cx="793984" cy="11860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0964D1-358E-0445-9398-1A544ABFA155}"/>
                </a:ext>
              </a:extLst>
            </p:cNvPr>
            <p:cNvSpPr txBox="1"/>
            <p:nvPr/>
          </p:nvSpPr>
          <p:spPr>
            <a:xfrm>
              <a:off x="5877648" y="2995601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B807B-AD9F-0A41-A2A6-DEAD49F00164}"/>
                </a:ext>
              </a:extLst>
            </p:cNvPr>
            <p:cNvSpPr txBox="1"/>
            <p:nvPr/>
          </p:nvSpPr>
          <p:spPr>
            <a:xfrm>
              <a:off x="5870513" y="3596828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11A873-3810-9A46-A605-D7332CA8363F}"/>
                </a:ext>
              </a:extLst>
            </p:cNvPr>
            <p:cNvSpPr txBox="1"/>
            <p:nvPr/>
          </p:nvSpPr>
          <p:spPr>
            <a:xfrm>
              <a:off x="6180069" y="3595664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5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1037590" y="1694134"/>
            <a:ext cx="3058374" cy="2394347"/>
            <a:chOff x="4220166" y="1757334"/>
            <a:chExt cx="3058374" cy="23943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might it be an advantage to have separate Data and Instruction caches for each core?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1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886731" y="1608271"/>
            <a:ext cx="2952250" cy="3072389"/>
            <a:chOff x="4069307" y="1671471"/>
            <a:chExt cx="2952250" cy="30723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issues might arise with writing data changes to main memory in a system with multiple cores where each has its own cache?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5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55E0C6-2258-B14B-8AE3-0CE61732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Speedup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D2241-ECF0-8642-8273-21A0F4DC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060" y="2361841"/>
            <a:ext cx="3383310" cy="1659900"/>
          </a:xfrm>
        </p:spPr>
        <p:txBody>
          <a:bodyPr/>
          <a:lstStyle/>
          <a:p>
            <a:r>
              <a:rPr lang="en-US" sz="2400" dirty="0"/>
              <a:t>The speedup of an improvement is: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109E-F195-6147-98B2-4D6F0815CA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/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𝑖𝑚𝑝𝑟𝑜𝑣𝑒𝑑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blipFill>
                <a:blip r:embed="rId3"/>
                <a:stretch>
                  <a:fillRect l="-1778" r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51D2DA9-53C1-B948-AFBC-8056BDA5C22B}"/>
              </a:ext>
            </a:extLst>
          </p:cNvPr>
          <p:cNvGrpSpPr/>
          <p:nvPr/>
        </p:nvGrpSpPr>
        <p:grpSpPr>
          <a:xfrm>
            <a:off x="4100234" y="926488"/>
            <a:ext cx="2952250" cy="3687942"/>
            <a:chOff x="4069307" y="1671471"/>
            <a:chExt cx="2952250" cy="3687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4A49C-3506-644A-8600-36BA0CC448A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Derive an equation that gives the maximum possible speedup due to an instruction pipeline as a function of the number of stages (k) and the number of instructions (n)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0FE505-7A87-CD4E-B171-EEDAB754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17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048F65-77E4-454E-B1D5-4ED43D4E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9C08AE-6881-D74A-874D-75B782CE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146286" cy="1659900"/>
          </a:xfrm>
        </p:spPr>
        <p:txBody>
          <a:bodyPr/>
          <a:lstStyle/>
          <a:p>
            <a:r>
              <a:rPr lang="en-US" sz="2400" dirty="0"/>
              <a:t>Moore’s Law  → More Transistors</a:t>
            </a:r>
          </a:p>
          <a:p>
            <a:r>
              <a:rPr lang="en-US" sz="2400" dirty="0"/>
              <a:t>Better Designs</a:t>
            </a:r>
          </a:p>
          <a:p>
            <a:pPr lvl="1"/>
            <a:r>
              <a:rPr lang="en-US" sz="2400" dirty="0"/>
              <a:t>Processor Caching</a:t>
            </a:r>
          </a:p>
          <a:p>
            <a:pPr lvl="1"/>
            <a:r>
              <a:rPr lang="en-US" sz="2400" dirty="0"/>
              <a:t>Pipelining &amp; Parallelism</a:t>
            </a:r>
          </a:p>
          <a:p>
            <a:r>
              <a:rPr lang="en-US" sz="2400" dirty="0"/>
              <a:t>Better Software</a:t>
            </a:r>
          </a:p>
          <a:p>
            <a:pPr lvl="1"/>
            <a:r>
              <a:rPr lang="en-US" sz="2400" dirty="0"/>
              <a:t>COMP232, COMP332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A1F7-D7D4-3449-BEB2-C93BDE4646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5605F6-6C73-4A41-B938-AA2B3B3B7E78}"/>
              </a:ext>
            </a:extLst>
          </p:cNvPr>
          <p:cNvSpPr/>
          <p:nvPr/>
        </p:nvSpPr>
        <p:spPr>
          <a:xfrm>
            <a:off x="2052735" y="2836506"/>
            <a:ext cx="4030824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F3FF-84F0-9144-8732-5C14D5C708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8D1AF-7A79-2E44-A28B-EBB624078C6F}"/>
              </a:ext>
            </a:extLst>
          </p:cNvPr>
          <p:cNvGrpSpPr/>
          <p:nvPr/>
        </p:nvGrpSpPr>
        <p:grpSpPr>
          <a:xfrm>
            <a:off x="763929" y="1286406"/>
            <a:ext cx="3808071" cy="3678500"/>
            <a:chOff x="4220166" y="1704287"/>
            <a:chExt cx="3808071" cy="36785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545EAE-30AA-7D4E-A98A-3B699F74487D}"/>
                </a:ext>
              </a:extLst>
            </p:cNvPr>
            <p:cNvSpPr txBox="1"/>
            <p:nvPr/>
          </p:nvSpPr>
          <p:spPr>
            <a:xfrm>
              <a:off x="4220166" y="2520465"/>
              <a:ext cx="380807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have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4 loads of laundry </a:t>
              </a:r>
              <a:r>
                <a:rPr lang="en-US" sz="2000" dirty="0">
                  <a:latin typeface="Segoe Print" panose="02000800000000000000" pitchFamily="2" charset="0"/>
                </a:rPr>
                <a:t>to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wash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,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dry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 and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fold</a:t>
              </a:r>
              <a:r>
                <a:rPr lang="en-US" sz="2000" dirty="0">
                  <a:latin typeface="Segoe Print" panose="02000800000000000000" pitchFamily="2" charset="0"/>
                </a:rPr>
                <a:t>. You have 1 washer and one dryer.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Each step takes 20 minutes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.</a:t>
              </a:r>
              <a:r>
                <a:rPr lang="en-US" sz="2000" dirty="0">
                  <a:latin typeface="Segoe Print" panose="02000800000000000000" pitchFamily="2" charset="0"/>
                </a:rPr>
                <a:t> </a:t>
              </a:r>
              <a:br>
                <a:rPr lang="en-US" sz="2000" dirty="0">
                  <a:latin typeface="Segoe Print" panose="02000800000000000000" pitchFamily="2" charset="0"/>
                </a:rPr>
              </a:br>
              <a:br>
                <a:rPr lang="en-US" sz="2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What is the fastest way to get all of the laundry done? How long does it take?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4319A9-9CE4-1743-AE70-66D22C6D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9397" y="1704287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A76092-A540-9745-90E7-08A110D0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964" y="511240"/>
            <a:ext cx="1251712" cy="1877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B1D9E0-4735-4F4A-BCD8-DC4B60532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255" y="2514253"/>
            <a:ext cx="1251712" cy="1805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9C5551-3CD8-434E-B592-5D65F922C6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8967" y="620820"/>
            <a:ext cx="1062490" cy="18059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2D89DD-8C28-9148-9B55-E66A967298D8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872D2-E427-2541-A641-B8A9013CFD45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59944-BD38-FF40-B5DB-C143BC1B0690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3CF89F-55A7-AD43-A435-61C7A0A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1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F6A7-3F86-4F40-A0B6-CB31A3CB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834" y="0"/>
            <a:ext cx="4944300" cy="645300"/>
          </a:xfrm>
        </p:spPr>
        <p:txBody>
          <a:bodyPr/>
          <a:lstStyle/>
          <a:p>
            <a:r>
              <a:rPr lang="en-US" dirty="0"/>
              <a:t>A Pipelining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BBEB2-B3BB-CD42-BDA1-69BDFD0CF3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D76BF-61EF-4744-B666-9DC53A0B1C23}"/>
              </a:ext>
            </a:extLst>
          </p:cNvPr>
          <p:cNvSpPr txBox="1"/>
          <p:nvPr/>
        </p:nvSpPr>
        <p:spPr>
          <a:xfrm>
            <a:off x="2436255" y="228578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F2B4E-AD75-3640-A3AA-885BCFD3C6E5}"/>
              </a:ext>
            </a:extLst>
          </p:cNvPr>
          <p:cNvSpPr txBox="1"/>
          <p:nvPr/>
        </p:nvSpPr>
        <p:spPr>
          <a:xfrm>
            <a:off x="2844350" y="22857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0A9C4-731B-A94A-9050-9BCC6F40C5BA}"/>
              </a:ext>
            </a:extLst>
          </p:cNvPr>
          <p:cNvSpPr txBox="1"/>
          <p:nvPr/>
        </p:nvSpPr>
        <p:spPr>
          <a:xfrm>
            <a:off x="3211184" y="228578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EA5A31-B57D-084C-9E1C-686580BB9D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46366"/>
            <a:ext cx="711200" cy="288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DDAD62-5930-6B4C-828E-59FE5118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19845"/>
            <a:ext cx="343159" cy="514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73ED0B-F560-8746-8FB6-79D129AB3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19845"/>
            <a:ext cx="356777" cy="5147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735094-D108-E041-9037-9204BCB11C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68639"/>
            <a:ext cx="245427" cy="4171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B440B-40F0-D04F-BEE3-54D9824F10C6}"/>
              </a:ext>
            </a:extLst>
          </p:cNvPr>
          <p:cNvGrpSpPr/>
          <p:nvPr/>
        </p:nvGrpSpPr>
        <p:grpSpPr>
          <a:xfrm>
            <a:off x="2436255" y="2285786"/>
            <a:ext cx="1079821" cy="307778"/>
            <a:chOff x="2566888" y="2677686"/>
            <a:chExt cx="1079821" cy="3077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B3DA16-7710-814C-BF2A-EEDE5C7897E8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AC518E-489F-4E44-B353-0B458E5304A1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458C9-572A-7347-94ED-574CC0A5CC6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C4CEB7-A014-A34F-BCFA-C54E01438ED4}"/>
              </a:ext>
            </a:extLst>
          </p:cNvPr>
          <p:cNvGrpSpPr/>
          <p:nvPr/>
        </p:nvGrpSpPr>
        <p:grpSpPr>
          <a:xfrm>
            <a:off x="3512043" y="2594425"/>
            <a:ext cx="1035772" cy="514739"/>
            <a:chOff x="3512043" y="2594425"/>
            <a:chExt cx="1035772" cy="5147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ABCA676-4F17-5E4D-9112-7FC3CAE7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2043" y="2594425"/>
              <a:ext cx="343159" cy="51473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E97D80A-552D-9E47-8A23-FFB1CF12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6812" y="2594425"/>
              <a:ext cx="356777" cy="51473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BF1CC2-FCDB-6A4B-A4B0-6065B6EC2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02388" y="2643219"/>
              <a:ext cx="245427" cy="41715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7441FF-A0DF-F542-AD6E-06D922BAE94A}"/>
              </a:ext>
            </a:extLst>
          </p:cNvPr>
          <p:cNvGrpSpPr/>
          <p:nvPr/>
        </p:nvGrpSpPr>
        <p:grpSpPr>
          <a:xfrm>
            <a:off x="3520270" y="3060366"/>
            <a:ext cx="1079821" cy="307778"/>
            <a:chOff x="2566888" y="2677686"/>
            <a:chExt cx="1079821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ED936D-192A-5043-A899-0AB45D3293ED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2F160C-E36C-0846-80CD-C746F9D2CC3D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A74A0A-097D-2B45-8D69-0DF992760AA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108848-C4C4-BB44-9ACA-82B1E94BB7C7}"/>
              </a:ext>
            </a:extLst>
          </p:cNvPr>
          <p:cNvGrpSpPr/>
          <p:nvPr/>
        </p:nvGrpSpPr>
        <p:grpSpPr>
          <a:xfrm>
            <a:off x="4590104" y="3815422"/>
            <a:ext cx="1079821" cy="307778"/>
            <a:chOff x="2566888" y="2677686"/>
            <a:chExt cx="1079821" cy="30777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925FE5-2D3A-BC4D-8C9B-79954D4D8453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D59D8B-642D-2F4C-BFC0-09EEA429B895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9D026A-AC3F-C740-B8D1-79DA451A78EA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2C21BD-DCA0-8147-B0EE-DCAD2F7FF52C}"/>
              </a:ext>
            </a:extLst>
          </p:cNvPr>
          <p:cNvGrpSpPr/>
          <p:nvPr/>
        </p:nvGrpSpPr>
        <p:grpSpPr>
          <a:xfrm>
            <a:off x="5677413" y="4118604"/>
            <a:ext cx="1035772" cy="514739"/>
            <a:chOff x="5677413" y="4118604"/>
            <a:chExt cx="1035772" cy="5147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BE7CE51-9FD2-0943-8903-03B93572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7413" y="4118604"/>
              <a:ext cx="343159" cy="51473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A7BA603-E8FA-E546-BCD6-72D447BA9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182" y="4118604"/>
              <a:ext cx="356777" cy="51473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C17968D-4DD9-4D40-B9E3-AD38A687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67758" y="4167398"/>
              <a:ext cx="245427" cy="41715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5BF96D-FF1F-9844-ADD9-FADF10F0AF6C}"/>
              </a:ext>
            </a:extLst>
          </p:cNvPr>
          <p:cNvGrpSpPr/>
          <p:nvPr/>
        </p:nvGrpSpPr>
        <p:grpSpPr>
          <a:xfrm>
            <a:off x="5685640" y="4584545"/>
            <a:ext cx="1079821" cy="307778"/>
            <a:chOff x="2566888" y="2677686"/>
            <a:chExt cx="1079821" cy="307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536273-4FCC-0F4D-B83D-6EEA7A60BF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5745FA-4F71-6146-B53E-8D078A7D5318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4B3B80-F636-6445-BCBC-6A9676806799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A5F8CA-9729-2844-84FF-91EB4768BB6B}"/>
              </a:ext>
            </a:extLst>
          </p:cNvPr>
          <p:cNvCxnSpPr/>
          <p:nvPr/>
        </p:nvCxnSpPr>
        <p:spPr>
          <a:xfrm>
            <a:off x="3482462" y="1237851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4830A7-A335-074A-8220-0718F7297F3C}"/>
              </a:ext>
            </a:extLst>
          </p:cNvPr>
          <p:cNvCxnSpPr/>
          <p:nvPr/>
        </p:nvCxnSpPr>
        <p:spPr>
          <a:xfrm>
            <a:off x="4558695" y="124437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20FC1F0-48BB-2144-B73D-61EB74FCB29D}"/>
              </a:ext>
            </a:extLst>
          </p:cNvPr>
          <p:cNvGrpSpPr/>
          <p:nvPr/>
        </p:nvGrpSpPr>
        <p:grpSpPr>
          <a:xfrm>
            <a:off x="4581877" y="3349481"/>
            <a:ext cx="1035772" cy="514739"/>
            <a:chOff x="4581877" y="3349481"/>
            <a:chExt cx="1035772" cy="5147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37D017-98B4-BB41-B71B-8FEE93B4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1877" y="3349481"/>
              <a:ext cx="343159" cy="51473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836C39-267F-034B-BE3C-38D4D2B1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6646" y="3349481"/>
              <a:ext cx="356777" cy="51473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ACE65-FD58-CF42-9935-22767A94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72222" y="3398275"/>
              <a:ext cx="245427" cy="417150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65D5A9-879B-F543-9A37-4AB69E370CF7}"/>
              </a:ext>
            </a:extLst>
          </p:cNvPr>
          <p:cNvCxnSpPr/>
          <p:nvPr/>
        </p:nvCxnSpPr>
        <p:spPr>
          <a:xfrm>
            <a:off x="5633485" y="1275174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0C9E1F-5734-D74A-8674-73D931B2ADDC}"/>
              </a:ext>
            </a:extLst>
          </p:cNvPr>
          <p:cNvCxnSpPr>
            <a:cxnSpLocks/>
          </p:cNvCxnSpPr>
          <p:nvPr/>
        </p:nvCxnSpPr>
        <p:spPr>
          <a:xfrm>
            <a:off x="1782143" y="2547770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3D62A4-11CD-224B-9F55-D1615CFC19EC}"/>
              </a:ext>
            </a:extLst>
          </p:cNvPr>
          <p:cNvCxnSpPr>
            <a:cxnSpLocks/>
          </p:cNvCxnSpPr>
          <p:nvPr/>
        </p:nvCxnSpPr>
        <p:spPr>
          <a:xfrm>
            <a:off x="1770668" y="332148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5A2848-9C34-F14A-9C4F-732C25802A5E}"/>
              </a:ext>
            </a:extLst>
          </p:cNvPr>
          <p:cNvCxnSpPr>
            <a:cxnSpLocks/>
          </p:cNvCxnSpPr>
          <p:nvPr/>
        </p:nvCxnSpPr>
        <p:spPr>
          <a:xfrm>
            <a:off x="1770668" y="4067673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42D619-A805-624E-9BD0-D3631D0F86C8}"/>
              </a:ext>
            </a:extLst>
          </p:cNvPr>
          <p:cNvSpPr txBox="1"/>
          <p:nvPr/>
        </p:nvSpPr>
        <p:spPr>
          <a:xfrm rot="16200000">
            <a:off x="409470" y="2739831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56A78C-64C9-8943-B187-76E092B91D8C}"/>
              </a:ext>
            </a:extLst>
          </p:cNvPr>
          <p:cNvSpPr txBox="1"/>
          <p:nvPr/>
        </p:nvSpPr>
        <p:spPr>
          <a:xfrm rot="16200000">
            <a:off x="983350" y="2847553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6039CD1-B092-F84C-BC7A-329DC03D8274}"/>
              </a:ext>
            </a:extLst>
          </p:cNvPr>
          <p:cNvGrpSpPr/>
          <p:nvPr/>
        </p:nvGrpSpPr>
        <p:grpSpPr>
          <a:xfrm>
            <a:off x="2123730" y="607976"/>
            <a:ext cx="5159755" cy="1306133"/>
            <a:chOff x="2653600" y="782705"/>
            <a:chExt cx="5057394" cy="1085983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DC9A8332-0E54-B643-9391-1D3E1A7D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6B6C007-A85A-B642-89C2-82621EF0395D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B7EC11-F6EE-9647-A5D9-E15D9DAFA0D4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823069-7649-6A42-B09F-890F06898608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6EAA68-7850-8545-B463-82968936783A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F7C9FD0-83C3-6441-B2F2-4561223684B3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B5F32D5-861F-3D45-ACF5-42ADD591CDD6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577A12-72C5-D34E-82AA-D8A760F67F31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16CFA8-671D-2148-8C92-75535C6A0432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80DD500-7F39-4744-8097-4BAF518F483F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461262-CC83-4745-AC42-E61942DD5124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11F4054-8528-524C-ADAD-9567D46B730E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9AC82A-B817-B948-A3E6-110091D2DFF0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3AE89533-D7BD-2847-AE7C-9A304EB4DC82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437732-87F3-2C48-A7C3-96C9AE1A8B8C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4441326-AC05-1848-B5BE-0C7831FF7F44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5DA629F7-B3E3-F144-B7E7-A8CFD3037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2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D676A69-E627-044D-8A0D-0A85C2E9A03C}"/>
              </a:ext>
            </a:extLst>
          </p:cNvPr>
          <p:cNvSpPr/>
          <p:nvPr/>
        </p:nvSpPr>
        <p:spPr>
          <a:xfrm>
            <a:off x="3518254" y="2394461"/>
            <a:ext cx="364570" cy="251906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B04C3B-524D-FD45-A402-0868A97D00CE}"/>
              </a:ext>
            </a:extLst>
          </p:cNvPr>
          <p:cNvSpPr/>
          <p:nvPr/>
        </p:nvSpPr>
        <p:spPr>
          <a:xfrm>
            <a:off x="3134188" y="1256512"/>
            <a:ext cx="364570" cy="304489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C658-D500-9E41-874C-A7F105D0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51" y="0"/>
            <a:ext cx="4944300" cy="645300"/>
          </a:xfrm>
        </p:spPr>
        <p:txBody>
          <a:bodyPr/>
          <a:lstStyle/>
          <a:p>
            <a:r>
              <a:rPr lang="en-US" dirty="0"/>
              <a:t>A Better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856B1-E5B6-4144-863A-9ECAB67FFF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07960" y="3342290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5132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64DC63-F63F-614C-BAAC-FD46D183C6BA}"/>
              </a:ext>
            </a:extLst>
          </p:cNvPr>
          <p:cNvCxnSpPr/>
          <p:nvPr/>
        </p:nvCxnSpPr>
        <p:spPr>
          <a:xfrm>
            <a:off x="5633485" y="1256512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409470" y="2721169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D276BD-0C46-EC4A-8E52-3E001505F6F2}"/>
              </a:ext>
            </a:extLst>
          </p:cNvPr>
          <p:cNvSpPr txBox="1"/>
          <p:nvPr/>
        </p:nvSpPr>
        <p:spPr>
          <a:xfrm rot="16200000">
            <a:off x="983350" y="2828891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D9F38EC-66DC-4043-B584-29324BE3DB27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C18659C-4FED-C340-A4A3-5A6DE18BB107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D9221A2-8A44-FF41-BC7E-239EECB645D6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BBEE3A4-0EDC-0B42-B99E-65784568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6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0D8E88A-23CA-9349-A247-6619A48992DE}"/>
              </a:ext>
            </a:extLst>
          </p:cNvPr>
          <p:cNvSpPr/>
          <p:nvPr/>
        </p:nvSpPr>
        <p:spPr>
          <a:xfrm>
            <a:off x="7554544" y="64518"/>
            <a:ext cx="619390" cy="265993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6B21E-6B71-D94A-9A19-576E942B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Pipelining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5C68-0928-C344-B63C-76E4ECFF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155" y="1514554"/>
            <a:ext cx="5671282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pipelined instruction cycle </a:t>
            </a:r>
            <a:r>
              <a:rPr lang="en-US" sz="2000" dirty="0"/>
              <a:t>overlaps the stages of the cycle (e.g. Fetch / Decode / Execute) by using </a:t>
            </a:r>
            <a:r>
              <a:rPr lang="en-US" sz="2000" i="1" u="sng" dirty="0"/>
              <a:t>independent</a:t>
            </a:r>
            <a:r>
              <a:rPr lang="en-US" sz="2000" dirty="0"/>
              <a:t> hardware components in each stage.</a:t>
            </a:r>
          </a:p>
          <a:p>
            <a:endParaRPr lang="en-US" sz="2000" dirty="0"/>
          </a:p>
          <a:p>
            <a:pPr lvl="1"/>
            <a:r>
              <a:rPr lang="en-US" sz="1800" b="1" i="1" dirty="0"/>
              <a:t>Pipeline Hazards</a:t>
            </a:r>
            <a:r>
              <a:rPr lang="en-US" sz="1800" b="1" dirty="0"/>
              <a:t> </a:t>
            </a:r>
            <a:r>
              <a:rPr lang="en-US" sz="1800" dirty="0"/>
              <a:t>are conditions that prevent the the instruction pipeline from operating at maximum efficiency.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F19B7-65E5-584D-B1C5-BE2A9D52F0A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CDCC-55F7-D945-BC8B-B450150C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9" y="3081148"/>
            <a:ext cx="1130559" cy="10908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5F0E67-BA45-0B45-8B0F-F266C247770F}"/>
              </a:ext>
            </a:extLst>
          </p:cNvPr>
          <p:cNvGrpSpPr/>
          <p:nvPr/>
        </p:nvGrpSpPr>
        <p:grpSpPr>
          <a:xfrm>
            <a:off x="380681" y="4899377"/>
            <a:ext cx="1717470" cy="215444"/>
            <a:chOff x="0" y="4881890"/>
            <a:chExt cx="1717470" cy="2154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2EAC66-9355-8B48-90CF-DEA3702DB29C}"/>
                </a:ext>
              </a:extLst>
            </p:cNvPr>
            <p:cNvSpPr txBox="1"/>
            <p:nvPr/>
          </p:nvSpPr>
          <p:spPr>
            <a:xfrm>
              <a:off x="0" y="4881890"/>
              <a:ext cx="14975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Image from: </a:t>
              </a:r>
              <a:r>
                <a:rPr lang="en-US" sz="800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B608D7-16EF-D441-BB1B-A28A4FA7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3806" y="4913511"/>
              <a:ext cx="293664" cy="15303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E73B9C4-02AD-9A4B-81B6-74B8B4A98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794" y="1744767"/>
            <a:ext cx="1386211" cy="991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41A074-C469-F342-97F5-8875D2234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437" y="926488"/>
            <a:ext cx="1386211" cy="991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B6FEBF-6DC6-B143-BB36-51DAF1901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080" y="108209"/>
            <a:ext cx="1386211" cy="9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43698" y="1339453"/>
            <a:ext cx="3053357" cy="3560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911FBD-62F0-6446-B9BB-FC3D648B252C}"/>
              </a:ext>
            </a:extLst>
          </p:cNvPr>
          <p:cNvGrpSpPr/>
          <p:nvPr/>
        </p:nvGrpSpPr>
        <p:grpSpPr>
          <a:xfrm>
            <a:off x="484080" y="1689863"/>
            <a:ext cx="3058374" cy="2394347"/>
            <a:chOff x="4220166" y="1757334"/>
            <a:chExt cx="3058374" cy="23943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B9A925-4047-E549-942E-8900338D3BD8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 arises with the pipelined instruction cycle in the situation shown here?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2B1313-DE00-084B-A5FF-BDC34F2C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33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6911FBD-62F0-6446-B9BB-FC3D648B252C}"/>
              </a:ext>
            </a:extLst>
          </p:cNvPr>
          <p:cNvGrpSpPr/>
          <p:nvPr/>
        </p:nvGrpSpPr>
        <p:grpSpPr>
          <a:xfrm>
            <a:off x="484080" y="1689863"/>
            <a:ext cx="3058374" cy="2394347"/>
            <a:chOff x="4220166" y="1757334"/>
            <a:chExt cx="3058374" cy="239434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B9A925-4047-E549-942E-8900338D3BD8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 arises with the pipelined instruction cycle in the situation shown here?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2B1313-DE00-084B-A5FF-BDC34F2C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F3234E-C280-EC1A-6FB0-E8581BC4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254" y="3538765"/>
            <a:ext cx="1130559" cy="109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41593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1475</TotalTime>
  <Words>4375</Words>
  <Application>Microsoft Macintosh PowerPoint</Application>
  <PresentationFormat>On-screen Show (16:9)</PresentationFormat>
  <Paragraphs>599</Paragraphs>
  <Slides>25</Slides>
  <Notes>22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Cambria Math</vt:lpstr>
      <vt:lpstr>Courier</vt:lpstr>
      <vt:lpstr>Helvetica Neue</vt:lpstr>
      <vt:lpstr>Muli</vt:lpstr>
      <vt:lpstr>Nixie One</vt:lpstr>
      <vt:lpstr>Segoe Print</vt:lpstr>
      <vt:lpstr>Times</vt:lpstr>
      <vt:lpstr>Imogen template</vt:lpstr>
      <vt:lpstr>MA5 – Pipelining &amp; Parallelism</vt:lpstr>
      <vt:lpstr>Stored Program Architecture</vt:lpstr>
      <vt:lpstr>Performance Improvements</vt:lpstr>
      <vt:lpstr>PowerPoint Presentation</vt:lpstr>
      <vt:lpstr>A Pipelining Metaphor</vt:lpstr>
      <vt:lpstr>A Better Solution</vt:lpstr>
      <vt:lpstr>Instruction Cycle Pipelining</vt:lpstr>
      <vt:lpstr>Pipeline Hazards</vt:lpstr>
      <vt:lpstr>Pipeline Hazards</vt:lpstr>
      <vt:lpstr>Pipeline Hazards</vt:lpstr>
      <vt:lpstr>Super Scalar Processors</vt:lpstr>
      <vt:lpstr>Multicore Processors</vt:lpstr>
      <vt:lpstr>Multi Level Cache</vt:lpstr>
      <vt:lpstr>Writing in the Discipline (WiD)</vt:lpstr>
      <vt:lpstr>Acknowledgments</vt:lpstr>
      <vt:lpstr>PowerPoint Presentation</vt:lpstr>
      <vt:lpstr>PowerPoint Presentation</vt:lpstr>
      <vt:lpstr>PowerPoint Presentation</vt:lpstr>
      <vt:lpstr>Resource Hazards</vt:lpstr>
      <vt:lpstr>Pipeline Bubbles</vt:lpstr>
      <vt:lpstr>Control Hazards</vt:lpstr>
      <vt:lpstr>Control Hazards</vt:lpstr>
      <vt:lpstr>PowerPoint Presentation</vt:lpstr>
      <vt:lpstr>PowerPoint Presentation</vt:lpstr>
      <vt:lpstr>Speedup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137</cp:revision>
  <dcterms:created xsi:type="dcterms:W3CDTF">2020-09-15T11:45:27Z</dcterms:created>
  <dcterms:modified xsi:type="dcterms:W3CDTF">2023-02-20T14:06:19Z</dcterms:modified>
</cp:coreProperties>
</file>