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70204"/>
  </p:normalViewPr>
  <p:slideViewPr>
    <p:cSldViewPr snapToGrid="0" snapToObjects="1">
      <p:cViewPr varScale="1">
        <p:scale>
          <a:sx n="117" d="100"/>
          <a:sy n="117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-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computer…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rate at which CPU can execute an instruction</a:t>
            </a:r>
          </a:p>
          <a:p>
            <a:r>
              <a:rPr lang="en-US" dirty="0"/>
              <a:t>  - rate at which Memory can provide instructions to be execute or data to be operated on.</a:t>
            </a:r>
          </a:p>
          <a:p>
            <a:r>
              <a:rPr lang="en-US" dirty="0"/>
              <a:t>    - 1986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simple….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the CPU can get it more quickly from the cache than if it had to go to main memory.</a:t>
            </a:r>
          </a:p>
          <a:p>
            <a:r>
              <a:rPr lang="en-US" dirty="0"/>
              <a:t>   - Like the Plumber going to his toolbox instead of to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</a:t>
            </a:r>
          </a:p>
          <a:p>
            <a:r>
              <a:rPr lang="en-US" dirty="0"/>
              <a:t>  - This is the different levels that you may have seen earlier.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We will see a little more about the levels next time.</a:t>
            </a:r>
          </a:p>
          <a:p>
            <a:r>
              <a:rPr lang="en-US" dirty="0"/>
              <a:t> - Started out being off of the CPU chip as shown.</a:t>
            </a:r>
          </a:p>
          <a:p>
            <a:r>
              <a:rPr lang="en-US" dirty="0"/>
              <a:t>  - Now there tends to be multiple levels of cache on the on the CPU chip.</a:t>
            </a:r>
          </a:p>
          <a:p>
            <a:r>
              <a:rPr lang="en-US" dirty="0"/>
              <a:t>    - Moore’s law gave engineers lots and lots  more transistors to use.</a:t>
            </a:r>
          </a:p>
          <a:p>
            <a:r>
              <a:rPr lang="en-US" dirty="0"/>
              <a:t>    - part of what they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He/she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r>
              <a:rPr lang="en-US" dirty="0"/>
              <a:t>  -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- brainstorm it out with neighbors</a:t>
            </a:r>
          </a:p>
          <a:p>
            <a:r>
              <a:rPr lang="en-US" dirty="0"/>
              <a:t>    - make some guesses</a:t>
            </a:r>
          </a:p>
          <a:p>
            <a:r>
              <a:rPr lang="en-US" dirty="0"/>
              <a:t>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So it uses those and sort of cheats…</a:t>
            </a:r>
          </a:p>
          <a:p>
            <a:endParaRPr lang="en-US" dirty="0"/>
          </a:p>
          <a:p>
            <a:r>
              <a:rPr lang="en-US" dirty="0"/>
              <a:t>Principle: Things that have been used recently used are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most… </a:t>
            </a:r>
          </a:p>
          <a:p>
            <a:r>
              <a:rPr lang="en-US" dirty="0"/>
              <a:t>      - Most programs use lots of loops.</a:t>
            </a:r>
          </a:p>
          <a:p>
            <a:endParaRPr lang="en-US" dirty="0"/>
          </a:p>
          <a:p>
            <a:r>
              <a:rPr lang="en-US" dirty="0"/>
              <a:t>  - This principle is called ”Temporal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is used it is likely to be used again soon.</a:t>
            </a:r>
          </a:p>
          <a:p>
            <a:endParaRPr lang="en-US" dirty="0"/>
          </a:p>
          <a:p>
            <a:r>
              <a:rPr lang="en-US" dirty="0"/>
              <a:t>Principle: Things that are near each other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in general.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  - This principle is called “Spatial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that is used those nearby are likely to be used soon.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vocabulary…</a:t>
            </a:r>
          </a:p>
          <a:p>
            <a:endParaRPr lang="en-US" dirty="0"/>
          </a:p>
          <a:p>
            <a:r>
              <a:rPr lang="en-US" dirty="0"/>
              <a:t>When an instruction or piece of data (yellow) is requested </a:t>
            </a:r>
          </a:p>
          <a:p>
            <a:r>
              <a:rPr lang="en-US" dirty="0"/>
              <a:t> - The cache is checked</a:t>
            </a:r>
          </a:p>
          <a:p>
            <a:r>
              <a:rPr lang="en-US" dirty="0"/>
              <a:t>   - It is not found there so we have to go to Main Memory to get it.</a:t>
            </a:r>
          </a:p>
          <a:p>
            <a:r>
              <a:rPr lang="en-US" dirty="0"/>
              <a:t>     - That is called a Cache Miss</a:t>
            </a:r>
          </a:p>
          <a:p>
            <a:r>
              <a:rPr lang="en-US" dirty="0"/>
              <a:t>     - On a cache miss the </a:t>
            </a:r>
          </a:p>
          <a:p>
            <a:r>
              <a:rPr lang="en-US" dirty="0"/>
              <a:t>       - data or instruction (yellow) is retrieved from main memory.</a:t>
            </a:r>
          </a:p>
          <a:p>
            <a:r>
              <a:rPr lang="en-US" dirty="0"/>
              <a:t>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his tool box. </a:t>
            </a:r>
          </a:p>
          <a:p>
            <a:r>
              <a:rPr lang="en-US" dirty="0"/>
              <a:t>  - If he does not find the tool he needs, he has to go to the van (cache miss) - slow</a:t>
            </a:r>
          </a:p>
          <a:p>
            <a:r>
              <a:rPr lang="en-US" dirty="0"/>
              <a:t>  - If he does find the tool he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discuss: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CD / DVD</a:t>
            </a:r>
          </a:p>
          <a:p>
            <a:endParaRPr lang="en-US" dirty="0"/>
          </a:p>
          <a:p>
            <a:r>
              <a:rPr lang="en-US" dirty="0"/>
              <a:t>Have different amounts of each type of storage </a:t>
            </a:r>
          </a:p>
          <a:p>
            <a:r>
              <a:rPr lang="en-US" dirty="0"/>
              <a:t>  - reflecting tradeoffs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  - Performance:</a:t>
            </a:r>
          </a:p>
          <a:p>
            <a:r>
              <a:rPr lang="en-US" dirty="0"/>
              <a:t>    - Capacity and Speed</a:t>
            </a:r>
          </a:p>
          <a:p>
            <a:r>
              <a:rPr lang="en-US" dirty="0"/>
              <a:t>    - Capacity</a:t>
            </a:r>
          </a:p>
          <a:p>
            <a:r>
              <a:rPr lang="en-US" dirty="0"/>
              <a:t>      - We have more of the cheaper stuff and less of the expensive stuff.</a:t>
            </a:r>
          </a:p>
          <a:p>
            <a:r>
              <a:rPr lang="en-US" dirty="0"/>
              <a:t>    - Speed</a:t>
            </a:r>
          </a:p>
          <a:p>
            <a:r>
              <a:rPr lang="en-US" dirty="0"/>
              <a:t>      - The more expensive stuff is faster than the cheaper stuff.</a:t>
            </a:r>
          </a:p>
          <a:p>
            <a:endParaRPr lang="en-US" dirty="0"/>
          </a:p>
          <a:p>
            <a:r>
              <a:rPr lang="en-US" dirty="0"/>
              <a:t>As we pay more we get faster but we can afford less of it.</a:t>
            </a:r>
          </a:p>
          <a:p>
            <a:r>
              <a:rPr lang="en-US" dirty="0"/>
              <a:t>So to balance this we’ll have small amounts of very fast memory and large amounts of slower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terminology to this slide.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= temporary –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Power outage or crash and didn’t save</a:t>
            </a:r>
          </a:p>
          <a:p>
            <a:endParaRPr lang="en-US" dirty="0"/>
          </a:p>
          <a:p>
            <a:r>
              <a:rPr lang="en-US" dirty="0"/>
              <a:t>  - Non-volatile = persistent</a:t>
            </a:r>
          </a:p>
          <a:p>
            <a:r>
              <a:rPr lang="en-US" dirty="0"/>
              <a:t>    - Data and programs are still there when you turn your computer back on.</a:t>
            </a:r>
          </a:p>
          <a:p>
            <a:r>
              <a:rPr lang="en-US" dirty="0"/>
              <a:t>    - This is the stuff that is saved on you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On –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Off – Separate chips </a:t>
            </a:r>
          </a:p>
          <a:p>
            <a:r>
              <a:rPr lang="en-US" dirty="0"/>
              <a:t>    - Significant speed difference.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 - Always accessible – like your SSD</a:t>
            </a:r>
          </a:p>
          <a:p>
            <a:r>
              <a:rPr lang="en-US" dirty="0"/>
              <a:t>    - Off - must be mounted – like a thumb drive.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that memory/storage can be classified</a:t>
            </a:r>
          </a:p>
          <a:p>
            <a:r>
              <a:rPr lang="en-US" dirty="0"/>
              <a:t> - Random (Random Access Memory) -  any address – same time</a:t>
            </a:r>
          </a:p>
          <a:p>
            <a:r>
              <a:rPr lang="en-US" dirty="0"/>
              <a:t>   - Also for registers / cache / SSD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- Not much in the world works this way because it takes time to and space to store things.</a:t>
            </a:r>
          </a:p>
          <a:p>
            <a:endParaRPr lang="en-US" dirty="0"/>
          </a:p>
          <a:p>
            <a:r>
              <a:rPr lang="en-US" dirty="0"/>
              <a:t>- Sequential </a:t>
            </a:r>
          </a:p>
          <a:p>
            <a:r>
              <a:rPr lang="en-US" dirty="0"/>
              <a:t>  - Imagine a dictionary that is not in alphabetical order.</a:t>
            </a:r>
          </a:p>
          <a:p>
            <a:r>
              <a:rPr lang="en-US" dirty="0"/>
              <a:t>    - To get the definition of a specific word, you have to start at the beginning and scan</a:t>
            </a:r>
          </a:p>
          <a:p>
            <a:r>
              <a:rPr lang="en-US" dirty="0"/>
              <a:t>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Tapes work this way… scan from start  (Remember VCR?)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can fast-forward but not jump ahead.</a:t>
            </a:r>
          </a:p>
          <a:p>
            <a:endParaRPr lang="en-US" dirty="0"/>
          </a:p>
          <a:p>
            <a:r>
              <a:rPr lang="en-US" dirty="0"/>
              <a:t>- Direct</a:t>
            </a:r>
          </a:p>
          <a:p>
            <a:r>
              <a:rPr lang="en-US" dirty="0"/>
              <a:t>  - Like an actual dictionary</a:t>
            </a:r>
          </a:p>
          <a:p>
            <a:r>
              <a:rPr lang="en-US" dirty="0"/>
              <a:t>    - can jump close to the right place, then scan from there.</a:t>
            </a:r>
          </a:p>
          <a:p>
            <a:r>
              <a:rPr lang="en-US" dirty="0"/>
              <a:t>  - CD/DVD – skip to track then scan</a:t>
            </a:r>
          </a:p>
          <a:p>
            <a:r>
              <a:rPr lang="en-US" dirty="0"/>
              <a:t>  - HDD – is similar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- But we didn’t want to look at all of the chemistry and physics involved… </a:t>
            </a:r>
          </a:p>
          <a:p>
            <a:r>
              <a:rPr lang="en-US" dirty="0"/>
              <a:t>  - So we used the switch as a metaphor to understand them as an abstraction.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ja </a:t>
            </a:r>
            <a:r>
              <a:rPr lang="en-US" dirty="0" err="1"/>
              <a:t>ob</a:t>
            </a:r>
            <a:r>
              <a:rPr lang="en-US" dirty="0"/>
              <a:t>…</a:t>
            </a:r>
          </a:p>
          <a:p>
            <a:r>
              <a:rPr lang="en-US" dirty="0"/>
              <a:t>    - Load van at the shop with everything he might for the job.</a:t>
            </a:r>
          </a:p>
          <a:p>
            <a:r>
              <a:rPr lang="en-US" dirty="0"/>
              <a:t>    - Get to site, loads toolbox with the things he thinks he’s most likely to use</a:t>
            </a:r>
          </a:p>
          <a:p>
            <a:r>
              <a:rPr lang="en-US" dirty="0"/>
              <a:t>    - Toolbox is smaller so can’t take everything in the truck.</a:t>
            </a:r>
          </a:p>
          <a:p>
            <a:r>
              <a:rPr lang="en-US" dirty="0"/>
              <a:t>    - As he works, he gets tools from the toolbox</a:t>
            </a:r>
          </a:p>
          <a:p>
            <a:r>
              <a:rPr lang="en-US" dirty="0"/>
              <a:t>    - Those he’s going to use again he keeps within reach</a:t>
            </a:r>
          </a:p>
          <a:p>
            <a:r>
              <a:rPr lang="en-US" dirty="0"/>
              <a:t>    - He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he needs a different tool</a:t>
            </a:r>
          </a:p>
          <a:p>
            <a:r>
              <a:rPr lang="en-US" dirty="0"/>
              <a:t>    - he’ll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he’ll put some of them that he’s done with back into the toolbox</a:t>
            </a:r>
          </a:p>
          <a:p>
            <a:endParaRPr lang="en-US" dirty="0"/>
          </a:p>
          <a:p>
            <a:r>
              <a:rPr lang="en-US" dirty="0"/>
              <a:t>  - If he finds he doesn’t have something he needs in the toolbox </a:t>
            </a:r>
          </a:p>
          <a:p>
            <a:r>
              <a:rPr lang="en-US" dirty="0"/>
              <a:t>    - he’ll go back to the van </a:t>
            </a:r>
          </a:p>
          <a:p>
            <a:r>
              <a:rPr lang="en-US" dirty="0"/>
              <a:t>    - swap out some tools from the toolbox and put new ones in</a:t>
            </a:r>
          </a:p>
          <a:p>
            <a:endParaRPr lang="en-US" dirty="0"/>
          </a:p>
          <a:p>
            <a:r>
              <a:rPr lang="en-US" dirty="0"/>
              <a:t>Because he has the toolbox he is able to work much more quickly than without it.</a:t>
            </a:r>
          </a:p>
          <a:p>
            <a:r>
              <a:rPr lang="en-US" dirty="0"/>
              <a:t>  - Without it he would be back and forth to the van all the time</a:t>
            </a:r>
          </a:p>
          <a:p>
            <a:r>
              <a:rPr lang="en-US" dirty="0"/>
              <a:t>    - That would take more time.</a:t>
            </a:r>
          </a:p>
          <a:p>
            <a:endParaRPr lang="en-US" dirty="0"/>
          </a:p>
          <a:p>
            <a:r>
              <a:rPr lang="en-US" dirty="0"/>
              <a:t>The toolbox is the processor cache.</a:t>
            </a:r>
          </a:p>
          <a:p>
            <a:endParaRPr lang="en-US" dirty="0"/>
          </a:p>
          <a:p>
            <a:r>
              <a:rPr lang="en-US" dirty="0"/>
              <a:t>Shop = Disk Storage – lots of it but slow and far away.</a:t>
            </a:r>
          </a:p>
          <a:p>
            <a:r>
              <a:rPr lang="en-US" dirty="0"/>
              <a:t>Van = Main Memory – Faster and closer but smaller than the shop.</a:t>
            </a:r>
          </a:p>
          <a:p>
            <a:r>
              <a:rPr lang="en-US" dirty="0"/>
              <a:t>Toolbox = Cache – Faster and closer but even smaller </a:t>
            </a:r>
          </a:p>
          <a:p>
            <a:r>
              <a:rPr lang="en-US" dirty="0"/>
              <a:t>Work Area = Registers – Fastest but very small (e.g. K&amp;S had 4, many CPUs have 32, 64 or maybe 128)</a:t>
            </a:r>
          </a:p>
          <a:p>
            <a:r>
              <a:rPr lang="en-US" dirty="0"/>
              <a:t>Plumber’s Hands = ALU – doing the actual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dirty="0"/>
              <a:t>Motivating Processor Cache: </a:t>
            </a:r>
            <a:br>
              <a:rPr lang="en-US" dirty="0"/>
            </a:br>
            <a:r>
              <a:rPr lang="en-US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nearby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it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8" y="1763254"/>
            <a:ext cx="6694783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12 - Memory Hierarchy &amp; Processor Cache</a:t>
            </a:r>
          </a:p>
          <a:p>
            <a:pPr lvl="1"/>
            <a:r>
              <a:rPr lang="en-US" sz="2000" dirty="0"/>
              <a:t>13 -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1938</TotalTime>
  <Words>3593</Words>
  <Application>Microsoft Macintosh PowerPoint</Application>
  <PresentationFormat>On-screen Show (16:9)</PresentationFormat>
  <Paragraphs>476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Helvetica Neue</vt:lpstr>
      <vt:lpstr>Segoe Print</vt:lpstr>
      <vt:lpstr>Times</vt:lpstr>
      <vt:lpstr>Imogen template</vt:lpstr>
      <vt:lpstr>12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What does it do?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176</cp:revision>
  <cp:lastPrinted>2022-02-17T19:45:43Z</cp:lastPrinted>
  <dcterms:created xsi:type="dcterms:W3CDTF">2020-09-14T12:36:32Z</dcterms:created>
  <dcterms:modified xsi:type="dcterms:W3CDTF">2022-02-18T01:37:56Z</dcterms:modified>
</cp:coreProperties>
</file>