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86"/>
    <p:restoredTop sz="73878"/>
  </p:normalViewPr>
  <p:slideViewPr>
    <p:cSldViewPr snapToGrid="0" snapToObjects="1">
      <p:cViewPr varScale="1">
        <p:scale>
          <a:sx n="115" d="100"/>
          <a:sy n="115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here…</a:t>
            </a:r>
          </a:p>
          <a:p>
            <a:r>
              <a:rPr lang="en-US" dirty="0"/>
              <a:t>   - GUI easy to use for the new or general user.</a:t>
            </a:r>
          </a:p>
          <a:p>
            <a:r>
              <a:rPr lang="en-US" dirty="0"/>
              <a:t>   - CLI faster and more efficient for many tasks for experienced users (COMP 190)</a:t>
            </a:r>
          </a:p>
          <a:p>
            <a:endParaRPr lang="en-US" dirty="0"/>
          </a:p>
          <a:p>
            <a:r>
              <a:rPr lang="en-US" dirty="0"/>
              <a:t>  - And any machine cycles spent</a:t>
            </a:r>
          </a:p>
          <a:p>
            <a:r>
              <a:rPr lang="en-US" dirty="0"/>
              <a:t>    - Generating, updating, displaying the GUI</a:t>
            </a:r>
          </a:p>
          <a:p>
            <a:r>
              <a:rPr lang="en-US" dirty="0"/>
              <a:t>    - Are cycles not spent running programs that do actual work</a:t>
            </a:r>
          </a:p>
          <a:p>
            <a:r>
              <a:rPr lang="en-US" dirty="0"/>
              <a:t>    - They make the machine easier to use, possibly more useful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every one of those programs will run more slowly. 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The Boot Program is the first program that runs when the computer turns on</a:t>
            </a:r>
          </a:p>
          <a:p>
            <a:r>
              <a:rPr lang="en-US" dirty="0"/>
              <a:t>  - One of its jobs is to get the OS into the main memory</a:t>
            </a:r>
          </a:p>
          <a:p>
            <a:r>
              <a:rPr lang="en-US" dirty="0"/>
              <a:t>  - So that it can run.</a:t>
            </a:r>
          </a:p>
          <a:p>
            <a:endParaRPr lang="en-US" dirty="0"/>
          </a:p>
          <a:p>
            <a:r>
              <a:rPr lang="en-US" dirty="0"/>
              <a:t>- Related to the phrases “Boot or Reboot” the computer.</a:t>
            </a:r>
          </a:p>
          <a:p>
            <a:r>
              <a:rPr lang="en-US" dirty="0"/>
              <a:t>- You’ll learn more about that in a separate video as part of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API</a:t>
            </a:r>
          </a:p>
          <a:p>
            <a:r>
              <a:rPr lang="en-US" dirty="0"/>
              <a:t>  - it is a way for a running program to make a request of the OS</a:t>
            </a:r>
          </a:p>
          <a:p>
            <a:r>
              <a:rPr lang="en-US" dirty="0"/>
              <a:t>    - to ask the OS to do something for the program that it is not allowed to do for itself.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This API provided by the OS is called the System Call Interface</a:t>
            </a:r>
          </a:p>
          <a:p>
            <a:r>
              <a:rPr lang="en-US" dirty="0"/>
              <a:t>  - It is how programs will request OS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is the physical resources used by the programs</a:t>
            </a:r>
          </a:p>
          <a:p>
            <a:r>
              <a:rPr lang="en-US" dirty="0"/>
              <a:t>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APPLICATION and USER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running/executing… </a:t>
            </a:r>
          </a:p>
          <a:p>
            <a:r>
              <a:rPr lang="en-US" dirty="0"/>
              <a:t>  - Note a program may or may not be executing (class/team)</a:t>
            </a:r>
          </a:p>
          <a:p>
            <a:r>
              <a:rPr lang="en-US" dirty="0"/>
              <a:t>    - a class not being offered this semester or a sport that is out of season</a:t>
            </a:r>
          </a:p>
          <a:p>
            <a:r>
              <a:rPr lang="en-US" dirty="0"/>
              <a:t>  - there is a lot of additional information when the program is executing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executing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- The hardware is switched from one to the other so in some sense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what to use a shared resource they must request it via the OS </a:t>
            </a:r>
          </a:p>
          <a:p>
            <a:r>
              <a:rPr lang="en-US" dirty="0"/>
              <a:t>  - For example to reserve a room</a:t>
            </a:r>
          </a:p>
          <a:p>
            <a:r>
              <a:rPr lang="en-US" dirty="0"/>
              <a:t>    - contact staff</a:t>
            </a:r>
          </a:p>
          <a:p>
            <a:r>
              <a:rPr lang="en-US" dirty="0"/>
              <a:t>    - That staff ensures the resource is shared fairly</a:t>
            </a:r>
          </a:p>
          <a:p>
            <a:r>
              <a:rPr lang="en-US" dirty="0"/>
              <a:t>  - To get a transcript</a:t>
            </a:r>
          </a:p>
          <a:p>
            <a:r>
              <a:rPr lang="en-US" dirty="0"/>
              <a:t>    - contact the registrar</a:t>
            </a:r>
          </a:p>
          <a:p>
            <a:r>
              <a:rPr lang="en-US" dirty="0"/>
              <a:t>    - the registrar ensures that the resource is protected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- Also the library appears to have way more books than it actually does (inter library loan)</a:t>
            </a:r>
          </a:p>
          <a:p>
            <a:r>
              <a:rPr lang="en-US" dirty="0"/>
              <a:t>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Make a request that a repair be made</a:t>
            </a:r>
          </a:p>
          <a:p>
            <a:r>
              <a:rPr lang="en-US" dirty="0"/>
              <a:t>  - The person making the request does not need to worry about the specific tools to be used</a:t>
            </a:r>
          </a:p>
          <a:p>
            <a:r>
              <a:rPr lang="en-US" dirty="0"/>
              <a:t>  - Where they are on campus or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While a team or a class might be a program</a:t>
            </a:r>
          </a:p>
          <a:p>
            <a:r>
              <a:rPr lang="en-US" dirty="0"/>
              <a:t>  - Each team / class has individual members</a:t>
            </a:r>
          </a:p>
          <a:p>
            <a:r>
              <a:rPr lang="en-US" dirty="0"/>
              <a:t>  - each doing their part - e.g. goalie, forward, etc.</a:t>
            </a:r>
          </a:p>
          <a:p>
            <a:r>
              <a:rPr lang="en-US" dirty="0"/>
              <a:t>  - like multiple parts of a program executing </a:t>
            </a:r>
            <a:r>
              <a:rPr lang="en-US" dirty="0" err="1"/>
              <a:t>simulaneously</a:t>
            </a:r>
            <a:endParaRPr lang="en-US" dirty="0"/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Very similar to multiprogramming, but code is in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these in mind through the entire OS unit!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kick the whole thing off…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Impressive!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- Interpreted / Translated</a:t>
            </a:r>
          </a:p>
          <a:p>
            <a:r>
              <a:rPr lang="en-US" dirty="0"/>
              <a:t> - HLL program can be translated into ASM</a:t>
            </a:r>
          </a:p>
          <a:p>
            <a:r>
              <a:rPr lang="en-US" dirty="0"/>
              <a:t>  - We did it by hand, but not hard to imagine a program that does it.</a:t>
            </a:r>
          </a:p>
          <a:p>
            <a:r>
              <a:rPr lang="en-US" dirty="0"/>
              <a:t> - ASM is assembled into ML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controlled by voltages representing 0’s and 1’s.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Read Only – cannot be changed.</a:t>
            </a:r>
          </a:p>
          <a:p>
            <a:r>
              <a:rPr lang="en-US" dirty="0"/>
              <a:t>Non-Volatile – persists across power cycles.</a:t>
            </a:r>
          </a:p>
          <a:p>
            <a:r>
              <a:rPr lang="en-US" dirty="0"/>
              <a:t>Small – cannot hold very large programs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there… </a:t>
            </a:r>
          </a:p>
          <a:p>
            <a:endParaRPr lang="en-US" dirty="0"/>
          </a:p>
          <a:p>
            <a:r>
              <a:rPr lang="en-US" dirty="0"/>
              <a:t>Address remapping:</a:t>
            </a:r>
          </a:p>
          <a:p>
            <a:endParaRPr lang="en-US" dirty="0"/>
          </a:p>
          <a:p>
            <a:r>
              <a:rPr lang="en-US" dirty="0"/>
              <a:t>The addresses in the hashed range don’t actually exist in the RAM.</a:t>
            </a:r>
          </a:p>
          <a:p>
            <a:r>
              <a:rPr lang="en-US" dirty="0"/>
              <a:t>Instead, when an address in the ROM range is sent to memory</a:t>
            </a:r>
          </a:p>
          <a:p>
            <a:r>
              <a:rPr lang="en-US" dirty="0"/>
              <a:t>The hardware is build so that the value is actually retrieved from the corresponding location on the ROM chip.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is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generally mostly hide them from  you…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bootstrap is small</a:t>
            </a:r>
          </a:p>
          <a:p>
            <a:r>
              <a:rPr lang="en-US" dirty="0"/>
              <a:t>And generally the process of loading the OS is complicated</a:t>
            </a:r>
          </a:p>
          <a:p>
            <a:r>
              <a:rPr lang="en-US" dirty="0"/>
              <a:t> - Different OS’s are different sizes</a:t>
            </a:r>
          </a:p>
          <a:p>
            <a:r>
              <a:rPr lang="en-US" dirty="0"/>
              <a:t> - Different OS’s organize the data differently on disk</a:t>
            </a:r>
          </a:p>
          <a:p>
            <a:r>
              <a:rPr lang="en-US" dirty="0"/>
              <a:t> - Require different initialization processes</a:t>
            </a:r>
          </a:p>
          <a:p>
            <a:r>
              <a:rPr lang="en-US" dirty="0"/>
              <a:t> - doing all of that for all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to…</a:t>
            </a:r>
          </a:p>
          <a:p>
            <a:r>
              <a:rPr lang="en-US" dirty="0"/>
              <a:t> - the bootstrap small and simple</a:t>
            </a:r>
          </a:p>
          <a:p>
            <a:r>
              <a:rPr lang="en-US" dirty="0"/>
              <a:t> -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we keep the bootstrap simple </a:t>
            </a:r>
          </a:p>
          <a:p>
            <a:r>
              <a:rPr lang="en-US" dirty="0"/>
              <a:t>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Always located in the MBR or the first readable location on the disk.</a:t>
            </a:r>
          </a:p>
          <a:p>
            <a:r>
              <a:rPr lang="en-US" dirty="0"/>
              <a:t>  - Small 512 bytes in size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the I/O Functions in the BIOS</a:t>
            </a:r>
          </a:p>
          <a:p>
            <a:r>
              <a:rPr lang="en-US" dirty="0"/>
              <a:t> - To find the first readable location (sector) </a:t>
            </a:r>
          </a:p>
          <a:p>
            <a:r>
              <a:rPr lang="en-US" dirty="0"/>
              <a:t> - Read the MBR bootloader program that is there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to:</a:t>
            </a:r>
          </a:p>
          <a:p>
            <a:r>
              <a:rPr lang="en-US" dirty="0"/>
              <a:t>  - Load the entire stage 2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It knows how the info is organized on disk</a:t>
            </a:r>
          </a:p>
          <a:p>
            <a:r>
              <a:rPr lang="en-US" dirty="0"/>
              <a:t>So it can find the OS program (the kernel)</a:t>
            </a:r>
          </a:p>
          <a:p>
            <a:r>
              <a:rPr lang="en-US" dirty="0"/>
              <a:t>Load it into memory</a:t>
            </a:r>
          </a:p>
          <a:p>
            <a:r>
              <a:rPr lang="en-US" dirty="0"/>
              <a:t>Do some simple initialization</a:t>
            </a:r>
          </a:p>
          <a:p>
            <a:r>
              <a:rPr lang="en-US" dirty="0"/>
              <a:t>JUMP to the OS startup code.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  <a:p>
            <a:endParaRPr lang="en-US" dirty="0"/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can have cache, multiple pipelined cores. </a:t>
            </a:r>
          </a:p>
          <a:p>
            <a:r>
              <a:rPr lang="en-US" dirty="0"/>
              <a:t>All of that is transparent and is hidden detail </a:t>
            </a:r>
          </a:p>
          <a:p>
            <a:r>
              <a:rPr lang="en-US" dirty="0"/>
              <a:t>we won’t worry about it at the level of abstraction we will be using to talk about operating systems.</a:t>
            </a:r>
          </a:p>
          <a:p>
            <a:endParaRPr lang="en-US" dirty="0"/>
          </a:p>
          <a:p>
            <a:r>
              <a:rPr lang="en-US" dirty="0"/>
              <a:t>This was the model until about the late 1980’s – at least for desktop computers</a:t>
            </a:r>
          </a:p>
          <a:p>
            <a:r>
              <a:rPr lang="en-US" dirty="0"/>
              <a:t>Some main frame computers had progressed to the point where they could run multiple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multiple programs running concurrently (at the same time) </a:t>
            </a:r>
          </a:p>
          <a:p>
            <a:r>
              <a:rPr lang="en-US" dirty="0"/>
              <a:t>All sharing the computer’s resources</a:t>
            </a:r>
          </a:p>
          <a:p>
            <a:endParaRPr lang="en-US" dirty="0"/>
          </a:p>
          <a:p>
            <a:r>
              <a:rPr lang="en-US" dirty="0"/>
              <a:t>- Multiple programs running at the same time</a:t>
            </a:r>
          </a:p>
          <a:p>
            <a:r>
              <a:rPr lang="en-US" dirty="0"/>
              <a:t>  - The CPU… runs one instruction at a time.</a:t>
            </a:r>
          </a:p>
          <a:p>
            <a:r>
              <a:rPr lang="en-US" dirty="0"/>
              <a:t>     - switches rapidly from one program to the other</a:t>
            </a:r>
          </a:p>
          <a:p>
            <a:r>
              <a:rPr lang="en-US" dirty="0"/>
              <a:t>     - any instruction executed must be in main memory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Programs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–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 – different programs in different parts</a:t>
            </a:r>
          </a:p>
          <a:p>
            <a:r>
              <a:rPr lang="en-US" dirty="0"/>
              <a:t>  - Only one Network card (browser + weather) </a:t>
            </a:r>
          </a:p>
          <a:p>
            <a:r>
              <a:rPr lang="en-US" dirty="0"/>
              <a:t>  - Only one Disk drive (finder + images)</a:t>
            </a:r>
          </a:p>
          <a:p>
            <a:endParaRPr lang="en-US" dirty="0"/>
          </a:p>
          <a:p>
            <a:r>
              <a:rPr lang="en-US" dirty="0"/>
              <a:t>- Has as to be “Fair”</a:t>
            </a:r>
          </a:p>
          <a:p>
            <a:r>
              <a:rPr lang="en-US" dirty="0"/>
              <a:t>  - Each program gets the time it needs.</a:t>
            </a:r>
          </a:p>
          <a:p>
            <a:r>
              <a:rPr lang="en-US" dirty="0"/>
              <a:t>- Has to be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browser can’t look at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between what we know about the machine’s we’ve studied so far</a:t>
            </a:r>
          </a:p>
          <a:p>
            <a:r>
              <a:rPr lang="en-US" dirty="0"/>
              <a:t>  - and what we are used to…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  <a:p>
            <a:r>
              <a:rPr lang="en-US" dirty="0"/>
              <a:t> - abstractions will bridge it!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more examples to drive home the point.</a:t>
            </a:r>
          </a:p>
          <a:p>
            <a:endParaRPr lang="en-US" dirty="0"/>
          </a:p>
          <a:p>
            <a:r>
              <a:rPr lang="en-US" dirty="0"/>
              <a:t>We will consider 4 main abstractions…</a:t>
            </a:r>
          </a:p>
          <a:p>
            <a:endParaRPr lang="en-US" dirty="0"/>
          </a:p>
          <a:p>
            <a:r>
              <a:rPr lang="en-US" dirty="0"/>
              <a:t>Makes the point that the abstractions sometimes are</a:t>
            </a:r>
          </a:p>
          <a:p>
            <a:r>
              <a:rPr lang="en-US" dirty="0"/>
              <a:t>  - for the  user</a:t>
            </a:r>
          </a:p>
          <a:p>
            <a:r>
              <a:rPr lang="en-US" dirty="0"/>
              <a:t>    - multiprogramming</a:t>
            </a:r>
          </a:p>
          <a:p>
            <a:r>
              <a:rPr lang="en-US" dirty="0"/>
              <a:t>    - files/directories</a:t>
            </a:r>
          </a:p>
          <a:p>
            <a:r>
              <a:rPr lang="en-US" dirty="0"/>
              <a:t>  - for the programs</a:t>
            </a:r>
          </a:p>
          <a:p>
            <a:r>
              <a:rPr lang="en-US" dirty="0"/>
              <a:t>    - seems like it has its own 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some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Collection of software:</a:t>
            </a:r>
          </a:p>
          <a:p>
            <a:r>
              <a:rPr lang="en-US" dirty="0"/>
              <a:t> - So it is just programs…</a:t>
            </a:r>
          </a:p>
          <a:p>
            <a:r>
              <a:rPr lang="en-US" dirty="0"/>
              <a:t> - Written mostly in HLL (typically C) and some assembler</a:t>
            </a:r>
          </a:p>
          <a:p>
            <a:r>
              <a:rPr lang="en-US" dirty="0"/>
              <a:t> - Translated into an executable program in ML.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Manages:</a:t>
            </a:r>
          </a:p>
          <a:p>
            <a:r>
              <a:rPr lang="en-US" dirty="0"/>
              <a:t> - shares and protects</a:t>
            </a:r>
          </a:p>
          <a:p>
            <a:r>
              <a:rPr lang="en-US" dirty="0"/>
              <a:t> - multiple programs or users of a computer </a:t>
            </a:r>
          </a:p>
          <a:p>
            <a:r>
              <a:rPr lang="en-US" dirty="0"/>
              <a:t> - Only one RAM or one disk</a:t>
            </a:r>
          </a:p>
          <a:p>
            <a:r>
              <a:rPr lang="en-US" dirty="0"/>
              <a:t>   - must be shared</a:t>
            </a:r>
          </a:p>
          <a:p>
            <a:r>
              <a:rPr lang="en-US" dirty="0"/>
              <a:t>   - one program’s data must be protected from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CPU time is spent running program instructions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the OS is just a collection of programs… that manages…</a:t>
            </a:r>
          </a:p>
          <a:p>
            <a:r>
              <a:rPr lang="en-US" dirty="0"/>
              <a:t>  - manages = shares + </a:t>
            </a:r>
            <a:r>
              <a:rPr lang="en-US" dirty="0" err="1"/>
              <a:t>protectes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Programs – user programs – stuff you run.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882998"/>
            <a:ext cx="5638800" cy="1159800"/>
          </a:xfrm>
        </p:spPr>
        <p:txBody>
          <a:bodyPr/>
          <a:lstStyle/>
          <a:p>
            <a:r>
              <a:rPr lang="en-US" dirty="0"/>
              <a:t>20 - Operating System 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968252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604189" y="1976752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computing system (hardware + programs + operating system).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Abstractions </a:t>
            </a:r>
            <a:br>
              <a:rPr lang="en-US" dirty="0"/>
            </a:br>
            <a:r>
              <a:rPr lang="en-US" dirty="0"/>
              <a:t>	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An executing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The ability to execute multiple 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for OS services </a:t>
            </a:r>
            <a:br>
              <a:rPr lang="en-US" sz="2000" dirty="0"/>
            </a:br>
            <a:r>
              <a:rPr lang="en-US" sz="2000" dirty="0"/>
              <a:t>to ensure sharing and protection.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The illusion of executing multiple parts of a single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30264" y="752435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</a:p>
          <a:p>
            <a:pPr lvl="1"/>
            <a:endParaRPr lang="en-US" sz="1800" dirty="0"/>
          </a:p>
          <a:p>
            <a:r>
              <a:rPr lang="en-US" sz="2400" dirty="0"/>
              <a:t>A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2000" dirty="0"/>
              <a:t>If the OS running, </a:t>
            </a:r>
            <a:br>
              <a:rPr lang="en-US" sz="2000" dirty="0"/>
            </a:br>
            <a:r>
              <a:rPr lang="en-US" sz="2000" dirty="0"/>
              <a:t>user programs are not running</a:t>
            </a:r>
          </a:p>
          <a:p>
            <a:pPr lvl="2"/>
            <a:r>
              <a:rPr lang="en-US" sz="2000" dirty="0"/>
              <a:t>If a user program is running, </a:t>
            </a:r>
            <a:br>
              <a:rPr lang="en-US" sz="2000" dirty="0"/>
            </a:br>
            <a:r>
              <a:rPr lang="en-US" sz="2000" dirty="0"/>
              <a:t>the OS is not running, </a:t>
            </a:r>
            <a:br>
              <a:rPr lang="en-US" sz="2000" dirty="0"/>
            </a:br>
            <a:r>
              <a:rPr lang="en-US" sz="2000" dirty="0"/>
              <a:t>and no other user programs are either.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Stored program architecture.</a:t>
            </a:r>
          </a:p>
          <a:p>
            <a:pPr lvl="1"/>
            <a:r>
              <a:rPr lang="en-US" sz="1600" dirty="0"/>
              <a:t>So, to run, the OS must be in memory.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600" dirty="0"/>
              <a:t>Load OS into main memory.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(</a:t>
            </a:r>
            <a:r>
              <a:rPr lang="en-US" sz="2000" i="1" dirty="0"/>
              <a:t>kernel</a:t>
            </a:r>
            <a:r>
              <a:rPr lang="en-US" sz="2000" dirty="0"/>
              <a:t>)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MBR bootloader</a:t>
            </a:r>
          </a:p>
          <a:p>
            <a:pPr lvl="1"/>
            <a:r>
              <a:rPr lang="en-US" sz="1800" dirty="0"/>
              <a:t>MBR bootloader loads stage 2 bootloader</a:t>
            </a:r>
          </a:p>
          <a:p>
            <a:pPr lvl="1"/>
            <a:r>
              <a:rPr lang="en-US" sz="1800" dirty="0"/>
              <a:t>Stage 2 bootloader loads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Position…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783370"/>
            <a:ext cx="3736482" cy="3080275"/>
          </a:xfrm>
        </p:spPr>
        <p:txBody>
          <a:bodyPr/>
          <a:lstStyle/>
          <a:p>
            <a:r>
              <a:rPr lang="en-US" sz="1600" dirty="0"/>
              <a:t>The ML program, data and stack are in the main memory starting at address 0.</a:t>
            </a:r>
          </a:p>
          <a:p>
            <a:r>
              <a:rPr lang="en-US" dirty="0"/>
              <a:t>Only one CPU (w/ one core)</a:t>
            </a:r>
          </a:p>
          <a:p>
            <a:pPr lvl="1"/>
            <a:r>
              <a:rPr lang="en-US" dirty="0"/>
              <a:t>Only one program counter (PC) and only one instruction register (IR).</a:t>
            </a:r>
          </a:p>
          <a:p>
            <a:pPr lvl="1"/>
            <a:r>
              <a:rPr lang="en-US" sz="2000" b="1" dirty="0"/>
              <a:t>So, only one program can run at a time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can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(shares and protects)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/>
              <a:t>manages all of the other application programs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2422</TotalTime>
  <Words>4039</Words>
  <Application>Microsoft Macintosh PowerPoint</Application>
  <PresentationFormat>On-screen Show (16:9)</PresentationFormat>
  <Paragraphs>539</Paragraphs>
  <Slides>32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20 - Operating System Abstractions</vt:lpstr>
      <vt:lpstr>What we know so far…</vt:lpstr>
      <vt:lpstr>Our Current Position…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Abstractions  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168</cp:revision>
  <dcterms:created xsi:type="dcterms:W3CDTF">2020-10-12T13:14:34Z</dcterms:created>
  <dcterms:modified xsi:type="dcterms:W3CDTF">2022-03-28T00:11:50Z</dcterms:modified>
</cp:coreProperties>
</file>