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346" r:id="rId3"/>
    <p:sldId id="349" r:id="rId4"/>
    <p:sldId id="358" r:id="rId5"/>
    <p:sldId id="357" r:id="rId6"/>
    <p:sldId id="360" r:id="rId7"/>
    <p:sldId id="351" r:id="rId8"/>
    <p:sldId id="361" r:id="rId9"/>
    <p:sldId id="352" r:id="rId10"/>
    <p:sldId id="362" r:id="rId11"/>
    <p:sldId id="353" r:id="rId12"/>
    <p:sldId id="363" r:id="rId13"/>
    <p:sldId id="354" r:id="rId14"/>
    <p:sldId id="359" r:id="rId15"/>
    <p:sldId id="364" r:id="rId16"/>
    <p:sldId id="345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/>
    <p:restoredTop sz="74480"/>
  </p:normalViewPr>
  <p:slideViewPr>
    <p:cSldViewPr snapToGrid="0" snapToObjects="1">
      <p:cViewPr varScale="1">
        <p:scale>
          <a:sx n="122" d="100"/>
          <a:sy n="122" d="100"/>
        </p:scale>
        <p:origin x="20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11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text is hidden.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We have a paragraph element (p) </a:t>
            </a:r>
          </a:p>
          <a:p>
            <a:r>
              <a:rPr lang="en-US" dirty="0"/>
              <a:t>  - It has an id attribute with the value ”</a:t>
            </a:r>
            <a:r>
              <a:rPr lang="en-US" dirty="0" err="1"/>
              <a:t>tohide</a:t>
            </a:r>
            <a:r>
              <a:rPr lang="en-US" dirty="0"/>
              <a:t>”</a:t>
            </a:r>
          </a:p>
          <a:p>
            <a:r>
              <a:rPr lang="en-US" dirty="0"/>
              <a:t>  - and some text as its content that is rendered as plain text in the page</a:t>
            </a:r>
          </a:p>
          <a:p>
            <a:r>
              <a:rPr lang="en-US" dirty="0"/>
              <a:t>    - “Just some stuff in the page”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input element of type button calls the hide() function on a click event.</a:t>
            </a:r>
          </a:p>
          <a:p>
            <a:endParaRPr lang="en-US" dirty="0"/>
          </a:p>
          <a:p>
            <a:r>
              <a:rPr lang="en-US" dirty="0"/>
              <a:t>The hide function</a:t>
            </a:r>
          </a:p>
          <a:p>
            <a:r>
              <a:rPr lang="en-US" dirty="0"/>
              <a:t>  - uses the </a:t>
            </a:r>
            <a:r>
              <a:rPr lang="en-US" dirty="0" err="1"/>
              <a:t>document.getElementById</a:t>
            </a:r>
            <a:r>
              <a:rPr lang="en-US" dirty="0"/>
              <a:t> to get the p element with the id “</a:t>
            </a:r>
            <a:r>
              <a:rPr lang="en-US" dirty="0" err="1"/>
              <a:t>tohide</a:t>
            </a:r>
            <a:r>
              <a:rPr lang="en-US" dirty="0"/>
              <a:t>”</a:t>
            </a:r>
          </a:p>
          <a:p>
            <a:r>
              <a:rPr lang="en-US" dirty="0"/>
              <a:t>  - It then adds the class “invisible” to the to the list of CSS classes for that element</a:t>
            </a:r>
          </a:p>
          <a:p>
            <a:r>
              <a:rPr lang="en-US" dirty="0"/>
              <a:t>    - This would be like adding class=“invisible” to the p element.</a:t>
            </a:r>
          </a:p>
          <a:p>
            <a:r>
              <a:rPr lang="en-US" dirty="0"/>
              <a:t>  - so this causes the p element to be </a:t>
            </a:r>
            <a:r>
              <a:rPr lang="en-US" dirty="0" err="1"/>
              <a:t>syled</a:t>
            </a:r>
            <a:r>
              <a:rPr lang="en-US" dirty="0"/>
              <a:t> with the CSS rule .invisible</a:t>
            </a:r>
          </a:p>
          <a:p>
            <a:endParaRPr lang="en-US" dirty="0"/>
          </a:p>
          <a:p>
            <a:r>
              <a:rPr lang="en-US" dirty="0"/>
              <a:t>The .invisible rule is defined in the style element</a:t>
            </a:r>
          </a:p>
          <a:p>
            <a:r>
              <a:rPr lang="en-US" dirty="0"/>
              <a:t>  - It sets the property display to have the value “none”</a:t>
            </a:r>
          </a:p>
          <a:p>
            <a:r>
              <a:rPr lang="en-US" dirty="0"/>
              <a:t>  - This causes any element to which it is applied to not be displayed.</a:t>
            </a:r>
          </a:p>
          <a:p>
            <a:r>
              <a:rPr lang="en-US" dirty="0"/>
              <a:t>    - i.e. the element is hidden.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There are also </a:t>
            </a:r>
            <a:r>
              <a:rPr lang="en-US" dirty="0" err="1"/>
              <a:t>classList</a:t>
            </a:r>
            <a:r>
              <a:rPr lang="en-US" dirty="0"/>
              <a:t> functions for:</a:t>
            </a:r>
          </a:p>
          <a:p>
            <a:r>
              <a:rPr lang="en-US" dirty="0"/>
              <a:t>  - remove which allows us to remove a style from an element’s list of classes.</a:t>
            </a:r>
          </a:p>
          <a:p>
            <a:r>
              <a:rPr lang="en-US" dirty="0"/>
              <a:t>  - contains which allows us to check if a style is in an element’s list of classes.</a:t>
            </a:r>
          </a:p>
          <a:p>
            <a:r>
              <a:rPr lang="en-US" dirty="0"/>
              <a:t>    - returns true if the list contains the style</a:t>
            </a:r>
          </a:p>
          <a:p>
            <a:r>
              <a:rPr lang="en-US" dirty="0"/>
              <a:t>    - can be used in if/else statements</a:t>
            </a:r>
          </a:p>
          <a:p>
            <a:endParaRPr lang="en-US" dirty="0"/>
          </a:p>
          <a:p>
            <a:r>
              <a:rPr lang="en-US" dirty="0"/>
              <a:t>What would we do if we wanted to change this code so that:</a:t>
            </a:r>
          </a:p>
          <a:p>
            <a:r>
              <a:rPr lang="en-US" dirty="0"/>
              <a:t>  - if the button is clicked again the text will reappear?</a:t>
            </a:r>
          </a:p>
          <a:p>
            <a:endParaRPr lang="en-US" dirty="0"/>
          </a:p>
          <a:p>
            <a:r>
              <a:rPr lang="en-US" dirty="0"/>
              <a:t>The 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&lt;style&gt;</a:t>
            </a:r>
          </a:p>
          <a:p>
            <a:r>
              <a:rPr lang="en-US" dirty="0"/>
              <a:t>    	.invisible { display: none;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hide() {</a:t>
            </a:r>
          </a:p>
          <a:p>
            <a:r>
              <a:rPr lang="en-US" dirty="0"/>
              <a:t>    	let hide=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tohide</a:t>
            </a:r>
            <a:r>
              <a:rPr lang="en-US" dirty="0"/>
              <a:t>");</a:t>
            </a:r>
          </a:p>
          <a:p>
            <a:r>
              <a:rPr lang="en-US" dirty="0"/>
              <a:t>        </a:t>
            </a:r>
            <a:r>
              <a:rPr lang="en-US" dirty="0" err="1"/>
              <a:t>hide.classList.add</a:t>
            </a:r>
            <a:r>
              <a:rPr lang="en-US" dirty="0"/>
              <a:t>("invisible");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 id="</a:t>
            </a:r>
            <a:r>
              <a:rPr lang="en-US" dirty="0" err="1"/>
              <a:t>tohide</a:t>
            </a:r>
            <a:r>
              <a:rPr lang="en-US" dirty="0"/>
              <a:t>"&gt;Just some stuff in the page.&lt;/p&gt;</a:t>
            </a:r>
          </a:p>
          <a:p>
            <a:r>
              <a:rPr lang="en-US" dirty="0"/>
              <a:t>    &lt;input type="button" onclick="hide()" value="Hide It"&gt;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9396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Ideally, </a:t>
            </a:r>
            <a:r>
              <a:rPr lang="en-US" dirty="0"/>
              <a:t>we would also change the names of</a:t>
            </a:r>
          </a:p>
          <a:p>
            <a:r>
              <a:rPr lang="en-US" dirty="0"/>
              <a:t>  - The function since it doesn’t just hide the text anymore.</a:t>
            </a:r>
          </a:p>
          <a:p>
            <a:r>
              <a:rPr lang="en-US" dirty="0"/>
              <a:t>  - The local variable because it isn’t just the element to be hidden anymore.</a:t>
            </a:r>
          </a:p>
          <a:p>
            <a:r>
              <a:rPr lang="en-US" dirty="0"/>
              <a:t>  - The id of the paragraph element since it isn’t just to be hidden anymore.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While the code works if we don’t change those…</a:t>
            </a:r>
          </a:p>
          <a:p>
            <a:r>
              <a:rPr lang="en-US" dirty="0"/>
              <a:t>  - and it is quicker</a:t>
            </a:r>
          </a:p>
          <a:p>
            <a:r>
              <a:rPr lang="en-US" dirty="0"/>
              <a:t>  - it would be harder for someone else to understand later!</a:t>
            </a:r>
          </a:p>
        </p:txBody>
      </p:sp>
    </p:spTree>
    <p:extLst>
      <p:ext uri="{BB962C8B-B14F-4D97-AF65-F5344CB8AC3E}">
        <p14:creationId xmlns:p14="http://schemas.microsoft.com/office/powerpoint/2010/main" val="3347663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food in the text area is added to the list.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The page contains:</a:t>
            </a:r>
          </a:p>
          <a:p>
            <a:r>
              <a:rPr lang="en-US" dirty="0"/>
              <a:t>  - A unordered list (ul) element with an id of “</a:t>
            </a:r>
            <a:r>
              <a:rPr lang="en-US" dirty="0" err="1"/>
              <a:t>foodlist</a:t>
            </a:r>
            <a:r>
              <a:rPr lang="en-US" dirty="0"/>
              <a:t>”</a:t>
            </a:r>
          </a:p>
          <a:p>
            <a:r>
              <a:rPr lang="en-US" dirty="0"/>
              <a:t>    - we’ll use the id later to get this element in our JavaScript to se can add the new item.</a:t>
            </a:r>
          </a:p>
          <a:p>
            <a:r>
              <a:rPr lang="en-US" dirty="0"/>
              <a:t>    - the list contains one item (“Spaghetti”) initially.</a:t>
            </a:r>
          </a:p>
          <a:p>
            <a:r>
              <a:rPr lang="en-US" dirty="0"/>
              <a:t>  - An input element of type “text” with an id of “food”</a:t>
            </a:r>
          </a:p>
          <a:p>
            <a:r>
              <a:rPr lang="en-US" dirty="0"/>
              <a:t>    - This is the text box where we’ll get the name of the food to add.</a:t>
            </a:r>
          </a:p>
          <a:p>
            <a:r>
              <a:rPr lang="en-US" dirty="0"/>
              <a:t>  - The button calls the </a:t>
            </a:r>
            <a:r>
              <a:rPr lang="en-US" dirty="0" err="1"/>
              <a:t>addFood</a:t>
            </a:r>
            <a:r>
              <a:rPr lang="en-US" dirty="0"/>
              <a:t>() when a click event occurs.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addFood</a:t>
            </a:r>
            <a:r>
              <a:rPr lang="en-US" dirty="0"/>
              <a:t>() function</a:t>
            </a:r>
          </a:p>
          <a:p>
            <a:r>
              <a:rPr lang="en-US" dirty="0"/>
              <a:t>  - Uses </a:t>
            </a:r>
            <a:r>
              <a:rPr lang="en-US" dirty="0" err="1"/>
              <a:t>getElementZById</a:t>
            </a:r>
            <a:r>
              <a:rPr lang="en-US" dirty="0"/>
              <a:t> to get the value of the ”food” text field element</a:t>
            </a:r>
          </a:p>
          <a:p>
            <a:r>
              <a:rPr lang="en-US" dirty="0"/>
              <a:t>    - let food=</a:t>
            </a:r>
            <a:r>
              <a:rPr lang="en-US" dirty="0" err="1"/>
              <a:t>document.getElementById</a:t>
            </a:r>
            <a:r>
              <a:rPr lang="en-US" dirty="0"/>
              <a:t>(“food”).value;</a:t>
            </a:r>
          </a:p>
          <a:p>
            <a:r>
              <a:rPr lang="en-US" dirty="0"/>
              <a:t>  - It then creates a new list item element (li)</a:t>
            </a:r>
          </a:p>
          <a:p>
            <a:r>
              <a:rPr lang="en-US" dirty="0"/>
              <a:t>    - let </a:t>
            </a:r>
            <a:r>
              <a:rPr lang="en-US" dirty="0" err="1"/>
              <a:t>newfood</a:t>
            </a:r>
            <a:r>
              <a:rPr lang="en-US" dirty="0"/>
              <a:t>=</a:t>
            </a:r>
            <a:r>
              <a:rPr lang="en-US" dirty="0" err="1"/>
              <a:t>document.createElement</a:t>
            </a:r>
            <a:r>
              <a:rPr lang="en-US" dirty="0"/>
              <a:t>(‘li”);</a:t>
            </a:r>
          </a:p>
          <a:p>
            <a:r>
              <a:rPr lang="en-US" dirty="0"/>
              <a:t>    - </a:t>
            </a:r>
            <a:r>
              <a:rPr lang="en-US" dirty="0" err="1"/>
              <a:t>Beqsuse</a:t>
            </a:r>
            <a:r>
              <a:rPr lang="en-US" dirty="0"/>
              <a:t> we want to add a new item to the list, we need a list item element (li)</a:t>
            </a:r>
          </a:p>
          <a:p>
            <a:r>
              <a:rPr lang="en-US" dirty="0"/>
              <a:t>  - It then sets the </a:t>
            </a:r>
            <a:r>
              <a:rPr lang="en-US" dirty="0" err="1"/>
              <a:t>innerHTML</a:t>
            </a:r>
            <a:r>
              <a:rPr lang="en-US" dirty="0"/>
              <a:t> property of the new li element to be the name of the food.</a:t>
            </a:r>
          </a:p>
          <a:p>
            <a:r>
              <a:rPr lang="en-US" dirty="0"/>
              <a:t>    - </a:t>
            </a:r>
            <a:r>
              <a:rPr lang="en-US" dirty="0" err="1"/>
              <a:t>newfood.innerHTML</a:t>
            </a:r>
            <a:r>
              <a:rPr lang="en-US" dirty="0"/>
              <a:t>=food;</a:t>
            </a:r>
          </a:p>
          <a:p>
            <a:r>
              <a:rPr lang="en-US" dirty="0"/>
              <a:t>    - The </a:t>
            </a:r>
            <a:r>
              <a:rPr lang="en-US" dirty="0" err="1"/>
              <a:t>innerHTML</a:t>
            </a:r>
            <a:r>
              <a:rPr lang="en-US" dirty="0"/>
              <a:t> property sets the content of the element.</a:t>
            </a:r>
          </a:p>
          <a:p>
            <a:r>
              <a:rPr lang="en-US" dirty="0"/>
              <a:t>    - So the </a:t>
            </a:r>
            <a:r>
              <a:rPr lang="en-US" dirty="0" err="1"/>
              <a:t>newfood.innerHTML</a:t>
            </a:r>
            <a:r>
              <a:rPr lang="en-US" dirty="0"/>
              <a:t>=food statement is placing the value of food into the li element.  </a:t>
            </a:r>
          </a:p>
          <a:p>
            <a:r>
              <a:rPr lang="en-US" dirty="0"/>
              <a:t>    - It is like adding the following element to the list:</a:t>
            </a:r>
          </a:p>
          <a:p>
            <a:r>
              <a:rPr lang="en-US" dirty="0"/>
              <a:t>      - &lt;li&gt;Burger&lt;/li&gt;</a:t>
            </a:r>
          </a:p>
          <a:p>
            <a:r>
              <a:rPr lang="en-US" dirty="0"/>
              <a:t>  - It then gets the unordered list element (ul) with the id “</a:t>
            </a:r>
            <a:r>
              <a:rPr lang="en-US" dirty="0" err="1"/>
              <a:t>foodlist</a:t>
            </a:r>
            <a:r>
              <a:rPr lang="en-US" dirty="0"/>
              <a:t>”</a:t>
            </a:r>
          </a:p>
          <a:p>
            <a:r>
              <a:rPr lang="en-US" dirty="0"/>
              <a:t>    - and appends the </a:t>
            </a:r>
            <a:r>
              <a:rPr lang="en-US" dirty="0" err="1"/>
              <a:t>newfood</a:t>
            </a:r>
            <a:r>
              <a:rPr lang="en-US" dirty="0"/>
              <a:t> list item element to the it as a child.</a:t>
            </a:r>
          </a:p>
          <a:p>
            <a:r>
              <a:rPr lang="en-US" dirty="0"/>
              <a:t>    - This means that the new li element is inserted into the DOM as a child of the ul element.</a:t>
            </a:r>
          </a:p>
          <a:p>
            <a:r>
              <a:rPr lang="en-US" dirty="0"/>
              <a:t>    - When the new element is added to the DOM the browser will re render the page.</a:t>
            </a:r>
          </a:p>
          <a:p>
            <a:r>
              <a:rPr lang="en-US" dirty="0"/>
              <a:t>      - the new element “Burger” will then appear in the list.</a:t>
            </a:r>
          </a:p>
          <a:p>
            <a:endParaRPr lang="en-US" dirty="0"/>
          </a:p>
          <a:p>
            <a:r>
              <a:rPr lang="en-US" dirty="0"/>
              <a:t>What would we do if we wanted to</a:t>
            </a:r>
          </a:p>
          <a:p>
            <a:r>
              <a:rPr lang="en-US" dirty="0"/>
              <a:t>  - Clear the text field after we add the element?</a:t>
            </a:r>
          </a:p>
          <a:p>
            <a:endParaRPr lang="en-US" dirty="0"/>
          </a:p>
          <a:p>
            <a:r>
              <a:rPr lang="en-US" dirty="0"/>
              <a:t>The 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addFood</a:t>
            </a:r>
            <a:r>
              <a:rPr lang="en-US" dirty="0"/>
              <a:t>() {</a:t>
            </a:r>
          </a:p>
          <a:p>
            <a:r>
              <a:rPr lang="en-US" dirty="0"/>
              <a:t>      let food=</a:t>
            </a:r>
            <a:r>
              <a:rPr lang="en-US" dirty="0" err="1"/>
              <a:t>document.getElementById</a:t>
            </a:r>
            <a:r>
              <a:rPr lang="en-US" dirty="0"/>
              <a:t>("food").value;</a:t>
            </a:r>
          </a:p>
          <a:p>
            <a:endParaRPr lang="en-US" dirty="0"/>
          </a:p>
          <a:p>
            <a:r>
              <a:rPr lang="en-US" dirty="0"/>
              <a:t>      let </a:t>
            </a:r>
            <a:r>
              <a:rPr lang="en-US" dirty="0" err="1"/>
              <a:t>newfood</a:t>
            </a:r>
            <a:r>
              <a:rPr lang="en-US" dirty="0"/>
              <a:t>=</a:t>
            </a:r>
            <a:r>
              <a:rPr lang="en-US" dirty="0" err="1"/>
              <a:t>document.createElement</a:t>
            </a:r>
            <a:r>
              <a:rPr lang="en-US" dirty="0"/>
              <a:t>("li");</a:t>
            </a:r>
          </a:p>
          <a:p>
            <a:r>
              <a:rPr lang="en-US" dirty="0"/>
              <a:t>      </a:t>
            </a:r>
            <a:r>
              <a:rPr lang="en-US" dirty="0" err="1"/>
              <a:t>newfood.innerHTML</a:t>
            </a:r>
            <a:r>
              <a:rPr lang="en-US" dirty="0"/>
              <a:t>=food;</a:t>
            </a:r>
          </a:p>
          <a:p>
            <a:endParaRPr lang="en-US" dirty="0"/>
          </a:p>
          <a:p>
            <a:r>
              <a:rPr lang="en-US" dirty="0"/>
              <a:t>      let list=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foodlist</a:t>
            </a:r>
            <a:r>
              <a:rPr lang="en-US" dirty="0"/>
              <a:t>");</a:t>
            </a:r>
          </a:p>
          <a:p>
            <a:r>
              <a:rPr lang="en-US" dirty="0"/>
              <a:t>      </a:t>
            </a:r>
            <a:r>
              <a:rPr lang="en-US" dirty="0" err="1"/>
              <a:t>list.appendChild</a:t>
            </a:r>
            <a:r>
              <a:rPr lang="en-US" dirty="0"/>
              <a:t>(</a:t>
            </a:r>
            <a:r>
              <a:rPr lang="en-US" dirty="0" err="1"/>
              <a:t>newfood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&lt;h1&gt;Foods:&lt;/h1&gt;</a:t>
            </a:r>
          </a:p>
          <a:p>
            <a:r>
              <a:rPr lang="en-US" dirty="0"/>
              <a:t>    &lt;ul id="</a:t>
            </a:r>
            <a:r>
              <a:rPr lang="en-US" dirty="0" err="1"/>
              <a:t>foodlist</a:t>
            </a:r>
            <a:r>
              <a:rPr lang="en-US" dirty="0"/>
              <a:t>"&gt;</a:t>
            </a:r>
          </a:p>
          <a:p>
            <a:r>
              <a:rPr lang="en-US" dirty="0"/>
              <a:t>      &lt;li&gt;Spaghetti&lt;/li&gt;</a:t>
            </a:r>
          </a:p>
          <a:p>
            <a:r>
              <a:rPr lang="en-US" dirty="0"/>
              <a:t>    &lt;/ul&gt;</a:t>
            </a:r>
          </a:p>
          <a:p>
            <a:r>
              <a:rPr lang="en-US" dirty="0"/>
              <a:t>    &lt;p&gt;Food: &lt;input type="text" id="food"&gt; </a:t>
            </a:r>
          </a:p>
          <a:p>
            <a:r>
              <a:rPr lang="en-US" dirty="0"/>
              <a:t>    &lt;input type="button" onclick="</a:t>
            </a:r>
            <a:r>
              <a:rPr lang="en-US" dirty="0" err="1"/>
              <a:t>addFood</a:t>
            </a:r>
            <a:r>
              <a:rPr lang="en-US" dirty="0"/>
              <a:t>()" value="Add"&gt;&lt;/p&gt;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05688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displays the DOM for the initial page.</a:t>
            </a:r>
          </a:p>
          <a:p>
            <a:r>
              <a:rPr lang="en-US" dirty="0"/>
              <a:t>Then the animation shows the new li element being added.</a:t>
            </a:r>
          </a:p>
          <a:p>
            <a:r>
              <a:rPr lang="en-US" dirty="0"/>
              <a:t>  - The new li element is added as a child of the ul element.</a:t>
            </a:r>
          </a:p>
          <a:p>
            <a:r>
              <a:rPr lang="en-US" dirty="0"/>
              <a:t>  - The content of that li element is “Burger”</a:t>
            </a:r>
          </a:p>
          <a:p>
            <a:endParaRPr lang="en-US" dirty="0"/>
          </a:p>
          <a:p>
            <a:r>
              <a:rPr lang="en-US" dirty="0"/>
              <a:t>When that new element is added to the DOM the browser will re-render the page.</a:t>
            </a:r>
          </a:p>
          <a:p>
            <a:r>
              <a:rPr lang="en-US" dirty="0"/>
              <a:t>  - The ul element will then have two li elements in it.</a:t>
            </a:r>
          </a:p>
          <a:p>
            <a:r>
              <a:rPr lang="en-US" dirty="0"/>
              <a:t>    - one for Spaghetti and one for Burger.</a:t>
            </a:r>
          </a:p>
          <a:p>
            <a:r>
              <a:rPr lang="en-US" dirty="0"/>
              <a:t>    - so the list then appears in the rendered page with both elements.</a:t>
            </a:r>
          </a:p>
        </p:txBody>
      </p:sp>
    </p:spTree>
    <p:extLst>
      <p:ext uri="{BB962C8B-B14F-4D97-AF65-F5344CB8AC3E}">
        <p14:creationId xmlns:p14="http://schemas.microsoft.com/office/powerpoint/2010/main" val="213781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it is okay to use == to compare two string values in JavaScript</a:t>
            </a:r>
          </a:p>
          <a:p>
            <a:r>
              <a:rPr lang="en-US" dirty="0"/>
              <a:t>  - As long as you know they are both strings!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73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discuss JavaScript</a:t>
            </a:r>
          </a:p>
          <a:p>
            <a:r>
              <a:rPr lang="en-US" dirty="0"/>
              <a:t>  - If HTML is the blueprint for the house</a:t>
            </a:r>
          </a:p>
          <a:p>
            <a:r>
              <a:rPr lang="en-US" dirty="0"/>
              <a:t>    - content and structure</a:t>
            </a:r>
          </a:p>
          <a:p>
            <a:r>
              <a:rPr lang="en-US" dirty="0"/>
              <a:t>  - And CSS is the style and colors used to decorate</a:t>
            </a:r>
          </a:p>
          <a:p>
            <a:r>
              <a:rPr lang="en-US" dirty="0"/>
              <a:t>  - Then JavaScript is the plumbing and electricity</a:t>
            </a:r>
          </a:p>
          <a:p>
            <a:r>
              <a:rPr lang="en-US" dirty="0"/>
              <a:t>    - it is how the people interact with the house</a:t>
            </a:r>
          </a:p>
          <a:p>
            <a:r>
              <a:rPr lang="en-US" dirty="0"/>
              <a:t>    - It provides the interactivity to a web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89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will be 5 main ways that we will see that JavaScript can add Dynamic content to pages.</a:t>
            </a:r>
          </a:p>
          <a:p>
            <a:endParaRPr lang="en-US" dirty="0"/>
          </a:p>
          <a:p>
            <a:r>
              <a:rPr lang="en-US" dirty="0"/>
              <a:t>We can run JavaScript when the user does something that causes an event:</a:t>
            </a:r>
          </a:p>
          <a:p>
            <a:r>
              <a:rPr lang="en-US" dirty="0"/>
              <a:t>  - We will be able to run a JavaScript function when a user clicks on a button, or types something.</a:t>
            </a:r>
          </a:p>
          <a:p>
            <a:endParaRPr lang="en-US" dirty="0"/>
          </a:p>
          <a:p>
            <a:r>
              <a:rPr lang="en-US" dirty="0"/>
              <a:t>We can use HTML Input Elements</a:t>
            </a:r>
          </a:p>
          <a:p>
            <a:r>
              <a:rPr lang="en-US" dirty="0"/>
              <a:t>  - JavaScript can access and use user input from HTML Input Elements.</a:t>
            </a:r>
          </a:p>
          <a:p>
            <a:r>
              <a:rPr lang="en-US" dirty="0"/>
              <a:t>  - These include things like text fields, check boxes and drop down menus</a:t>
            </a:r>
          </a:p>
          <a:p>
            <a:r>
              <a:rPr lang="en-US" dirty="0"/>
              <a:t>  - This will allow use input to provide values that alter the behavior of the program.</a:t>
            </a:r>
          </a:p>
          <a:p>
            <a:endParaRPr lang="en-US" dirty="0"/>
          </a:p>
          <a:p>
            <a:r>
              <a:rPr lang="en-US" dirty="0"/>
              <a:t>We can use JavaScript to modify attributes of HTML elements.</a:t>
            </a:r>
          </a:p>
          <a:p>
            <a:r>
              <a:rPr lang="en-US" dirty="0"/>
              <a:t>  - For example we can change the value of the </a:t>
            </a:r>
            <a:r>
              <a:rPr lang="en-US" dirty="0" err="1"/>
              <a:t>src</a:t>
            </a:r>
            <a:r>
              <a:rPr lang="en-US" dirty="0"/>
              <a:t> attribute of an image (</a:t>
            </a:r>
            <a:r>
              <a:rPr lang="en-US" dirty="0" err="1"/>
              <a:t>img</a:t>
            </a:r>
            <a:r>
              <a:rPr lang="en-US" dirty="0"/>
              <a:t>) element.</a:t>
            </a:r>
          </a:p>
          <a:p>
            <a:r>
              <a:rPr lang="en-US" dirty="0"/>
              <a:t>  - Recall that the value of the </a:t>
            </a:r>
            <a:r>
              <a:rPr lang="en-US" dirty="0" err="1"/>
              <a:t>src</a:t>
            </a:r>
            <a:r>
              <a:rPr lang="en-US" dirty="0"/>
              <a:t> attribute indicated what image to display.</a:t>
            </a:r>
          </a:p>
          <a:p>
            <a:r>
              <a:rPr lang="en-US" dirty="0"/>
              <a:t>  - So changing this value changes the image that is displayed.</a:t>
            </a:r>
          </a:p>
          <a:p>
            <a:endParaRPr lang="en-US" dirty="0"/>
          </a:p>
          <a:p>
            <a:r>
              <a:rPr lang="en-US" dirty="0"/>
              <a:t>We can use JavaScript to change the class attribute of HTML elements.</a:t>
            </a:r>
          </a:p>
          <a:p>
            <a:r>
              <a:rPr lang="en-US" dirty="0"/>
              <a:t>  - By adding or removing CSS classes we can change the styling of elements dynamically.</a:t>
            </a:r>
          </a:p>
          <a:p>
            <a:r>
              <a:rPr lang="en-US" dirty="0"/>
              <a:t>    - E.g. Change fonts, colors, sizes and even show or hide elements.</a:t>
            </a:r>
          </a:p>
          <a:p>
            <a:r>
              <a:rPr lang="en-US" dirty="0"/>
              <a:t>  - Note that this is really a special case of the previous method were the attribute we are modifying is the class attribute.</a:t>
            </a:r>
          </a:p>
          <a:p>
            <a:endParaRPr lang="en-US" dirty="0"/>
          </a:p>
          <a:p>
            <a:r>
              <a:rPr lang="en-US" dirty="0"/>
              <a:t>Finally, we can use JavaScript to modify the Document Object Model (DOM)</a:t>
            </a:r>
          </a:p>
          <a:p>
            <a:r>
              <a:rPr lang="en-US" dirty="0"/>
              <a:t>  - Remember that the DOM is the tree data structure that tells the browser how to render the page.</a:t>
            </a:r>
          </a:p>
          <a:p>
            <a:r>
              <a:rPr lang="en-US" dirty="0"/>
              <a:t>    - If we add new elements to the DOM they will appear in the rendered page.</a:t>
            </a:r>
          </a:p>
          <a:p>
            <a:r>
              <a:rPr lang="en-US" dirty="0"/>
              <a:t>    - If we remove elements from the DOM they will be removed from the rendered page.</a:t>
            </a:r>
          </a:p>
          <a:p>
            <a:endParaRPr lang="en-US" dirty="0"/>
          </a:p>
          <a:p>
            <a:r>
              <a:rPr lang="en-US" dirty="0"/>
              <a:t>The next set of slides give an example of each of these 5 ways of using JavaScript in a page.</a:t>
            </a:r>
          </a:p>
          <a:p>
            <a:r>
              <a:rPr lang="en-US" dirty="0"/>
              <a:t>  - The source code for the examples is at the bottom of the comments sections</a:t>
            </a:r>
          </a:p>
          <a:p>
            <a:r>
              <a:rPr lang="en-US" dirty="0"/>
              <a:t>  - It is also available in the development container you are using for the homework. </a:t>
            </a:r>
          </a:p>
        </p:txBody>
      </p:sp>
    </p:spTree>
    <p:extLst>
      <p:ext uri="{BB962C8B-B14F-4D97-AF65-F5344CB8AC3E}">
        <p14:creationId xmlns:p14="http://schemas.microsoft.com/office/powerpoint/2010/main" val="1308649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a dialog box appears and displays the message “Hello I’m JavaScript”</a:t>
            </a:r>
          </a:p>
          <a:p>
            <a:endParaRPr lang="en-US" dirty="0"/>
          </a:p>
          <a:p>
            <a:r>
              <a:rPr lang="en-US" dirty="0"/>
              <a:t>Now how does it work…</a:t>
            </a:r>
          </a:p>
          <a:p>
            <a:endParaRPr lang="en-US" dirty="0"/>
          </a:p>
          <a:p>
            <a:r>
              <a:rPr lang="en-US" dirty="0"/>
              <a:t>The HTML Input element is used to create all of the different types of input elements.</a:t>
            </a:r>
          </a:p>
          <a:p>
            <a:r>
              <a:rPr lang="en-US" dirty="0"/>
              <a:t>  - The type of input element that is created is specified by the type attribute.</a:t>
            </a:r>
          </a:p>
          <a:p>
            <a:r>
              <a:rPr lang="en-US" dirty="0"/>
              <a:t>    - Here type=“button” indicates that this input element will be rendered in the page as a button.</a:t>
            </a:r>
          </a:p>
          <a:p>
            <a:r>
              <a:rPr lang="en-US" dirty="0"/>
              <a:t>  - The value attribute gives the text that is displayed on the button.</a:t>
            </a:r>
          </a:p>
          <a:p>
            <a:r>
              <a:rPr lang="en-US" dirty="0"/>
              <a:t>    - Here value=“Say Hello” so that is what is rendered on the button in the page.</a:t>
            </a:r>
          </a:p>
          <a:p>
            <a:r>
              <a:rPr lang="en-US" dirty="0"/>
              <a:t>  - The onclick attribute specifies what should happen when the user clicks on the button.</a:t>
            </a:r>
          </a:p>
          <a:p>
            <a:r>
              <a:rPr lang="en-US" dirty="0"/>
              <a:t>    - The value of the onclick attribute is JavaScript code that is executed when the click event happens.</a:t>
            </a:r>
          </a:p>
          <a:p>
            <a:r>
              <a:rPr lang="en-US" dirty="0"/>
              <a:t>    - Here onclick=“hello()”</a:t>
            </a:r>
          </a:p>
          <a:p>
            <a:r>
              <a:rPr lang="en-US" dirty="0"/>
              <a:t>      - this is JavaScript saying to call a function named hello() with no parameters.</a:t>
            </a:r>
          </a:p>
          <a:p>
            <a:r>
              <a:rPr lang="en-US" dirty="0"/>
              <a:t>      - the function call here looks just like a function call in most any other language you may have used.</a:t>
            </a:r>
          </a:p>
          <a:p>
            <a:endParaRPr lang="en-US" dirty="0"/>
          </a:p>
          <a:p>
            <a:r>
              <a:rPr lang="en-US" dirty="0"/>
              <a:t>Now if we are going to call the function hello() when the button is clicked we need to define that function.</a:t>
            </a:r>
          </a:p>
          <a:p>
            <a:r>
              <a:rPr lang="en-US" dirty="0"/>
              <a:t>  - We can include JavaScript function in a page by adding a script element to the head element.</a:t>
            </a:r>
          </a:p>
          <a:p>
            <a:r>
              <a:rPr lang="en-US" dirty="0"/>
              <a:t>  - Here we define the function named hello()</a:t>
            </a:r>
          </a:p>
          <a:p>
            <a:r>
              <a:rPr lang="en-US" dirty="0"/>
              <a:t>    - You define a function in JavaScript by </a:t>
            </a:r>
          </a:p>
          <a:p>
            <a:r>
              <a:rPr lang="en-US" dirty="0"/>
              <a:t>      - Using the keyword function</a:t>
            </a:r>
          </a:p>
          <a:p>
            <a:r>
              <a:rPr lang="en-US" dirty="0"/>
              <a:t>      - Then the name of the function</a:t>
            </a:r>
          </a:p>
          <a:p>
            <a:r>
              <a:rPr lang="en-US" dirty="0"/>
              <a:t>      - Then the list of parameters in ( )</a:t>
            </a:r>
          </a:p>
          <a:p>
            <a:r>
              <a:rPr lang="en-US" dirty="0"/>
              <a:t>      - Then the code that makes up the function in { }</a:t>
            </a:r>
          </a:p>
          <a:p>
            <a:r>
              <a:rPr lang="en-US" dirty="0"/>
              <a:t>        - Here the code in the body of the function calls the built in function named alert</a:t>
            </a:r>
          </a:p>
          <a:p>
            <a:r>
              <a:rPr lang="en-US" dirty="0"/>
              <a:t>        - The alert function takes a string as an argument and displays it in a dialog box.</a:t>
            </a:r>
          </a:p>
          <a:p>
            <a:endParaRPr lang="en-US" dirty="0"/>
          </a:p>
          <a:p>
            <a:r>
              <a:rPr lang="en-US" dirty="0"/>
              <a:t>So, when a user clicks the button…</a:t>
            </a:r>
          </a:p>
          <a:p>
            <a:r>
              <a:rPr lang="en-US" dirty="0"/>
              <a:t>  - The click event occurs</a:t>
            </a:r>
          </a:p>
          <a:p>
            <a:r>
              <a:rPr lang="en-US" dirty="0"/>
              <a:t>  - The code associated with the onclick attribute is executed</a:t>
            </a:r>
          </a:p>
          <a:p>
            <a:r>
              <a:rPr lang="en-US" dirty="0"/>
              <a:t>  - In this case, that code calls the hello() function defined in the head of the document.</a:t>
            </a:r>
          </a:p>
          <a:p>
            <a:endParaRPr lang="en-US" dirty="0"/>
          </a:p>
          <a:p>
            <a:r>
              <a:rPr lang="en-US" dirty="0"/>
              <a:t>Some other things we could do:</a:t>
            </a:r>
          </a:p>
          <a:p>
            <a:r>
              <a:rPr lang="en-US" dirty="0"/>
              <a:t>  - What if we wanted to display 2 messages?</a:t>
            </a:r>
          </a:p>
          <a:p>
            <a:r>
              <a:rPr lang="en-US" dirty="0"/>
              <a:t>    - add an alert statement</a:t>
            </a:r>
          </a:p>
          <a:p>
            <a:r>
              <a:rPr lang="en-US" dirty="0"/>
              <a:t>  - The main point is that we can put any code we want in the function</a:t>
            </a:r>
          </a:p>
          <a:p>
            <a:r>
              <a:rPr lang="en-US" dirty="0"/>
              <a:t>    - it executes top to bottom like code in any other language you have used.</a:t>
            </a:r>
          </a:p>
          <a:p>
            <a:r>
              <a:rPr lang="en-US" dirty="0"/>
              <a:t>    - can include if / for / while / call other functions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so you’ll be able to use a lot of what you know</a:t>
            </a:r>
          </a:p>
          <a:p>
            <a:r>
              <a:rPr lang="en-US" dirty="0"/>
              <a:t>    - you may just have to look up how to do it in JavaScript. </a:t>
            </a:r>
          </a:p>
          <a:p>
            <a:endParaRPr lang="en-US" dirty="0"/>
          </a:p>
          <a:p>
            <a:r>
              <a:rPr lang="en-US" dirty="0"/>
              <a:t>Source Code for this Example: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&lt;title&gt;JavaScript 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	function hello() {</a:t>
            </a:r>
          </a:p>
          <a:p>
            <a:r>
              <a:rPr lang="en-US" dirty="0"/>
              <a:t>     		alert("Hello I'm JavaScript!");</a:t>
            </a:r>
          </a:p>
          <a:p>
            <a:r>
              <a:rPr lang="en-US" dirty="0"/>
              <a:t>  		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&lt;input type="button" value="Say Hello" onclick="hello()"&gt;&lt;/p&gt;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3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main point is that we can put any code we want in the function</a:t>
            </a:r>
          </a:p>
          <a:p>
            <a:r>
              <a:rPr lang="en-US" dirty="0"/>
              <a:t>    - it executes top to bottom like code in any other language you have used.</a:t>
            </a:r>
          </a:p>
          <a:p>
            <a:r>
              <a:rPr lang="en-US" dirty="0"/>
              <a:t>    - can include if / for / while / call other functions /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 - so you’ll be able to use a lot of what you know</a:t>
            </a:r>
          </a:p>
          <a:p>
            <a:r>
              <a:rPr lang="en-US" dirty="0"/>
              <a:t>    - you may just have to look up how to do it in JavaScript.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2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a dialog box appears and displays the message “Hello, Anita, I’m JavaScript”</a:t>
            </a:r>
          </a:p>
          <a:p>
            <a:r>
              <a:rPr lang="en-US" dirty="0"/>
              <a:t>  - And if we change the name in the text field, the message changes to use whatever name is entered.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Again we are going to use an input element</a:t>
            </a:r>
          </a:p>
          <a:p>
            <a:r>
              <a:rPr lang="en-US" dirty="0"/>
              <a:t>  - this time we set type=“text” which causes the element to be rendered as a text input field in which the user can type.</a:t>
            </a:r>
          </a:p>
          <a:p>
            <a:r>
              <a:rPr lang="en-US" dirty="0"/>
              <a:t>  - we give this element an id, just like the id we used for CSS</a:t>
            </a:r>
          </a:p>
          <a:p>
            <a:r>
              <a:rPr lang="en-US" dirty="0"/>
              <a:t>    - here we have id=“name”</a:t>
            </a:r>
          </a:p>
          <a:p>
            <a:r>
              <a:rPr lang="en-US" dirty="0"/>
              <a:t>    - we’ll use this later to get the value that is in the text field.</a:t>
            </a:r>
          </a:p>
          <a:p>
            <a:r>
              <a:rPr lang="en-US" dirty="0"/>
              <a:t>  - there is also a value attribute, which indicates the value that is in the text field.</a:t>
            </a:r>
          </a:p>
          <a:p>
            <a:endParaRPr lang="en-US" dirty="0"/>
          </a:p>
          <a:p>
            <a:r>
              <a:rPr lang="en-US" dirty="0"/>
              <a:t>We still have our input element for the button and it still calls the hello() function.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hello() function has now changed so that it can get the value from the text field and use it in the dialog box.</a:t>
            </a:r>
          </a:p>
          <a:p>
            <a:r>
              <a:rPr lang="en-US" dirty="0"/>
              <a:t>  - let name defines a local variable in JavaScript</a:t>
            </a:r>
          </a:p>
          <a:p>
            <a:r>
              <a:rPr lang="en-US" dirty="0"/>
              <a:t>  - We then get the value that is in the text field to assign to that variable</a:t>
            </a:r>
          </a:p>
          <a:p>
            <a:r>
              <a:rPr lang="en-US" dirty="0"/>
              <a:t>    - document is the name for the object representing the DOM</a:t>
            </a:r>
          </a:p>
          <a:p>
            <a:r>
              <a:rPr lang="en-US" dirty="0"/>
              <a:t>    - </a:t>
            </a:r>
            <a:r>
              <a:rPr lang="en-US" dirty="0" err="1"/>
              <a:t>getElementByID</a:t>
            </a:r>
            <a:r>
              <a:rPr lang="en-US" dirty="0"/>
              <a:t> is a function that can be called on the document object</a:t>
            </a:r>
          </a:p>
          <a:p>
            <a:r>
              <a:rPr lang="en-US" dirty="0"/>
              <a:t>      - Here we use the argument “name” to get the text input element in the page with that id.</a:t>
            </a:r>
          </a:p>
          <a:p>
            <a:r>
              <a:rPr lang="en-US" dirty="0"/>
              <a:t>    - We then access the value field in that element (.value)</a:t>
            </a:r>
          </a:p>
          <a:p>
            <a:r>
              <a:rPr lang="en-US" dirty="0"/>
              <a:t>      - This gives us the contents of the text field (e.g. “Anita”)</a:t>
            </a:r>
          </a:p>
          <a:p>
            <a:r>
              <a:rPr lang="en-US" dirty="0"/>
              <a:t>      - Which is stored into the variable name.</a:t>
            </a:r>
          </a:p>
          <a:p>
            <a:r>
              <a:rPr lang="en-US" dirty="0"/>
              <a:t>  - Then the argument to alert uses string concatenation to build a string using the name.</a:t>
            </a:r>
          </a:p>
          <a:p>
            <a:r>
              <a:rPr lang="en-US" dirty="0"/>
              <a:t>    - “Hello” + name + “, I’m JavaScript”</a:t>
            </a:r>
          </a:p>
          <a:p>
            <a:r>
              <a:rPr lang="en-US" dirty="0"/>
              <a:t>    - Gives the string “Hello Anita, I’m JavaScript”</a:t>
            </a:r>
          </a:p>
          <a:p>
            <a:r>
              <a:rPr lang="en-US" dirty="0"/>
              <a:t>  - Which is then displayed in the dialog box.</a:t>
            </a:r>
          </a:p>
          <a:p>
            <a:endParaRPr lang="en-US" dirty="0"/>
          </a:p>
          <a:p>
            <a:r>
              <a:rPr lang="en-US" dirty="0"/>
              <a:t>What else could we do?</a:t>
            </a:r>
          </a:p>
          <a:p>
            <a:r>
              <a:rPr lang="en-US" dirty="0"/>
              <a:t>  - What if we wanted the function to also clear the contents of the text area after displaying the message?</a:t>
            </a:r>
          </a:p>
          <a:p>
            <a:endParaRPr lang="en-US" dirty="0"/>
          </a:p>
          <a:p>
            <a:r>
              <a:rPr lang="en-US" dirty="0"/>
              <a:t>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&lt;title&gt;JavaScript 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hello() {</a:t>
            </a:r>
          </a:p>
          <a:p>
            <a:r>
              <a:rPr lang="en-US" dirty="0"/>
              <a:t>      let name=</a:t>
            </a:r>
            <a:r>
              <a:rPr lang="en-US" dirty="0" err="1"/>
              <a:t>document.getElementById</a:t>
            </a:r>
            <a:r>
              <a:rPr lang="en-US" dirty="0"/>
              <a:t>("name").value;</a:t>
            </a:r>
          </a:p>
          <a:p>
            <a:r>
              <a:rPr lang="en-US" dirty="0"/>
              <a:t>      alert("Hello " + name + ", I'm JavaScript.");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&lt;p&gt;Name: &lt;input type="text" id="name" value="Anita"&gt;&lt;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&lt;input type="button" onclick="hello()" value="Say Hello"&gt;&lt;/p&gt;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0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code for this example is available at the bottom of this note.</a:t>
            </a:r>
          </a:p>
          <a:p>
            <a:r>
              <a:rPr lang="en-US" dirty="0"/>
              <a:t>It can be pasted into into: https://www.w3schools.com/html/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tryhtml_basic</a:t>
            </a:r>
            <a:endParaRPr lang="en-US" dirty="0"/>
          </a:p>
          <a:p>
            <a:r>
              <a:rPr lang="en-US" dirty="0"/>
              <a:t>It is also available in a text file in the development container.</a:t>
            </a:r>
          </a:p>
          <a:p>
            <a:endParaRPr lang="en-US" dirty="0"/>
          </a:p>
          <a:p>
            <a:r>
              <a:rPr lang="en-US" dirty="0"/>
              <a:t>The behavior of this page is</a:t>
            </a:r>
          </a:p>
          <a:p>
            <a:r>
              <a:rPr lang="en-US" dirty="0"/>
              <a:t>  - When the button is clicked the image changes from cloudy and rainy to sunny.</a:t>
            </a:r>
          </a:p>
          <a:p>
            <a:endParaRPr lang="en-US" dirty="0"/>
          </a:p>
          <a:p>
            <a:r>
              <a:rPr lang="en-US" dirty="0"/>
              <a:t>Now, how does it work…</a:t>
            </a:r>
          </a:p>
          <a:p>
            <a:endParaRPr lang="en-US" dirty="0"/>
          </a:p>
          <a:p>
            <a:r>
              <a:rPr lang="en-US" dirty="0"/>
              <a:t>We have an image (</a:t>
            </a:r>
            <a:r>
              <a:rPr lang="en-US" dirty="0" err="1"/>
              <a:t>img</a:t>
            </a:r>
            <a:r>
              <a:rPr lang="en-US" dirty="0"/>
              <a:t>) element </a:t>
            </a:r>
          </a:p>
          <a:p>
            <a:r>
              <a:rPr lang="en-US" dirty="0"/>
              <a:t>  - Its </a:t>
            </a:r>
            <a:r>
              <a:rPr lang="en-US" dirty="0" err="1"/>
              <a:t>src</a:t>
            </a:r>
            <a:r>
              <a:rPr lang="en-US" dirty="0"/>
              <a:t> is set to an image that is the cloud with rain (18894)</a:t>
            </a:r>
          </a:p>
          <a:p>
            <a:r>
              <a:rPr lang="en-US" dirty="0"/>
              <a:t>    - I only know that URL is this image because I found the image on </a:t>
            </a:r>
            <a:r>
              <a:rPr lang="en-US" dirty="0" err="1"/>
              <a:t>openclipart.org</a:t>
            </a:r>
            <a:r>
              <a:rPr lang="en-US" dirty="0"/>
              <a:t> and copied the URL.</a:t>
            </a:r>
          </a:p>
          <a:p>
            <a:r>
              <a:rPr lang="en-US" dirty="0"/>
              <a:t>  - This element has an id attribute</a:t>
            </a:r>
          </a:p>
          <a:p>
            <a:r>
              <a:rPr lang="en-US" dirty="0"/>
              <a:t>    - id=“weather”</a:t>
            </a:r>
          </a:p>
          <a:p>
            <a:r>
              <a:rPr lang="en-US" dirty="0"/>
              <a:t>    - We’ll use this later in our JavaScript to get the element.</a:t>
            </a:r>
          </a:p>
          <a:p>
            <a:r>
              <a:rPr lang="en-US" dirty="0"/>
              <a:t>  - It also has a width element that controls how wide it is when it is rendered.</a:t>
            </a:r>
          </a:p>
          <a:p>
            <a:r>
              <a:rPr lang="en-US" dirty="0"/>
              <a:t>    - in this case 200 pixels.  The browser will automatically scale the image for us.</a:t>
            </a:r>
          </a:p>
          <a:p>
            <a:endParaRPr lang="en-US" dirty="0"/>
          </a:p>
          <a:p>
            <a:r>
              <a:rPr lang="en-US" dirty="0"/>
              <a:t>We have an input element of type button </a:t>
            </a:r>
          </a:p>
          <a:p>
            <a:r>
              <a:rPr lang="en-US" dirty="0"/>
              <a:t>  - It calls the function sunny() when there is a click event on the button (i.e. it is clicked).</a:t>
            </a:r>
          </a:p>
          <a:p>
            <a:r>
              <a:rPr lang="en-US" dirty="0"/>
              <a:t>  - It also has a value attribute that sets the text that appears on the button</a:t>
            </a:r>
          </a:p>
          <a:p>
            <a:r>
              <a:rPr lang="en-US" dirty="0"/>
              <a:t>    - “Make it Sunny”</a:t>
            </a:r>
          </a:p>
          <a:p>
            <a:endParaRPr lang="en-US" dirty="0"/>
          </a:p>
          <a:p>
            <a:r>
              <a:rPr lang="en-US" dirty="0"/>
              <a:t>The script element in the head contains the sunny() function.</a:t>
            </a:r>
          </a:p>
          <a:p>
            <a:r>
              <a:rPr lang="en-US" dirty="0"/>
              <a:t>  - We get the </a:t>
            </a:r>
            <a:r>
              <a:rPr lang="en-US" dirty="0" err="1"/>
              <a:t>img</a:t>
            </a:r>
            <a:r>
              <a:rPr lang="en-US" dirty="0"/>
              <a:t> element by using its id (weather)</a:t>
            </a:r>
          </a:p>
          <a:p>
            <a:r>
              <a:rPr lang="en-US" dirty="0"/>
              <a:t>  - We then set the </a:t>
            </a:r>
            <a:r>
              <a:rPr lang="en-US" dirty="0" err="1"/>
              <a:t>src</a:t>
            </a:r>
            <a:r>
              <a:rPr lang="en-US" dirty="0"/>
              <a:t> attribute of that element to be the URL of a different image</a:t>
            </a:r>
          </a:p>
          <a:p>
            <a:r>
              <a:rPr lang="en-US" dirty="0"/>
              <a:t>    - </a:t>
            </a:r>
            <a:r>
              <a:rPr lang="en-US" dirty="0" err="1"/>
              <a:t>sunny.src</a:t>
            </a:r>
            <a:r>
              <a:rPr lang="en-US" dirty="0"/>
              <a:t>=”https://</a:t>
            </a:r>
            <a:r>
              <a:rPr lang="en-US" dirty="0" err="1"/>
              <a:t>openclipart.org</a:t>
            </a:r>
            <a:r>
              <a:rPr lang="en-US" dirty="0"/>
              <a:t>/image/400px/18891”</a:t>
            </a:r>
          </a:p>
          <a:p>
            <a:r>
              <a:rPr lang="en-US" dirty="0"/>
              <a:t>    - which changes the image to be an image of a sun.</a:t>
            </a:r>
          </a:p>
          <a:p>
            <a:r>
              <a:rPr lang="en-US" dirty="0"/>
              <a:t>      - Again I only know that URL is a sun because I searched on </a:t>
            </a:r>
            <a:r>
              <a:rPr lang="en-US" dirty="0" err="1"/>
              <a:t>Openclipart.com</a:t>
            </a:r>
            <a:r>
              <a:rPr lang="en-US" dirty="0"/>
              <a:t> for it.</a:t>
            </a:r>
          </a:p>
          <a:p>
            <a:endParaRPr lang="en-US" dirty="0"/>
          </a:p>
          <a:p>
            <a:r>
              <a:rPr lang="en-US" dirty="0"/>
              <a:t>What would we do if we wanted to:</a:t>
            </a:r>
          </a:p>
          <a:p>
            <a:r>
              <a:rPr lang="en-US" dirty="0"/>
              <a:t>  - make the sun larger when it is displayed?</a:t>
            </a:r>
          </a:p>
          <a:p>
            <a:r>
              <a:rPr lang="en-US" dirty="0"/>
              <a:t>  - Change the text on the button to say “Make it cloudy”?</a:t>
            </a:r>
          </a:p>
          <a:p>
            <a:endParaRPr lang="en-US" dirty="0"/>
          </a:p>
          <a:p>
            <a:r>
              <a:rPr lang="en-US" dirty="0"/>
              <a:t>Source code for the page:</a:t>
            </a:r>
          </a:p>
          <a:p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&lt;title&gt;Test page&lt;/title&gt;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function sunny() {</a:t>
            </a:r>
          </a:p>
          <a:p>
            <a:r>
              <a:rPr lang="en-US" dirty="0"/>
              <a:t>    	let sunny=</a:t>
            </a:r>
            <a:r>
              <a:rPr lang="en-US" dirty="0" err="1"/>
              <a:t>document.getElementById</a:t>
            </a:r>
            <a:r>
              <a:rPr lang="en-US" dirty="0"/>
              <a:t>("weather");</a:t>
            </a:r>
          </a:p>
          <a:p>
            <a:r>
              <a:rPr lang="en-US" dirty="0"/>
              <a:t>        </a:t>
            </a:r>
            <a:r>
              <a:rPr lang="en-US" dirty="0" err="1"/>
              <a:t>sunny.src</a:t>
            </a:r>
            <a:r>
              <a:rPr lang="en-US" dirty="0"/>
              <a:t>="https://</a:t>
            </a:r>
            <a:r>
              <a:rPr lang="en-US" dirty="0" err="1"/>
              <a:t>openclipart.org</a:t>
            </a:r>
            <a:r>
              <a:rPr lang="en-US" dirty="0"/>
              <a:t>/image/400px/18891";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openclipart.org</a:t>
            </a:r>
            <a:r>
              <a:rPr lang="en-US" dirty="0"/>
              <a:t>/image/400px/18894" </a:t>
            </a:r>
          </a:p>
          <a:p>
            <a:r>
              <a:rPr lang="en-US" dirty="0"/>
              <a:t>                   id="weather" width=200&gt;&lt;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&lt;input type="button" onclick="sunny()" value="Make it Sunny"&gt;&lt;/p&gt;</a:t>
            </a:r>
          </a:p>
          <a:p>
            <a:r>
              <a:rPr lang="en-US" dirty="0"/>
              <a:t>  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0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199" y="1735750"/>
            <a:ext cx="6243145" cy="1159800"/>
          </a:xfrm>
        </p:spPr>
        <p:txBody>
          <a:bodyPr/>
          <a:lstStyle/>
          <a:p>
            <a:r>
              <a:rPr lang="en-US" dirty="0"/>
              <a:t>WA3 –Front-End: JavaScript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89" y="13446"/>
            <a:ext cx="6849123" cy="645300"/>
          </a:xfrm>
        </p:spPr>
        <p:txBody>
          <a:bodyPr/>
          <a:lstStyle/>
          <a:p>
            <a:r>
              <a:rPr lang="en-US" sz="3200" dirty="0"/>
              <a:t>Changing HTML Element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6CC7-D04D-BB46-8B9F-F78641B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88571"/>
            <a:ext cx="8949123" cy="400875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256B6F-00A9-0040-B6CE-9AF2BEAC7B39}"/>
              </a:ext>
            </a:extLst>
          </p:cNvPr>
          <p:cNvGrpSpPr/>
          <p:nvPr/>
        </p:nvGrpSpPr>
        <p:grpSpPr>
          <a:xfrm>
            <a:off x="2184401" y="821240"/>
            <a:ext cx="3754430" cy="1480542"/>
            <a:chOff x="2784962" y="2055586"/>
            <a:chExt cx="3754430" cy="148054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074E23-D56C-F34B-AF65-BC8113CCA9FB}"/>
                </a:ext>
              </a:extLst>
            </p:cNvPr>
            <p:cNvSpPr txBox="1"/>
            <p:nvPr/>
          </p:nvSpPr>
          <p:spPr>
            <a:xfrm>
              <a:off x="2784962" y="2520465"/>
              <a:ext cx="37544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make the sun appear twice as big as the cloud?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576CD1-69F4-CC4A-B0F8-CF3866E4F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5752" y="2055586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458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859-0DD0-B14D-BFBF-0A9C0BCC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39" y="1606"/>
            <a:ext cx="6304838" cy="645300"/>
          </a:xfrm>
        </p:spPr>
        <p:txBody>
          <a:bodyPr/>
          <a:lstStyle/>
          <a:p>
            <a:r>
              <a:rPr lang="en-US" sz="3200" dirty="0"/>
              <a:t>Changing the CSS class Attribute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2EE7-5747-D64E-AB7C-A3C2FE1EAC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F75B4-69D9-B649-8953-B3A005AB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1188002"/>
            <a:ext cx="6074909" cy="383678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ACAAD6-EAD3-6042-8C9D-20B8341978E3}"/>
              </a:ext>
            </a:extLst>
          </p:cNvPr>
          <p:cNvSpPr/>
          <p:nvPr/>
        </p:nvSpPr>
        <p:spPr>
          <a:xfrm>
            <a:off x="561975" y="3106394"/>
            <a:ext cx="2170339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D41F57-0CD2-4E45-8D81-E0439081F3D7}"/>
              </a:ext>
            </a:extLst>
          </p:cNvPr>
          <p:cNvSpPr/>
          <p:nvPr/>
        </p:nvSpPr>
        <p:spPr>
          <a:xfrm>
            <a:off x="453118" y="1879021"/>
            <a:ext cx="2170339" cy="613808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3FAA7F-1010-9249-B05A-D948BA98878C}"/>
              </a:ext>
            </a:extLst>
          </p:cNvPr>
          <p:cNvSpPr/>
          <p:nvPr/>
        </p:nvSpPr>
        <p:spPr>
          <a:xfrm>
            <a:off x="453117" y="4134335"/>
            <a:ext cx="3184163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955551-D603-C94B-B92D-31228756079B}"/>
              </a:ext>
            </a:extLst>
          </p:cNvPr>
          <p:cNvGrpSpPr/>
          <p:nvPr/>
        </p:nvGrpSpPr>
        <p:grpSpPr>
          <a:xfrm>
            <a:off x="6436346" y="1360720"/>
            <a:ext cx="2535091" cy="2485027"/>
            <a:chOff x="6436346" y="1360720"/>
            <a:chExt cx="2535091" cy="24850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92A366-E03F-1F4A-9637-B7D2758AD914}"/>
                </a:ext>
              </a:extLst>
            </p:cNvPr>
            <p:cNvSpPr txBox="1"/>
            <p:nvPr/>
          </p:nvSpPr>
          <p:spPr>
            <a:xfrm rot="21292416">
              <a:off x="6436346" y="2091421"/>
              <a:ext cx="253509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There are also functions for:</a:t>
              </a:r>
            </a:p>
            <a:p>
              <a:pPr algn="ctr"/>
              <a:endParaRPr lang="en-US" sz="1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 </a:t>
              </a:r>
              <a:r>
                <a:rPr lang="en-US" sz="1800" b="1" dirty="0" err="1">
                  <a:latin typeface="Segoe Print" panose="02000800000000000000" pitchFamily="2" charset="0"/>
                </a:rPr>
                <a:t>classList.remove</a:t>
              </a:r>
              <a:r>
                <a:rPr lang="en-US" sz="1800" b="1" dirty="0">
                  <a:latin typeface="Segoe Print" panose="02000800000000000000" pitchFamily="2" charset="0"/>
                </a:rPr>
                <a:t>(…)</a:t>
              </a:r>
            </a:p>
            <a:p>
              <a:pPr algn="ctr"/>
              <a:r>
                <a:rPr lang="en-US" sz="1800" b="1" dirty="0" err="1">
                  <a:latin typeface="Segoe Print" panose="02000800000000000000" pitchFamily="2" charset="0"/>
                </a:rPr>
                <a:t>classList.contains</a:t>
              </a:r>
              <a:r>
                <a:rPr lang="en-US" sz="1800" b="1" dirty="0">
                  <a:latin typeface="Segoe Print" panose="02000800000000000000" pitchFamily="2" charset="0"/>
                </a:rPr>
                <a:t>(…)</a:t>
              </a:r>
            </a:p>
            <a:p>
              <a:pPr algn="ctr"/>
              <a:endParaRPr lang="en-US" sz="1800" dirty="0">
                <a:latin typeface="Segoe Print" panose="02000800000000000000" pitchFamily="2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BF7918F-F4E6-844A-B156-81D982BB6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45954">
              <a:off x="7206232" y="1360720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591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859-0DD0-B14D-BFBF-0A9C0BCC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939" y="1606"/>
            <a:ext cx="6304838" cy="645300"/>
          </a:xfrm>
        </p:spPr>
        <p:txBody>
          <a:bodyPr/>
          <a:lstStyle/>
          <a:p>
            <a:r>
              <a:rPr lang="en-US" sz="3200" dirty="0"/>
              <a:t>Changing the CSS class Attribute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2EE7-5747-D64E-AB7C-A3C2FE1EAC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F75B4-69D9-B649-8953-B3A005AB4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1188002"/>
            <a:ext cx="6074909" cy="383678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ACAAD6-EAD3-6042-8C9D-20B8341978E3}"/>
              </a:ext>
            </a:extLst>
          </p:cNvPr>
          <p:cNvSpPr/>
          <p:nvPr/>
        </p:nvSpPr>
        <p:spPr>
          <a:xfrm>
            <a:off x="561975" y="3106394"/>
            <a:ext cx="2170339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D41F57-0CD2-4E45-8D81-E0439081F3D7}"/>
              </a:ext>
            </a:extLst>
          </p:cNvPr>
          <p:cNvSpPr/>
          <p:nvPr/>
        </p:nvSpPr>
        <p:spPr>
          <a:xfrm>
            <a:off x="453118" y="1879021"/>
            <a:ext cx="2170339" cy="613808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3FAA7F-1010-9249-B05A-D948BA98878C}"/>
              </a:ext>
            </a:extLst>
          </p:cNvPr>
          <p:cNvSpPr/>
          <p:nvPr/>
        </p:nvSpPr>
        <p:spPr>
          <a:xfrm>
            <a:off x="453117" y="4134335"/>
            <a:ext cx="3184163" cy="257292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F2001-F33A-D542-BEB5-6C2D507E2126}"/>
              </a:ext>
            </a:extLst>
          </p:cNvPr>
          <p:cNvGrpSpPr/>
          <p:nvPr/>
        </p:nvGrpSpPr>
        <p:grpSpPr>
          <a:xfrm>
            <a:off x="6720137" y="1553745"/>
            <a:ext cx="2019640" cy="2149251"/>
            <a:chOff x="4519751" y="2002430"/>
            <a:chExt cx="2019640" cy="21492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03B079-8C92-EB45-98C4-600CC8E05537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have the text reappear if the button is clicked again?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02FB81-932E-404C-8B4B-72BE060ED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19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62EF6C-BED2-C443-83E1-EC9BAE0F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52" y="1244357"/>
            <a:ext cx="4352948" cy="3824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1AF48-67EB-EF4E-88F1-8AAAAC0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390" y="0"/>
            <a:ext cx="6707610" cy="645300"/>
          </a:xfrm>
        </p:spPr>
        <p:txBody>
          <a:bodyPr/>
          <a:lstStyle/>
          <a:p>
            <a:r>
              <a:rPr lang="en-US" sz="3200" dirty="0"/>
              <a:t>Manipulating the DOM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8485-7800-6940-B915-CDDCDCF9FFF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1C487-D817-5044-8AF7-BCE46AA8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799" y="1244358"/>
            <a:ext cx="4270149" cy="1934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1C565C-6B0A-9742-A110-7A8594236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772" y="3284486"/>
            <a:ext cx="3124202" cy="173757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3E65B38-B96B-024B-97B4-924A24EC7DC4}"/>
              </a:ext>
            </a:extLst>
          </p:cNvPr>
          <p:cNvSpPr/>
          <p:nvPr/>
        </p:nvSpPr>
        <p:spPr>
          <a:xfrm>
            <a:off x="431346" y="2999354"/>
            <a:ext cx="3552825" cy="560275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347CE0-B32C-6041-8AF2-07CD32603901}"/>
              </a:ext>
            </a:extLst>
          </p:cNvPr>
          <p:cNvSpPr/>
          <p:nvPr/>
        </p:nvSpPr>
        <p:spPr>
          <a:xfrm>
            <a:off x="440925" y="4032477"/>
            <a:ext cx="2334931" cy="27826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8A7622-A794-A348-A719-B60271447830}"/>
              </a:ext>
            </a:extLst>
          </p:cNvPr>
          <p:cNvSpPr/>
          <p:nvPr/>
        </p:nvSpPr>
        <p:spPr>
          <a:xfrm>
            <a:off x="4776764" y="1653690"/>
            <a:ext cx="1394822" cy="655533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8DF454-BCD6-A241-92BC-8C948D47C008}"/>
              </a:ext>
            </a:extLst>
          </p:cNvPr>
          <p:cNvSpPr/>
          <p:nvPr/>
        </p:nvSpPr>
        <p:spPr>
          <a:xfrm>
            <a:off x="5527040" y="2299063"/>
            <a:ext cx="2011680" cy="26252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5698149-51A7-D842-BAF1-BEBF22A740F2}"/>
              </a:ext>
            </a:extLst>
          </p:cNvPr>
          <p:cNvGrpSpPr/>
          <p:nvPr/>
        </p:nvGrpSpPr>
        <p:grpSpPr>
          <a:xfrm>
            <a:off x="7304299" y="1721571"/>
            <a:ext cx="1741543" cy="968584"/>
            <a:chOff x="1978470" y="1234858"/>
            <a:chExt cx="1741543" cy="96858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949A12-4A19-8843-BBE0-B89AAE2C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470" y="1234858"/>
              <a:ext cx="1741543" cy="968584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31D84AE-AC10-984F-BEEE-1BB54B1FFD1B}"/>
                </a:ext>
              </a:extLst>
            </p:cNvPr>
            <p:cNvSpPr/>
            <p:nvPr/>
          </p:nvSpPr>
          <p:spPr>
            <a:xfrm>
              <a:off x="2113280" y="1773676"/>
              <a:ext cx="754012" cy="154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CE29F0-98F9-BC48-8B2A-E6753198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the DOM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620BB-B494-7B4E-BFE2-CEE39F3CCF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904488-FD65-8B4C-816C-2D94488B2299}"/>
              </a:ext>
            </a:extLst>
          </p:cNvPr>
          <p:cNvSpPr/>
          <p:nvPr/>
        </p:nvSpPr>
        <p:spPr>
          <a:xfrm>
            <a:off x="4748699" y="1643178"/>
            <a:ext cx="844826" cy="318052"/>
          </a:xfrm>
          <a:prstGeom prst="roundRect">
            <a:avLst>
              <a:gd name="adj" fmla="val 5007"/>
            </a:avLst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F2F16A-684A-874D-8B94-BEC845392444}"/>
              </a:ext>
            </a:extLst>
          </p:cNvPr>
          <p:cNvSpPr/>
          <p:nvPr/>
        </p:nvSpPr>
        <p:spPr>
          <a:xfrm>
            <a:off x="2265261" y="2286719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F1EC5E-E6C8-C047-9C50-F5B824F9AAC2}"/>
              </a:ext>
            </a:extLst>
          </p:cNvPr>
          <p:cNvSpPr/>
          <p:nvPr/>
        </p:nvSpPr>
        <p:spPr>
          <a:xfrm>
            <a:off x="2247594" y="3084079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5CDEF9-FC4D-B046-886E-B2676D3991D1}"/>
              </a:ext>
            </a:extLst>
          </p:cNvPr>
          <p:cNvSpPr/>
          <p:nvPr/>
        </p:nvSpPr>
        <p:spPr>
          <a:xfrm>
            <a:off x="5421397" y="2286719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E2EE76-E0DD-B748-9456-C8E779489A2C}"/>
              </a:ext>
            </a:extLst>
          </p:cNvPr>
          <p:cNvSpPr/>
          <p:nvPr/>
        </p:nvSpPr>
        <p:spPr>
          <a:xfrm>
            <a:off x="3959218" y="3060589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87BF6B-5C25-524C-B009-CA10DC5FA31A}"/>
              </a:ext>
            </a:extLst>
          </p:cNvPr>
          <p:cNvSpPr/>
          <p:nvPr/>
        </p:nvSpPr>
        <p:spPr>
          <a:xfrm>
            <a:off x="5127728" y="3040720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E2888B-EDFA-3649-A9B6-08ECD1A6A2F3}"/>
              </a:ext>
            </a:extLst>
          </p:cNvPr>
          <p:cNvSpPr/>
          <p:nvPr/>
        </p:nvSpPr>
        <p:spPr>
          <a:xfrm>
            <a:off x="6271604" y="3040720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03F8D7-B36A-9C47-BD3C-DE9B227981AD}"/>
              </a:ext>
            </a:extLst>
          </p:cNvPr>
          <p:cNvSpPr/>
          <p:nvPr/>
        </p:nvSpPr>
        <p:spPr>
          <a:xfrm>
            <a:off x="7304300" y="3928666"/>
            <a:ext cx="758778" cy="480774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27109-7083-684D-B6BE-B1B700364006}"/>
              </a:ext>
            </a:extLst>
          </p:cNvPr>
          <p:cNvSpPr txBox="1"/>
          <p:nvPr/>
        </p:nvSpPr>
        <p:spPr>
          <a:xfrm>
            <a:off x="1379246" y="3938940"/>
            <a:ext cx="179408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addFood</a:t>
            </a:r>
            <a:r>
              <a:rPr lang="en-US" dirty="0"/>
              <a:t>() {</a:t>
            </a:r>
          </a:p>
          <a:p>
            <a:r>
              <a:rPr lang="en-US" dirty="0"/>
              <a:t>    …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41388-B26F-6D47-8C07-B6576940A6C6}"/>
              </a:ext>
            </a:extLst>
          </p:cNvPr>
          <p:cNvSpPr txBox="1"/>
          <p:nvPr/>
        </p:nvSpPr>
        <p:spPr>
          <a:xfrm>
            <a:off x="3584457" y="3938941"/>
            <a:ext cx="7312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Foods: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24B45-A2B2-094C-B094-1957D4D4D3A1}"/>
              </a:ext>
            </a:extLst>
          </p:cNvPr>
          <p:cNvSpPr txBox="1"/>
          <p:nvPr/>
        </p:nvSpPr>
        <p:spPr>
          <a:xfrm>
            <a:off x="4361846" y="4626206"/>
            <a:ext cx="9412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Spaghetti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9F2102-01A9-854C-AB38-EEB4CAB04CD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707551" y="1961230"/>
            <a:ext cx="2463561" cy="32548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285376-0878-234D-AAF1-5672234875B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171112" y="1961230"/>
            <a:ext cx="692574" cy="32548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F82E9-CD69-9843-BF5C-18DA369E8B6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689884" y="2604771"/>
            <a:ext cx="17667" cy="47930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E26B74-6730-A648-BC1D-EE70744FF0E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401507" y="2604771"/>
            <a:ext cx="1462179" cy="4558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D53520-8D4C-5440-850B-5875E4FB9E2E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2276287" y="3402131"/>
            <a:ext cx="413597" cy="53680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8CED8A-707B-B242-AC28-7C6E9B21D15D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950102" y="3378641"/>
            <a:ext cx="451405" cy="5603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12CDAE-E19C-CA4D-BDD4-0E3D3E04EAD7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5570017" y="2604771"/>
            <a:ext cx="293669" cy="4359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93F7EC-9E11-4046-B92E-9A80AF9BD5A8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 flipH="1">
            <a:off x="4832488" y="3358772"/>
            <a:ext cx="737529" cy="58016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DC662E-80CB-8246-BE25-EB8EC4A41C3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713893" y="3358772"/>
            <a:ext cx="969796" cy="56989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43B6ED-9075-824C-8EA3-D4F089B1A256}"/>
              </a:ext>
            </a:extLst>
          </p:cNvPr>
          <p:cNvCxnSpPr>
            <a:cxnSpLocks/>
            <a:stCxn id="13" idx="2"/>
            <a:endCxn id="92" idx="0"/>
          </p:cNvCxnSpPr>
          <p:nvPr/>
        </p:nvCxnSpPr>
        <p:spPr>
          <a:xfrm>
            <a:off x="6713893" y="3358772"/>
            <a:ext cx="1935736" cy="5596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2344445-7ACA-F044-8C4A-8E1A30A44F4B}"/>
              </a:ext>
            </a:extLst>
          </p:cNvPr>
          <p:cNvSpPr/>
          <p:nvPr/>
        </p:nvSpPr>
        <p:spPr>
          <a:xfrm>
            <a:off x="696003" y="3050995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8825D4-C8E4-1543-8484-684A59AE4E96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flipH="1">
            <a:off x="1138293" y="2604771"/>
            <a:ext cx="1569258" cy="4462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170445-07F0-8D4B-BFF8-D40575C4F925}"/>
              </a:ext>
            </a:extLst>
          </p:cNvPr>
          <p:cNvSpPr txBox="1"/>
          <p:nvPr/>
        </p:nvSpPr>
        <p:spPr>
          <a:xfrm>
            <a:off x="248600" y="3928665"/>
            <a:ext cx="9807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Test Page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AE1637-1166-1C47-ACBE-A41AA8ABE992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738959" y="3369047"/>
            <a:ext cx="399334" cy="5596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2F78D50-46A6-6A40-BCFF-16B4CC57FC90}"/>
              </a:ext>
            </a:extLst>
          </p:cNvPr>
          <p:cNvSpPr/>
          <p:nvPr/>
        </p:nvSpPr>
        <p:spPr>
          <a:xfrm>
            <a:off x="4390199" y="3938941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18C617-694D-A746-A7FD-4620B7A28208}"/>
              </a:ext>
            </a:extLst>
          </p:cNvPr>
          <p:cNvCxnSpPr>
            <a:cxnSpLocks/>
            <a:stCxn id="58" idx="2"/>
            <a:endCxn id="17" idx="0"/>
          </p:cNvCxnSpPr>
          <p:nvPr/>
        </p:nvCxnSpPr>
        <p:spPr>
          <a:xfrm>
            <a:off x="4832488" y="4256993"/>
            <a:ext cx="0" cy="36921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A120E5C-3BC7-3949-9A37-92F653400A6E}"/>
              </a:ext>
            </a:extLst>
          </p:cNvPr>
          <p:cNvGrpSpPr/>
          <p:nvPr/>
        </p:nvGrpSpPr>
        <p:grpSpPr>
          <a:xfrm>
            <a:off x="5397735" y="3358772"/>
            <a:ext cx="884578" cy="1575210"/>
            <a:chOff x="5397735" y="3358772"/>
            <a:chExt cx="884578" cy="157521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2EEBCD2-768D-0B45-8756-4D883F9F2AEB}"/>
                </a:ext>
              </a:extLst>
            </p:cNvPr>
            <p:cNvCxnSpPr>
              <a:cxnSpLocks/>
              <a:stCxn id="12" idx="2"/>
              <a:endCxn id="63" idx="0"/>
            </p:cNvCxnSpPr>
            <p:nvPr/>
          </p:nvCxnSpPr>
          <p:spPr>
            <a:xfrm>
              <a:off x="5570017" y="3358772"/>
              <a:ext cx="270007" cy="580169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C0A07A3-7C3C-274A-910B-CF8062126BBE}"/>
                </a:ext>
              </a:extLst>
            </p:cNvPr>
            <p:cNvSpPr/>
            <p:nvPr/>
          </p:nvSpPr>
          <p:spPr>
            <a:xfrm>
              <a:off x="5397735" y="3938941"/>
              <a:ext cx="884578" cy="318052"/>
            </a:xfrm>
            <a:prstGeom prst="roundRect">
              <a:avLst>
                <a:gd name="adj" fmla="val 3114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9ED9A7-FC81-D546-A712-BB67E62B00E3}"/>
                </a:ext>
              </a:extLst>
            </p:cNvPr>
            <p:cNvSpPr txBox="1"/>
            <p:nvPr/>
          </p:nvSpPr>
          <p:spPr>
            <a:xfrm>
              <a:off x="5480573" y="4626205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Burger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47B5320-45A8-C84F-B2A5-C7E70773838D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>
              <a:off x="5840024" y="4256993"/>
              <a:ext cx="1385" cy="36921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96E181-0AD7-B44F-84C1-8119F11EDA1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863686" y="2604771"/>
            <a:ext cx="850207" cy="43594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9F3CA89-F251-424C-9BA7-3E44C9439A0B}"/>
              </a:ext>
            </a:extLst>
          </p:cNvPr>
          <p:cNvSpPr/>
          <p:nvPr/>
        </p:nvSpPr>
        <p:spPr>
          <a:xfrm>
            <a:off x="8270240" y="3918390"/>
            <a:ext cx="758778" cy="491050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</a:p>
          <a:p>
            <a:pPr algn="ctr"/>
            <a:r>
              <a:rPr lang="en-US" dirty="0"/>
              <a:t>button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FB5B5773-D890-ED43-AD6A-79C0C1AC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605" y="34397"/>
            <a:ext cx="3438648" cy="155762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D4BC6E5-AA7C-EF46-95EE-7FEDCDE49CEB}"/>
              </a:ext>
            </a:extLst>
          </p:cNvPr>
          <p:cNvSpPr txBox="1"/>
          <p:nvPr/>
        </p:nvSpPr>
        <p:spPr>
          <a:xfrm>
            <a:off x="6470200" y="3938939"/>
            <a:ext cx="6415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Food: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8CEAD55-86F3-E24C-8762-618DAC8A71AA}"/>
              </a:ext>
            </a:extLst>
          </p:cNvPr>
          <p:cNvCxnSpPr>
            <a:cxnSpLocks/>
            <a:stCxn id="13" idx="2"/>
            <a:endCxn id="113" idx="0"/>
          </p:cNvCxnSpPr>
          <p:nvPr/>
        </p:nvCxnSpPr>
        <p:spPr>
          <a:xfrm>
            <a:off x="6713893" y="3358772"/>
            <a:ext cx="77068" cy="5801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3733788-0020-614F-ABD9-EC0B3282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300" y="1721455"/>
            <a:ext cx="1741543" cy="9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62EF6C-BED2-C443-83E1-EC9BAE0F8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2" y="1244357"/>
            <a:ext cx="4352948" cy="3824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91AF48-67EB-EF4E-88F1-8AAAAC05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390" y="0"/>
            <a:ext cx="6707610" cy="645300"/>
          </a:xfrm>
        </p:spPr>
        <p:txBody>
          <a:bodyPr/>
          <a:lstStyle/>
          <a:p>
            <a:r>
              <a:rPr lang="en-US" sz="3200" dirty="0"/>
              <a:t>Manipulating the DOM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1C487-D817-5044-8AF7-BCE46AA8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03" y="3134811"/>
            <a:ext cx="4270149" cy="19342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CB6AE48-6DF5-F942-9D10-86512FF5C9A5}"/>
              </a:ext>
            </a:extLst>
          </p:cNvPr>
          <p:cNvGrpSpPr/>
          <p:nvPr/>
        </p:nvGrpSpPr>
        <p:grpSpPr>
          <a:xfrm>
            <a:off x="7168012" y="495935"/>
            <a:ext cx="1647440" cy="1776985"/>
            <a:chOff x="5017591" y="2163304"/>
            <a:chExt cx="1647440" cy="17769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D54194-7099-5241-BE44-68BB5D941869}"/>
                </a:ext>
              </a:extLst>
            </p:cNvPr>
            <p:cNvSpPr txBox="1"/>
            <p:nvPr/>
          </p:nvSpPr>
          <p:spPr>
            <a:xfrm>
              <a:off x="5017591" y="2616850"/>
              <a:ext cx="16474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can we prevent adding a blank food?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7CD34A-710C-FB47-94E8-5D661432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0173" y="2163304"/>
              <a:ext cx="431276" cy="45354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D6B378-161F-BEE7-55F4-67DAEA673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303" y="1588937"/>
            <a:ext cx="2381014" cy="13242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6E32FB-DCAD-5B45-9A85-D43E6C984094}"/>
              </a:ext>
            </a:extLst>
          </p:cNvPr>
          <p:cNvSpPr/>
          <p:nvPr/>
        </p:nvSpPr>
        <p:spPr>
          <a:xfrm>
            <a:off x="5042565" y="2680137"/>
            <a:ext cx="506901" cy="16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1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62E09A3-FBCE-0F40-B120-4969D651B4A9}"/>
              </a:ext>
            </a:extLst>
          </p:cNvPr>
          <p:cNvGrpSpPr/>
          <p:nvPr/>
        </p:nvGrpSpPr>
        <p:grpSpPr>
          <a:xfrm>
            <a:off x="6112289" y="2957421"/>
            <a:ext cx="2967764" cy="1743573"/>
            <a:chOff x="1648857" y="3278510"/>
            <a:chExt cx="2967764" cy="174357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BEA11E-CE8E-B247-99F3-B24042CE1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857" y="3516305"/>
              <a:ext cx="1517902" cy="150577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DB6C1EF-B493-DE48-9C3B-AB2A10ED4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5808" y="3278510"/>
              <a:ext cx="1008713" cy="165597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CE9F91-A033-9E4D-95D5-6932292B0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1007" y="3866024"/>
              <a:ext cx="755614" cy="1068456"/>
            </a:xfrm>
            <a:prstGeom prst="rect">
              <a:avLst/>
            </a:prstGeom>
          </p:spPr>
        </p:pic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6672CEA-617B-204A-8F01-90D0DEED60FA}"/>
              </a:ext>
            </a:extLst>
          </p:cNvPr>
          <p:cNvSpPr/>
          <p:nvPr/>
        </p:nvSpPr>
        <p:spPr>
          <a:xfrm>
            <a:off x="790338" y="3418329"/>
            <a:ext cx="5022633" cy="805326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4A9E-D7C5-D64A-881E-A0BE37AD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745" y="252655"/>
            <a:ext cx="7329463" cy="963848"/>
          </a:xfrm>
        </p:spPr>
        <p:txBody>
          <a:bodyPr/>
          <a:lstStyle/>
          <a:p>
            <a:r>
              <a:rPr lang="en-US" sz="3200" dirty="0"/>
              <a:t>Fundamental Front-End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7DEA-FBDE-334A-983F-C8F89A7D7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338" y="1771471"/>
            <a:ext cx="5862502" cy="2544900"/>
          </a:xfrm>
        </p:spPr>
        <p:txBody>
          <a:bodyPr/>
          <a:lstStyle/>
          <a:p>
            <a:r>
              <a:rPr lang="en-US" sz="2400" dirty="0"/>
              <a:t>HTML – Hypertext Markup Language</a:t>
            </a:r>
          </a:p>
          <a:p>
            <a:pPr lvl="1"/>
            <a:r>
              <a:rPr lang="en-US" sz="2000" dirty="0"/>
              <a:t>Specifies structure and content</a:t>
            </a:r>
          </a:p>
          <a:p>
            <a:r>
              <a:rPr lang="en-US" sz="2400" dirty="0"/>
              <a:t>CSS – Cascading Style Sheets</a:t>
            </a:r>
          </a:p>
          <a:p>
            <a:pPr lvl="1"/>
            <a:r>
              <a:rPr lang="en-US" sz="2000" dirty="0"/>
              <a:t>Defines presentation and style</a:t>
            </a:r>
          </a:p>
          <a:p>
            <a:r>
              <a:rPr lang="en-US" sz="2400" dirty="0"/>
              <a:t>JavaScript</a:t>
            </a:r>
          </a:p>
          <a:p>
            <a:pPr lvl="1"/>
            <a:r>
              <a:rPr lang="en-US" sz="2000" dirty="0"/>
              <a:t>Provides action and Interactivity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F76FE-6013-DE44-B80D-F309B546B5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9F198-866E-EA4A-A52A-04850D416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903" y="1405224"/>
            <a:ext cx="2719097" cy="126199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B5D0CE5-EA42-E849-AA80-6E4851D2BBFF}"/>
              </a:ext>
            </a:extLst>
          </p:cNvPr>
          <p:cNvGrpSpPr/>
          <p:nvPr/>
        </p:nvGrpSpPr>
        <p:grpSpPr>
          <a:xfrm>
            <a:off x="6394956" y="4834101"/>
            <a:ext cx="2188567" cy="261610"/>
            <a:chOff x="-94591" y="4881890"/>
            <a:chExt cx="2188567" cy="261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C7C6C6-475E-FD47-AB9F-856B5570DD24}"/>
                </a:ext>
              </a:extLst>
            </p:cNvPr>
            <p:cNvSpPr txBox="1"/>
            <p:nvPr/>
          </p:nvSpPr>
          <p:spPr>
            <a:xfrm>
              <a:off x="-94591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Images from: 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F987E7-1C3C-0341-BC8B-AFB1B8EB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69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483327-DBD8-E542-A25B-5BC03FA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 with JavaScript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28E7BB-59F1-6643-AB36-AD74CFAED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894" y="1249139"/>
            <a:ext cx="6042025" cy="3374614"/>
          </a:xfrm>
        </p:spPr>
        <p:txBody>
          <a:bodyPr/>
          <a:lstStyle/>
          <a:p>
            <a:r>
              <a:rPr lang="en-US" sz="2000" dirty="0"/>
              <a:t>Responding to </a:t>
            </a:r>
            <a:r>
              <a:rPr lang="en-US" sz="2000" b="1" i="1" dirty="0"/>
              <a:t>User Events</a:t>
            </a:r>
          </a:p>
          <a:p>
            <a:pPr lvl="1"/>
            <a:r>
              <a:rPr lang="en-US" sz="1800" dirty="0"/>
              <a:t>E.g. clicking on a button</a:t>
            </a:r>
          </a:p>
          <a:p>
            <a:r>
              <a:rPr lang="en-US" sz="2000" dirty="0"/>
              <a:t>Using HTML </a:t>
            </a:r>
            <a:r>
              <a:rPr lang="en-US" sz="2000" b="1" i="1" dirty="0"/>
              <a:t>Input Elements</a:t>
            </a:r>
          </a:p>
          <a:p>
            <a:pPr lvl="1"/>
            <a:r>
              <a:rPr lang="en-US" sz="1800" dirty="0"/>
              <a:t>text fields, check boxes, dropdowns, etc.</a:t>
            </a:r>
          </a:p>
          <a:p>
            <a:r>
              <a:rPr lang="en-US" sz="2000" b="1" i="1" dirty="0"/>
              <a:t>Modifying Attributes </a:t>
            </a:r>
            <a:r>
              <a:rPr lang="en-US" sz="2000" dirty="0"/>
              <a:t>of HTML elements </a:t>
            </a:r>
          </a:p>
          <a:p>
            <a:pPr lvl="1"/>
            <a:r>
              <a:rPr lang="en-US" sz="1800" dirty="0" err="1"/>
              <a:t>E.g</a:t>
            </a:r>
            <a:r>
              <a:rPr lang="en-US" sz="1800" dirty="0"/>
              <a:t> the </a:t>
            </a:r>
            <a:r>
              <a:rPr lang="en-US" sz="1800" dirty="0" err="1">
                <a:latin typeface="Courier" pitchFamily="2" charset="0"/>
              </a:rPr>
              <a:t>src</a:t>
            </a:r>
            <a:r>
              <a:rPr lang="en-US" sz="1800" dirty="0"/>
              <a:t> or </a:t>
            </a:r>
            <a:r>
              <a:rPr lang="en-US" sz="1800" dirty="0">
                <a:latin typeface="Courier" pitchFamily="2" charset="0"/>
              </a:rPr>
              <a:t>width</a:t>
            </a:r>
            <a:r>
              <a:rPr lang="en-US" sz="1800" dirty="0"/>
              <a:t> of an image</a:t>
            </a:r>
          </a:p>
          <a:p>
            <a:r>
              <a:rPr lang="en-US" sz="2000" b="1" i="1" dirty="0"/>
              <a:t>Modifying CSS class Attribute </a:t>
            </a:r>
            <a:r>
              <a:rPr lang="en-US" sz="2000" dirty="0"/>
              <a:t>of HTML elements</a:t>
            </a:r>
          </a:p>
          <a:p>
            <a:pPr lvl="1"/>
            <a:r>
              <a:rPr lang="en-US" sz="1800" dirty="0"/>
              <a:t>E.g. adding or removing CSS classes</a:t>
            </a:r>
          </a:p>
          <a:p>
            <a:r>
              <a:rPr lang="en-US" sz="2000" b="1" i="1" dirty="0"/>
              <a:t>Modifying the DOM </a:t>
            </a:r>
            <a:r>
              <a:rPr lang="en-US" sz="2000" dirty="0"/>
              <a:t>(Document Object Model)</a:t>
            </a:r>
          </a:p>
          <a:p>
            <a:pPr lvl="1"/>
            <a:r>
              <a:rPr lang="en-US" sz="1800" dirty="0"/>
              <a:t>Adding new HTML elements to the DOM</a:t>
            </a:r>
          </a:p>
          <a:p>
            <a:pPr lvl="1"/>
            <a:r>
              <a:rPr lang="en-US" sz="1800" dirty="0"/>
              <a:t>Removing HTML elements from the DOM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70783-AA37-0A47-897B-BCE637D0F8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9FB485-07D7-304A-AB3F-D4360B4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69" y="1632857"/>
            <a:ext cx="7742370" cy="330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4F7C0-6AA2-C644-B701-AB60DDE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51" y="0"/>
            <a:ext cx="5596381" cy="645300"/>
          </a:xfrm>
        </p:spPr>
        <p:txBody>
          <a:bodyPr/>
          <a:lstStyle/>
          <a:p>
            <a:r>
              <a:rPr lang="en-US" sz="3200" dirty="0"/>
              <a:t>Responding to User Events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A894-CB52-BE4D-BAD9-2F8702952B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136A0-710C-1D4B-B2DC-21775F80F282}"/>
              </a:ext>
            </a:extLst>
          </p:cNvPr>
          <p:cNvGrpSpPr/>
          <p:nvPr/>
        </p:nvGrpSpPr>
        <p:grpSpPr>
          <a:xfrm>
            <a:off x="1327021" y="2234922"/>
            <a:ext cx="5353218" cy="1466221"/>
            <a:chOff x="1327021" y="2234922"/>
            <a:chExt cx="5353218" cy="146622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7D78C88-7B25-3B4C-B3F9-C8CA834B7E14}"/>
                </a:ext>
              </a:extLst>
            </p:cNvPr>
            <p:cNvSpPr/>
            <p:nvPr/>
          </p:nvSpPr>
          <p:spPr>
            <a:xfrm>
              <a:off x="1327021" y="2452230"/>
              <a:ext cx="2842208" cy="1248913"/>
            </a:xfrm>
            <a:prstGeom prst="roundRect">
              <a:avLst>
                <a:gd name="adj" fmla="val 5959"/>
              </a:avLst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65E6DB-5C15-B14A-9E4B-93A387184575}"/>
                </a:ext>
              </a:extLst>
            </p:cNvPr>
            <p:cNvSpPr txBox="1"/>
            <p:nvPr/>
          </p:nvSpPr>
          <p:spPr>
            <a:xfrm rot="21292416">
              <a:off x="4323325" y="2234922"/>
              <a:ext cx="23569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The </a:t>
              </a:r>
              <a:r>
                <a:rPr lang="en-US" sz="1800" b="1" dirty="0">
                  <a:latin typeface="Segoe Print" panose="02000800000000000000" pitchFamily="2" charset="0"/>
                </a:rPr>
                <a:t>script element</a:t>
              </a:r>
              <a:r>
                <a:rPr lang="en-US" sz="1800" dirty="0">
                  <a:latin typeface="Segoe Print" panose="02000800000000000000" pitchFamily="2" charset="0"/>
                </a:rPr>
                <a:t> can be used to include JavaScript code in a page.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865CE6-9F02-2C4E-B3FF-EDDC54686D59}"/>
              </a:ext>
            </a:extLst>
          </p:cNvPr>
          <p:cNvSpPr/>
          <p:nvPr/>
        </p:nvSpPr>
        <p:spPr>
          <a:xfrm>
            <a:off x="1327021" y="4158343"/>
            <a:ext cx="4540379" cy="263807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93E3EA-C7FC-484E-A8D9-C3343578DFED}"/>
              </a:ext>
            </a:extLst>
          </p:cNvPr>
          <p:cNvGrpSpPr/>
          <p:nvPr/>
        </p:nvGrpSpPr>
        <p:grpSpPr>
          <a:xfrm>
            <a:off x="5867402" y="2033694"/>
            <a:ext cx="3115054" cy="2650602"/>
            <a:chOff x="5867402" y="2033694"/>
            <a:chExt cx="3115054" cy="26506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E1F828-E341-E84D-BD57-661E934EE988}"/>
                </a:ext>
              </a:extLst>
            </p:cNvPr>
            <p:cNvSpPr txBox="1"/>
            <p:nvPr/>
          </p:nvSpPr>
          <p:spPr>
            <a:xfrm rot="21292416">
              <a:off x="7073547" y="2652971"/>
              <a:ext cx="190890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JavaScript functions can be called when an </a:t>
              </a:r>
              <a:r>
                <a:rPr lang="en-US" sz="1800" b="1" dirty="0">
                  <a:latin typeface="Segoe Print" panose="02000800000000000000" pitchFamily="2" charset="0"/>
                </a:rPr>
                <a:t>event</a:t>
              </a:r>
              <a:r>
                <a:rPr lang="en-US" sz="1800" dirty="0">
                  <a:latin typeface="Segoe Print" panose="02000800000000000000" pitchFamily="2" charset="0"/>
                </a:rPr>
                <a:t> happens </a:t>
              </a:r>
            </a:p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(e.g. the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b="1" dirty="0">
                  <a:latin typeface="Segoe Print" panose="02000800000000000000" pitchFamily="2" charset="0"/>
                </a:rPr>
                <a:t>click event</a:t>
              </a:r>
              <a:r>
                <a:rPr lang="en-US" sz="1800" dirty="0">
                  <a:latin typeface="Segoe Print" panose="02000800000000000000" pitchFamily="2" charset="0"/>
                </a:rPr>
                <a:t>)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C8338F4F-B6E9-3042-9528-A301F7F7D1E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67402" y="3701142"/>
              <a:ext cx="1468118" cy="546597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18B8A4B4-D3CD-C941-952A-1B35D601AA96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V="1">
              <a:off x="7394410" y="2114194"/>
              <a:ext cx="623340" cy="462339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7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9FB485-07D7-304A-AB3F-D4360B4E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69" y="1632857"/>
            <a:ext cx="7742370" cy="330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4F7C0-6AA2-C644-B701-AB60DDE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751" y="0"/>
            <a:ext cx="5596381" cy="645300"/>
          </a:xfrm>
        </p:spPr>
        <p:txBody>
          <a:bodyPr/>
          <a:lstStyle/>
          <a:p>
            <a:r>
              <a:rPr lang="en-US" sz="3200" dirty="0"/>
              <a:t>Responding to User Events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A894-CB52-BE4D-BAD9-2F8702952B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60E01C-0CC7-3944-BA64-0DB7F16E1A40}"/>
              </a:ext>
            </a:extLst>
          </p:cNvPr>
          <p:cNvGrpSpPr/>
          <p:nvPr/>
        </p:nvGrpSpPr>
        <p:grpSpPr>
          <a:xfrm>
            <a:off x="4857580" y="1820434"/>
            <a:ext cx="2019640" cy="1841474"/>
            <a:chOff x="4519751" y="2002430"/>
            <a:chExt cx="2019640" cy="18414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A19A5D-92AE-584E-87E3-EE3EC63E1CF6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display a second message?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49C3B44-8E62-CB40-86D5-28743D8B4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825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2E870CF-6D12-8A4E-8D06-7D73468A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" y="1246467"/>
            <a:ext cx="9056913" cy="3858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03" y="16102"/>
            <a:ext cx="5262659" cy="645300"/>
          </a:xfrm>
        </p:spPr>
        <p:txBody>
          <a:bodyPr/>
          <a:lstStyle/>
          <a:p>
            <a:r>
              <a:rPr lang="en-US" sz="3200" dirty="0"/>
              <a:t>Using HTML Input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45650-3BC9-E740-90FA-F2D957276A09}"/>
              </a:ext>
            </a:extLst>
          </p:cNvPr>
          <p:cNvGrpSpPr/>
          <p:nvPr/>
        </p:nvGrpSpPr>
        <p:grpSpPr>
          <a:xfrm>
            <a:off x="1229049" y="1584588"/>
            <a:ext cx="7587283" cy="2728706"/>
            <a:chOff x="1229049" y="1584588"/>
            <a:chExt cx="7587283" cy="27287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FB928A5-216B-A840-932F-17166CE65745}"/>
                </a:ext>
              </a:extLst>
            </p:cNvPr>
            <p:cNvSpPr/>
            <p:nvPr/>
          </p:nvSpPr>
          <p:spPr>
            <a:xfrm>
              <a:off x="1229049" y="4049487"/>
              <a:ext cx="3430037" cy="263807"/>
            </a:xfrm>
            <a:prstGeom prst="roundRect">
              <a:avLst>
                <a:gd name="adj" fmla="val 5959"/>
              </a:avLst>
            </a:prstGeom>
            <a:solidFill>
              <a:srgbClr val="FFFF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C4F3D-671A-854C-83A6-0B4E88BB1CD8}"/>
                </a:ext>
              </a:extLst>
            </p:cNvPr>
            <p:cNvSpPr txBox="1"/>
            <p:nvPr/>
          </p:nvSpPr>
          <p:spPr>
            <a:xfrm rot="21292416">
              <a:off x="6281241" y="2418309"/>
              <a:ext cx="25350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Segoe Print" panose="02000800000000000000" pitchFamily="2" charset="0"/>
                </a:rPr>
                <a:t>Input</a:t>
              </a:r>
              <a:r>
                <a:rPr lang="en-US" sz="1800" dirty="0">
                  <a:latin typeface="Segoe Print" panose="02000800000000000000" pitchFamily="2" charset="0"/>
                </a:rPr>
                <a:t> </a:t>
              </a:r>
              <a:r>
                <a:rPr lang="en-US" sz="1800" b="1" dirty="0">
                  <a:latin typeface="Segoe Print" panose="02000800000000000000" pitchFamily="2" charset="0"/>
                </a:rPr>
                <a:t>elements </a:t>
              </a:r>
              <a:r>
                <a:rPr lang="en-US" sz="1800" dirty="0">
                  <a:latin typeface="Segoe Print" panose="02000800000000000000" pitchFamily="2" charset="0"/>
                </a:rPr>
                <a:t>provide ways for users to interact with the page (e.g. a </a:t>
              </a:r>
              <a:r>
                <a:rPr lang="en-US" sz="1800" b="1" dirty="0">
                  <a:latin typeface="Segoe Print" panose="02000800000000000000" pitchFamily="2" charset="0"/>
                </a:rPr>
                <a:t>text</a:t>
              </a:r>
              <a:r>
                <a:rPr lang="en-US" sz="1800" dirty="0">
                  <a:latin typeface="Segoe Print" panose="02000800000000000000" pitchFamily="2" charset="0"/>
                </a:rPr>
                <a:t> field)  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59DFBE84-4A9F-BB4C-9A3D-CB6D4E7FC725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4659087" y="3270231"/>
              <a:ext cx="1627225" cy="911159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CC1EEA72-D1FB-FD4D-9F95-19A30E51D7C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5400000" flipH="1" flipV="1">
              <a:off x="7187485" y="1879888"/>
              <a:ext cx="836677" cy="246077"/>
            </a:xfrm>
            <a:prstGeom prst="curvedConnector3">
              <a:avLst/>
            </a:prstGeom>
            <a:ln w="317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16454DE-C7C5-E348-86E3-EAA5CDF753F4}"/>
              </a:ext>
            </a:extLst>
          </p:cNvPr>
          <p:cNvSpPr/>
          <p:nvPr/>
        </p:nvSpPr>
        <p:spPr>
          <a:xfrm>
            <a:off x="348344" y="2546095"/>
            <a:ext cx="4310742" cy="309206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9F3F97-5A6C-6D4A-AC41-EA03FC7D8875}"/>
              </a:ext>
            </a:extLst>
          </p:cNvPr>
          <p:cNvSpPr txBox="1"/>
          <p:nvPr/>
        </p:nvSpPr>
        <p:spPr>
          <a:xfrm rot="21292416">
            <a:off x="2979478" y="1118653"/>
            <a:ext cx="3127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JavaScript can use the DOM (</a:t>
            </a:r>
            <a:r>
              <a:rPr lang="en-US" sz="1800" b="1" dirty="0">
                <a:latin typeface="Segoe Print" panose="02000800000000000000" pitchFamily="2" charset="0"/>
              </a:rPr>
              <a:t>document</a:t>
            </a:r>
            <a:r>
              <a:rPr lang="en-US" sz="1800" dirty="0">
                <a:latin typeface="Segoe Print" panose="02000800000000000000" pitchFamily="2" charset="0"/>
              </a:rPr>
              <a:t>) to get objects representing the HTML elements.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CCE58F-29CA-D940-8FE0-707F145985C7}"/>
              </a:ext>
            </a:extLst>
          </p:cNvPr>
          <p:cNvGrpSpPr/>
          <p:nvPr/>
        </p:nvGrpSpPr>
        <p:grpSpPr>
          <a:xfrm>
            <a:off x="2035626" y="2502551"/>
            <a:ext cx="1970316" cy="1848929"/>
            <a:chOff x="2035626" y="2502551"/>
            <a:chExt cx="1970316" cy="1848929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BBA800C-0793-E142-A8D5-DE883D08510A}"/>
                </a:ext>
              </a:extLst>
            </p:cNvPr>
            <p:cNvSpPr/>
            <p:nvPr/>
          </p:nvSpPr>
          <p:spPr>
            <a:xfrm>
              <a:off x="2035626" y="2502551"/>
              <a:ext cx="1970316" cy="393048"/>
            </a:xfrm>
            <a:prstGeom prst="roundRect">
              <a:avLst>
                <a:gd name="adj" fmla="val 5959"/>
              </a:avLst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3FF1D2C-53E0-2146-8E0D-7D86F1965B50}"/>
                </a:ext>
              </a:extLst>
            </p:cNvPr>
            <p:cNvSpPr/>
            <p:nvPr/>
          </p:nvSpPr>
          <p:spPr>
            <a:xfrm>
              <a:off x="2627393" y="4005942"/>
              <a:ext cx="866921" cy="345538"/>
            </a:xfrm>
            <a:prstGeom prst="roundRect">
              <a:avLst>
                <a:gd name="adj" fmla="val 5959"/>
              </a:avLst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2E870CF-6D12-8A4E-8D06-7D73468A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9" y="1246467"/>
            <a:ext cx="9056913" cy="3858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203" y="16102"/>
            <a:ext cx="5262659" cy="645300"/>
          </a:xfrm>
        </p:spPr>
        <p:txBody>
          <a:bodyPr/>
          <a:lstStyle/>
          <a:p>
            <a:r>
              <a:rPr lang="en-US" sz="3200" dirty="0"/>
              <a:t>Using HTML Input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2CA5B1-B499-D444-A1D3-58EA96FB22E6}"/>
              </a:ext>
            </a:extLst>
          </p:cNvPr>
          <p:cNvGrpSpPr/>
          <p:nvPr/>
        </p:nvGrpSpPr>
        <p:grpSpPr>
          <a:xfrm>
            <a:off x="6523820" y="2254785"/>
            <a:ext cx="2019640" cy="2457027"/>
            <a:chOff x="4519751" y="2002430"/>
            <a:chExt cx="2019640" cy="24570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14CD9-6151-CB4A-827E-B34F6E48C3C0}"/>
                </a:ext>
              </a:extLst>
            </p:cNvPr>
            <p:cNvSpPr txBox="1"/>
            <p:nvPr/>
          </p:nvSpPr>
          <p:spPr>
            <a:xfrm>
              <a:off x="4519751" y="2520465"/>
              <a:ext cx="20196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could we also have the text area cleared after the message is shown?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809162-6D07-4C4C-A34E-4C9D2C5FB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3933" y="2002430"/>
              <a:ext cx="431276" cy="453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53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86C-B965-5340-816E-B78766D1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89" y="13446"/>
            <a:ext cx="6849123" cy="645300"/>
          </a:xfrm>
        </p:spPr>
        <p:txBody>
          <a:bodyPr/>
          <a:lstStyle/>
          <a:p>
            <a:r>
              <a:rPr lang="en-US" sz="3200" dirty="0"/>
              <a:t>Changing HTML Element Attributes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45A2-6F8D-3747-8182-FDFDA9737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16CC7-D04D-BB46-8B9F-F78641BC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088571"/>
            <a:ext cx="8949123" cy="400875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E7F6EB-134B-C049-8C1D-0DB9BE231F8C}"/>
              </a:ext>
            </a:extLst>
          </p:cNvPr>
          <p:cNvSpPr/>
          <p:nvPr/>
        </p:nvSpPr>
        <p:spPr>
          <a:xfrm>
            <a:off x="457202" y="2593522"/>
            <a:ext cx="4484912" cy="309206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92745B-803F-A046-A923-E302C6722895}"/>
              </a:ext>
            </a:extLst>
          </p:cNvPr>
          <p:cNvSpPr/>
          <p:nvPr/>
        </p:nvSpPr>
        <p:spPr>
          <a:xfrm>
            <a:off x="653145" y="3841667"/>
            <a:ext cx="4299855" cy="512620"/>
          </a:xfrm>
          <a:prstGeom prst="roundRect">
            <a:avLst>
              <a:gd name="adj" fmla="val 5959"/>
            </a:avLst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11851</TotalTime>
  <Words>4006</Words>
  <Application>Microsoft Macintosh PowerPoint</Application>
  <PresentationFormat>On-screen Show (16:9)</PresentationFormat>
  <Paragraphs>445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WA3 –Front-End: JavaScript</vt:lpstr>
      <vt:lpstr>Typical Elements of a Web Application</vt:lpstr>
      <vt:lpstr>Fundamental Front-End Technologies</vt:lpstr>
      <vt:lpstr>Dynamic Pages with JavaScript</vt:lpstr>
      <vt:lpstr>Responding to User Events</vt:lpstr>
      <vt:lpstr>Responding to User Events</vt:lpstr>
      <vt:lpstr>Using HTML Input Elements</vt:lpstr>
      <vt:lpstr>Using HTML Input Elements</vt:lpstr>
      <vt:lpstr>Changing HTML Element Attributes</vt:lpstr>
      <vt:lpstr>Changing HTML Element Attributes</vt:lpstr>
      <vt:lpstr>Changing the CSS class Attribute</vt:lpstr>
      <vt:lpstr>Changing the CSS class Attribute</vt:lpstr>
      <vt:lpstr>Manipulating the DOM</vt:lpstr>
      <vt:lpstr>Manipulating the DOM</vt:lpstr>
      <vt:lpstr>Manipulating the DOM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261</cp:revision>
  <dcterms:created xsi:type="dcterms:W3CDTF">2020-11-19T19:43:32Z</dcterms:created>
  <dcterms:modified xsi:type="dcterms:W3CDTF">2023-04-09T20:17:54Z</dcterms:modified>
</cp:coreProperties>
</file>