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46" r:id="rId14"/>
    <p:sldId id="347" r:id="rId15"/>
    <p:sldId id="348" r:id="rId16"/>
    <p:sldId id="349" r:id="rId17"/>
    <p:sldId id="350" r:id="rId18"/>
    <p:sldId id="354" r:id="rId19"/>
    <p:sldId id="355" r:id="rId20"/>
    <p:sldId id="352" r:id="rId21"/>
    <p:sldId id="345" r:id="rId22"/>
    <p:sldId id="28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77143"/>
  </p:normalViewPr>
  <p:slideViewPr>
    <p:cSldViewPr snapToGrid="0" snapToObjects="1">
      <p:cViewPr varScale="1">
        <p:scale>
          <a:sx n="129" d="100"/>
          <a:sy n="129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-13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The thread will make a system call to request the lock.</a:t>
            </a:r>
          </a:p>
          <a:p>
            <a:r>
              <a:rPr lang="en-US" dirty="0"/>
              <a:t>  - if the lock is available the OS gives that thread the lock.</a:t>
            </a:r>
          </a:p>
          <a:p>
            <a:r>
              <a:rPr lang="en-US" dirty="0"/>
              <a:t>  - and the thread will continue to run.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and the OS scheduler picks Thread 1 and context switches to it</a:t>
            </a:r>
          </a:p>
          <a:p>
            <a:r>
              <a:rPr lang="en-US" dirty="0"/>
              <a:t>  - When thread 1 begins running it will request the lock</a:t>
            </a:r>
          </a:p>
          <a:p>
            <a:r>
              <a:rPr lang="en-US" dirty="0"/>
              <a:t>    - The OS will know that it has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will then move thread 1 to the waiting state</a:t>
            </a:r>
          </a:p>
          <a:p>
            <a:r>
              <a:rPr lang="en-US" dirty="0"/>
              <a:t>      - We say that Thread 1 is blocked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2 will be scheduled to run again.</a:t>
            </a:r>
          </a:p>
          <a:p>
            <a:r>
              <a:rPr lang="en-US" dirty="0"/>
              <a:t>When it does it will eventually progress to the point where it releases the lock</a:t>
            </a:r>
          </a:p>
          <a:p>
            <a:r>
              <a:rPr lang="en-US" dirty="0"/>
              <a:t>  - Thread 1 will make a system call to release the lock</a:t>
            </a:r>
          </a:p>
          <a:p>
            <a:r>
              <a:rPr lang="en-US" dirty="0"/>
              <a:t>    - When this happens the OS will also move thread 1 </a:t>
            </a:r>
          </a:p>
          <a:p>
            <a:r>
              <a:rPr lang="en-US" dirty="0"/>
              <a:t>      - out of the waiting state </a:t>
            </a:r>
          </a:p>
          <a:p>
            <a:r>
              <a:rPr lang="en-US" dirty="0"/>
              <a:t>      - and back to the ready state so that it can be scheduled again.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Thread 1’s request for the lock will occur again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has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1 will then make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gotten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will be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Mutually exclusive execution: only one critical section may execute at a time.</a:t>
            </a:r>
          </a:p>
          <a:p>
            <a:r>
              <a:rPr lang="en-US" dirty="0"/>
              <a:t>    - When one critical section is executing all others must be forced to wait</a:t>
            </a:r>
          </a:p>
          <a:p>
            <a:r>
              <a:rPr lang="en-US" dirty="0"/>
              <a:t>    - They are forced to wait by protecting all critical sections with a lock.</a:t>
            </a:r>
          </a:p>
        </p:txBody>
      </p:sp>
    </p:spTree>
    <p:extLst>
      <p:ext uri="{BB962C8B-B14F-4D97-AF65-F5344CB8AC3E}">
        <p14:creationId xmlns:p14="http://schemas.microsoft.com/office/powerpoint/2010/main" val="166253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mutually exclusive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/>
              <a:t>  - What </a:t>
            </a:r>
            <a:r>
              <a:rPr lang="en-US" dirty="0"/>
              <a:t>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Let’s look at the issue via metaphor to get some insight.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Then you’ll dig into more detail in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.it/@braughtg/TwoThread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27 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6F168E-888A-CC4A-9902-AB9076D0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8E77F08-6578-514B-A861-CF0F10A9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156607">
            <a:off x="113965" y="2391475"/>
            <a:ext cx="1560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A thread that request a lock held by another thread is </a:t>
            </a:r>
            <a:r>
              <a:rPr lang="en-US" sz="1600" b="1" dirty="0">
                <a:latin typeface="Segoe Print" panose="02000800000000000000" pitchFamily="2" charset="0"/>
              </a:rPr>
              <a:t>blocked </a:t>
            </a:r>
            <a:r>
              <a:rPr lang="en-US" sz="1600" dirty="0">
                <a:latin typeface="Segoe Print" panose="02000800000000000000" pitchFamily="2" charset="0"/>
              </a:rPr>
              <a:t>and it is put into the </a:t>
            </a:r>
            <a:r>
              <a:rPr lang="en-US" sz="1600" b="1" dirty="0">
                <a:latin typeface="Segoe Print" panose="02000800000000000000" pitchFamily="2" charset="0"/>
              </a:rPr>
              <a:t>waiting state</a:t>
            </a:r>
            <a:r>
              <a:rPr lang="en-US" sz="1600" dirty="0">
                <a:latin typeface="Segoe Print" panose="02000800000000000000" pitchFamily="2" charset="0"/>
              </a:rPr>
              <a:t> by the OS.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057408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is used to ensure </a:t>
            </a:r>
            <a:r>
              <a:rPr lang="en-US" sz="2000" b="1" i="1" dirty="0"/>
              <a:t>mutually exclusive execution</a:t>
            </a:r>
            <a:r>
              <a:rPr lang="en-US" sz="2000" dirty="0"/>
              <a:t> of </a:t>
            </a:r>
            <a:r>
              <a:rPr lang="en-US" sz="2000" b="1" i="1" dirty="0"/>
              <a:t>critical sections </a:t>
            </a:r>
            <a:r>
              <a:rPr lang="en-US" sz="2000" dirty="0"/>
              <a:t>to prevent </a:t>
            </a:r>
            <a:r>
              <a:rPr lang="en-US" sz="2000" b="1" i="1" dirty="0"/>
              <a:t>race conditions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3880-D265-694B-9F40-DB41DE91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Java Mutual Exclusion with Synchronized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78059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56" y="1780595"/>
            <a:ext cx="4017617" cy="2209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862CE-E447-E043-B85B-4E74349D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03" y="1067332"/>
            <a:ext cx="7366000" cy="4318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61243" y="250909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314903" y="253891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2234095" y="2774642"/>
            <a:ext cx="4675809" cy="2368858"/>
            <a:chOff x="2234095" y="2774642"/>
            <a:chExt cx="4675809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2234095" y="4127837"/>
              <a:ext cx="467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(lock) are guaranteed to be mutually exclusive.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28" y="4199639"/>
            <a:ext cx="756967" cy="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4F830-EE49-0B48-99C8-29A44B4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Metaphor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2A57-49A3-AD4C-9400-6984AB0EC7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2C101-E3B2-534E-A26A-9FDDADC89C48}"/>
              </a:ext>
            </a:extLst>
          </p:cNvPr>
          <p:cNvSpPr/>
          <p:nvPr/>
        </p:nvSpPr>
        <p:spPr>
          <a:xfrm rot="20717308">
            <a:off x="2709274" y="3595587"/>
            <a:ext cx="927378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7D6BF-2A1B-9645-BC98-9EBCB5CE403A}"/>
              </a:ext>
            </a:extLst>
          </p:cNvPr>
          <p:cNvSpPr/>
          <p:nvPr/>
        </p:nvSpPr>
        <p:spPr>
          <a:xfrm rot="20726829">
            <a:off x="2501292" y="2872178"/>
            <a:ext cx="1171107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44F8-FE21-A141-9406-49AD5B985A0D}"/>
              </a:ext>
            </a:extLst>
          </p:cNvPr>
          <p:cNvSpPr/>
          <p:nvPr/>
        </p:nvSpPr>
        <p:spPr>
          <a:xfrm rot="20717308">
            <a:off x="4143028" y="3976383"/>
            <a:ext cx="887067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CF3F-473D-8D40-9F85-0442DAD75905}"/>
              </a:ext>
            </a:extLst>
          </p:cNvPr>
          <p:cNvSpPr txBox="1"/>
          <p:nvPr/>
        </p:nvSpPr>
        <p:spPr>
          <a:xfrm rot="20715404">
            <a:off x="2303767" y="1542990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Hardware/Shared Data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Processes/Threads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13723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4991242" y="4871697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90066" y="1180313"/>
            <a:ext cx="2979364" cy="3322075"/>
            <a:chOff x="4195588" y="1752935"/>
            <a:chExt cx="2979364" cy="3322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2458C3A-D9D3-714C-ADAA-624D866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F6F30-490A-7146-AAE9-2E16F3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EDF9891-802C-2D44-8467-80CB3E7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701F11D-7973-CE4B-B5BD-117BA8B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488F964-3BBC-7748-835A-BF03EDB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AF367A-950E-CF4B-AE06-F781295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3221</TotalTime>
  <Words>3127</Words>
  <Application>Microsoft Macintosh PowerPoint</Application>
  <PresentationFormat>On-screen Show (16:9)</PresentationFormat>
  <Paragraphs>473</Paragraphs>
  <Slides>22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Vocabulary</vt:lpstr>
      <vt:lpstr>Java Mutual Exclusion with Synchronized</vt:lpstr>
      <vt:lpstr>Acknowledgments</vt:lpstr>
      <vt:lpstr>Race Condition Metaphor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118</cp:revision>
  <dcterms:created xsi:type="dcterms:W3CDTF">2020-11-19T19:43:32Z</dcterms:created>
  <dcterms:modified xsi:type="dcterms:W3CDTF">2022-04-14T15:52:47Z</dcterms:modified>
</cp:coreProperties>
</file>