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346" r:id="rId3"/>
    <p:sldId id="351" r:id="rId4"/>
    <p:sldId id="347" r:id="rId5"/>
    <p:sldId id="354" r:id="rId6"/>
    <p:sldId id="353" r:id="rId7"/>
    <p:sldId id="355" r:id="rId8"/>
    <p:sldId id="364" r:id="rId9"/>
    <p:sldId id="365" r:id="rId10"/>
    <p:sldId id="356" r:id="rId11"/>
    <p:sldId id="357" r:id="rId12"/>
    <p:sldId id="358" r:id="rId13"/>
    <p:sldId id="366" r:id="rId14"/>
    <p:sldId id="360" r:id="rId15"/>
    <p:sldId id="361" r:id="rId16"/>
    <p:sldId id="362" r:id="rId17"/>
    <p:sldId id="368" r:id="rId18"/>
    <p:sldId id="370" r:id="rId19"/>
    <p:sldId id="371" r:id="rId20"/>
    <p:sldId id="345" r:id="rId2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EB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3"/>
    <p:restoredTop sz="75451"/>
  </p:normalViewPr>
  <p:slideViewPr>
    <p:cSldViewPr snapToGrid="0" snapToObjects="1">
      <p:cViewPr varScale="1">
        <p:scale>
          <a:sx n="122" d="100"/>
          <a:sy n="122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SQL or Structured Query Language is the language that is used to ask questions of a relational data base.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SQL has a highly Standardized core language, </a:t>
            </a:r>
          </a:p>
          <a:p>
            <a:r>
              <a:rPr lang="en-US" dirty="0"/>
              <a:t>  - so every RDBMS does the basics, </a:t>
            </a:r>
          </a:p>
          <a:p>
            <a:r>
              <a:rPr lang="en-US" dirty="0"/>
              <a:t>  - but then each one also adds it own twists and features.</a:t>
            </a:r>
          </a:p>
          <a:p>
            <a:endParaRPr lang="en-US" dirty="0"/>
          </a:p>
          <a:p>
            <a:r>
              <a:rPr lang="en-US" dirty="0"/>
              <a:t>Some of the Basic SQL operations that all RDBMS will support are listed on this slide.</a:t>
            </a:r>
          </a:p>
          <a:p>
            <a:r>
              <a:rPr lang="en-US" dirty="0"/>
              <a:t>  - There are a lot more and a lot of variations of each.</a:t>
            </a:r>
          </a:p>
          <a:p>
            <a:r>
              <a:rPr lang="en-US" dirty="0"/>
              <a:t>  - We are going to look at a small sub-set of these to get a feel for how an RDBMS operates and how it can be used.</a:t>
            </a:r>
          </a:p>
          <a:p>
            <a:r>
              <a:rPr lang="en-US" dirty="0"/>
              <a:t>    - To get into how to create one, how to design it, how to organize it you’ll want to take </a:t>
            </a:r>
          </a:p>
          <a:p>
            <a:r>
              <a:rPr lang="en-US" dirty="0"/>
              <a:t>      - COMP378 – Database Systems</a:t>
            </a:r>
          </a:p>
          <a:p>
            <a:r>
              <a:rPr lang="en-US" dirty="0"/>
              <a:t>      - DATA200 – Data Systems for Data Analytics</a:t>
            </a:r>
          </a:p>
          <a:p>
            <a:endParaRPr lang="en-US" dirty="0"/>
          </a:p>
          <a:p>
            <a:r>
              <a:rPr lang="en-US" dirty="0"/>
              <a:t>Specifically, we will look at:</a:t>
            </a:r>
          </a:p>
          <a:p>
            <a:r>
              <a:rPr lang="en-US" dirty="0"/>
              <a:t>  - SELECT, FROM, WHERE and JOIN</a:t>
            </a:r>
          </a:p>
          <a:p>
            <a:r>
              <a:rPr lang="en-US" dirty="0"/>
              <a:t>  - We’ll see some examples now</a:t>
            </a:r>
          </a:p>
          <a:p>
            <a:r>
              <a:rPr lang="en-US" dirty="0"/>
              <a:t>  - You’ll practice them in the HW</a:t>
            </a:r>
          </a:p>
          <a:p>
            <a:r>
              <a:rPr lang="en-US" dirty="0"/>
              <a:t>  - The HW will also have pointers to some of the others as extras if you are interested.</a:t>
            </a:r>
          </a:p>
        </p:txBody>
      </p:sp>
    </p:spTree>
    <p:extLst>
      <p:ext uri="{BB962C8B-B14F-4D97-AF65-F5344CB8AC3E}">
        <p14:creationId xmlns:p14="http://schemas.microsoft.com/office/powerpoint/2010/main" val="167454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SELECT statement is used to pick (i.e. select/choose/filter) data that meets some specified criteria.</a:t>
            </a:r>
          </a:p>
          <a:p>
            <a:r>
              <a:rPr lang="en-US" dirty="0"/>
              <a:t>  - Or it is used to answer questions…</a:t>
            </a:r>
          </a:p>
          <a:p>
            <a:r>
              <a:rPr lang="en-US" dirty="0"/>
              <a:t>  - For example, the question here: </a:t>
            </a:r>
          </a:p>
          <a:p>
            <a:r>
              <a:rPr lang="en-US" dirty="0"/>
              <a:t>    - What are the names and cities of all customers that are in the UK?</a:t>
            </a:r>
          </a:p>
          <a:p>
            <a:endParaRPr lang="en-US" dirty="0"/>
          </a:p>
          <a:p>
            <a:r>
              <a:rPr lang="en-US" dirty="0"/>
              <a:t>The SELECT statement contains 3 main parts:</a:t>
            </a:r>
          </a:p>
          <a:p>
            <a:r>
              <a:rPr lang="en-US" dirty="0"/>
              <a:t>  - SELECT specifies which attributes we are interested in.</a:t>
            </a:r>
          </a:p>
          <a:p>
            <a:r>
              <a:rPr lang="en-US" dirty="0"/>
              <a:t>  - FROM specifies where those attributes should come from.</a:t>
            </a:r>
          </a:p>
          <a:p>
            <a:r>
              <a:rPr lang="en-US" dirty="0"/>
              <a:t>  - WHERE specifies the conditions that must be met for a record to be chosen.</a:t>
            </a:r>
          </a:p>
          <a:p>
            <a:endParaRPr lang="en-US" dirty="0"/>
          </a:p>
          <a:p>
            <a:r>
              <a:rPr lang="en-US" dirty="0"/>
              <a:t>The SELECT statement may be easier to understand if we look at it out of order…</a:t>
            </a:r>
          </a:p>
          <a:p>
            <a:r>
              <a:rPr lang="en-US" dirty="0"/>
              <a:t>  - FROM where to we want to get the data? </a:t>
            </a:r>
          </a:p>
          <a:p>
            <a:r>
              <a:rPr lang="en-US" dirty="0"/>
              <a:t>    - In this case, we want to get it from the Customers table.</a:t>
            </a:r>
          </a:p>
          <a:p>
            <a:r>
              <a:rPr lang="en-US" dirty="0"/>
              <a:t>  - WHERE the records meet what conditions?</a:t>
            </a:r>
          </a:p>
          <a:p>
            <a:r>
              <a:rPr lang="en-US" dirty="0"/>
              <a:t>    - In this case, we want the records where the country is UK.</a:t>
            </a:r>
          </a:p>
          <a:p>
            <a:r>
              <a:rPr lang="en-US" dirty="0"/>
              <a:t>    - Note that we use single quotes here for the string.</a:t>
            </a:r>
          </a:p>
          <a:p>
            <a:r>
              <a:rPr lang="en-US" dirty="0"/>
              <a:t>      - Double quotes also work just fine in </a:t>
            </a:r>
            <a:r>
              <a:rPr lang="en-US" dirty="0" err="1"/>
              <a:t>sqlite</a:t>
            </a:r>
            <a:r>
              <a:rPr lang="en-US" dirty="0"/>
              <a:t>.</a:t>
            </a:r>
          </a:p>
          <a:p>
            <a:r>
              <a:rPr lang="en-US" dirty="0"/>
              <a:t>  - SELECT what attributes from those matching records?</a:t>
            </a:r>
          </a:p>
          <a:p>
            <a:r>
              <a:rPr lang="en-US" dirty="0"/>
              <a:t>    - In this case, we want the CompanyName and the City</a:t>
            </a:r>
          </a:p>
          <a:p>
            <a:endParaRPr lang="en-US" dirty="0"/>
          </a:p>
          <a:p>
            <a:r>
              <a:rPr lang="en-US" dirty="0"/>
              <a:t>Note that:</a:t>
            </a:r>
          </a:p>
          <a:p>
            <a:r>
              <a:rPr lang="en-US" dirty="0"/>
              <a:t>  - SQL keywords are NOT case sensitive: select is the same as SELECT</a:t>
            </a:r>
          </a:p>
          <a:p>
            <a:r>
              <a:rPr lang="en-US" dirty="0"/>
              <a:t>    - Though it is considered good form to write these in all caps.</a:t>
            </a:r>
          </a:p>
          <a:p>
            <a:r>
              <a:rPr lang="en-US" dirty="0"/>
              <a:t>  - Table and Attribute names are also not case sensitive (at least in sqlite3)</a:t>
            </a:r>
          </a:p>
          <a:p>
            <a:r>
              <a:rPr lang="en-US" dirty="0"/>
              <a:t>    - Though it is considered good form to write these in a case that matches the attribute name in the table.</a:t>
            </a:r>
          </a:p>
          <a:p>
            <a:r>
              <a:rPr lang="en-US" dirty="0"/>
              <a:t>  - Some database systems require a semicolon at the end of each SQL statement (sqlite3 does!)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97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another little example, similar to the last one.</a:t>
            </a:r>
          </a:p>
          <a:p>
            <a:endParaRPr lang="en-US" dirty="0"/>
          </a:p>
          <a:p>
            <a:r>
              <a:rPr lang="en-US" dirty="0"/>
              <a:t>Here we want to know all of the dates on which TORTU places an order.</a:t>
            </a:r>
          </a:p>
          <a:p>
            <a:r>
              <a:rPr lang="en-US" dirty="0"/>
              <a:t>  - So we will</a:t>
            </a:r>
          </a:p>
          <a:p>
            <a:r>
              <a:rPr lang="en-US" dirty="0"/>
              <a:t>    - Select the </a:t>
            </a:r>
            <a:r>
              <a:rPr lang="en-US" dirty="0" err="1"/>
              <a:t>OrderDate</a:t>
            </a:r>
            <a:r>
              <a:rPr lang="en-US" dirty="0"/>
              <a:t> attribute</a:t>
            </a:r>
          </a:p>
          <a:p>
            <a:r>
              <a:rPr lang="en-US" dirty="0"/>
              <a:t>    - From the Orders table</a:t>
            </a:r>
          </a:p>
          <a:p>
            <a:r>
              <a:rPr lang="en-US" dirty="0"/>
              <a:t>    - In the rows WHERE the </a:t>
            </a:r>
            <a:r>
              <a:rPr lang="en-US" dirty="0" err="1"/>
              <a:t>CustomerID</a:t>
            </a:r>
            <a:r>
              <a:rPr lang="en-US" dirty="0"/>
              <a:t> attribute is TORTU.</a:t>
            </a:r>
          </a:p>
          <a:p>
            <a:endParaRPr lang="en-US" dirty="0"/>
          </a:p>
          <a:p>
            <a:r>
              <a:rPr lang="en-US" dirty="0"/>
              <a:t>It’s worth mention that while this is simple, it would be more likely to be asked as:</a:t>
            </a:r>
          </a:p>
          <a:p>
            <a:r>
              <a:rPr lang="en-US" dirty="0"/>
              <a:t>  - On what dates did Tortuga </a:t>
            </a:r>
            <a:r>
              <a:rPr lang="en-US" dirty="0" err="1"/>
              <a:t>Restaurante</a:t>
            </a:r>
            <a:r>
              <a:rPr lang="en-US" dirty="0"/>
              <a:t> place orders?</a:t>
            </a:r>
          </a:p>
          <a:p>
            <a:r>
              <a:rPr lang="en-US" dirty="0"/>
              <a:t>  - Then we would have to have a way to first get the </a:t>
            </a:r>
            <a:r>
              <a:rPr lang="en-US" dirty="0" err="1"/>
              <a:t>CustomerID</a:t>
            </a:r>
            <a:r>
              <a:rPr lang="en-US" dirty="0"/>
              <a:t> and then the </a:t>
            </a:r>
            <a:r>
              <a:rPr lang="en-US" dirty="0" err="1"/>
              <a:t>OrderDate</a:t>
            </a:r>
            <a:endParaRPr lang="en-US" dirty="0"/>
          </a:p>
          <a:p>
            <a:r>
              <a:rPr lang="en-US" dirty="0"/>
              <a:t>  - We’ll see how we do that in just a bit when we discuss JOIN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48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of some of the statements that we just saw.</a:t>
            </a:r>
          </a:p>
          <a:p>
            <a:endParaRPr lang="en-US" dirty="0"/>
          </a:p>
          <a:p>
            <a:r>
              <a:rPr lang="en-US" dirty="0"/>
              <a:t>Show how multiple lines can be used.</a:t>
            </a:r>
          </a:p>
          <a:p>
            <a:r>
              <a:rPr lang="en-US" dirty="0"/>
              <a:t>Just end last line with ;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CompanyName,City</a:t>
            </a:r>
            <a:endParaRPr lang="en-US" dirty="0"/>
          </a:p>
          <a:p>
            <a:r>
              <a:rPr lang="en-US" dirty="0"/>
              <a:t>FROM Customers</a:t>
            </a:r>
          </a:p>
          <a:p>
            <a:r>
              <a:rPr lang="en-US" dirty="0"/>
              <a:t>WHERE Country=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</a:t>
            </a:r>
            <a:r>
              <a:rPr lang="en-US" dirty="0"/>
              <a:t>UK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OrderDate</a:t>
            </a:r>
            <a:endParaRPr lang="en-US" dirty="0"/>
          </a:p>
          <a:p>
            <a:r>
              <a:rPr lang="en-US" dirty="0"/>
              <a:t>FROM Orders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</a:t>
            </a:r>
            <a:r>
              <a:rPr lang="en-US" dirty="0"/>
              <a:t>TORTU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81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essentially the query we did just a bit ago using the </a:t>
            </a:r>
            <a:r>
              <a:rPr lang="en-US" dirty="0" err="1"/>
              <a:t>CustomerID</a:t>
            </a:r>
            <a:r>
              <a:rPr lang="en-US" dirty="0"/>
              <a:t> ‘TORTU’</a:t>
            </a:r>
          </a:p>
          <a:p>
            <a:r>
              <a:rPr lang="en-US" dirty="0"/>
              <a:t>But now instead of assuming we know the </a:t>
            </a:r>
            <a:r>
              <a:rPr lang="en-US" dirty="0" err="1"/>
              <a:t>CustomerID</a:t>
            </a:r>
            <a:r>
              <a:rPr lang="en-US" dirty="0"/>
              <a:t> we need to do it based on the CompanyName.</a:t>
            </a:r>
          </a:p>
          <a:p>
            <a:r>
              <a:rPr lang="en-US" dirty="0"/>
              <a:t>  - You might image a drop down on a page giving a list of all of the </a:t>
            </a:r>
            <a:r>
              <a:rPr lang="en-US" dirty="0" err="1"/>
              <a:t>ComanyNames</a:t>
            </a:r>
            <a:endParaRPr lang="en-US" dirty="0"/>
          </a:p>
          <a:p>
            <a:r>
              <a:rPr lang="en-US" dirty="0"/>
              <a:t>  - Then the user could choose one company name to search for.</a:t>
            </a:r>
          </a:p>
          <a:p>
            <a:r>
              <a:rPr lang="en-US" dirty="0"/>
              <a:t>  - To be user friendly we would want them to pick the company name, not the </a:t>
            </a:r>
            <a:r>
              <a:rPr lang="en-US" dirty="0" err="1"/>
              <a:t>CustomerID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To do this we need to combine the data from two tables as you did earlier.</a:t>
            </a:r>
          </a:p>
          <a:p>
            <a:endParaRPr lang="en-US" dirty="0"/>
          </a:p>
          <a:p>
            <a:r>
              <a:rPr lang="en-US" dirty="0"/>
              <a:t>This is where the JOIN statement comes in.</a:t>
            </a:r>
          </a:p>
          <a:p>
            <a:r>
              <a:rPr lang="en-US" dirty="0"/>
              <a:t>  - JOIN allows us to combine the data from two (or more) tables to answer more complex questions.</a:t>
            </a:r>
          </a:p>
          <a:p>
            <a:endParaRPr lang="en-US" dirty="0"/>
          </a:p>
          <a:p>
            <a:r>
              <a:rPr lang="en-US" dirty="0"/>
              <a:t>Here the data we need is in the Customers and Orders tables</a:t>
            </a:r>
          </a:p>
          <a:p>
            <a:r>
              <a:rPr lang="en-US" dirty="0"/>
              <a:t>  - From customers we’ll need to find the record with the </a:t>
            </a:r>
            <a:r>
              <a:rPr lang="en-US" dirty="0" err="1"/>
              <a:t>CustomerName</a:t>
            </a:r>
            <a:endParaRPr lang="en-US" dirty="0"/>
          </a:p>
          <a:p>
            <a:r>
              <a:rPr lang="en-US" dirty="0"/>
              <a:t>  - From that record we can find the </a:t>
            </a:r>
            <a:r>
              <a:rPr lang="en-US" dirty="0" err="1"/>
              <a:t>CustomerID</a:t>
            </a:r>
            <a:endParaRPr lang="en-US" dirty="0"/>
          </a:p>
          <a:p>
            <a:r>
              <a:rPr lang="en-US" dirty="0"/>
              <a:t>  - The </a:t>
            </a:r>
            <a:r>
              <a:rPr lang="en-US" dirty="0" err="1"/>
              <a:t>CustomerID</a:t>
            </a:r>
            <a:r>
              <a:rPr lang="en-US" dirty="0"/>
              <a:t> can then be used to find the records in the Orders </a:t>
            </a:r>
            <a:r>
              <a:rPr lang="en-US" dirty="0" err="1"/>
              <a:t>tabe</a:t>
            </a:r>
            <a:r>
              <a:rPr lang="en-US" dirty="0"/>
              <a:t> for the restaurant.</a:t>
            </a:r>
          </a:p>
          <a:p>
            <a:endParaRPr lang="en-US" dirty="0"/>
          </a:p>
          <a:p>
            <a:r>
              <a:rPr lang="en-US" dirty="0"/>
              <a:t>The way this works in an RDBMS with a JOIN is as follows:</a:t>
            </a:r>
          </a:p>
          <a:p>
            <a:r>
              <a:rPr lang="en-US" dirty="0"/>
              <a:t>  - In the FROM statement we don’t provide just one table</a:t>
            </a:r>
          </a:p>
          <a:p>
            <a:r>
              <a:rPr lang="en-US" dirty="0"/>
              <a:t>  - Instead, we provide a combination of tables defined by JOIN</a:t>
            </a:r>
          </a:p>
          <a:p>
            <a:endParaRPr lang="en-US" dirty="0"/>
          </a:p>
          <a:p>
            <a:r>
              <a:rPr lang="en-US" dirty="0"/>
              <a:t>Here this is the statement:  FROM Customers JOIN Orders ON </a:t>
            </a:r>
            <a:r>
              <a:rPr lang="en-US" dirty="0" err="1"/>
              <a:t>Customers.CustomerID</a:t>
            </a:r>
            <a:r>
              <a:rPr lang="en-US" dirty="0"/>
              <a:t> = </a:t>
            </a:r>
            <a:r>
              <a:rPr lang="en-US" dirty="0" err="1"/>
              <a:t>Orders.CustomerID</a:t>
            </a:r>
            <a:endParaRPr lang="en-US" dirty="0"/>
          </a:p>
          <a:p>
            <a:r>
              <a:rPr lang="en-US" dirty="0"/>
              <a:t>What this means is:</a:t>
            </a:r>
          </a:p>
          <a:p>
            <a:r>
              <a:rPr lang="en-US" dirty="0"/>
              <a:t>  - Every record in Customers is matched with the records in Orders where the </a:t>
            </a:r>
            <a:r>
              <a:rPr lang="en-US" dirty="0" err="1"/>
              <a:t>CusomerID’s</a:t>
            </a:r>
            <a:r>
              <a:rPr lang="en-US" dirty="0"/>
              <a:t> match.</a:t>
            </a:r>
          </a:p>
          <a:p>
            <a:r>
              <a:rPr lang="en-US" dirty="0"/>
              <a:t>    - Notice that we specify this using ON </a:t>
            </a:r>
            <a:r>
              <a:rPr lang="en-US" dirty="0" err="1"/>
              <a:t>Customers.CustomerID</a:t>
            </a:r>
            <a:r>
              <a:rPr lang="en-US" dirty="0"/>
              <a:t> = </a:t>
            </a:r>
            <a:r>
              <a:rPr lang="en-US" dirty="0" err="1"/>
              <a:t>Orders.OrdrerID</a:t>
            </a:r>
            <a:endParaRPr lang="en-US" dirty="0"/>
          </a:p>
          <a:p>
            <a:r>
              <a:rPr lang="en-US" dirty="0"/>
              <a:t>    - This makes it clear which attributes from the different tables must match.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The first row in Customers, is matched with all of the rows in Orders where the </a:t>
            </a:r>
            <a:r>
              <a:rPr lang="en-US" dirty="0" err="1"/>
              <a:t>CustomerID</a:t>
            </a:r>
            <a:r>
              <a:rPr lang="en-US" dirty="0"/>
              <a:t> is ‘TORTU’ </a:t>
            </a:r>
          </a:p>
          <a:p>
            <a:r>
              <a:rPr lang="en-US" dirty="0"/>
              <a:t>    - For the second row in Customers, it is matched with all of the rows in Orders where the </a:t>
            </a:r>
            <a:r>
              <a:rPr lang="en-US" dirty="0" err="1"/>
              <a:t>CusomterID</a:t>
            </a:r>
            <a:r>
              <a:rPr lang="en-US" dirty="0"/>
              <a:t> is ‘TRADH’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40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those matches are done the RDBMS effectively has a new table with both sets of data.</a:t>
            </a:r>
          </a:p>
          <a:p>
            <a:r>
              <a:rPr lang="en-US" dirty="0"/>
              <a:t>  - This new table has one row / record for every match.</a:t>
            </a:r>
          </a:p>
          <a:p>
            <a:r>
              <a:rPr lang="en-US" dirty="0"/>
              <a:t>  - That is for the </a:t>
            </a:r>
            <a:r>
              <a:rPr lang="en-US" dirty="0" err="1"/>
              <a:t>CustomerID</a:t>
            </a:r>
            <a:r>
              <a:rPr lang="en-US" dirty="0"/>
              <a:t> ‘TORTU’ the data from Customers is repeated once for each matching record in Orders.</a:t>
            </a:r>
          </a:p>
          <a:p>
            <a:r>
              <a:rPr lang="en-US" dirty="0"/>
              <a:t>    - This associates the customer information with the order.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May seem a little inefficient</a:t>
            </a:r>
          </a:p>
          <a:p>
            <a:r>
              <a:rPr lang="en-US" dirty="0"/>
              <a:t>  - But two things to note:</a:t>
            </a:r>
          </a:p>
          <a:p>
            <a:r>
              <a:rPr lang="en-US" dirty="0"/>
              <a:t>    - there are generally efficient algorithms for doing this.</a:t>
            </a:r>
          </a:p>
          <a:p>
            <a:r>
              <a:rPr lang="en-US" dirty="0"/>
              <a:t>    - Often we won’t necessarily just want data from orders.</a:t>
            </a:r>
          </a:p>
          <a:p>
            <a:r>
              <a:rPr lang="en-US" dirty="0"/>
              <a:t>      - Usually we will want both customer information and order information</a:t>
            </a:r>
          </a:p>
          <a:p>
            <a:r>
              <a:rPr lang="en-US" dirty="0"/>
              <a:t>      - E.g. Find the names of the restaurants that placed orders in October 2012. </a:t>
            </a:r>
          </a:p>
        </p:txBody>
      </p:sp>
    </p:spTree>
    <p:extLst>
      <p:ext uri="{BB962C8B-B14F-4D97-AF65-F5344CB8AC3E}">
        <p14:creationId xmlns:p14="http://schemas.microsoft.com/office/powerpoint/2010/main" val="3199332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</a:t>
            </a:r>
            <a:r>
              <a:rPr lang="en-US" dirty="0" err="1"/>
              <a:t>JOINed</a:t>
            </a:r>
            <a:r>
              <a:rPr lang="en-US" dirty="0"/>
              <a:t> table is created the WHERE statement can be applied.</a:t>
            </a:r>
          </a:p>
          <a:p>
            <a:r>
              <a:rPr lang="en-US" dirty="0"/>
              <a:t>Here we choose all of the records</a:t>
            </a:r>
          </a:p>
          <a:p>
            <a:r>
              <a:rPr lang="en-US" dirty="0"/>
              <a:t>  WHERE </a:t>
            </a:r>
            <a:r>
              <a:rPr lang="en-US" dirty="0" err="1"/>
              <a:t>Customers.CompanyName</a:t>
            </a:r>
            <a:r>
              <a:rPr lang="en-US" dirty="0"/>
              <a:t> = ‘Tortuga </a:t>
            </a:r>
            <a:r>
              <a:rPr lang="en-US" dirty="0" err="1"/>
              <a:t>Restaurante</a:t>
            </a:r>
            <a:r>
              <a:rPr lang="en-US" dirty="0"/>
              <a:t>”</a:t>
            </a:r>
          </a:p>
          <a:p>
            <a:r>
              <a:rPr lang="en-US" dirty="0"/>
              <a:t>This is really just like doing a WHERE on a single table</a:t>
            </a:r>
          </a:p>
          <a:p>
            <a:r>
              <a:rPr lang="en-US" dirty="0"/>
              <a:t>   - Here it is just FROM the </a:t>
            </a:r>
            <a:r>
              <a:rPr lang="en-US" dirty="0" err="1"/>
              <a:t>JOINed</a:t>
            </a:r>
            <a:r>
              <a:rPr lang="en-US" dirty="0"/>
              <a:t> table instead of from a single table. </a:t>
            </a:r>
          </a:p>
          <a:p>
            <a:endParaRPr lang="en-US" dirty="0"/>
          </a:p>
          <a:p>
            <a:r>
              <a:rPr lang="en-US" dirty="0"/>
              <a:t>Note: Used double quotes here. </a:t>
            </a:r>
          </a:p>
          <a:p>
            <a:r>
              <a:rPr lang="en-US" dirty="0"/>
              <a:t>  - Would be better to be consistent within you own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31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from those chosen rows</a:t>
            </a:r>
          </a:p>
          <a:p>
            <a:r>
              <a:rPr lang="en-US" dirty="0"/>
              <a:t>  - We SELECT the </a:t>
            </a:r>
            <a:r>
              <a:rPr lang="en-US" dirty="0" err="1"/>
              <a:t>OrderID</a:t>
            </a:r>
            <a:r>
              <a:rPr lang="en-US" dirty="0"/>
              <a:t> and </a:t>
            </a:r>
            <a:r>
              <a:rPr lang="en-US" dirty="0" err="1"/>
              <a:t>OrderData</a:t>
            </a:r>
            <a:r>
              <a:rPr lang="en-US" dirty="0"/>
              <a:t> from the Orders part of the table.</a:t>
            </a:r>
          </a:p>
          <a:p>
            <a:r>
              <a:rPr lang="en-US" dirty="0"/>
              <a:t>  - Note: Here I used Select by mistake in the statement.</a:t>
            </a:r>
          </a:p>
          <a:p>
            <a:r>
              <a:rPr lang="en-US" dirty="0"/>
              <a:t>    - It works fine, but it would be better style to have used SELECT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What if we’d wanted the restaurant name also?</a:t>
            </a:r>
          </a:p>
          <a:p>
            <a:r>
              <a:rPr lang="en-US" dirty="0"/>
              <a:t>  - SELECT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Orders.OrderDate</a:t>
            </a:r>
            <a:r>
              <a:rPr lang="en-US" dirty="0"/>
              <a:t>, </a:t>
            </a:r>
            <a:r>
              <a:rPr lang="en-US" dirty="0" err="1"/>
              <a:t>Customers.CompanyName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SQL Queries can become much more complicated than this and can answer very complex questions about the data.</a:t>
            </a:r>
          </a:p>
          <a:p>
            <a:r>
              <a:rPr lang="en-US" dirty="0"/>
              <a:t>  - I’d encourage you to look at</a:t>
            </a:r>
          </a:p>
          <a:p>
            <a:r>
              <a:rPr lang="en-US" dirty="0"/>
              <a:t>    - COMP378 – Database Systems</a:t>
            </a:r>
          </a:p>
          <a:p>
            <a:r>
              <a:rPr lang="en-US" dirty="0"/>
              <a:t>    - </a:t>
            </a:r>
            <a:r>
              <a:rPr lang="en-US" b="0" dirty="0"/>
              <a:t>DATA200 -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Database Systems and Data Management for Data Analytics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We can also run this query in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sqlite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in our container: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SELECT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Orders.OrderID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Orders.OrderDate</a:t>
            </a:r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FROM Customers JOIN Orders ON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Customers.CustomerID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=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Orders.CustomerID</a:t>
            </a:r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WHERE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Customers.CompanyName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'Tortuga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Restaurante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';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43722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, FirstName</a:t>
            </a:r>
          </a:p>
          <a:p>
            <a:r>
              <a:rPr lang="en-US" dirty="0"/>
              <a:t>FROM Employees JOIN Orders ON </a:t>
            </a:r>
            <a:r>
              <a:rPr lang="en-US" dirty="0" err="1"/>
              <a:t>Employees.EmployeeID</a:t>
            </a:r>
            <a:r>
              <a:rPr lang="en-US" dirty="0"/>
              <a:t> == </a:t>
            </a:r>
            <a:r>
              <a:rPr lang="en-US" dirty="0" err="1"/>
              <a:t>Orders.EmployeeID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Orders.CustomerID</a:t>
            </a:r>
            <a:r>
              <a:rPr lang="en-US" dirty="0"/>
              <a:t> == "SUPRD";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OrderDate</a:t>
            </a:r>
            <a:endParaRPr lang="en-US" dirty="0"/>
          </a:p>
          <a:p>
            <a:r>
              <a:rPr lang="en-US" dirty="0"/>
              <a:t>FROM Orders JOIN Shippers ON </a:t>
            </a:r>
            <a:r>
              <a:rPr lang="en-US" dirty="0" err="1"/>
              <a:t>Orders.ShipVia</a:t>
            </a:r>
            <a:r>
              <a:rPr lang="en-US" dirty="0"/>
              <a:t> == </a:t>
            </a:r>
            <a:r>
              <a:rPr lang="en-US" dirty="0" err="1"/>
              <a:t>Shippers.ShipperID</a:t>
            </a:r>
            <a:r>
              <a:rPr lang="en-US" dirty="0"/>
              <a:t>  </a:t>
            </a:r>
          </a:p>
          <a:p>
            <a:r>
              <a:rPr lang="en-US" dirty="0"/>
              <a:t>WHERE </a:t>
            </a:r>
            <a:r>
              <a:rPr lang="en-US" dirty="0" err="1"/>
              <a:t>Shippers.CompanyName</a:t>
            </a:r>
            <a:r>
              <a:rPr lang="en-US" dirty="0"/>
              <a:t> == "Speedy Express";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55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here for reference for the questions on the </a:t>
            </a:r>
            <a:r>
              <a:rPr lang="en-US"/>
              <a:t>previous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Databases</a:t>
            </a:r>
          </a:p>
          <a:p>
            <a:endParaRPr lang="en-US" dirty="0"/>
          </a:p>
          <a:p>
            <a:r>
              <a:rPr lang="en-US" dirty="0"/>
              <a:t>Skipping over backend languages</a:t>
            </a:r>
          </a:p>
          <a:p>
            <a:r>
              <a:rPr lang="en-US" dirty="0"/>
              <a:t>  - will come back to those next time</a:t>
            </a:r>
          </a:p>
          <a:p>
            <a:r>
              <a:rPr lang="en-US" dirty="0"/>
              <a:t>  - they are often used to connect to a database so it makes sense to do DB first.</a:t>
            </a:r>
          </a:p>
          <a:p>
            <a:endParaRPr lang="en-US" dirty="0"/>
          </a:p>
          <a:p>
            <a:r>
              <a:rPr lang="en-US" dirty="0"/>
              <a:t>The role of the database is to hold and provide access to the data that the web application will need.</a:t>
            </a:r>
          </a:p>
          <a:p>
            <a:r>
              <a:rPr lang="en-US" dirty="0"/>
              <a:t>  - All of the news articles</a:t>
            </a:r>
          </a:p>
          <a:p>
            <a:r>
              <a:rPr lang="en-US" dirty="0"/>
              <a:t>  - The posts</a:t>
            </a:r>
          </a:p>
          <a:p>
            <a:r>
              <a:rPr lang="en-US" dirty="0"/>
              <a:t>  - The videos</a:t>
            </a:r>
          </a:p>
          <a:p>
            <a:r>
              <a:rPr lang="en-US" dirty="0"/>
              <a:t>  - Pretty much whatever is not static content is stored in a database somewhere.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41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database can be anything that stores and organizes data.</a:t>
            </a:r>
          </a:p>
          <a:p>
            <a:endParaRPr lang="en-US" dirty="0"/>
          </a:p>
          <a:p>
            <a:r>
              <a:rPr lang="en-US" dirty="0"/>
              <a:t>A DBMS is the set of tools that lets the user</a:t>
            </a:r>
          </a:p>
          <a:p>
            <a:r>
              <a:rPr lang="en-US" dirty="0"/>
              <a:t>  - search, update and manage that information</a:t>
            </a:r>
          </a:p>
          <a:p>
            <a:endParaRPr lang="en-US" dirty="0"/>
          </a:p>
          <a:p>
            <a:r>
              <a:rPr lang="en-US" dirty="0"/>
              <a:t>So the database can be essentially thought of as the files that hold the data.</a:t>
            </a:r>
          </a:p>
          <a:p>
            <a:r>
              <a:rPr lang="en-US" dirty="0"/>
              <a:t>  - how is the data organized into those files</a:t>
            </a:r>
          </a:p>
          <a:p>
            <a:r>
              <a:rPr lang="en-US" dirty="0"/>
              <a:t>  - where are they stored on the disk </a:t>
            </a:r>
            <a:r>
              <a:rPr lang="en-US" dirty="0" err="1"/>
              <a:t>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DMBS is the set of programs that the user can use to access the data.</a:t>
            </a:r>
          </a:p>
          <a:p>
            <a:endParaRPr lang="en-US" dirty="0"/>
          </a:p>
          <a:p>
            <a:r>
              <a:rPr lang="en-US" dirty="0"/>
              <a:t>Very often the two go together:</a:t>
            </a:r>
          </a:p>
          <a:p>
            <a:r>
              <a:rPr lang="en-US" dirty="0"/>
              <a:t>  - A DMBS is used to create a database</a:t>
            </a:r>
          </a:p>
          <a:p>
            <a:r>
              <a:rPr lang="en-US" dirty="0"/>
              <a:t>  - so the database is uniquely coupled to the DMBS</a:t>
            </a:r>
          </a:p>
          <a:p>
            <a:endParaRPr lang="en-US" dirty="0"/>
          </a:p>
          <a:p>
            <a:r>
              <a:rPr lang="en-US" dirty="0"/>
              <a:t>Some “databases” that you may have heard of:</a:t>
            </a:r>
          </a:p>
          <a:p>
            <a:r>
              <a:rPr lang="en-US" dirty="0"/>
              <a:t>  - Oracle / MySQL / MongoDB /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  - are really DBMSs</a:t>
            </a:r>
          </a:p>
          <a:p>
            <a:r>
              <a:rPr lang="en-US" dirty="0"/>
              <a:t>    - The provide the tools and programs that allow management of a database. </a:t>
            </a:r>
          </a:p>
        </p:txBody>
      </p:sp>
    </p:spTree>
    <p:extLst>
      <p:ext uri="{BB962C8B-B14F-4D97-AF65-F5344CB8AC3E}">
        <p14:creationId xmlns:p14="http://schemas.microsoft.com/office/powerpoint/2010/main" val="3535791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broad categories of databases / DMBSs</a:t>
            </a:r>
          </a:p>
          <a:p>
            <a:r>
              <a:rPr lang="en-US" dirty="0"/>
              <a:t>  - They store and structure their data in different ways.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Relational Databases </a:t>
            </a:r>
          </a:p>
          <a:p>
            <a:r>
              <a:rPr lang="en-US" dirty="0"/>
              <a:t>  - These databases structure their data using tables (or </a:t>
            </a:r>
            <a:r>
              <a:rPr lang="en-US" dirty="0" err="1"/>
              <a:t>entites</a:t>
            </a:r>
            <a:r>
              <a:rPr lang="en-US" dirty="0"/>
              <a:t>) and relationships.</a:t>
            </a:r>
          </a:p>
          <a:p>
            <a:r>
              <a:rPr lang="en-US" dirty="0"/>
              <a:t>    - We’ll see a lot more about what that means in a bit.</a:t>
            </a:r>
          </a:p>
          <a:p>
            <a:r>
              <a:rPr lang="en-US" dirty="0"/>
              <a:t>  - Relational databases are sometimes called SQL databases</a:t>
            </a:r>
          </a:p>
          <a:p>
            <a:r>
              <a:rPr lang="en-US" dirty="0"/>
              <a:t>    - That is because they use the SQL language to create, search and modify the data.</a:t>
            </a:r>
          </a:p>
          <a:p>
            <a:r>
              <a:rPr lang="en-US" dirty="0"/>
              <a:t>      - SQL stands for Structured Query Language </a:t>
            </a:r>
          </a:p>
          <a:p>
            <a:r>
              <a:rPr lang="en-US" dirty="0"/>
              <a:t>        - You will sometimes hear SQL pronounced as “See-quell” (to rhyme with “equal”)</a:t>
            </a:r>
          </a:p>
          <a:p>
            <a:endParaRPr lang="en-US" dirty="0"/>
          </a:p>
          <a:p>
            <a:r>
              <a:rPr lang="en-US" dirty="0"/>
              <a:t>NoSQL Databases </a:t>
            </a:r>
          </a:p>
          <a:p>
            <a:r>
              <a:rPr lang="en-US" dirty="0"/>
              <a:t>  - These databases store their data in ways other than as tables as is the case in Relational Databases.</a:t>
            </a:r>
          </a:p>
          <a:p>
            <a:r>
              <a:rPr lang="en-US" dirty="0"/>
              <a:t>    - key/value pairs or JSON-Like structures are very common.</a:t>
            </a:r>
          </a:p>
          <a:p>
            <a:r>
              <a:rPr lang="en-US" dirty="0"/>
              <a:t>  - So Non-relational may have been a better name.</a:t>
            </a:r>
          </a:p>
          <a:p>
            <a:r>
              <a:rPr lang="en-US" dirty="0"/>
              <a:t>    - But </a:t>
            </a:r>
            <a:r>
              <a:rPr lang="en-US" dirty="0" err="1"/>
              <a:t>noSQL</a:t>
            </a:r>
            <a:r>
              <a:rPr lang="en-US" dirty="0"/>
              <a:t> as a differentiator from the traditional relational model is catchy.</a:t>
            </a:r>
          </a:p>
          <a:p>
            <a:r>
              <a:rPr lang="en-US" dirty="0"/>
              <a:t>  - However, a bunch of these databases are multimodal and can also to relational models using SQL</a:t>
            </a:r>
          </a:p>
          <a:p>
            <a:r>
              <a:rPr lang="en-US" dirty="0"/>
              <a:t>    - So NoSQL has evolved to stand for Not Only SQL.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an interesting note on part of the motivation for the creation of NoSQL databases: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“NoSQL databases emerged in the late 2000s as the cost of storage dramatically decreased. Gone were the days of needing to create a complex, difficult-to-manage data model simply for the purposes of reducing data duplication. Developers (rather than storage) were becoming the primary cost of software development, so NoSQL databases optimized for developer productivity.” – from MongoDB site.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0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are going to only focus on Relational or SQL databases in this class period.</a:t>
            </a:r>
          </a:p>
          <a:p>
            <a:endParaRPr lang="en-US" dirty="0"/>
          </a:p>
          <a:p>
            <a:r>
              <a:rPr lang="en-US" dirty="0"/>
              <a:t>  - They are a little easier to get started with because.</a:t>
            </a:r>
          </a:p>
          <a:p>
            <a:r>
              <a:rPr lang="en-US" dirty="0"/>
              <a:t>    - Their tabular form makes them more intuitive.</a:t>
            </a:r>
          </a:p>
          <a:p>
            <a:r>
              <a:rPr lang="en-US" dirty="0"/>
              <a:t> - SQL is a well formed and standardized language for relational databases. </a:t>
            </a:r>
          </a:p>
          <a:p>
            <a:r>
              <a:rPr lang="en-US" dirty="0"/>
              <a:t>   - so if you learn a little SQL it works in Oracle, MySQL, Maria DB, </a:t>
            </a:r>
            <a:r>
              <a:rPr lang="en-US" dirty="0" err="1"/>
              <a:t>Postgress</a:t>
            </a:r>
            <a:r>
              <a:rPr lang="en-US" dirty="0"/>
              <a:t>, Microsoft Access,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- learning one NoSQL database may not help you with another.</a:t>
            </a:r>
          </a:p>
          <a:p>
            <a:endParaRPr lang="en-US" b="1" dirty="0"/>
          </a:p>
          <a:p>
            <a:r>
              <a:rPr lang="en-US" dirty="0"/>
              <a:t>As of April 2023:</a:t>
            </a:r>
          </a:p>
          <a:p>
            <a:r>
              <a:rPr lang="en-US" dirty="0"/>
              <a:t> - Top 4 are SQL and 7 of top 10 most used databases are SQL (https://</a:t>
            </a:r>
            <a:r>
              <a:rPr lang="en-US" dirty="0" err="1"/>
              <a:t>db-engines.com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/ranking)</a:t>
            </a:r>
          </a:p>
          <a:p>
            <a:r>
              <a:rPr lang="en-US" dirty="0"/>
              <a:t>   - Relational model up ~1% from prior year.</a:t>
            </a:r>
          </a:p>
          <a:p>
            <a:endParaRPr lang="en-US" dirty="0"/>
          </a:p>
          <a:p>
            <a:r>
              <a:rPr lang="en-US" dirty="0"/>
              <a:t> - Eventually it will be worth knowing both</a:t>
            </a:r>
          </a:p>
          <a:p>
            <a:r>
              <a:rPr lang="en-US" dirty="0"/>
              <a:t>    - for now we can think of it at a high level as an abstraction… </a:t>
            </a:r>
          </a:p>
          <a:p>
            <a:r>
              <a:rPr lang="en-US" dirty="0"/>
              <a:t>    - A DB and a DBMS (SQL or NoSQL) is just a way for us to get data  to make our pages dynamic on the server 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8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relational database the data is organized into tables.</a:t>
            </a:r>
          </a:p>
          <a:p>
            <a:endParaRPr lang="en-US" dirty="0"/>
          </a:p>
          <a:p>
            <a:r>
              <a:rPr lang="en-US" dirty="0"/>
              <a:t>  - The data in each table represents a collection of similar people, places, things</a:t>
            </a:r>
          </a:p>
          <a:p>
            <a:r>
              <a:rPr lang="en-US" dirty="0"/>
              <a:t>    - the people, places or things are called entitles.</a:t>
            </a:r>
          </a:p>
          <a:p>
            <a:r>
              <a:rPr lang="en-US" dirty="0"/>
              <a:t>    - For example, if we were running a restaurant supply company we might have a table like this one to represent customers.</a:t>
            </a:r>
          </a:p>
          <a:p>
            <a:endParaRPr lang="en-US" dirty="0"/>
          </a:p>
          <a:p>
            <a:r>
              <a:rPr lang="en-US" dirty="0"/>
              <a:t>  - Every row (or record) in the table represents an individual customer.</a:t>
            </a:r>
          </a:p>
          <a:p>
            <a:r>
              <a:rPr lang="en-US" dirty="0"/>
              <a:t>    - E.g. Around the Horn is a customer.</a:t>
            </a:r>
          </a:p>
          <a:p>
            <a:r>
              <a:rPr lang="en-US" dirty="0"/>
              <a:t>  - Every column (or attribute) in the table indicates something in particular about that customer.</a:t>
            </a:r>
          </a:p>
          <a:p>
            <a:r>
              <a:rPr lang="en-US" dirty="0"/>
              <a:t>    - E.g. Around the Horn is located in the City of London</a:t>
            </a:r>
          </a:p>
          <a:p>
            <a:r>
              <a:rPr lang="en-US" dirty="0"/>
              <a:t>    - Also, its address is at 120 Hanover Square, in the country of UK and the name of the contact there is Thomas Hardy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- Typically, one attribute is designated as the key</a:t>
            </a:r>
          </a:p>
          <a:p>
            <a:r>
              <a:rPr lang="en-US" dirty="0"/>
              <a:t>    - Every record has a unique value for the key.</a:t>
            </a:r>
          </a:p>
          <a:p>
            <a:r>
              <a:rPr lang="en-US" dirty="0"/>
              <a:t>      - Here the key is the </a:t>
            </a:r>
            <a:r>
              <a:rPr lang="en-US" dirty="0" err="1"/>
              <a:t>CustomerID</a:t>
            </a:r>
            <a:r>
              <a:rPr lang="en-US" dirty="0"/>
              <a:t> attribute</a:t>
            </a:r>
          </a:p>
          <a:p>
            <a:r>
              <a:rPr lang="en-US" dirty="0"/>
              <a:t>      - In this case it is a 5 character string, but it is often just a number.</a:t>
            </a:r>
          </a:p>
          <a:p>
            <a:r>
              <a:rPr lang="en-US" dirty="0"/>
              <a:t>    - Usually, but not always the key will be the first attribute or column.</a:t>
            </a:r>
          </a:p>
          <a:p>
            <a:endParaRPr lang="en-US" dirty="0"/>
          </a:p>
          <a:p>
            <a:r>
              <a:rPr lang="en-US" dirty="0"/>
              <a:t>    - Any other (non-key) attributes may be repeated.</a:t>
            </a:r>
          </a:p>
          <a:p>
            <a:r>
              <a:rPr lang="en-US" dirty="0"/>
              <a:t>      - So there might be two customers with the same </a:t>
            </a:r>
            <a:r>
              <a:rPr lang="en-US" dirty="0" err="1"/>
              <a:t>CompayName</a:t>
            </a:r>
            <a:r>
              <a:rPr lang="en-US" dirty="0"/>
              <a:t> or the same Contact or the same </a:t>
            </a:r>
            <a:r>
              <a:rPr lang="en-US" dirty="0" err="1"/>
              <a:t>PostalCode</a:t>
            </a:r>
            <a:r>
              <a:rPr lang="en-US" dirty="0"/>
              <a:t> or Country</a:t>
            </a:r>
          </a:p>
          <a:p>
            <a:r>
              <a:rPr lang="en-US" dirty="0"/>
              <a:t>      - Which should make good sense since there is no reason they couldn’t</a:t>
            </a:r>
          </a:p>
          <a:p>
            <a:r>
              <a:rPr lang="en-US" dirty="0"/>
              <a:t>      - and it is quite likely that there would be multiple customers from the same city or country.</a:t>
            </a:r>
          </a:p>
        </p:txBody>
      </p:sp>
    </p:spTree>
    <p:extLst>
      <p:ext uri="{BB962C8B-B14F-4D97-AF65-F5344CB8AC3E}">
        <p14:creationId xmlns:p14="http://schemas.microsoft.com/office/powerpoint/2010/main" val="213824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Databases typically have multiple tables to represent the different entities that are important in the application.</a:t>
            </a:r>
          </a:p>
          <a:p>
            <a:r>
              <a:rPr lang="en-US" dirty="0"/>
              <a:t>For a restaurant supply company it is likely that there would also be tables for:</a:t>
            </a:r>
          </a:p>
          <a:p>
            <a:r>
              <a:rPr lang="en-US" dirty="0"/>
              <a:t>  - Orders</a:t>
            </a:r>
          </a:p>
          <a:p>
            <a:r>
              <a:rPr lang="en-US" dirty="0"/>
              <a:t>    - information about things that the customers have ordered from the supply company.</a:t>
            </a:r>
          </a:p>
          <a:p>
            <a:r>
              <a:rPr lang="en-US" dirty="0"/>
              <a:t>    - when they ordered it, which employee handled the order, which company was used to ship it, </a:t>
            </a:r>
            <a:r>
              <a:rPr lang="en-US" dirty="0" err="1"/>
              <a:t>ect</a:t>
            </a:r>
            <a:r>
              <a:rPr lang="en-US" dirty="0"/>
              <a:t>…</a:t>
            </a:r>
          </a:p>
          <a:p>
            <a:r>
              <a:rPr lang="en-US" dirty="0"/>
              <a:t>  - Shippers</a:t>
            </a:r>
          </a:p>
          <a:p>
            <a:r>
              <a:rPr lang="en-US" dirty="0"/>
              <a:t>    - Information about companies that the supply company has used to ship orders</a:t>
            </a:r>
          </a:p>
          <a:p>
            <a:r>
              <a:rPr lang="en-US" dirty="0"/>
              <a:t>    - Name phone number etc.</a:t>
            </a:r>
          </a:p>
          <a:p>
            <a:endParaRPr lang="en-US" dirty="0"/>
          </a:p>
          <a:p>
            <a:r>
              <a:rPr lang="en-US" dirty="0"/>
              <a:t>Remember each table has a key attribute:</a:t>
            </a:r>
          </a:p>
          <a:p>
            <a:r>
              <a:rPr lang="en-US" dirty="0"/>
              <a:t>  - Orders – the key is </a:t>
            </a:r>
            <a:r>
              <a:rPr lang="en-US" dirty="0" err="1"/>
              <a:t>OrderID</a:t>
            </a:r>
            <a:r>
              <a:rPr lang="en-US" dirty="0"/>
              <a:t> and it is just an integer that uniquely identifies the order.</a:t>
            </a:r>
          </a:p>
          <a:p>
            <a:r>
              <a:rPr lang="en-US" dirty="0"/>
              <a:t>  - Shippers – the key is </a:t>
            </a:r>
            <a:r>
              <a:rPr lang="en-US" dirty="0" err="1"/>
              <a:t>ShipperID</a:t>
            </a:r>
            <a:r>
              <a:rPr lang="en-US" dirty="0"/>
              <a:t> and again, it is just an integer that uniquely identifies the shipping company.</a:t>
            </a:r>
          </a:p>
        </p:txBody>
      </p:sp>
    </p:spTree>
    <p:extLst>
      <p:ext uri="{BB962C8B-B14F-4D97-AF65-F5344CB8AC3E}">
        <p14:creationId xmlns:p14="http://schemas.microsoft.com/office/powerpoint/2010/main" val="14667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through them, talk them out with neighbors.</a:t>
            </a:r>
          </a:p>
          <a:p>
            <a:r>
              <a:rPr lang="en-US" dirty="0"/>
              <a:t>Try to be as precise as possible about how the answers to 2-5 are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6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were doing to figure out the answers to #2-5 was using the relations</a:t>
            </a:r>
          </a:p>
          <a:p>
            <a:r>
              <a:rPr lang="en-US" dirty="0"/>
              <a:t>  - A relation expresses a relationship between the entities represented by the tables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An Order is placed by a Customer</a:t>
            </a:r>
          </a:p>
          <a:p>
            <a:r>
              <a:rPr lang="en-US" dirty="0"/>
              <a:t>    - Or an Order was processed by an Employee</a:t>
            </a:r>
          </a:p>
          <a:p>
            <a:r>
              <a:rPr lang="en-US" dirty="0"/>
              <a:t>    - Or an Order was shipped by a Shipper.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key from one table that appears in another table establishes a relation between the tables.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The </a:t>
            </a:r>
            <a:r>
              <a:rPr lang="en-US" dirty="0" err="1"/>
              <a:t>CustomerID</a:t>
            </a:r>
            <a:r>
              <a:rPr lang="en-US" dirty="0"/>
              <a:t> key from Customers appears in the Orders table to indicate which customer placed the order.</a:t>
            </a:r>
          </a:p>
          <a:p>
            <a:r>
              <a:rPr lang="en-US" dirty="0"/>
              <a:t>    - The </a:t>
            </a:r>
            <a:r>
              <a:rPr lang="en-US" dirty="0" err="1"/>
              <a:t>EmployeeID</a:t>
            </a:r>
            <a:r>
              <a:rPr lang="en-US" dirty="0"/>
              <a:t> from Employees appears in the Orders table to indicate which employee processed the order.</a:t>
            </a:r>
          </a:p>
          <a:p>
            <a:r>
              <a:rPr lang="en-US" dirty="0"/>
              <a:t>    - The </a:t>
            </a:r>
            <a:r>
              <a:rPr lang="en-US" dirty="0" err="1"/>
              <a:t>ShipperID</a:t>
            </a:r>
            <a:r>
              <a:rPr lang="en-US" dirty="0"/>
              <a:t> from Shippers appears in the Orders table to indicate which company shipped the order.</a:t>
            </a:r>
          </a:p>
          <a:p>
            <a:r>
              <a:rPr lang="en-US" dirty="0"/>
              <a:t>      - Note that on this one the name of the attribute in Orders is different than it is in the Shippers table.</a:t>
            </a:r>
          </a:p>
          <a:p>
            <a:r>
              <a:rPr lang="en-US" dirty="0"/>
              <a:t>      - That is okay as along as we know which table to use it to reference.</a:t>
            </a:r>
          </a:p>
          <a:p>
            <a:endParaRPr lang="en-US" dirty="0"/>
          </a:p>
          <a:p>
            <a:r>
              <a:rPr lang="en-US" dirty="0"/>
              <a:t>The key that appears in another table as an attribute is called a “Foreign Key”</a:t>
            </a:r>
          </a:p>
          <a:p>
            <a:r>
              <a:rPr lang="en-US" dirty="0"/>
              <a:t>  - It is just an attribute that holds a key from another table</a:t>
            </a:r>
          </a:p>
          <a:p>
            <a:r>
              <a:rPr lang="en-US" dirty="0"/>
              <a:t>  - It tells us how to find all of the related information.</a:t>
            </a:r>
          </a:p>
          <a:p>
            <a:r>
              <a:rPr lang="en-US" dirty="0"/>
              <a:t>  - E.g. The </a:t>
            </a:r>
            <a:r>
              <a:rPr lang="en-US" dirty="0" err="1"/>
              <a:t>CustomerID</a:t>
            </a:r>
            <a:r>
              <a:rPr lang="en-US" dirty="0"/>
              <a:t> foreign key in Orders tells us how to find the information about the Customer that placed the order.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1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6328881" cy="1159800"/>
          </a:xfrm>
        </p:spPr>
        <p:txBody>
          <a:bodyPr/>
          <a:lstStyle/>
          <a:p>
            <a:r>
              <a:rPr lang="en-US" dirty="0"/>
              <a:t>WA5 – Back-End: Databases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C9969-83FB-E846-A739-AED83CF6F296}"/>
              </a:ext>
            </a:extLst>
          </p:cNvPr>
          <p:cNvSpPr txBox="1"/>
          <p:nvPr/>
        </p:nvSpPr>
        <p:spPr>
          <a:xfrm>
            <a:off x="6900847" y="-1444412"/>
            <a:ext cx="234360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sz="28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926E-A192-3245-85DE-E6FAF2D1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220" y="105998"/>
            <a:ext cx="6374980" cy="645300"/>
          </a:xfrm>
        </p:spPr>
        <p:txBody>
          <a:bodyPr/>
          <a:lstStyle/>
          <a:p>
            <a:r>
              <a:rPr lang="en-US" sz="3200" dirty="0"/>
              <a:t>SQL: Structured Query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0980C-DB9B-F043-B75C-B40A188A3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940" y="896280"/>
            <a:ext cx="6374979" cy="3957400"/>
          </a:xfrm>
        </p:spPr>
        <p:txBody>
          <a:bodyPr/>
          <a:lstStyle/>
          <a:p>
            <a:r>
              <a:rPr lang="en-US" sz="2000" dirty="0"/>
              <a:t>SQL is an “an ANSI (American National Standards Institute) standard language” …  “for storing, manipulating and retrieving data stored in a relational database.”</a:t>
            </a:r>
            <a:br>
              <a:rPr lang="en-US" sz="2000" dirty="0"/>
            </a:br>
            <a:r>
              <a:rPr lang="en-US" sz="1800" dirty="0"/>
              <a:t>	</a:t>
            </a:r>
            <a:r>
              <a:rPr lang="en-US" sz="1600" dirty="0"/>
              <a:t>- </a:t>
            </a:r>
            <a:r>
              <a:rPr lang="en-US" sz="1600" dirty="0" err="1"/>
              <a:t>Tutorialspoint</a:t>
            </a:r>
            <a:br>
              <a:rPr lang="en-US" sz="800" dirty="0"/>
            </a:br>
            <a:endParaRPr lang="en-US" sz="800" dirty="0"/>
          </a:p>
          <a:p>
            <a:r>
              <a:rPr lang="en-US" sz="2000" dirty="0"/>
              <a:t>Basic SQL Statements:</a:t>
            </a:r>
          </a:p>
          <a:p>
            <a:pPr lvl="1"/>
            <a:r>
              <a:rPr lang="en-US" sz="1600" b="1" dirty="0"/>
              <a:t>SELECT</a:t>
            </a:r>
            <a:r>
              <a:rPr lang="en-US" sz="1600" dirty="0"/>
              <a:t> - extracts data from a database</a:t>
            </a:r>
          </a:p>
          <a:p>
            <a:pPr lvl="1"/>
            <a:r>
              <a:rPr lang="en-US" sz="1600" b="1" dirty="0"/>
              <a:t>FROM</a:t>
            </a:r>
            <a:r>
              <a:rPr lang="en-US" sz="1600" dirty="0"/>
              <a:t>  - specifies the data on which to operate</a:t>
            </a:r>
          </a:p>
          <a:p>
            <a:pPr lvl="1"/>
            <a:r>
              <a:rPr lang="en-US" sz="1600" b="1" dirty="0"/>
              <a:t>WHERE</a:t>
            </a:r>
            <a:r>
              <a:rPr lang="en-US" sz="1600" dirty="0"/>
              <a:t> – filters the specified data</a:t>
            </a:r>
          </a:p>
          <a:p>
            <a:pPr lvl="1"/>
            <a:r>
              <a:rPr lang="en-US" sz="1600" b="1" dirty="0"/>
              <a:t>JOIN</a:t>
            </a:r>
            <a:r>
              <a:rPr lang="en-US" sz="1600" dirty="0"/>
              <a:t> – combines tables for more complex operations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UPDATE - updates data in a database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DELETE - deletes data from a database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INSERT INTO - inserts new data into a database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 TABLE – make a new table in the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FF2E7-7B75-2143-B1CB-3C9CBAD94C0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5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5849D85-C4D5-D44F-B5A2-757182916FCC}"/>
              </a:ext>
            </a:extLst>
          </p:cNvPr>
          <p:cNvGrpSpPr/>
          <p:nvPr/>
        </p:nvGrpSpPr>
        <p:grpSpPr>
          <a:xfrm>
            <a:off x="2591539" y="932629"/>
            <a:ext cx="3042826" cy="1119691"/>
            <a:chOff x="2591539" y="932629"/>
            <a:chExt cx="3042826" cy="11196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B53416-309A-ED44-86F4-1038D9B07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1539" y="932629"/>
              <a:ext cx="3042826" cy="111969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ED53CF-6421-084D-90F1-9C8527B97E6B}"/>
                </a:ext>
              </a:extLst>
            </p:cNvPr>
            <p:cNvSpPr txBox="1"/>
            <p:nvPr/>
          </p:nvSpPr>
          <p:spPr>
            <a:xfrm>
              <a:off x="3563450" y="954626"/>
              <a:ext cx="19334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latin typeface="Avenir Next Condensed" panose="020B0506020202020204" pitchFamily="34" charset="0"/>
                </a:rPr>
                <a:t>CompanyName, City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4160125-008A-5E44-96CB-03FD0E884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83" y="2557075"/>
            <a:ext cx="5443157" cy="2467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E2FB5-4849-6147-BD5C-537E8D64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474" y="144781"/>
            <a:ext cx="4944300" cy="645300"/>
          </a:xfrm>
        </p:spPr>
        <p:txBody>
          <a:bodyPr/>
          <a:lstStyle/>
          <a:p>
            <a:r>
              <a:rPr lang="en-US" sz="3200" dirty="0"/>
              <a:t>The SELECT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84176-B579-C747-A01A-87D35D6C01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C85FD-BCF2-1740-9800-A785285BAC0D}"/>
              </a:ext>
            </a:extLst>
          </p:cNvPr>
          <p:cNvSpPr txBox="1"/>
          <p:nvPr/>
        </p:nvSpPr>
        <p:spPr>
          <a:xfrm>
            <a:off x="159195" y="2171640"/>
            <a:ext cx="2331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Table: Customers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CBB915-EB80-8641-BD09-14FACD69121D}"/>
              </a:ext>
            </a:extLst>
          </p:cNvPr>
          <p:cNvGrpSpPr/>
          <p:nvPr/>
        </p:nvGrpSpPr>
        <p:grpSpPr>
          <a:xfrm>
            <a:off x="104203" y="1293453"/>
            <a:ext cx="5159228" cy="1284697"/>
            <a:chOff x="104203" y="1293453"/>
            <a:chExt cx="5159228" cy="12846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4481DB-8C5F-D947-9B75-7C5DA9910B06}"/>
                </a:ext>
              </a:extLst>
            </p:cNvPr>
            <p:cNvSpPr/>
            <p:nvPr/>
          </p:nvSpPr>
          <p:spPr>
            <a:xfrm>
              <a:off x="2591539" y="1293453"/>
              <a:ext cx="2671892" cy="35875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F00D52-43DF-2C40-BCD5-B7492394477F}"/>
                </a:ext>
              </a:extLst>
            </p:cNvPr>
            <p:cNvSpPr/>
            <p:nvPr/>
          </p:nvSpPr>
          <p:spPr>
            <a:xfrm>
              <a:off x="104203" y="2219393"/>
              <a:ext cx="2671892" cy="35875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4CB1FD-1243-BF4D-9636-F4ED66860D57}"/>
              </a:ext>
            </a:extLst>
          </p:cNvPr>
          <p:cNvGrpSpPr/>
          <p:nvPr/>
        </p:nvGrpSpPr>
        <p:grpSpPr>
          <a:xfrm>
            <a:off x="1012591" y="909401"/>
            <a:ext cx="4621774" cy="4140118"/>
            <a:chOff x="1012591" y="909401"/>
            <a:chExt cx="4621774" cy="41401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EE7920-747F-7B48-87F9-7686DCFC0BF2}"/>
                </a:ext>
              </a:extLst>
            </p:cNvPr>
            <p:cNvSpPr/>
            <p:nvPr/>
          </p:nvSpPr>
          <p:spPr>
            <a:xfrm>
              <a:off x="1012591" y="2521962"/>
              <a:ext cx="1029569" cy="25275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9C79A29-64C3-1549-9932-8546B10B158D}"/>
                </a:ext>
              </a:extLst>
            </p:cNvPr>
            <p:cNvSpPr/>
            <p:nvPr/>
          </p:nvSpPr>
          <p:spPr>
            <a:xfrm>
              <a:off x="3835465" y="2471162"/>
              <a:ext cx="482535" cy="25783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C56E81-9C71-6A41-9948-6F8997A4F617}"/>
                </a:ext>
              </a:extLst>
            </p:cNvPr>
            <p:cNvSpPr/>
            <p:nvPr/>
          </p:nvSpPr>
          <p:spPr>
            <a:xfrm>
              <a:off x="2591538" y="909401"/>
              <a:ext cx="3042827" cy="3587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6EBF6A-4F62-C243-A536-375540EA0B61}"/>
              </a:ext>
            </a:extLst>
          </p:cNvPr>
          <p:cNvGrpSpPr/>
          <p:nvPr/>
        </p:nvGrpSpPr>
        <p:grpSpPr>
          <a:xfrm>
            <a:off x="135733" y="1672886"/>
            <a:ext cx="5546756" cy="2889032"/>
            <a:chOff x="135733" y="1672886"/>
            <a:chExt cx="5546756" cy="28890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9A0F00-BDFC-9B45-8A33-0BC73BB00ED4}"/>
                </a:ext>
              </a:extLst>
            </p:cNvPr>
            <p:cNvSpPr/>
            <p:nvPr/>
          </p:nvSpPr>
          <p:spPr>
            <a:xfrm>
              <a:off x="2591538" y="1672886"/>
              <a:ext cx="2461177" cy="35875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3371DF-0CF6-9A4F-B552-6A07BAE95022}"/>
                </a:ext>
              </a:extLst>
            </p:cNvPr>
            <p:cNvSpPr/>
            <p:nvPr/>
          </p:nvSpPr>
          <p:spPr>
            <a:xfrm>
              <a:off x="135733" y="4203161"/>
              <a:ext cx="5546756" cy="35875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A7E401F-4D85-B646-9287-A3F4E4ADDA31}"/>
              </a:ext>
            </a:extLst>
          </p:cNvPr>
          <p:cNvSpPr txBox="1"/>
          <p:nvPr/>
        </p:nvSpPr>
        <p:spPr>
          <a:xfrm>
            <a:off x="7033348" y="265970"/>
            <a:ext cx="2110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names and cities of all UK customers?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206747-3024-4C4A-89D4-B6760769E337}"/>
              </a:ext>
            </a:extLst>
          </p:cNvPr>
          <p:cNvGrpSpPr/>
          <p:nvPr/>
        </p:nvGrpSpPr>
        <p:grpSpPr>
          <a:xfrm>
            <a:off x="5650959" y="1490469"/>
            <a:ext cx="3321352" cy="3511622"/>
            <a:chOff x="5650959" y="1490469"/>
            <a:chExt cx="3321352" cy="35116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F01877-6915-A044-BCFC-8BE67F6EA8A8}"/>
                </a:ext>
              </a:extLst>
            </p:cNvPr>
            <p:cNvGrpSpPr/>
            <p:nvPr/>
          </p:nvGrpSpPr>
          <p:grpSpPr>
            <a:xfrm>
              <a:off x="5650959" y="1490469"/>
              <a:ext cx="3321352" cy="3511622"/>
              <a:chOff x="5634365" y="1492475"/>
              <a:chExt cx="3321352" cy="351162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1962D6C-E224-4B40-8BB9-762DACFC0FF1}"/>
                  </a:ext>
                </a:extLst>
              </p:cNvPr>
              <p:cNvGrpSpPr/>
              <p:nvPr/>
            </p:nvGrpSpPr>
            <p:grpSpPr>
              <a:xfrm>
                <a:off x="6338818" y="1652210"/>
                <a:ext cx="2616899" cy="3351887"/>
                <a:chOff x="6338818" y="1652210"/>
                <a:chExt cx="2616899" cy="3351887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A3C24E4D-CEA7-0747-B68A-35494098D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38818" y="2057698"/>
                  <a:ext cx="2616899" cy="2946399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255FBA-2A56-7A40-A7EA-D3C051748949}"/>
                    </a:ext>
                  </a:extLst>
                </p:cNvPr>
                <p:cNvSpPr txBox="1"/>
                <p:nvPr/>
              </p:nvSpPr>
              <p:spPr>
                <a:xfrm>
                  <a:off x="6367906" y="1652210"/>
                  <a:ext cx="9685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Result</a:t>
                  </a:r>
                </a:p>
              </p:txBody>
            </p:sp>
          </p:grpSp>
          <p:cxnSp>
            <p:nvCxnSpPr>
              <p:cNvPr id="26" name="Curved Connector 25">
                <a:extLst>
                  <a:ext uri="{FF2B5EF4-FFF2-40B4-BE49-F238E27FC236}">
                    <a16:creationId xmlns:a16="http://schemas.microsoft.com/office/drawing/2014/main" id="{DB6783AC-BD6D-6A4F-B839-67157634A03E}"/>
                  </a:ext>
                </a:extLst>
              </p:cNvPr>
              <p:cNvCxnSpPr>
                <a:cxnSpLocks/>
                <a:stCxn id="13" idx="3"/>
                <a:endCxn id="6" idx="0"/>
              </p:cNvCxnSpPr>
              <p:nvPr/>
            </p:nvCxnSpPr>
            <p:spPr>
              <a:xfrm>
                <a:off x="5634365" y="1492475"/>
                <a:ext cx="2012903" cy="565223"/>
              </a:xfrm>
              <a:prstGeom prst="curvedConnector2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909149-3A31-464D-BF37-F11670D6EE69}"/>
                </a:ext>
              </a:extLst>
            </p:cNvPr>
            <p:cNvSpPr txBox="1"/>
            <p:nvPr/>
          </p:nvSpPr>
          <p:spPr>
            <a:xfrm>
              <a:off x="6384500" y="2116487"/>
              <a:ext cx="138693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CompanyName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F1F9D7-9B28-F04F-ACAE-D3A20FD5073C}"/>
                </a:ext>
              </a:extLst>
            </p:cNvPr>
            <p:cNvSpPr/>
            <p:nvPr/>
          </p:nvSpPr>
          <p:spPr>
            <a:xfrm>
              <a:off x="6414830" y="2073047"/>
              <a:ext cx="2498061" cy="38046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466B7E-2C44-E34D-BA40-8E01182F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249" y="1430129"/>
            <a:ext cx="3271057" cy="11384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F8158C3-CE70-6847-B730-664AEB15429D}"/>
              </a:ext>
            </a:extLst>
          </p:cNvPr>
          <p:cNvSpPr txBox="1"/>
          <p:nvPr/>
        </p:nvSpPr>
        <p:spPr>
          <a:xfrm>
            <a:off x="5223270" y="2241340"/>
            <a:ext cx="76117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Avenir Next Condensed" panose="020B0506020202020204" pitchFamily="34" charset="0"/>
              </a:rPr>
              <a:t>‘TORTU’;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07346-B44C-5E44-8FB8-D08D92AE6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" y="2646895"/>
            <a:ext cx="5588424" cy="2402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SELECT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89C31-A06F-B342-BD80-3557EEA5D002}"/>
              </a:ext>
            </a:extLst>
          </p:cNvPr>
          <p:cNvSpPr txBox="1"/>
          <p:nvPr/>
        </p:nvSpPr>
        <p:spPr>
          <a:xfrm>
            <a:off x="7141028" y="149392"/>
            <a:ext cx="18959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On what dates did the customer TORTU place orders?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067B61-15CF-354D-9075-364486827722}"/>
              </a:ext>
            </a:extLst>
          </p:cNvPr>
          <p:cNvGrpSpPr/>
          <p:nvPr/>
        </p:nvGrpSpPr>
        <p:grpSpPr>
          <a:xfrm>
            <a:off x="288131" y="1832516"/>
            <a:ext cx="4060349" cy="827702"/>
            <a:chOff x="104203" y="1293453"/>
            <a:chExt cx="4060349" cy="8277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C25D19-D5D5-2442-AB82-257A40AAF2B7}"/>
                </a:ext>
              </a:extLst>
            </p:cNvPr>
            <p:cNvSpPr/>
            <p:nvPr/>
          </p:nvSpPr>
          <p:spPr>
            <a:xfrm>
              <a:off x="2591539" y="1293453"/>
              <a:ext cx="1573013" cy="35875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4F3D056-D029-A749-BF53-2507212D3A3C}"/>
                </a:ext>
              </a:extLst>
            </p:cNvPr>
            <p:cNvSpPr/>
            <p:nvPr/>
          </p:nvSpPr>
          <p:spPr>
            <a:xfrm>
              <a:off x="104203" y="1762398"/>
              <a:ext cx="1785513" cy="35875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32C997-D5D1-BE45-B4C8-8CEF4C0938BE}"/>
              </a:ext>
            </a:extLst>
          </p:cNvPr>
          <p:cNvSpPr txBox="1"/>
          <p:nvPr/>
        </p:nvSpPr>
        <p:spPr>
          <a:xfrm>
            <a:off x="405687" y="2303339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Table: Orders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7D71A5-BF91-9E4C-97A0-44E0C1593717}"/>
              </a:ext>
            </a:extLst>
          </p:cNvPr>
          <p:cNvGrpSpPr/>
          <p:nvPr/>
        </p:nvGrpSpPr>
        <p:grpSpPr>
          <a:xfrm>
            <a:off x="193355" y="2220823"/>
            <a:ext cx="5845951" cy="2769207"/>
            <a:chOff x="193355" y="2220823"/>
            <a:chExt cx="5845951" cy="27692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A4B370-150F-5D43-824E-CBC27E1EA4D6}"/>
                </a:ext>
              </a:extLst>
            </p:cNvPr>
            <p:cNvSpPr/>
            <p:nvPr/>
          </p:nvSpPr>
          <p:spPr>
            <a:xfrm>
              <a:off x="199697" y="3136418"/>
              <a:ext cx="5771633" cy="321949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42C80D-2728-844F-AC9B-FFC13623E9C3}"/>
                </a:ext>
              </a:extLst>
            </p:cNvPr>
            <p:cNvSpPr/>
            <p:nvPr/>
          </p:nvSpPr>
          <p:spPr>
            <a:xfrm>
              <a:off x="193355" y="3898047"/>
              <a:ext cx="5771633" cy="321949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ED3897-9AE5-4C46-9ADF-CE60C87CD0D3}"/>
                </a:ext>
              </a:extLst>
            </p:cNvPr>
            <p:cNvSpPr/>
            <p:nvPr/>
          </p:nvSpPr>
          <p:spPr>
            <a:xfrm>
              <a:off x="243777" y="4668081"/>
              <a:ext cx="5721211" cy="321949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F82B53-ABD8-A14A-B695-049A7F3F0820}"/>
                </a:ext>
              </a:extLst>
            </p:cNvPr>
            <p:cNvSpPr/>
            <p:nvPr/>
          </p:nvSpPr>
          <p:spPr>
            <a:xfrm>
              <a:off x="2775466" y="2220823"/>
              <a:ext cx="3263840" cy="321949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A16F8D-2DAC-7742-95C3-13C95CD125E6}"/>
              </a:ext>
            </a:extLst>
          </p:cNvPr>
          <p:cNvGrpSpPr/>
          <p:nvPr/>
        </p:nvGrpSpPr>
        <p:grpSpPr>
          <a:xfrm>
            <a:off x="2775467" y="1436630"/>
            <a:ext cx="5699035" cy="3612889"/>
            <a:chOff x="2775467" y="1436630"/>
            <a:chExt cx="5699035" cy="361288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8568B4-3A4D-1043-814F-3AE800A0DD7F}"/>
                </a:ext>
              </a:extLst>
            </p:cNvPr>
            <p:cNvSpPr/>
            <p:nvPr/>
          </p:nvSpPr>
          <p:spPr>
            <a:xfrm>
              <a:off x="3710500" y="2672671"/>
              <a:ext cx="1015999" cy="237684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F452F9D-2176-9542-8E96-E278A57BC0FD}"/>
                </a:ext>
              </a:extLst>
            </p:cNvPr>
            <p:cNvSpPr/>
            <p:nvPr/>
          </p:nvSpPr>
          <p:spPr>
            <a:xfrm>
              <a:off x="2775467" y="1436630"/>
              <a:ext cx="2060694" cy="3587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232074-4B9C-C442-BC47-1E0E379C3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0490" y="2207555"/>
              <a:ext cx="1579658" cy="275735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52BC7-2349-4B48-BC12-A129F3B79712}"/>
                </a:ext>
              </a:extLst>
            </p:cNvPr>
            <p:cNvSpPr txBox="1"/>
            <p:nvPr/>
          </p:nvSpPr>
          <p:spPr>
            <a:xfrm>
              <a:off x="6755715" y="1827330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Result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D1FE4C-B670-7848-89FA-77963A5E29FD}"/>
                </a:ext>
              </a:extLst>
            </p:cNvPr>
            <p:cNvSpPr/>
            <p:nvPr/>
          </p:nvSpPr>
          <p:spPr>
            <a:xfrm>
              <a:off x="6806545" y="2343495"/>
              <a:ext cx="1667957" cy="38046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4EFB75ED-1414-9845-8C6D-644E47B323F3}"/>
                </a:ext>
              </a:extLst>
            </p:cNvPr>
            <p:cNvCxnSpPr>
              <a:cxnSpLocks/>
              <a:stCxn id="8" idx="3"/>
              <a:endCxn id="27" idx="1"/>
            </p:cNvCxnSpPr>
            <p:nvPr/>
          </p:nvCxnSpPr>
          <p:spPr>
            <a:xfrm>
              <a:off x="6039306" y="1999339"/>
              <a:ext cx="811184" cy="158689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05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8D91-9C79-A144-B4F4-36740595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SQL Statements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0A7623-BD97-0C46-BDF5-A2B3840C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238" y="1346429"/>
            <a:ext cx="8451521" cy="3618477"/>
          </a:xfrm>
        </p:spPr>
        <p:txBody>
          <a:bodyPr/>
          <a:lstStyle/>
          <a:p>
            <a:r>
              <a:rPr lang="en-US" sz="2000" dirty="0"/>
              <a:t>Use the COMP256Web Container</a:t>
            </a:r>
          </a:p>
          <a:p>
            <a:r>
              <a:rPr lang="en-US" sz="2000" dirty="0"/>
              <a:t>In a Terminal Window use the command:</a:t>
            </a:r>
          </a:p>
          <a:p>
            <a:pPr lvl="1"/>
            <a:r>
              <a:rPr lang="en-US" sz="1800" dirty="0">
                <a:latin typeface="Courier" pitchFamily="2" charset="0"/>
              </a:rPr>
              <a:t>sqlite3 /</a:t>
            </a:r>
            <a:r>
              <a:rPr lang="en-US" sz="1800" dirty="0" err="1">
                <a:latin typeface="Courier" pitchFamily="2" charset="0"/>
              </a:rPr>
              <a:t>db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 err="1">
                <a:latin typeface="Courier" pitchFamily="2" charset="0"/>
              </a:rPr>
              <a:t>Northwind.db</a:t>
            </a:r>
            <a:endParaRPr lang="en-US" sz="1800" dirty="0">
              <a:latin typeface="Courier" pitchFamily="2" charset="0"/>
            </a:endParaRPr>
          </a:p>
          <a:p>
            <a:r>
              <a:rPr lang="en-US" sz="2000" dirty="0"/>
              <a:t>You will see an SQL command prompt: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sqlite</a:t>
            </a:r>
            <a:r>
              <a:rPr lang="en-US" sz="2000" dirty="0">
                <a:latin typeface="Courier" pitchFamily="2" charset="0"/>
              </a:rPr>
              <a:t>&gt;</a:t>
            </a:r>
          </a:p>
          <a:p>
            <a:r>
              <a:rPr lang="en-US" sz="2000" dirty="0"/>
              <a:t>Enter SQL Statements</a:t>
            </a:r>
          </a:p>
          <a:p>
            <a:pPr lvl="1"/>
            <a:r>
              <a:rPr lang="en-US" sz="2000" dirty="0"/>
              <a:t>Can use multiple lines</a:t>
            </a:r>
          </a:p>
          <a:p>
            <a:pPr lvl="1"/>
            <a:r>
              <a:rPr lang="en-US" sz="2000" dirty="0"/>
              <a:t>Terminate statements with a 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lvl="1"/>
            <a:r>
              <a:rPr lang="en-US" sz="2000" dirty="0">
                <a:latin typeface="Courier" pitchFamily="2" charset="0"/>
              </a:rPr>
              <a:t>Use .quit</a:t>
            </a:r>
            <a:r>
              <a:rPr lang="en-US" sz="2000" dirty="0"/>
              <a:t> to exit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Ctrl+C</a:t>
            </a:r>
            <a:r>
              <a:rPr lang="en-US" sz="2000" dirty="0"/>
              <a:t> a few times if you get stuck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CDE7-681D-2643-8710-F3506C577EC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66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36ABC-863F-4848-B1A9-3E7DECFC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" y="2660121"/>
            <a:ext cx="5150631" cy="2002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A73BE-003D-9744-BBA8-77EE0AA1D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049" y="3301296"/>
            <a:ext cx="4291943" cy="184523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DA1D076-32DF-A84A-A1DE-90B767803724}"/>
              </a:ext>
            </a:extLst>
          </p:cNvPr>
          <p:cNvGrpSpPr/>
          <p:nvPr/>
        </p:nvGrpSpPr>
        <p:grpSpPr>
          <a:xfrm>
            <a:off x="288131" y="1308882"/>
            <a:ext cx="6572614" cy="978019"/>
            <a:chOff x="288131" y="1477042"/>
            <a:chExt cx="6572614" cy="97801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718A027-9244-6D47-8972-F084DB0D8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131" y="1477042"/>
              <a:ext cx="6572614" cy="97801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7FBB96-82E5-664D-92AA-5E414D2C7735}"/>
                </a:ext>
              </a:extLst>
            </p:cNvPr>
            <p:cNvSpPr txBox="1"/>
            <p:nvPr/>
          </p:nvSpPr>
          <p:spPr>
            <a:xfrm>
              <a:off x="1964050" y="2158248"/>
              <a:ext cx="12931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>
                  <a:latin typeface="Avenir Next Condensed" panose="020B0506020202020204" pitchFamily="34" charset="0"/>
                </a:rPr>
                <a:t>CompanyName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JOIN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89C31-A06F-B342-BD80-3557EEA5D002}"/>
              </a:ext>
            </a:extLst>
          </p:cNvPr>
          <p:cNvSpPr txBox="1"/>
          <p:nvPr/>
        </p:nvSpPr>
        <p:spPr>
          <a:xfrm>
            <a:off x="6918961" y="254755"/>
            <a:ext cx="228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dates and order IDs that were placed by “Tortuga </a:t>
            </a:r>
            <a:r>
              <a:rPr lang="en-US" sz="2000" dirty="0" err="1">
                <a:solidFill>
                  <a:srgbClr val="FF0000"/>
                </a:solidFill>
                <a:latin typeface="Segoe Print" panose="02000800000000000000" pitchFamily="2" charset="0"/>
              </a:rPr>
              <a:t>Restaurante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”?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5413125-67B0-FF4B-B6DD-0833B2A46286}"/>
              </a:ext>
            </a:extLst>
          </p:cNvPr>
          <p:cNvGrpSpPr/>
          <p:nvPr/>
        </p:nvGrpSpPr>
        <p:grpSpPr>
          <a:xfrm>
            <a:off x="21596" y="2987041"/>
            <a:ext cx="9122404" cy="2075898"/>
            <a:chOff x="21596" y="2987041"/>
            <a:chExt cx="9122404" cy="207589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7A6DC8-6B88-D34A-BC3C-8F0BC47FCB4C}"/>
                </a:ext>
              </a:extLst>
            </p:cNvPr>
            <p:cNvGrpSpPr/>
            <p:nvPr/>
          </p:nvGrpSpPr>
          <p:grpSpPr>
            <a:xfrm>
              <a:off x="21596" y="2987041"/>
              <a:ext cx="9122404" cy="2075898"/>
              <a:chOff x="21596" y="2987041"/>
              <a:chExt cx="9122404" cy="207589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D2C6DE-188E-3347-AD8A-A10CC15BD588}"/>
                  </a:ext>
                </a:extLst>
              </p:cNvPr>
              <p:cNvSpPr/>
              <p:nvPr/>
            </p:nvSpPr>
            <p:spPr>
              <a:xfrm>
                <a:off x="21596" y="2987041"/>
                <a:ext cx="5261604" cy="299450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20E009D-4E7E-FD43-81A7-27042ECC72AA}"/>
                  </a:ext>
                </a:extLst>
              </p:cNvPr>
              <p:cNvSpPr/>
              <p:nvPr/>
            </p:nvSpPr>
            <p:spPr>
              <a:xfrm>
                <a:off x="4704080" y="3696863"/>
                <a:ext cx="4439920" cy="18256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E07D18C-4636-3C4A-B499-0649484D128A}"/>
                  </a:ext>
                </a:extLst>
              </p:cNvPr>
              <p:cNvSpPr/>
              <p:nvPr/>
            </p:nvSpPr>
            <p:spPr>
              <a:xfrm>
                <a:off x="4704080" y="4288151"/>
                <a:ext cx="4439920" cy="18256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1E8E3E-FFCB-1547-9457-7925B6580CA5}"/>
                  </a:ext>
                </a:extLst>
              </p:cNvPr>
              <p:cNvSpPr/>
              <p:nvPr/>
            </p:nvSpPr>
            <p:spPr>
              <a:xfrm>
                <a:off x="4704080" y="4880373"/>
                <a:ext cx="4439920" cy="18256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1B91C0D-B99F-934C-8DB4-213FD51F6DCC}"/>
                </a:ext>
              </a:extLst>
            </p:cNvPr>
            <p:cNvSpPr/>
            <p:nvPr/>
          </p:nvSpPr>
          <p:spPr>
            <a:xfrm>
              <a:off x="2448560" y="3281680"/>
              <a:ext cx="2225040" cy="518160"/>
            </a:xfrm>
            <a:custGeom>
              <a:avLst/>
              <a:gdLst>
                <a:gd name="connsiteX0" fmla="*/ 0 w 2225040"/>
                <a:gd name="connsiteY0" fmla="*/ 0 h 518160"/>
                <a:gd name="connsiteX1" fmla="*/ 20320 w 2225040"/>
                <a:gd name="connsiteY1" fmla="*/ 111760 h 518160"/>
                <a:gd name="connsiteX2" fmla="*/ 50800 w 2225040"/>
                <a:gd name="connsiteY2" fmla="*/ 172720 h 518160"/>
                <a:gd name="connsiteX3" fmla="*/ 111760 w 2225040"/>
                <a:gd name="connsiteY3" fmla="*/ 223520 h 518160"/>
                <a:gd name="connsiteX4" fmla="*/ 162560 w 2225040"/>
                <a:gd name="connsiteY4" fmla="*/ 264160 h 518160"/>
                <a:gd name="connsiteX5" fmla="*/ 193040 w 2225040"/>
                <a:gd name="connsiteY5" fmla="*/ 284480 h 518160"/>
                <a:gd name="connsiteX6" fmla="*/ 254000 w 2225040"/>
                <a:gd name="connsiteY6" fmla="*/ 304800 h 518160"/>
                <a:gd name="connsiteX7" fmla="*/ 375920 w 2225040"/>
                <a:gd name="connsiteY7" fmla="*/ 345440 h 518160"/>
                <a:gd name="connsiteX8" fmla="*/ 447040 w 2225040"/>
                <a:gd name="connsiteY8" fmla="*/ 365760 h 518160"/>
                <a:gd name="connsiteX9" fmla="*/ 508000 w 2225040"/>
                <a:gd name="connsiteY9" fmla="*/ 375920 h 518160"/>
                <a:gd name="connsiteX10" fmla="*/ 619760 w 2225040"/>
                <a:gd name="connsiteY10" fmla="*/ 396240 h 518160"/>
                <a:gd name="connsiteX11" fmla="*/ 690880 w 2225040"/>
                <a:gd name="connsiteY11" fmla="*/ 406400 h 518160"/>
                <a:gd name="connsiteX12" fmla="*/ 731520 w 2225040"/>
                <a:gd name="connsiteY12" fmla="*/ 416560 h 518160"/>
                <a:gd name="connsiteX13" fmla="*/ 863600 w 2225040"/>
                <a:gd name="connsiteY13" fmla="*/ 436880 h 518160"/>
                <a:gd name="connsiteX14" fmla="*/ 944880 w 2225040"/>
                <a:gd name="connsiteY14" fmla="*/ 447040 h 518160"/>
                <a:gd name="connsiteX15" fmla="*/ 1005840 w 2225040"/>
                <a:gd name="connsiteY15" fmla="*/ 457200 h 518160"/>
                <a:gd name="connsiteX16" fmla="*/ 1097280 w 2225040"/>
                <a:gd name="connsiteY16" fmla="*/ 467360 h 518160"/>
                <a:gd name="connsiteX17" fmla="*/ 1320800 w 2225040"/>
                <a:gd name="connsiteY17" fmla="*/ 487680 h 518160"/>
                <a:gd name="connsiteX18" fmla="*/ 2042160 w 2225040"/>
                <a:gd name="connsiteY18" fmla="*/ 518160 h 518160"/>
                <a:gd name="connsiteX19" fmla="*/ 2225040 w 2225040"/>
                <a:gd name="connsiteY19" fmla="*/ 50800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25040" h="518160">
                  <a:moveTo>
                    <a:pt x="0" y="0"/>
                  </a:moveTo>
                  <a:cubicBezTo>
                    <a:pt x="8223" y="57558"/>
                    <a:pt x="6633" y="63856"/>
                    <a:pt x="20320" y="111760"/>
                  </a:cubicBezTo>
                  <a:cubicBezTo>
                    <a:pt x="28289" y="139652"/>
                    <a:pt x="31440" y="149488"/>
                    <a:pt x="50800" y="172720"/>
                  </a:cubicBezTo>
                  <a:cubicBezTo>
                    <a:pt x="75246" y="202056"/>
                    <a:pt x="81790" y="203540"/>
                    <a:pt x="111760" y="223520"/>
                  </a:cubicBezTo>
                  <a:cubicBezTo>
                    <a:pt x="146014" y="274901"/>
                    <a:pt x="113485" y="239623"/>
                    <a:pt x="162560" y="264160"/>
                  </a:cubicBezTo>
                  <a:cubicBezTo>
                    <a:pt x="173482" y="269621"/>
                    <a:pt x="181882" y="279521"/>
                    <a:pt x="193040" y="284480"/>
                  </a:cubicBezTo>
                  <a:cubicBezTo>
                    <a:pt x="212613" y="293179"/>
                    <a:pt x="233680" y="298027"/>
                    <a:pt x="254000" y="304800"/>
                  </a:cubicBezTo>
                  <a:lnTo>
                    <a:pt x="375920" y="345440"/>
                  </a:lnTo>
                  <a:cubicBezTo>
                    <a:pt x="404970" y="355123"/>
                    <a:pt x="415146" y="359381"/>
                    <a:pt x="447040" y="365760"/>
                  </a:cubicBezTo>
                  <a:cubicBezTo>
                    <a:pt x="467240" y="369800"/>
                    <a:pt x="487732" y="372235"/>
                    <a:pt x="508000" y="375920"/>
                  </a:cubicBezTo>
                  <a:cubicBezTo>
                    <a:pt x="595185" y="391772"/>
                    <a:pt x="522460" y="381271"/>
                    <a:pt x="619760" y="396240"/>
                  </a:cubicBezTo>
                  <a:cubicBezTo>
                    <a:pt x="643429" y="399881"/>
                    <a:pt x="667319" y="402116"/>
                    <a:pt x="690880" y="406400"/>
                  </a:cubicBezTo>
                  <a:cubicBezTo>
                    <a:pt x="704618" y="408898"/>
                    <a:pt x="717828" y="413822"/>
                    <a:pt x="731520" y="416560"/>
                  </a:cubicBezTo>
                  <a:cubicBezTo>
                    <a:pt x="762565" y="422769"/>
                    <a:pt x="834322" y="432976"/>
                    <a:pt x="863600" y="436880"/>
                  </a:cubicBezTo>
                  <a:lnTo>
                    <a:pt x="944880" y="447040"/>
                  </a:lnTo>
                  <a:cubicBezTo>
                    <a:pt x="965273" y="449953"/>
                    <a:pt x="985420" y="454477"/>
                    <a:pt x="1005840" y="457200"/>
                  </a:cubicBezTo>
                  <a:cubicBezTo>
                    <a:pt x="1036239" y="461253"/>
                    <a:pt x="1066849" y="463556"/>
                    <a:pt x="1097280" y="467360"/>
                  </a:cubicBezTo>
                  <a:cubicBezTo>
                    <a:pt x="1220561" y="482770"/>
                    <a:pt x="1140764" y="480073"/>
                    <a:pt x="1320800" y="487680"/>
                  </a:cubicBezTo>
                  <a:cubicBezTo>
                    <a:pt x="2106669" y="520886"/>
                    <a:pt x="1655864" y="492407"/>
                    <a:pt x="2042160" y="518160"/>
                  </a:cubicBezTo>
                  <a:cubicBezTo>
                    <a:pt x="2197912" y="507035"/>
                    <a:pt x="2136866" y="508000"/>
                    <a:pt x="2225040" y="5080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5F96B98-77B0-0F46-8507-CEE8B4EDC723}"/>
                </a:ext>
              </a:extLst>
            </p:cNvPr>
            <p:cNvSpPr/>
            <p:nvPr/>
          </p:nvSpPr>
          <p:spPr>
            <a:xfrm>
              <a:off x="2428240" y="3302000"/>
              <a:ext cx="2245360" cy="1060641"/>
            </a:xfrm>
            <a:custGeom>
              <a:avLst/>
              <a:gdLst>
                <a:gd name="connsiteX0" fmla="*/ 0 w 2245360"/>
                <a:gd name="connsiteY0" fmla="*/ 0 h 1060641"/>
                <a:gd name="connsiteX1" fmla="*/ 10160 w 2245360"/>
                <a:gd name="connsiteY1" fmla="*/ 81280 h 1060641"/>
                <a:gd name="connsiteX2" fmla="*/ 20320 w 2245360"/>
                <a:gd name="connsiteY2" fmla="*/ 213360 h 1060641"/>
                <a:gd name="connsiteX3" fmla="*/ 30480 w 2245360"/>
                <a:gd name="connsiteY3" fmla="*/ 243840 h 1060641"/>
                <a:gd name="connsiteX4" fmla="*/ 40640 w 2245360"/>
                <a:gd name="connsiteY4" fmla="*/ 294640 h 1060641"/>
                <a:gd name="connsiteX5" fmla="*/ 60960 w 2245360"/>
                <a:gd name="connsiteY5" fmla="*/ 355600 h 1060641"/>
                <a:gd name="connsiteX6" fmla="*/ 101600 w 2245360"/>
                <a:gd name="connsiteY6" fmla="*/ 416560 h 1060641"/>
                <a:gd name="connsiteX7" fmla="*/ 111760 w 2245360"/>
                <a:gd name="connsiteY7" fmla="*/ 447040 h 1060641"/>
                <a:gd name="connsiteX8" fmla="*/ 203200 w 2245360"/>
                <a:gd name="connsiteY8" fmla="*/ 528320 h 1060641"/>
                <a:gd name="connsiteX9" fmla="*/ 243840 w 2245360"/>
                <a:gd name="connsiteY9" fmla="*/ 538480 h 1060641"/>
                <a:gd name="connsiteX10" fmla="*/ 304800 w 2245360"/>
                <a:gd name="connsiteY10" fmla="*/ 579120 h 1060641"/>
                <a:gd name="connsiteX11" fmla="*/ 335280 w 2245360"/>
                <a:gd name="connsiteY11" fmla="*/ 599440 h 1060641"/>
                <a:gd name="connsiteX12" fmla="*/ 365760 w 2245360"/>
                <a:gd name="connsiteY12" fmla="*/ 609600 h 1060641"/>
                <a:gd name="connsiteX13" fmla="*/ 396240 w 2245360"/>
                <a:gd name="connsiteY13" fmla="*/ 629920 h 1060641"/>
                <a:gd name="connsiteX14" fmla="*/ 457200 w 2245360"/>
                <a:gd name="connsiteY14" fmla="*/ 650240 h 1060641"/>
                <a:gd name="connsiteX15" fmla="*/ 487680 w 2245360"/>
                <a:gd name="connsiteY15" fmla="*/ 660400 h 1060641"/>
                <a:gd name="connsiteX16" fmla="*/ 548640 w 2245360"/>
                <a:gd name="connsiteY16" fmla="*/ 701040 h 1060641"/>
                <a:gd name="connsiteX17" fmla="*/ 609600 w 2245360"/>
                <a:gd name="connsiteY17" fmla="*/ 721360 h 1060641"/>
                <a:gd name="connsiteX18" fmla="*/ 640080 w 2245360"/>
                <a:gd name="connsiteY18" fmla="*/ 731520 h 1060641"/>
                <a:gd name="connsiteX19" fmla="*/ 701040 w 2245360"/>
                <a:gd name="connsiteY19" fmla="*/ 762000 h 1060641"/>
                <a:gd name="connsiteX20" fmla="*/ 731520 w 2245360"/>
                <a:gd name="connsiteY20" fmla="*/ 782320 h 1060641"/>
                <a:gd name="connsiteX21" fmla="*/ 792480 w 2245360"/>
                <a:gd name="connsiteY21" fmla="*/ 802640 h 1060641"/>
                <a:gd name="connsiteX22" fmla="*/ 822960 w 2245360"/>
                <a:gd name="connsiteY22" fmla="*/ 822960 h 1060641"/>
                <a:gd name="connsiteX23" fmla="*/ 883920 w 2245360"/>
                <a:gd name="connsiteY23" fmla="*/ 843280 h 1060641"/>
                <a:gd name="connsiteX24" fmla="*/ 975360 w 2245360"/>
                <a:gd name="connsiteY24" fmla="*/ 873760 h 1060641"/>
                <a:gd name="connsiteX25" fmla="*/ 1066800 w 2245360"/>
                <a:gd name="connsiteY25" fmla="*/ 904240 h 1060641"/>
                <a:gd name="connsiteX26" fmla="*/ 1097280 w 2245360"/>
                <a:gd name="connsiteY26" fmla="*/ 914400 h 1060641"/>
                <a:gd name="connsiteX27" fmla="*/ 1198880 w 2245360"/>
                <a:gd name="connsiteY27" fmla="*/ 934720 h 1060641"/>
                <a:gd name="connsiteX28" fmla="*/ 1229360 w 2245360"/>
                <a:gd name="connsiteY28" fmla="*/ 944880 h 1060641"/>
                <a:gd name="connsiteX29" fmla="*/ 1361440 w 2245360"/>
                <a:gd name="connsiteY29" fmla="*/ 965200 h 1060641"/>
                <a:gd name="connsiteX30" fmla="*/ 1422400 w 2245360"/>
                <a:gd name="connsiteY30" fmla="*/ 975360 h 1060641"/>
                <a:gd name="connsiteX31" fmla="*/ 1473200 w 2245360"/>
                <a:gd name="connsiteY31" fmla="*/ 985520 h 1060641"/>
                <a:gd name="connsiteX32" fmla="*/ 1574800 w 2245360"/>
                <a:gd name="connsiteY32" fmla="*/ 995680 h 1060641"/>
                <a:gd name="connsiteX33" fmla="*/ 1727200 w 2245360"/>
                <a:gd name="connsiteY33" fmla="*/ 1026160 h 1060641"/>
                <a:gd name="connsiteX34" fmla="*/ 1930400 w 2245360"/>
                <a:gd name="connsiteY34" fmla="*/ 1046480 h 1060641"/>
                <a:gd name="connsiteX35" fmla="*/ 2245360 w 2245360"/>
                <a:gd name="connsiteY35" fmla="*/ 1056640 h 106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45360" h="1060641">
                  <a:moveTo>
                    <a:pt x="0" y="0"/>
                  </a:moveTo>
                  <a:cubicBezTo>
                    <a:pt x="3387" y="27093"/>
                    <a:pt x="7571" y="54099"/>
                    <a:pt x="10160" y="81280"/>
                  </a:cubicBezTo>
                  <a:cubicBezTo>
                    <a:pt x="14346" y="125238"/>
                    <a:pt x="14843" y="169544"/>
                    <a:pt x="20320" y="213360"/>
                  </a:cubicBezTo>
                  <a:cubicBezTo>
                    <a:pt x="21648" y="223987"/>
                    <a:pt x="27883" y="233450"/>
                    <a:pt x="30480" y="243840"/>
                  </a:cubicBezTo>
                  <a:cubicBezTo>
                    <a:pt x="34668" y="260593"/>
                    <a:pt x="36096" y="277980"/>
                    <a:pt x="40640" y="294640"/>
                  </a:cubicBezTo>
                  <a:cubicBezTo>
                    <a:pt x="46276" y="315304"/>
                    <a:pt x="49079" y="337778"/>
                    <a:pt x="60960" y="355600"/>
                  </a:cubicBezTo>
                  <a:cubicBezTo>
                    <a:pt x="74507" y="375920"/>
                    <a:pt x="93877" y="393392"/>
                    <a:pt x="101600" y="416560"/>
                  </a:cubicBezTo>
                  <a:cubicBezTo>
                    <a:pt x="104987" y="426720"/>
                    <a:pt x="105185" y="438586"/>
                    <a:pt x="111760" y="447040"/>
                  </a:cubicBezTo>
                  <a:cubicBezTo>
                    <a:pt x="122600" y="460977"/>
                    <a:pt x="173775" y="515709"/>
                    <a:pt x="203200" y="528320"/>
                  </a:cubicBezTo>
                  <a:cubicBezTo>
                    <a:pt x="216035" y="533821"/>
                    <a:pt x="230293" y="535093"/>
                    <a:pt x="243840" y="538480"/>
                  </a:cubicBezTo>
                  <a:lnTo>
                    <a:pt x="304800" y="579120"/>
                  </a:lnTo>
                  <a:cubicBezTo>
                    <a:pt x="314960" y="585893"/>
                    <a:pt x="323696" y="595579"/>
                    <a:pt x="335280" y="599440"/>
                  </a:cubicBezTo>
                  <a:cubicBezTo>
                    <a:pt x="345440" y="602827"/>
                    <a:pt x="356181" y="604811"/>
                    <a:pt x="365760" y="609600"/>
                  </a:cubicBezTo>
                  <a:cubicBezTo>
                    <a:pt x="376682" y="615061"/>
                    <a:pt x="385082" y="624961"/>
                    <a:pt x="396240" y="629920"/>
                  </a:cubicBezTo>
                  <a:cubicBezTo>
                    <a:pt x="415813" y="638619"/>
                    <a:pt x="436880" y="643467"/>
                    <a:pt x="457200" y="650240"/>
                  </a:cubicBezTo>
                  <a:cubicBezTo>
                    <a:pt x="467360" y="653627"/>
                    <a:pt x="478769" y="654459"/>
                    <a:pt x="487680" y="660400"/>
                  </a:cubicBezTo>
                  <a:cubicBezTo>
                    <a:pt x="508000" y="673947"/>
                    <a:pt x="525472" y="693317"/>
                    <a:pt x="548640" y="701040"/>
                  </a:cubicBezTo>
                  <a:lnTo>
                    <a:pt x="609600" y="721360"/>
                  </a:lnTo>
                  <a:cubicBezTo>
                    <a:pt x="619760" y="724747"/>
                    <a:pt x="631169" y="725579"/>
                    <a:pt x="640080" y="731520"/>
                  </a:cubicBezTo>
                  <a:cubicBezTo>
                    <a:pt x="727431" y="789754"/>
                    <a:pt x="616912" y="719936"/>
                    <a:pt x="701040" y="762000"/>
                  </a:cubicBezTo>
                  <a:cubicBezTo>
                    <a:pt x="711962" y="767461"/>
                    <a:pt x="720362" y="777361"/>
                    <a:pt x="731520" y="782320"/>
                  </a:cubicBezTo>
                  <a:cubicBezTo>
                    <a:pt x="751093" y="791019"/>
                    <a:pt x="774658" y="790759"/>
                    <a:pt x="792480" y="802640"/>
                  </a:cubicBezTo>
                  <a:cubicBezTo>
                    <a:pt x="802640" y="809413"/>
                    <a:pt x="811802" y="818001"/>
                    <a:pt x="822960" y="822960"/>
                  </a:cubicBezTo>
                  <a:cubicBezTo>
                    <a:pt x="842533" y="831659"/>
                    <a:pt x="863600" y="836507"/>
                    <a:pt x="883920" y="843280"/>
                  </a:cubicBezTo>
                  <a:lnTo>
                    <a:pt x="975360" y="873760"/>
                  </a:lnTo>
                  <a:lnTo>
                    <a:pt x="1066800" y="904240"/>
                  </a:lnTo>
                  <a:cubicBezTo>
                    <a:pt x="1076960" y="907627"/>
                    <a:pt x="1086716" y="912639"/>
                    <a:pt x="1097280" y="914400"/>
                  </a:cubicBezTo>
                  <a:cubicBezTo>
                    <a:pt x="1145182" y="922384"/>
                    <a:pt x="1156442" y="922595"/>
                    <a:pt x="1198880" y="934720"/>
                  </a:cubicBezTo>
                  <a:cubicBezTo>
                    <a:pt x="1209178" y="937662"/>
                    <a:pt x="1218905" y="942557"/>
                    <a:pt x="1229360" y="944880"/>
                  </a:cubicBezTo>
                  <a:cubicBezTo>
                    <a:pt x="1257871" y="951216"/>
                    <a:pt x="1335108" y="961149"/>
                    <a:pt x="1361440" y="965200"/>
                  </a:cubicBezTo>
                  <a:cubicBezTo>
                    <a:pt x="1381801" y="968332"/>
                    <a:pt x="1402132" y="971675"/>
                    <a:pt x="1422400" y="975360"/>
                  </a:cubicBezTo>
                  <a:cubicBezTo>
                    <a:pt x="1439390" y="978449"/>
                    <a:pt x="1456083" y="983238"/>
                    <a:pt x="1473200" y="985520"/>
                  </a:cubicBezTo>
                  <a:cubicBezTo>
                    <a:pt x="1506937" y="990018"/>
                    <a:pt x="1540933" y="992293"/>
                    <a:pt x="1574800" y="995680"/>
                  </a:cubicBezTo>
                  <a:cubicBezTo>
                    <a:pt x="1644366" y="1018869"/>
                    <a:pt x="1594716" y="1004079"/>
                    <a:pt x="1727200" y="1026160"/>
                  </a:cubicBezTo>
                  <a:cubicBezTo>
                    <a:pt x="1835047" y="1044135"/>
                    <a:pt x="1767612" y="1034852"/>
                    <a:pt x="1930400" y="1046480"/>
                  </a:cubicBezTo>
                  <a:cubicBezTo>
                    <a:pt x="2074875" y="1070559"/>
                    <a:pt x="1970760" y="1056640"/>
                    <a:pt x="2245360" y="105664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C64727B-B66A-EF4B-95B9-37EA5ECE3559}"/>
                </a:ext>
              </a:extLst>
            </p:cNvPr>
            <p:cNvSpPr/>
            <p:nvPr/>
          </p:nvSpPr>
          <p:spPr>
            <a:xfrm>
              <a:off x="2418080" y="3312160"/>
              <a:ext cx="2255520" cy="1696730"/>
            </a:xfrm>
            <a:custGeom>
              <a:avLst/>
              <a:gdLst>
                <a:gd name="connsiteX0" fmla="*/ 10160 w 2255520"/>
                <a:gd name="connsiteY0" fmla="*/ 0 h 1696730"/>
                <a:gd name="connsiteX1" fmla="*/ 20320 w 2255520"/>
                <a:gd name="connsiteY1" fmla="*/ 71120 h 1696730"/>
                <a:gd name="connsiteX2" fmla="*/ 0 w 2255520"/>
                <a:gd name="connsiteY2" fmla="*/ 223520 h 1696730"/>
                <a:gd name="connsiteX3" fmla="*/ 10160 w 2255520"/>
                <a:gd name="connsiteY3" fmla="*/ 528320 h 1696730"/>
                <a:gd name="connsiteX4" fmla="*/ 20320 w 2255520"/>
                <a:gd name="connsiteY4" fmla="*/ 609600 h 1696730"/>
                <a:gd name="connsiteX5" fmla="*/ 30480 w 2255520"/>
                <a:gd name="connsiteY5" fmla="*/ 670560 h 1696730"/>
                <a:gd name="connsiteX6" fmla="*/ 50800 w 2255520"/>
                <a:gd name="connsiteY6" fmla="*/ 762000 h 1696730"/>
                <a:gd name="connsiteX7" fmla="*/ 71120 w 2255520"/>
                <a:gd name="connsiteY7" fmla="*/ 822960 h 1696730"/>
                <a:gd name="connsiteX8" fmla="*/ 81280 w 2255520"/>
                <a:gd name="connsiteY8" fmla="*/ 853440 h 1696730"/>
                <a:gd name="connsiteX9" fmla="*/ 91440 w 2255520"/>
                <a:gd name="connsiteY9" fmla="*/ 894080 h 1696730"/>
                <a:gd name="connsiteX10" fmla="*/ 101600 w 2255520"/>
                <a:gd name="connsiteY10" fmla="*/ 924560 h 1696730"/>
                <a:gd name="connsiteX11" fmla="*/ 121920 w 2255520"/>
                <a:gd name="connsiteY11" fmla="*/ 1005840 h 1696730"/>
                <a:gd name="connsiteX12" fmla="*/ 162560 w 2255520"/>
                <a:gd name="connsiteY12" fmla="*/ 1066800 h 1696730"/>
                <a:gd name="connsiteX13" fmla="*/ 213360 w 2255520"/>
                <a:gd name="connsiteY13" fmla="*/ 1127760 h 1696730"/>
                <a:gd name="connsiteX14" fmla="*/ 243840 w 2255520"/>
                <a:gd name="connsiteY14" fmla="*/ 1148080 h 1696730"/>
                <a:gd name="connsiteX15" fmla="*/ 274320 w 2255520"/>
                <a:gd name="connsiteY15" fmla="*/ 1178560 h 1696730"/>
                <a:gd name="connsiteX16" fmla="*/ 335280 w 2255520"/>
                <a:gd name="connsiteY16" fmla="*/ 1209040 h 1696730"/>
                <a:gd name="connsiteX17" fmla="*/ 426720 w 2255520"/>
                <a:gd name="connsiteY17" fmla="*/ 1280160 h 1696730"/>
                <a:gd name="connsiteX18" fmla="*/ 487680 w 2255520"/>
                <a:gd name="connsiteY18" fmla="*/ 1310640 h 1696730"/>
                <a:gd name="connsiteX19" fmla="*/ 548640 w 2255520"/>
                <a:gd name="connsiteY19" fmla="*/ 1361440 h 1696730"/>
                <a:gd name="connsiteX20" fmla="*/ 579120 w 2255520"/>
                <a:gd name="connsiteY20" fmla="*/ 1371600 h 1696730"/>
                <a:gd name="connsiteX21" fmla="*/ 640080 w 2255520"/>
                <a:gd name="connsiteY21" fmla="*/ 1412240 h 1696730"/>
                <a:gd name="connsiteX22" fmla="*/ 670560 w 2255520"/>
                <a:gd name="connsiteY22" fmla="*/ 1432560 h 1696730"/>
                <a:gd name="connsiteX23" fmla="*/ 731520 w 2255520"/>
                <a:gd name="connsiteY23" fmla="*/ 1463040 h 1696730"/>
                <a:gd name="connsiteX24" fmla="*/ 762000 w 2255520"/>
                <a:gd name="connsiteY24" fmla="*/ 1473200 h 1696730"/>
                <a:gd name="connsiteX25" fmla="*/ 792480 w 2255520"/>
                <a:gd name="connsiteY25" fmla="*/ 1493520 h 1696730"/>
                <a:gd name="connsiteX26" fmla="*/ 883920 w 2255520"/>
                <a:gd name="connsiteY26" fmla="*/ 1524000 h 1696730"/>
                <a:gd name="connsiteX27" fmla="*/ 914400 w 2255520"/>
                <a:gd name="connsiteY27" fmla="*/ 1534160 h 1696730"/>
                <a:gd name="connsiteX28" fmla="*/ 944880 w 2255520"/>
                <a:gd name="connsiteY28" fmla="*/ 1554480 h 1696730"/>
                <a:gd name="connsiteX29" fmla="*/ 1005840 w 2255520"/>
                <a:gd name="connsiteY29" fmla="*/ 1574800 h 1696730"/>
                <a:gd name="connsiteX30" fmla="*/ 1066800 w 2255520"/>
                <a:gd name="connsiteY30" fmla="*/ 1595120 h 1696730"/>
                <a:gd name="connsiteX31" fmla="*/ 1127760 w 2255520"/>
                <a:gd name="connsiteY31" fmla="*/ 1615440 h 1696730"/>
                <a:gd name="connsiteX32" fmla="*/ 1158240 w 2255520"/>
                <a:gd name="connsiteY32" fmla="*/ 1625600 h 1696730"/>
                <a:gd name="connsiteX33" fmla="*/ 1381760 w 2255520"/>
                <a:gd name="connsiteY33" fmla="*/ 1666240 h 1696730"/>
                <a:gd name="connsiteX34" fmla="*/ 1463040 w 2255520"/>
                <a:gd name="connsiteY34" fmla="*/ 1676400 h 1696730"/>
                <a:gd name="connsiteX35" fmla="*/ 1635760 w 2255520"/>
                <a:gd name="connsiteY35" fmla="*/ 1686560 h 1696730"/>
                <a:gd name="connsiteX36" fmla="*/ 2255520 w 2255520"/>
                <a:gd name="connsiteY36" fmla="*/ 1696720 h 1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0" h="1696730">
                  <a:moveTo>
                    <a:pt x="10160" y="0"/>
                  </a:moveTo>
                  <a:cubicBezTo>
                    <a:pt x="13547" y="23707"/>
                    <a:pt x="20320" y="47173"/>
                    <a:pt x="20320" y="71120"/>
                  </a:cubicBezTo>
                  <a:cubicBezTo>
                    <a:pt x="20320" y="151089"/>
                    <a:pt x="14968" y="163648"/>
                    <a:pt x="0" y="223520"/>
                  </a:cubicBezTo>
                  <a:cubicBezTo>
                    <a:pt x="3387" y="325120"/>
                    <a:pt x="4817" y="426804"/>
                    <a:pt x="10160" y="528320"/>
                  </a:cubicBezTo>
                  <a:cubicBezTo>
                    <a:pt x="11595" y="555586"/>
                    <a:pt x="16459" y="582570"/>
                    <a:pt x="20320" y="609600"/>
                  </a:cubicBezTo>
                  <a:cubicBezTo>
                    <a:pt x="23233" y="629993"/>
                    <a:pt x="26795" y="650292"/>
                    <a:pt x="30480" y="670560"/>
                  </a:cubicBezTo>
                  <a:cubicBezTo>
                    <a:pt x="34942" y="695101"/>
                    <a:pt x="43273" y="736912"/>
                    <a:pt x="50800" y="762000"/>
                  </a:cubicBezTo>
                  <a:cubicBezTo>
                    <a:pt x="56955" y="782516"/>
                    <a:pt x="64347" y="802640"/>
                    <a:pt x="71120" y="822960"/>
                  </a:cubicBezTo>
                  <a:cubicBezTo>
                    <a:pt x="74507" y="833120"/>
                    <a:pt x="78683" y="843050"/>
                    <a:pt x="81280" y="853440"/>
                  </a:cubicBezTo>
                  <a:cubicBezTo>
                    <a:pt x="84667" y="866987"/>
                    <a:pt x="87604" y="880654"/>
                    <a:pt x="91440" y="894080"/>
                  </a:cubicBezTo>
                  <a:cubicBezTo>
                    <a:pt x="94382" y="904378"/>
                    <a:pt x="99003" y="914170"/>
                    <a:pt x="101600" y="924560"/>
                  </a:cubicBezTo>
                  <a:cubicBezTo>
                    <a:pt x="105694" y="940937"/>
                    <a:pt x="111363" y="986838"/>
                    <a:pt x="121920" y="1005840"/>
                  </a:cubicBezTo>
                  <a:cubicBezTo>
                    <a:pt x="133780" y="1027188"/>
                    <a:pt x="149013" y="1046480"/>
                    <a:pt x="162560" y="1066800"/>
                  </a:cubicBezTo>
                  <a:cubicBezTo>
                    <a:pt x="182540" y="1096770"/>
                    <a:pt x="184024" y="1103314"/>
                    <a:pt x="213360" y="1127760"/>
                  </a:cubicBezTo>
                  <a:cubicBezTo>
                    <a:pt x="222741" y="1135577"/>
                    <a:pt x="234459" y="1140263"/>
                    <a:pt x="243840" y="1148080"/>
                  </a:cubicBezTo>
                  <a:cubicBezTo>
                    <a:pt x="254878" y="1157278"/>
                    <a:pt x="263282" y="1169362"/>
                    <a:pt x="274320" y="1178560"/>
                  </a:cubicBezTo>
                  <a:cubicBezTo>
                    <a:pt x="300581" y="1200444"/>
                    <a:pt x="304732" y="1198857"/>
                    <a:pt x="335280" y="1209040"/>
                  </a:cubicBezTo>
                  <a:cubicBezTo>
                    <a:pt x="383029" y="1256789"/>
                    <a:pt x="353805" y="1231550"/>
                    <a:pt x="426720" y="1280160"/>
                  </a:cubicBezTo>
                  <a:cubicBezTo>
                    <a:pt x="466111" y="1306421"/>
                    <a:pt x="445616" y="1296619"/>
                    <a:pt x="487680" y="1310640"/>
                  </a:cubicBezTo>
                  <a:cubicBezTo>
                    <a:pt x="510150" y="1333110"/>
                    <a:pt x="520350" y="1347295"/>
                    <a:pt x="548640" y="1361440"/>
                  </a:cubicBezTo>
                  <a:cubicBezTo>
                    <a:pt x="558219" y="1366229"/>
                    <a:pt x="569758" y="1366399"/>
                    <a:pt x="579120" y="1371600"/>
                  </a:cubicBezTo>
                  <a:cubicBezTo>
                    <a:pt x="600468" y="1383460"/>
                    <a:pt x="619760" y="1398693"/>
                    <a:pt x="640080" y="1412240"/>
                  </a:cubicBezTo>
                  <a:cubicBezTo>
                    <a:pt x="650240" y="1419013"/>
                    <a:pt x="658976" y="1428699"/>
                    <a:pt x="670560" y="1432560"/>
                  </a:cubicBezTo>
                  <a:cubicBezTo>
                    <a:pt x="747172" y="1458097"/>
                    <a:pt x="652738" y="1423649"/>
                    <a:pt x="731520" y="1463040"/>
                  </a:cubicBezTo>
                  <a:cubicBezTo>
                    <a:pt x="741099" y="1467829"/>
                    <a:pt x="752421" y="1468411"/>
                    <a:pt x="762000" y="1473200"/>
                  </a:cubicBezTo>
                  <a:cubicBezTo>
                    <a:pt x="772922" y="1478661"/>
                    <a:pt x="781322" y="1488561"/>
                    <a:pt x="792480" y="1493520"/>
                  </a:cubicBezTo>
                  <a:lnTo>
                    <a:pt x="883920" y="1524000"/>
                  </a:lnTo>
                  <a:cubicBezTo>
                    <a:pt x="894080" y="1527387"/>
                    <a:pt x="905489" y="1528219"/>
                    <a:pt x="914400" y="1534160"/>
                  </a:cubicBezTo>
                  <a:cubicBezTo>
                    <a:pt x="924560" y="1540933"/>
                    <a:pt x="933722" y="1549521"/>
                    <a:pt x="944880" y="1554480"/>
                  </a:cubicBezTo>
                  <a:cubicBezTo>
                    <a:pt x="964453" y="1563179"/>
                    <a:pt x="985520" y="1568027"/>
                    <a:pt x="1005840" y="1574800"/>
                  </a:cubicBezTo>
                  <a:lnTo>
                    <a:pt x="1066800" y="1595120"/>
                  </a:lnTo>
                  <a:lnTo>
                    <a:pt x="1127760" y="1615440"/>
                  </a:lnTo>
                  <a:cubicBezTo>
                    <a:pt x="1137920" y="1618827"/>
                    <a:pt x="1147738" y="1623500"/>
                    <a:pt x="1158240" y="1625600"/>
                  </a:cubicBezTo>
                  <a:cubicBezTo>
                    <a:pt x="1227596" y="1639471"/>
                    <a:pt x="1312432" y="1657574"/>
                    <a:pt x="1381760" y="1666240"/>
                  </a:cubicBezTo>
                  <a:cubicBezTo>
                    <a:pt x="1408853" y="1669627"/>
                    <a:pt x="1435823" y="1674223"/>
                    <a:pt x="1463040" y="1676400"/>
                  </a:cubicBezTo>
                  <a:cubicBezTo>
                    <a:pt x="1520529" y="1680999"/>
                    <a:pt x="1578113" y="1684839"/>
                    <a:pt x="1635760" y="1686560"/>
                  </a:cubicBezTo>
                  <a:cubicBezTo>
                    <a:pt x="2001075" y="1697465"/>
                    <a:pt x="2013970" y="1696720"/>
                    <a:pt x="2255520" y="169672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CBEEDB-F357-EA43-9714-5ECC6AFBA375}"/>
              </a:ext>
            </a:extLst>
          </p:cNvPr>
          <p:cNvGrpSpPr/>
          <p:nvPr/>
        </p:nvGrpSpPr>
        <p:grpSpPr>
          <a:xfrm>
            <a:off x="21596" y="3363755"/>
            <a:ext cx="9122404" cy="799455"/>
            <a:chOff x="21596" y="3363755"/>
            <a:chExt cx="9122404" cy="7994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9B7A336-7F03-0A44-8368-34227A064561}"/>
                </a:ext>
              </a:extLst>
            </p:cNvPr>
            <p:cNvGrpSpPr/>
            <p:nvPr/>
          </p:nvGrpSpPr>
          <p:grpSpPr>
            <a:xfrm>
              <a:off x="21596" y="3363755"/>
              <a:ext cx="9122404" cy="799455"/>
              <a:chOff x="21596" y="3363755"/>
              <a:chExt cx="9122404" cy="79945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D8B045B-BB1F-264F-A3AD-6ABC96E0E711}"/>
                  </a:ext>
                </a:extLst>
              </p:cNvPr>
              <p:cNvSpPr/>
              <p:nvPr/>
            </p:nvSpPr>
            <p:spPr>
              <a:xfrm>
                <a:off x="21596" y="3363755"/>
                <a:ext cx="5261604" cy="299450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B7A329-7338-A64C-AEAE-19AAA8111F4C}"/>
                  </a:ext>
                </a:extLst>
              </p:cNvPr>
              <p:cNvSpPr/>
              <p:nvPr/>
            </p:nvSpPr>
            <p:spPr>
              <a:xfrm>
                <a:off x="4704080" y="3980644"/>
                <a:ext cx="4439920" cy="182566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6E97927-C1CA-6640-9120-607903FE645D}"/>
                </a:ext>
              </a:extLst>
            </p:cNvPr>
            <p:cNvSpPr/>
            <p:nvPr/>
          </p:nvSpPr>
          <p:spPr>
            <a:xfrm>
              <a:off x="2082046" y="3677920"/>
              <a:ext cx="2601897" cy="436880"/>
            </a:xfrm>
            <a:custGeom>
              <a:avLst/>
              <a:gdLst>
                <a:gd name="connsiteX0" fmla="*/ 10914 w 2601897"/>
                <a:gd name="connsiteY0" fmla="*/ 0 h 436880"/>
                <a:gd name="connsiteX1" fmla="*/ 10914 w 2601897"/>
                <a:gd name="connsiteY1" fmla="*/ 182880 h 436880"/>
                <a:gd name="connsiteX2" fmla="*/ 61714 w 2601897"/>
                <a:gd name="connsiteY2" fmla="*/ 274320 h 436880"/>
                <a:gd name="connsiteX3" fmla="*/ 112514 w 2601897"/>
                <a:gd name="connsiteY3" fmla="*/ 335280 h 436880"/>
                <a:gd name="connsiteX4" fmla="*/ 142994 w 2601897"/>
                <a:gd name="connsiteY4" fmla="*/ 345440 h 436880"/>
                <a:gd name="connsiteX5" fmla="*/ 173474 w 2601897"/>
                <a:gd name="connsiteY5" fmla="*/ 365760 h 436880"/>
                <a:gd name="connsiteX6" fmla="*/ 224274 w 2601897"/>
                <a:gd name="connsiteY6" fmla="*/ 375920 h 436880"/>
                <a:gd name="connsiteX7" fmla="*/ 386834 w 2601897"/>
                <a:gd name="connsiteY7" fmla="*/ 396240 h 436880"/>
                <a:gd name="connsiteX8" fmla="*/ 1108194 w 2601897"/>
                <a:gd name="connsiteY8" fmla="*/ 406400 h 436880"/>
                <a:gd name="connsiteX9" fmla="*/ 1209794 w 2601897"/>
                <a:gd name="connsiteY9" fmla="*/ 416560 h 436880"/>
                <a:gd name="connsiteX10" fmla="*/ 1677154 w 2601897"/>
                <a:gd name="connsiteY10" fmla="*/ 436880 h 436880"/>
                <a:gd name="connsiteX11" fmla="*/ 2398514 w 2601897"/>
                <a:gd name="connsiteY11" fmla="*/ 426720 h 436880"/>
                <a:gd name="connsiteX12" fmla="*/ 2591554 w 2601897"/>
                <a:gd name="connsiteY12" fmla="*/ 416560 h 43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1897" h="436880">
                  <a:moveTo>
                    <a:pt x="10914" y="0"/>
                  </a:moveTo>
                  <a:cubicBezTo>
                    <a:pt x="-2281" y="92366"/>
                    <a:pt x="-4936" y="71927"/>
                    <a:pt x="10914" y="182880"/>
                  </a:cubicBezTo>
                  <a:cubicBezTo>
                    <a:pt x="15791" y="217020"/>
                    <a:pt x="44791" y="248935"/>
                    <a:pt x="61714" y="274320"/>
                  </a:cubicBezTo>
                  <a:cubicBezTo>
                    <a:pt x="76708" y="296811"/>
                    <a:pt x="89045" y="319634"/>
                    <a:pt x="112514" y="335280"/>
                  </a:cubicBezTo>
                  <a:cubicBezTo>
                    <a:pt x="121425" y="341221"/>
                    <a:pt x="133415" y="340651"/>
                    <a:pt x="142994" y="345440"/>
                  </a:cubicBezTo>
                  <a:cubicBezTo>
                    <a:pt x="153916" y="350901"/>
                    <a:pt x="162041" y="361473"/>
                    <a:pt x="173474" y="365760"/>
                  </a:cubicBezTo>
                  <a:cubicBezTo>
                    <a:pt x="189643" y="371823"/>
                    <a:pt x="207521" y="371732"/>
                    <a:pt x="224274" y="375920"/>
                  </a:cubicBezTo>
                  <a:cubicBezTo>
                    <a:pt x="315177" y="398646"/>
                    <a:pt x="167664" y="391022"/>
                    <a:pt x="386834" y="396240"/>
                  </a:cubicBezTo>
                  <a:lnTo>
                    <a:pt x="1108194" y="406400"/>
                  </a:lnTo>
                  <a:cubicBezTo>
                    <a:pt x="1142061" y="409787"/>
                    <a:pt x="1175839" y="414218"/>
                    <a:pt x="1209794" y="416560"/>
                  </a:cubicBezTo>
                  <a:cubicBezTo>
                    <a:pt x="1348709" y="426140"/>
                    <a:pt x="1545063" y="431988"/>
                    <a:pt x="1677154" y="436880"/>
                  </a:cubicBezTo>
                  <a:lnTo>
                    <a:pt x="2398514" y="426720"/>
                  </a:lnTo>
                  <a:cubicBezTo>
                    <a:pt x="2901856" y="414591"/>
                    <a:pt x="2271659" y="416560"/>
                    <a:pt x="2591554" y="416560"/>
                  </a:cubicBezTo>
                </a:path>
              </a:pathLst>
            </a:custGeom>
            <a:noFill/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6A6115D-8815-DF4F-828B-D85278278045}"/>
              </a:ext>
            </a:extLst>
          </p:cNvPr>
          <p:cNvSpPr/>
          <p:nvPr/>
        </p:nvSpPr>
        <p:spPr>
          <a:xfrm>
            <a:off x="213361" y="1608821"/>
            <a:ext cx="6705600" cy="35875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B466EB-9167-894C-BA0F-90C5A3FB91B3}"/>
              </a:ext>
            </a:extLst>
          </p:cNvPr>
          <p:cNvSpPr txBox="1"/>
          <p:nvPr/>
        </p:nvSpPr>
        <p:spPr>
          <a:xfrm>
            <a:off x="14288" y="2300495"/>
            <a:ext cx="2331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Table: Customers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829C5-0CBC-A44C-8738-B0B5482FE405}"/>
              </a:ext>
            </a:extLst>
          </p:cNvPr>
          <p:cNvSpPr txBox="1"/>
          <p:nvPr/>
        </p:nvSpPr>
        <p:spPr>
          <a:xfrm>
            <a:off x="5576060" y="2945106"/>
            <a:ext cx="1831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Table: Orders</a:t>
            </a:r>
          </a:p>
        </p:txBody>
      </p:sp>
    </p:spTree>
    <p:extLst>
      <p:ext uri="{BB962C8B-B14F-4D97-AF65-F5344CB8AC3E}">
        <p14:creationId xmlns:p14="http://schemas.microsoft.com/office/powerpoint/2010/main" val="263836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5B913F-F203-114F-94EE-28A81A9A64E4}"/>
              </a:ext>
            </a:extLst>
          </p:cNvPr>
          <p:cNvGrpSpPr/>
          <p:nvPr/>
        </p:nvGrpSpPr>
        <p:grpSpPr>
          <a:xfrm>
            <a:off x="561975" y="2549859"/>
            <a:ext cx="8121968" cy="2500514"/>
            <a:chOff x="561975" y="2549859"/>
            <a:chExt cx="8121968" cy="25005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6132A6-CB7C-4C42-A703-5B30873D0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549859"/>
              <a:ext cx="8121968" cy="250051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529AF3-7945-3246-BA8D-463721C4219E}"/>
                </a:ext>
              </a:extLst>
            </p:cNvPr>
            <p:cNvSpPr txBox="1"/>
            <p:nvPr/>
          </p:nvSpPr>
          <p:spPr>
            <a:xfrm>
              <a:off x="698293" y="2839430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9F660E-3062-DA49-A08C-02541AF67BBA}"/>
                </a:ext>
              </a:extLst>
            </p:cNvPr>
            <p:cNvSpPr txBox="1"/>
            <p:nvPr/>
          </p:nvSpPr>
          <p:spPr>
            <a:xfrm>
              <a:off x="698293" y="3226631"/>
              <a:ext cx="30617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TRADH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563809-77CD-264E-BBFC-0C73BAFD0575}"/>
                </a:ext>
              </a:extLst>
            </p:cNvPr>
            <p:cNvSpPr txBox="1"/>
            <p:nvPr/>
          </p:nvSpPr>
          <p:spPr>
            <a:xfrm>
              <a:off x="698293" y="3580293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0E88F8-0BE0-284F-8E5C-9CFBD6E8EED2}"/>
                </a:ext>
              </a:extLst>
            </p:cNvPr>
            <p:cNvSpPr txBox="1"/>
            <p:nvPr/>
          </p:nvSpPr>
          <p:spPr>
            <a:xfrm>
              <a:off x="698293" y="4328056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83C8CB-4FBF-BA47-AF1D-5C6FD567969A}"/>
                </a:ext>
              </a:extLst>
            </p:cNvPr>
            <p:cNvSpPr txBox="1"/>
            <p:nvPr/>
          </p:nvSpPr>
          <p:spPr>
            <a:xfrm>
              <a:off x="698293" y="4704821"/>
              <a:ext cx="30777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9A532F-B4BC-C54B-BD46-B7BB86D9BFC0}"/>
                </a:ext>
              </a:extLst>
            </p:cNvPr>
            <p:cNvSpPr txBox="1"/>
            <p:nvPr/>
          </p:nvSpPr>
          <p:spPr>
            <a:xfrm>
              <a:off x="698293" y="3946093"/>
              <a:ext cx="31098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SUPRD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718A027-9244-6D47-8972-F084DB0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21" y="1308882"/>
            <a:ext cx="6572614" cy="978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JOIN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A6115D-8815-DF4F-828B-D85278278045}"/>
              </a:ext>
            </a:extLst>
          </p:cNvPr>
          <p:cNvSpPr/>
          <p:nvPr/>
        </p:nvSpPr>
        <p:spPr>
          <a:xfrm>
            <a:off x="202851" y="1608821"/>
            <a:ext cx="6705600" cy="35875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FD777A-331F-8345-9C3D-5E0961909D14}"/>
              </a:ext>
            </a:extLst>
          </p:cNvPr>
          <p:cNvSpPr/>
          <p:nvPr/>
        </p:nvSpPr>
        <p:spPr>
          <a:xfrm>
            <a:off x="460057" y="2851638"/>
            <a:ext cx="8308021" cy="2808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087A37-E27C-F345-8834-1BD5FC6FD7EC}"/>
              </a:ext>
            </a:extLst>
          </p:cNvPr>
          <p:cNvSpPr/>
          <p:nvPr/>
        </p:nvSpPr>
        <p:spPr>
          <a:xfrm>
            <a:off x="475509" y="3192675"/>
            <a:ext cx="8292568" cy="31981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ACEF50-0884-3141-A9E3-5D510090E518}"/>
              </a:ext>
            </a:extLst>
          </p:cNvPr>
          <p:cNvSpPr/>
          <p:nvPr/>
        </p:nvSpPr>
        <p:spPr>
          <a:xfrm>
            <a:off x="480483" y="3595454"/>
            <a:ext cx="8308021" cy="2808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3F8C0B-2A63-884A-A659-489CDD742A4E}"/>
              </a:ext>
            </a:extLst>
          </p:cNvPr>
          <p:cNvSpPr/>
          <p:nvPr/>
        </p:nvSpPr>
        <p:spPr>
          <a:xfrm>
            <a:off x="460056" y="4311265"/>
            <a:ext cx="8308021" cy="2808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4966EB-4BA6-4B4C-AEA1-BA38F28CDEF5}"/>
              </a:ext>
            </a:extLst>
          </p:cNvPr>
          <p:cNvGrpSpPr/>
          <p:nvPr/>
        </p:nvGrpSpPr>
        <p:grpSpPr>
          <a:xfrm>
            <a:off x="1784305" y="2455061"/>
            <a:ext cx="7318774" cy="2688439"/>
            <a:chOff x="1784305" y="2455061"/>
            <a:chExt cx="7318774" cy="26884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C0165B-31FF-4948-8763-5E139853906A}"/>
                </a:ext>
              </a:extLst>
            </p:cNvPr>
            <p:cNvSpPr txBox="1"/>
            <p:nvPr/>
          </p:nvSpPr>
          <p:spPr>
            <a:xfrm rot="20666870">
              <a:off x="1784305" y="3552136"/>
              <a:ext cx="3342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Customers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4F6264-E38E-B54A-B93C-B53CECE4FED6}"/>
                </a:ext>
              </a:extLst>
            </p:cNvPr>
            <p:cNvSpPr txBox="1"/>
            <p:nvPr/>
          </p:nvSpPr>
          <p:spPr>
            <a:xfrm rot="20666870">
              <a:off x="5760995" y="3455156"/>
              <a:ext cx="3342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Orders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AF12F60-E51A-BC4D-B2E2-74BCDCA5DD4D}"/>
                </a:ext>
              </a:extLst>
            </p:cNvPr>
            <p:cNvCxnSpPr/>
            <p:nvPr/>
          </p:nvCxnSpPr>
          <p:spPr>
            <a:xfrm>
              <a:off x="6238240" y="2455061"/>
              <a:ext cx="0" cy="268843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76C53E-65E9-434F-8A22-2509BAE57F64}"/>
              </a:ext>
            </a:extLst>
          </p:cNvPr>
          <p:cNvSpPr/>
          <p:nvPr/>
        </p:nvSpPr>
        <p:spPr>
          <a:xfrm>
            <a:off x="460056" y="4697505"/>
            <a:ext cx="8308021" cy="2808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42EDF-574A-8F46-9AFC-233D59101976}"/>
              </a:ext>
            </a:extLst>
          </p:cNvPr>
          <p:cNvSpPr txBox="1"/>
          <p:nvPr/>
        </p:nvSpPr>
        <p:spPr>
          <a:xfrm>
            <a:off x="1297455" y="2585980"/>
            <a:ext cx="102533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CompanyName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F02BB-BA5E-A949-8221-65C737B3EF33}"/>
              </a:ext>
            </a:extLst>
          </p:cNvPr>
          <p:cNvSpPr txBox="1"/>
          <p:nvPr/>
        </p:nvSpPr>
        <p:spPr>
          <a:xfrm>
            <a:off x="1964050" y="1990088"/>
            <a:ext cx="129314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latin typeface="Avenir Next Condensed" panose="020B0506020202020204" pitchFamily="34" charset="0"/>
              </a:rPr>
              <a:t>CompanyName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2ECC3-4E8D-B70A-F6B0-51D80179FCE8}"/>
              </a:ext>
            </a:extLst>
          </p:cNvPr>
          <p:cNvSpPr txBox="1"/>
          <p:nvPr/>
        </p:nvSpPr>
        <p:spPr>
          <a:xfrm>
            <a:off x="6918961" y="254755"/>
            <a:ext cx="228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dates and order IDs that were placed by “Tortuga </a:t>
            </a:r>
            <a:r>
              <a:rPr lang="en-US" sz="2000" dirty="0" err="1">
                <a:solidFill>
                  <a:srgbClr val="FF0000"/>
                </a:solidFill>
                <a:latin typeface="Segoe Print" panose="02000800000000000000" pitchFamily="2" charset="0"/>
              </a:rPr>
              <a:t>Restaurante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907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BD0EACF-A54D-4948-89A8-25AABB061D7D}"/>
              </a:ext>
            </a:extLst>
          </p:cNvPr>
          <p:cNvGrpSpPr/>
          <p:nvPr/>
        </p:nvGrpSpPr>
        <p:grpSpPr>
          <a:xfrm>
            <a:off x="561975" y="2549859"/>
            <a:ext cx="8121968" cy="2500514"/>
            <a:chOff x="561975" y="2549859"/>
            <a:chExt cx="8121968" cy="25005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32C84E-49E9-B446-B267-7D904F54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549859"/>
              <a:ext cx="8121968" cy="250051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F28063-693E-B648-B0EB-2F46AD719F90}"/>
                </a:ext>
              </a:extLst>
            </p:cNvPr>
            <p:cNvSpPr txBox="1"/>
            <p:nvPr/>
          </p:nvSpPr>
          <p:spPr>
            <a:xfrm>
              <a:off x="698293" y="2839430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758840-38B1-DB43-8729-DF0BB3CECA05}"/>
                </a:ext>
              </a:extLst>
            </p:cNvPr>
            <p:cNvSpPr txBox="1"/>
            <p:nvPr/>
          </p:nvSpPr>
          <p:spPr>
            <a:xfrm>
              <a:off x="698293" y="3226631"/>
              <a:ext cx="30617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TRADH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54A004-E927-7A4E-93E0-27C06A82079A}"/>
                </a:ext>
              </a:extLst>
            </p:cNvPr>
            <p:cNvSpPr txBox="1"/>
            <p:nvPr/>
          </p:nvSpPr>
          <p:spPr>
            <a:xfrm>
              <a:off x="698293" y="3580293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5DD4C5-9EDE-C443-868F-1B0008C59452}"/>
                </a:ext>
              </a:extLst>
            </p:cNvPr>
            <p:cNvSpPr txBox="1"/>
            <p:nvPr/>
          </p:nvSpPr>
          <p:spPr>
            <a:xfrm>
              <a:off x="698293" y="4328056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3A8F16-AFF3-1944-9172-40D18DDF9740}"/>
                </a:ext>
              </a:extLst>
            </p:cNvPr>
            <p:cNvSpPr txBox="1"/>
            <p:nvPr/>
          </p:nvSpPr>
          <p:spPr>
            <a:xfrm>
              <a:off x="698293" y="4704821"/>
              <a:ext cx="30777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727391-C9BF-A747-8676-CD3374509243}"/>
                </a:ext>
              </a:extLst>
            </p:cNvPr>
            <p:cNvSpPr txBox="1"/>
            <p:nvPr/>
          </p:nvSpPr>
          <p:spPr>
            <a:xfrm>
              <a:off x="698293" y="3946093"/>
              <a:ext cx="31098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SUPRD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718A027-9244-6D47-8972-F084DB0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21" y="1298372"/>
            <a:ext cx="6572614" cy="978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JOIN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3F237A-645E-9340-AC3D-ACA0FF255EA2}"/>
              </a:ext>
            </a:extLst>
          </p:cNvPr>
          <p:cNvSpPr/>
          <p:nvPr/>
        </p:nvSpPr>
        <p:spPr>
          <a:xfrm>
            <a:off x="573510" y="3546694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F1905F-0082-F841-900D-59D556FFD33A}"/>
              </a:ext>
            </a:extLst>
          </p:cNvPr>
          <p:cNvSpPr/>
          <p:nvPr/>
        </p:nvSpPr>
        <p:spPr>
          <a:xfrm>
            <a:off x="573510" y="4303389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E12AD6-48F9-A94A-A677-0EE0C404A5DA}"/>
              </a:ext>
            </a:extLst>
          </p:cNvPr>
          <p:cNvSpPr/>
          <p:nvPr/>
        </p:nvSpPr>
        <p:spPr>
          <a:xfrm>
            <a:off x="573510" y="4676881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E9AA6B-7C2F-8647-9D45-210CC503E1EF}"/>
              </a:ext>
            </a:extLst>
          </p:cNvPr>
          <p:cNvSpPr txBox="1"/>
          <p:nvPr/>
        </p:nvSpPr>
        <p:spPr>
          <a:xfrm>
            <a:off x="1297455" y="2585980"/>
            <a:ext cx="102533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CompanyName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7CC73-58DA-2E4E-80E6-E6C983C67030}"/>
              </a:ext>
            </a:extLst>
          </p:cNvPr>
          <p:cNvSpPr/>
          <p:nvPr/>
        </p:nvSpPr>
        <p:spPr>
          <a:xfrm>
            <a:off x="561975" y="2800320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FEDC97-F44E-7D49-9EF9-D3FD64D690E3}"/>
              </a:ext>
            </a:extLst>
          </p:cNvPr>
          <p:cNvSpPr txBox="1"/>
          <p:nvPr/>
        </p:nvSpPr>
        <p:spPr>
          <a:xfrm>
            <a:off x="1964050" y="1990088"/>
            <a:ext cx="129314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latin typeface="Avenir Next Condensed" panose="020B0506020202020204" pitchFamily="34" charset="0"/>
              </a:rPr>
              <a:t>CompanyName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64C4-6E06-204A-832E-4800413403C7}"/>
              </a:ext>
            </a:extLst>
          </p:cNvPr>
          <p:cNvSpPr/>
          <p:nvPr/>
        </p:nvSpPr>
        <p:spPr>
          <a:xfrm>
            <a:off x="277621" y="1957098"/>
            <a:ext cx="5015389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B5B15-5F2E-3B09-065A-F4F0473FAC94}"/>
              </a:ext>
            </a:extLst>
          </p:cNvPr>
          <p:cNvSpPr txBox="1"/>
          <p:nvPr/>
        </p:nvSpPr>
        <p:spPr>
          <a:xfrm>
            <a:off x="6918961" y="254755"/>
            <a:ext cx="228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dates and order IDs that were placed by “Tortuga </a:t>
            </a:r>
            <a:r>
              <a:rPr lang="en-US" sz="2000" dirty="0" err="1">
                <a:solidFill>
                  <a:srgbClr val="FF0000"/>
                </a:solidFill>
                <a:latin typeface="Segoe Print" panose="02000800000000000000" pitchFamily="2" charset="0"/>
              </a:rPr>
              <a:t>Restaurante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91513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62912CB-49F7-1C4C-B790-6D2FDEC7F3AC}"/>
              </a:ext>
            </a:extLst>
          </p:cNvPr>
          <p:cNvGrpSpPr/>
          <p:nvPr/>
        </p:nvGrpSpPr>
        <p:grpSpPr>
          <a:xfrm>
            <a:off x="561975" y="2549859"/>
            <a:ext cx="8121968" cy="2500514"/>
            <a:chOff x="561975" y="2549859"/>
            <a:chExt cx="8121968" cy="250051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B33F92-2A27-6F40-B952-B34195E1A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549859"/>
              <a:ext cx="8121968" cy="250051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35E71E-56AD-634E-A35A-DA531FA76225}"/>
                </a:ext>
              </a:extLst>
            </p:cNvPr>
            <p:cNvSpPr txBox="1"/>
            <p:nvPr/>
          </p:nvSpPr>
          <p:spPr>
            <a:xfrm>
              <a:off x="698293" y="2839430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FD3E48-03CB-D14E-8AE7-B8B375DE2226}"/>
                </a:ext>
              </a:extLst>
            </p:cNvPr>
            <p:cNvSpPr txBox="1"/>
            <p:nvPr/>
          </p:nvSpPr>
          <p:spPr>
            <a:xfrm>
              <a:off x="698293" y="3226631"/>
              <a:ext cx="30617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TRADH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7BBD42-5D02-5040-B804-FFEA4A7D2EEB}"/>
                </a:ext>
              </a:extLst>
            </p:cNvPr>
            <p:cNvSpPr txBox="1"/>
            <p:nvPr/>
          </p:nvSpPr>
          <p:spPr>
            <a:xfrm>
              <a:off x="698293" y="3580293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44E737-86D5-7642-918F-43DDE3358FE7}"/>
                </a:ext>
              </a:extLst>
            </p:cNvPr>
            <p:cNvSpPr txBox="1"/>
            <p:nvPr/>
          </p:nvSpPr>
          <p:spPr>
            <a:xfrm>
              <a:off x="698293" y="4328056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59C947-19BD-9B4B-A048-15A6D4781390}"/>
                </a:ext>
              </a:extLst>
            </p:cNvPr>
            <p:cNvSpPr txBox="1"/>
            <p:nvPr/>
          </p:nvSpPr>
          <p:spPr>
            <a:xfrm>
              <a:off x="698293" y="4704821"/>
              <a:ext cx="30777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E77B0A-65DF-AB4B-A133-359DA36D5096}"/>
                </a:ext>
              </a:extLst>
            </p:cNvPr>
            <p:cNvSpPr txBox="1"/>
            <p:nvPr/>
          </p:nvSpPr>
          <p:spPr>
            <a:xfrm>
              <a:off x="698293" y="3946093"/>
              <a:ext cx="31098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SUPRD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718A027-9244-6D47-8972-F084DB0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21" y="1308882"/>
            <a:ext cx="6572614" cy="978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JOIN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3F237A-645E-9340-AC3D-ACA0FF255EA2}"/>
              </a:ext>
            </a:extLst>
          </p:cNvPr>
          <p:cNvSpPr/>
          <p:nvPr/>
        </p:nvSpPr>
        <p:spPr>
          <a:xfrm>
            <a:off x="573510" y="3546694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F1905F-0082-F841-900D-59D556FFD33A}"/>
              </a:ext>
            </a:extLst>
          </p:cNvPr>
          <p:cNvSpPr/>
          <p:nvPr/>
        </p:nvSpPr>
        <p:spPr>
          <a:xfrm>
            <a:off x="573510" y="4303389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E12AD6-48F9-A94A-A677-0EE0C404A5DA}"/>
              </a:ext>
            </a:extLst>
          </p:cNvPr>
          <p:cNvSpPr/>
          <p:nvPr/>
        </p:nvSpPr>
        <p:spPr>
          <a:xfrm>
            <a:off x="573510" y="4676881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C6D231E-F33A-224C-B408-6AC193FBA3BE}"/>
              </a:ext>
            </a:extLst>
          </p:cNvPr>
          <p:cNvSpPr/>
          <p:nvPr/>
        </p:nvSpPr>
        <p:spPr>
          <a:xfrm>
            <a:off x="3752193" y="1471756"/>
            <a:ext cx="1933904" cy="977158"/>
          </a:xfrm>
          <a:custGeom>
            <a:avLst/>
            <a:gdLst>
              <a:gd name="connsiteX0" fmla="*/ 0 w 1040524"/>
              <a:gd name="connsiteY0" fmla="*/ 20716 h 977158"/>
              <a:gd name="connsiteX1" fmla="*/ 704193 w 1040524"/>
              <a:gd name="connsiteY1" fmla="*/ 125820 h 977158"/>
              <a:gd name="connsiteX2" fmla="*/ 1040524 w 1040524"/>
              <a:gd name="connsiteY2" fmla="*/ 977158 h 97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524" h="977158">
                <a:moveTo>
                  <a:pt x="0" y="20716"/>
                </a:moveTo>
                <a:cubicBezTo>
                  <a:pt x="265386" y="-6436"/>
                  <a:pt x="530772" y="-33587"/>
                  <a:pt x="704193" y="125820"/>
                </a:cubicBezTo>
                <a:cubicBezTo>
                  <a:pt x="877614" y="285227"/>
                  <a:pt x="959069" y="631192"/>
                  <a:pt x="1040524" y="977158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FEBC3C-258B-114A-9103-68971CD3FDF5}"/>
              </a:ext>
            </a:extLst>
          </p:cNvPr>
          <p:cNvSpPr txBox="1"/>
          <p:nvPr/>
        </p:nvSpPr>
        <p:spPr>
          <a:xfrm>
            <a:off x="1297455" y="2585980"/>
            <a:ext cx="102533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CompanyName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7CC73-58DA-2E4E-80E6-E6C983C67030}"/>
              </a:ext>
            </a:extLst>
          </p:cNvPr>
          <p:cNvSpPr/>
          <p:nvPr/>
        </p:nvSpPr>
        <p:spPr>
          <a:xfrm>
            <a:off x="561975" y="2800320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Ï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7CA48F-3A42-4443-B060-7CFAD5BB4AF5}"/>
              </a:ext>
            </a:extLst>
          </p:cNvPr>
          <p:cNvGrpSpPr/>
          <p:nvPr/>
        </p:nvGrpSpPr>
        <p:grpSpPr>
          <a:xfrm>
            <a:off x="277620" y="1302535"/>
            <a:ext cx="5796693" cy="3537563"/>
            <a:chOff x="288130" y="1470695"/>
            <a:chExt cx="5796693" cy="35375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B5D657-8C36-084A-8147-8876A963E7DE}"/>
                </a:ext>
              </a:extLst>
            </p:cNvPr>
            <p:cNvSpPr/>
            <p:nvPr/>
          </p:nvSpPr>
          <p:spPr>
            <a:xfrm>
              <a:off x="288130" y="1470695"/>
              <a:ext cx="3440589" cy="3587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99A5FF-6DD8-7A42-9F90-69F6B157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177" y="2644983"/>
              <a:ext cx="3025646" cy="2363275"/>
            </a:xfrm>
            <a:prstGeom prst="rect">
              <a:avLst/>
            </a:prstGeom>
            <a:ln w="25400">
              <a:solidFill>
                <a:srgbClr val="002060"/>
              </a:solidFill>
            </a:ln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23121-C4E7-A24C-8CCB-AE17332C7107}"/>
                </a:ext>
              </a:extLst>
            </p:cNvPr>
            <p:cNvSpPr/>
            <p:nvPr/>
          </p:nvSpPr>
          <p:spPr>
            <a:xfrm>
              <a:off x="3154085" y="2679544"/>
              <a:ext cx="1094872" cy="2263561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866C645-6FF3-BA4B-9EE3-404F1FFD1EF4}"/>
                </a:ext>
              </a:extLst>
            </p:cNvPr>
            <p:cNvSpPr/>
            <p:nvPr/>
          </p:nvSpPr>
          <p:spPr>
            <a:xfrm>
              <a:off x="4499190" y="2687416"/>
              <a:ext cx="1341712" cy="2263561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1D2EE68-79F9-BA4A-8BA3-8FC3DCCA2E76}"/>
              </a:ext>
            </a:extLst>
          </p:cNvPr>
          <p:cNvSpPr txBox="1"/>
          <p:nvPr/>
        </p:nvSpPr>
        <p:spPr>
          <a:xfrm>
            <a:off x="1964050" y="1990088"/>
            <a:ext cx="129314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latin typeface="Avenir Next Condensed" panose="020B0506020202020204" pitchFamily="34" charset="0"/>
              </a:rPr>
              <a:t>CompanyName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64C4-6E06-204A-832E-4800413403C7}"/>
              </a:ext>
            </a:extLst>
          </p:cNvPr>
          <p:cNvSpPr/>
          <p:nvPr/>
        </p:nvSpPr>
        <p:spPr>
          <a:xfrm>
            <a:off x="277621" y="1967608"/>
            <a:ext cx="5015389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535DD-FDB5-4EFF-D268-CC21286BB81B}"/>
              </a:ext>
            </a:extLst>
          </p:cNvPr>
          <p:cNvSpPr txBox="1"/>
          <p:nvPr/>
        </p:nvSpPr>
        <p:spPr>
          <a:xfrm>
            <a:off x="6918961" y="254755"/>
            <a:ext cx="228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dates and order IDs that were placed by “Tortuga </a:t>
            </a:r>
            <a:r>
              <a:rPr lang="en-US" sz="2000" dirty="0" err="1">
                <a:solidFill>
                  <a:srgbClr val="FF0000"/>
                </a:solidFill>
                <a:latin typeface="Segoe Print" panose="02000800000000000000" pitchFamily="2" charset="0"/>
              </a:rPr>
              <a:t>Restaurante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399338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BE11-E414-2021-8604-D4E62F8A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955" y="393631"/>
            <a:ext cx="4944300" cy="645300"/>
          </a:xfrm>
        </p:spPr>
        <p:txBody>
          <a:bodyPr/>
          <a:lstStyle/>
          <a:p>
            <a:r>
              <a:rPr lang="en-US" dirty="0"/>
              <a:t>Write SQL Statements to answer the following 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5397E-1392-ED69-D8B4-273A8105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3"/>
            <a:ext cx="4944300" cy="3271759"/>
          </a:xfrm>
        </p:spPr>
        <p:txBody>
          <a:bodyPr/>
          <a:lstStyle/>
          <a:p>
            <a:r>
              <a:rPr lang="en-US" sz="2400" dirty="0"/>
              <a:t>What are the first and last names of the employees that have shipped orders to the customer with </a:t>
            </a:r>
            <a:r>
              <a:rPr lang="en-US" sz="2400" dirty="0" err="1"/>
              <a:t>CustomerID</a:t>
            </a:r>
            <a:r>
              <a:rPr lang="en-US" sz="2400" dirty="0"/>
              <a:t> SPURD?</a:t>
            </a:r>
          </a:p>
          <a:p>
            <a:endParaRPr lang="en-US" sz="2400" dirty="0"/>
          </a:p>
          <a:p>
            <a:r>
              <a:rPr lang="en-US" sz="2400" dirty="0"/>
              <a:t>On which dates was the shipping company Speedy Express used?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8465-34F4-0CE2-2D55-AF819B032A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7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338CB-9161-974E-841A-98E61DE0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42" y="1523778"/>
            <a:ext cx="6794500" cy="264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9C540-8A4E-1E4E-8B6C-45292ED2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42" y="157445"/>
            <a:ext cx="6002473" cy="645300"/>
          </a:xfrm>
        </p:spPr>
        <p:txBody>
          <a:bodyPr/>
          <a:lstStyle/>
          <a:p>
            <a:r>
              <a:rPr lang="en-US" sz="3200" b="1" dirty="0"/>
              <a:t>Sample Database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52E22-0EED-A448-A6B6-6B5C864B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C2E60-147A-7C4D-B7B0-0A6BC2353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88" y="2827318"/>
            <a:ext cx="4800990" cy="2042312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287CF-431D-AA47-B099-1E6ABB8A7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714" y="1312923"/>
            <a:ext cx="5272010" cy="2266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E2389-10EA-654F-8B8D-5FC2FA366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308" y="3461126"/>
            <a:ext cx="3695626" cy="140850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BCC513-5290-4A4B-8285-65A926B5EB55}"/>
              </a:ext>
            </a:extLst>
          </p:cNvPr>
          <p:cNvSpPr txBox="1"/>
          <p:nvPr/>
        </p:nvSpPr>
        <p:spPr>
          <a:xfrm>
            <a:off x="299004" y="1312923"/>
            <a:ext cx="158383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E7A5EE-A93E-A047-9ECA-858773BB4BB5}"/>
              </a:ext>
            </a:extLst>
          </p:cNvPr>
          <p:cNvSpPr txBox="1"/>
          <p:nvPr/>
        </p:nvSpPr>
        <p:spPr>
          <a:xfrm>
            <a:off x="3276919" y="1128014"/>
            <a:ext cx="1177056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Orders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D4434-56C2-9F40-8466-7361A35DBBC1}"/>
              </a:ext>
            </a:extLst>
          </p:cNvPr>
          <p:cNvSpPr txBox="1"/>
          <p:nvPr/>
        </p:nvSpPr>
        <p:spPr>
          <a:xfrm>
            <a:off x="823454" y="2616463"/>
            <a:ext cx="147160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Employees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425F1-7942-4E18-8108-AD6E1D59D1F1}"/>
              </a:ext>
            </a:extLst>
          </p:cNvPr>
          <p:cNvSpPr txBox="1"/>
          <p:nvPr/>
        </p:nvSpPr>
        <p:spPr>
          <a:xfrm>
            <a:off x="6455710" y="3497564"/>
            <a:ext cx="12137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err="1"/>
              <a:t>CompanyName</a:t>
            </a:r>
            <a:endParaRPr 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B8DC9-0327-AB4B-87E9-42707F141666}"/>
              </a:ext>
            </a:extLst>
          </p:cNvPr>
          <p:cNvSpPr txBox="1"/>
          <p:nvPr/>
        </p:nvSpPr>
        <p:spPr>
          <a:xfrm>
            <a:off x="5691195" y="3260673"/>
            <a:ext cx="1279009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Shippers</a:t>
            </a:r>
          </a:p>
        </p:txBody>
      </p:sp>
    </p:spTree>
    <p:extLst>
      <p:ext uri="{BB962C8B-B14F-4D97-AF65-F5344CB8AC3E}">
        <p14:creationId xmlns:p14="http://schemas.microsoft.com/office/powerpoint/2010/main" val="319668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F71E-21C6-434F-934A-7C134E18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2128"/>
            <a:ext cx="6379618" cy="645300"/>
          </a:xfrm>
        </p:spPr>
        <p:txBody>
          <a:bodyPr/>
          <a:lstStyle/>
          <a:p>
            <a:r>
              <a:rPr lang="en-US" dirty="0"/>
              <a:t>Typical Elements of a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CA8B-3D67-1D48-804D-F3174CF599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2C4FE-A156-E343-9B92-C762E380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4" y="942662"/>
            <a:ext cx="6577866" cy="374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9F4D2-7060-0040-AF81-F6B897FD37D1}"/>
              </a:ext>
            </a:extLst>
          </p:cNvPr>
          <p:cNvSpPr txBox="1"/>
          <p:nvPr/>
        </p:nvSpPr>
        <p:spPr>
          <a:xfrm>
            <a:off x="4572000" y="4897279"/>
            <a:ext cx="4657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Image from: https://</a:t>
            </a:r>
            <a:r>
              <a:rPr lang="en-US" sz="1000" dirty="0" err="1">
                <a:solidFill>
                  <a:srgbClr val="002060"/>
                </a:solidFill>
              </a:rPr>
              <a:t>rubygarage.org</a:t>
            </a:r>
            <a:r>
              <a:rPr lang="en-US" sz="1000" dirty="0">
                <a:solidFill>
                  <a:srgbClr val="002060"/>
                </a:solidFill>
              </a:rPr>
              <a:t>/blog/technology-stack-for-web-development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D5235-7BD0-2A47-9D57-098194147C57}"/>
              </a:ext>
            </a:extLst>
          </p:cNvPr>
          <p:cNvSpPr txBox="1"/>
          <p:nvPr/>
        </p:nvSpPr>
        <p:spPr>
          <a:xfrm rot="20860680">
            <a:off x="1073952" y="2094696"/>
            <a:ext cx="1186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Front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03500-284C-364E-AA22-D08D5DAAFF75}"/>
              </a:ext>
            </a:extLst>
          </p:cNvPr>
          <p:cNvSpPr txBox="1"/>
          <p:nvPr/>
        </p:nvSpPr>
        <p:spPr>
          <a:xfrm rot="20860680">
            <a:off x="7942994" y="3567284"/>
            <a:ext cx="1050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Back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8AB5A-0EAC-C84B-9A45-C96F4BAD55C2}"/>
              </a:ext>
            </a:extLst>
          </p:cNvPr>
          <p:cNvGrpSpPr/>
          <p:nvPr/>
        </p:nvGrpSpPr>
        <p:grpSpPr>
          <a:xfrm>
            <a:off x="4046691" y="1868781"/>
            <a:ext cx="1361696" cy="954107"/>
            <a:chOff x="4137553" y="3390096"/>
            <a:chExt cx="1361696" cy="9541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60D21A-15E4-8B46-8A48-B098D41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0149" y="3794438"/>
              <a:ext cx="419100" cy="406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87F665-A641-2F47-8250-EE34072BACD0}"/>
                </a:ext>
              </a:extLst>
            </p:cNvPr>
            <p:cNvSpPr txBox="1"/>
            <p:nvPr/>
          </p:nvSpPr>
          <p:spPr>
            <a:xfrm rot="20860680">
              <a:off x="4137553" y="3390096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</a:t>
              </a:r>
            </a:p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090827-43B7-1240-9407-A14F63015BEC}"/>
              </a:ext>
            </a:extLst>
          </p:cNvPr>
          <p:cNvSpPr txBox="1"/>
          <p:nvPr/>
        </p:nvSpPr>
        <p:spPr>
          <a:xfrm rot="20860680">
            <a:off x="3591085" y="346987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Web APIs</a:t>
            </a:r>
          </a:p>
        </p:txBody>
      </p:sp>
    </p:spTree>
    <p:extLst>
      <p:ext uri="{BB962C8B-B14F-4D97-AF65-F5344CB8AC3E}">
        <p14:creationId xmlns:p14="http://schemas.microsoft.com/office/powerpoint/2010/main" val="1004858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ABCFA9-A7AA-D942-AFE5-FE3676F4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7840" y="1036321"/>
            <a:ext cx="6282300" cy="3930650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“A </a:t>
            </a:r>
            <a:r>
              <a:rPr lang="en-US" sz="2000" b="1" i="1" dirty="0">
                <a:latin typeface="+mn-lt"/>
              </a:rPr>
              <a:t>database</a:t>
            </a:r>
            <a:r>
              <a:rPr lang="en-US" sz="2000" dirty="0">
                <a:latin typeface="+mn-lt"/>
              </a:rPr>
              <a:t> is any collection of data, or information, that is specially organized for rapid search and retrieval by a computer.”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- </a:t>
            </a:r>
            <a:r>
              <a:rPr lang="en-US" sz="2000" dirty="0" err="1">
                <a:latin typeface="+mn-lt"/>
              </a:rPr>
              <a:t>Britanica.com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 </a:t>
            </a:r>
            <a:r>
              <a:rPr lang="en-US" sz="2000" b="1" i="1" dirty="0">
                <a:latin typeface="+mn-lt"/>
              </a:rPr>
              <a:t>database management system (DBMS) </a:t>
            </a:r>
            <a:r>
              <a:rPr lang="en-US" sz="2000" dirty="0">
                <a:latin typeface="+mn-lt"/>
              </a:rPr>
              <a:t>“serves as an interface between the database and its end users or programs, allowing users to retrieve, update, and manage how the information is organized and optimized.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- </a:t>
            </a:r>
            <a:r>
              <a:rPr lang="en-US" sz="2000" dirty="0" err="1">
                <a:latin typeface="+mn-lt"/>
              </a:rPr>
              <a:t>Oracle.com</a:t>
            </a:r>
            <a:endParaRPr lang="en-US" sz="2000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B6CD-5E3E-9B47-9400-F8D0611E83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F0E5C6-9476-3B4B-B9D4-689173A5B4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6720" y="318770"/>
            <a:ext cx="4945063" cy="646113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25548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8E91F0-601B-4F49-8CB2-4BC55B6B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314020" cy="645300"/>
          </a:xfrm>
        </p:spPr>
        <p:txBody>
          <a:bodyPr/>
          <a:lstStyle/>
          <a:p>
            <a:r>
              <a:rPr lang="en-US" sz="3200" dirty="0"/>
              <a:t>Types of Databases / DBMSs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151192-B5B6-B14E-A475-3BFD5FD65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666105" cy="3362246"/>
          </a:xfrm>
        </p:spPr>
        <p:txBody>
          <a:bodyPr/>
          <a:lstStyle/>
          <a:p>
            <a:r>
              <a:rPr lang="en-US" sz="2000" dirty="0"/>
              <a:t>Relational Databases (RDBMS)</a:t>
            </a:r>
          </a:p>
          <a:p>
            <a:pPr lvl="1"/>
            <a:r>
              <a:rPr lang="en-US" sz="1800" dirty="0"/>
              <a:t>Data is structured as </a:t>
            </a:r>
            <a:r>
              <a:rPr lang="en-US" sz="1800" i="1" dirty="0"/>
              <a:t>tables</a:t>
            </a:r>
            <a:r>
              <a:rPr lang="en-US" sz="1800" dirty="0"/>
              <a:t> (</a:t>
            </a:r>
            <a:r>
              <a:rPr lang="en-US" sz="1800" i="1" dirty="0"/>
              <a:t>entities</a:t>
            </a:r>
            <a:r>
              <a:rPr lang="en-US" sz="1800" dirty="0"/>
              <a:t>) and </a:t>
            </a:r>
            <a:r>
              <a:rPr lang="en-US" sz="1800" i="1" dirty="0"/>
              <a:t>relationships</a:t>
            </a:r>
            <a:r>
              <a:rPr lang="en-US" sz="1800" dirty="0"/>
              <a:t> between them.</a:t>
            </a:r>
          </a:p>
          <a:p>
            <a:pPr lvl="1"/>
            <a:r>
              <a:rPr lang="en-US" sz="1800" dirty="0"/>
              <a:t>Oracle / MySQL / MariaDB</a:t>
            </a:r>
          </a:p>
          <a:p>
            <a:pPr marL="1054100" lvl="2" indent="0">
              <a:buNone/>
            </a:pPr>
            <a:endParaRPr lang="en-US" sz="1800" dirty="0"/>
          </a:p>
          <a:p>
            <a:r>
              <a:rPr lang="en-US" sz="2000" dirty="0"/>
              <a:t>NoSQL (not only SQL) Databases</a:t>
            </a:r>
          </a:p>
          <a:p>
            <a:pPr lvl="1"/>
            <a:r>
              <a:rPr lang="en-US" sz="1800" dirty="0"/>
              <a:t>Non-tabular - data is stored as key/value pairs, documents, graphs, etc.</a:t>
            </a:r>
          </a:p>
          <a:p>
            <a:pPr lvl="2"/>
            <a:r>
              <a:rPr lang="en-US" sz="1800" dirty="0"/>
              <a:t>Often as collections of JSON-like objects</a:t>
            </a:r>
          </a:p>
          <a:p>
            <a:pPr lvl="1"/>
            <a:r>
              <a:rPr lang="en-US" sz="1800" dirty="0"/>
              <a:t>MongoDB / Cassandra / Ignite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50855-7A08-3E4B-92EB-461A8C02D6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E8345D-9CDD-0943-B028-0475ECF94B18}"/>
              </a:ext>
            </a:extLst>
          </p:cNvPr>
          <p:cNvGrpSpPr/>
          <p:nvPr/>
        </p:nvGrpSpPr>
        <p:grpSpPr>
          <a:xfrm>
            <a:off x="6769164" y="1217898"/>
            <a:ext cx="2048059" cy="1550291"/>
            <a:chOff x="6769164" y="1217898"/>
            <a:chExt cx="2048059" cy="155029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0FD1E7-786C-014A-A256-878FEC125192}"/>
                </a:ext>
              </a:extLst>
            </p:cNvPr>
            <p:cNvSpPr txBox="1"/>
            <p:nvPr/>
          </p:nvSpPr>
          <p:spPr>
            <a:xfrm rot="21138934">
              <a:off x="6769164" y="1217898"/>
              <a:ext cx="1867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SQL: </a:t>
              </a:r>
              <a:b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</a:br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Structured Query Language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DBB7F9-9B2A-8E44-9CA5-6528E4748004}"/>
                </a:ext>
              </a:extLst>
            </p:cNvPr>
            <p:cNvSpPr txBox="1"/>
            <p:nvPr/>
          </p:nvSpPr>
          <p:spPr>
            <a:xfrm rot="21138934">
              <a:off x="6949231" y="2244969"/>
              <a:ext cx="1867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“See-quell”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Rhymes with 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16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5559-243D-5449-9CF3-76E0E132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7197940" cy="645300"/>
          </a:xfrm>
        </p:spPr>
        <p:txBody>
          <a:bodyPr/>
          <a:lstStyle/>
          <a:p>
            <a:r>
              <a:rPr lang="en-US" sz="3200" dirty="0"/>
              <a:t>Database Market 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5D03-D6FF-084A-BDE5-9CD770A7B8B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551D4-EE9A-2270-342E-BC1D44BD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062" y="1249138"/>
            <a:ext cx="6870563" cy="37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3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C625A39-DE5B-7141-835C-FCDEEBC988ED}"/>
              </a:ext>
            </a:extLst>
          </p:cNvPr>
          <p:cNvGrpSpPr/>
          <p:nvPr/>
        </p:nvGrpSpPr>
        <p:grpSpPr>
          <a:xfrm>
            <a:off x="513245" y="1833359"/>
            <a:ext cx="6517678" cy="2952954"/>
            <a:chOff x="513245" y="1833359"/>
            <a:chExt cx="6517678" cy="2952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20F3EB-3486-E245-8B6E-AC09F0B25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245" y="1833359"/>
              <a:ext cx="6517678" cy="295295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BE3846B-3FEC-E24B-9B31-8F835716C281}"/>
                </a:ext>
              </a:extLst>
            </p:cNvPr>
            <p:cNvSpPr txBox="1"/>
            <p:nvPr/>
          </p:nvSpPr>
          <p:spPr>
            <a:xfrm>
              <a:off x="608242" y="2214535"/>
              <a:ext cx="471604" cy="215444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ALFKI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080478-0184-8847-B2FC-D468EB9AA1E3}"/>
                </a:ext>
              </a:extLst>
            </p:cNvPr>
            <p:cNvSpPr txBox="1"/>
            <p:nvPr/>
          </p:nvSpPr>
          <p:spPr>
            <a:xfrm>
              <a:off x="608242" y="3384976"/>
              <a:ext cx="543739" cy="215444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ANTON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381DB0-C6BC-8441-AD56-3B57C377E2AB}"/>
                </a:ext>
              </a:extLst>
            </p:cNvPr>
            <p:cNvSpPr txBox="1"/>
            <p:nvPr/>
          </p:nvSpPr>
          <p:spPr>
            <a:xfrm>
              <a:off x="608241" y="4361723"/>
              <a:ext cx="545342" cy="215444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BERGS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EFFCD1-4016-A640-8B0F-268D67808F1F}"/>
                </a:ext>
              </a:extLst>
            </p:cNvPr>
            <p:cNvSpPr txBox="1"/>
            <p:nvPr/>
          </p:nvSpPr>
          <p:spPr>
            <a:xfrm>
              <a:off x="613788" y="2710062"/>
              <a:ext cx="53251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ANATR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356FC8-002A-A44F-B819-70A52A41F590}"/>
                </a:ext>
              </a:extLst>
            </p:cNvPr>
            <p:cNvSpPr txBox="1"/>
            <p:nvPr/>
          </p:nvSpPr>
          <p:spPr>
            <a:xfrm>
              <a:off x="608241" y="3872261"/>
              <a:ext cx="5437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AROUT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CEF6E9-D921-DC49-BB47-A17DD93773F6}"/>
                </a:ext>
              </a:extLst>
            </p:cNvPr>
            <p:cNvSpPr txBox="1"/>
            <p:nvPr/>
          </p:nvSpPr>
          <p:spPr>
            <a:xfrm>
              <a:off x="1481060" y="1871530"/>
              <a:ext cx="138693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CompanyName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DB5491-DB68-BE4A-B2DB-93D6E245028B}"/>
              </a:ext>
            </a:extLst>
          </p:cNvPr>
          <p:cNvGrpSpPr/>
          <p:nvPr/>
        </p:nvGrpSpPr>
        <p:grpSpPr>
          <a:xfrm>
            <a:off x="347812" y="3724830"/>
            <a:ext cx="6827520" cy="645301"/>
            <a:chOff x="619760" y="2654374"/>
            <a:chExt cx="6827520" cy="645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6751EE-19B9-0540-9C1E-D8D0C02D92A6}"/>
                </a:ext>
              </a:extLst>
            </p:cNvPr>
            <p:cNvSpPr/>
            <p:nvPr/>
          </p:nvSpPr>
          <p:spPr>
            <a:xfrm>
              <a:off x="619760" y="2654374"/>
              <a:ext cx="6827520" cy="645301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6091A1-039C-254D-888A-F77B88578348}"/>
                </a:ext>
              </a:extLst>
            </p:cNvPr>
            <p:cNvSpPr txBox="1"/>
            <p:nvPr/>
          </p:nvSpPr>
          <p:spPr>
            <a:xfrm rot="21263985">
              <a:off x="1736652" y="2957125"/>
              <a:ext cx="1867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Row / Record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E1457-3AEE-3244-AEB6-57E2440402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7FEF5-496E-2D4A-980E-F377F27E3CC8}"/>
              </a:ext>
            </a:extLst>
          </p:cNvPr>
          <p:cNvSpPr txBox="1"/>
          <p:nvPr/>
        </p:nvSpPr>
        <p:spPr>
          <a:xfrm>
            <a:off x="3728720" y="4907439"/>
            <a:ext cx="4148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Images and examples </a:t>
            </a:r>
            <a:r>
              <a:rPr lang="en-US" sz="1000" dirty="0" err="1">
                <a:solidFill>
                  <a:srgbClr val="002060"/>
                </a:solidFill>
              </a:rPr>
              <a:t>fromhttps</a:t>
            </a:r>
            <a:r>
              <a:rPr lang="en-US" sz="1000" dirty="0">
                <a:solidFill>
                  <a:srgbClr val="002060"/>
                </a:solidFill>
              </a:rPr>
              <a:t>://www.w3schools.com/</a:t>
            </a:r>
            <a:r>
              <a:rPr lang="en-US" sz="1000" dirty="0" err="1">
                <a:solidFill>
                  <a:srgbClr val="002060"/>
                </a:solidFill>
              </a:rPr>
              <a:t>sql</a:t>
            </a:r>
            <a:r>
              <a:rPr lang="en-US" sz="1000" dirty="0">
                <a:solidFill>
                  <a:srgbClr val="002060"/>
                </a:solidFill>
              </a:rPr>
              <a:t>/</a:t>
            </a:r>
            <a:r>
              <a:rPr lang="en-US" sz="1000" dirty="0" err="1">
                <a:solidFill>
                  <a:srgbClr val="002060"/>
                </a:solidFill>
              </a:rPr>
              <a:t>default.asp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78D8FE-5745-9F45-B587-BA170BAC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35" y="919405"/>
            <a:ext cx="7269060" cy="645300"/>
          </a:xfrm>
        </p:spPr>
        <p:txBody>
          <a:bodyPr/>
          <a:lstStyle/>
          <a:p>
            <a:r>
              <a:rPr lang="en-US" sz="3200" b="1" i="1" dirty="0"/>
              <a:t>Tables / Entities</a:t>
            </a:r>
            <a:r>
              <a:rPr lang="en-US" sz="3200" dirty="0"/>
              <a:t> in </a:t>
            </a:r>
            <a:br>
              <a:rPr lang="en-US" sz="3200" dirty="0"/>
            </a:br>
            <a:r>
              <a:rPr lang="en-US" sz="3200" dirty="0"/>
              <a:t>Relational (SQL) </a:t>
            </a:r>
            <a:br>
              <a:rPr lang="en-US" sz="3200" dirty="0"/>
            </a:br>
            <a:r>
              <a:rPr lang="en-US" sz="3200" dirty="0"/>
              <a:t>Databases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B6F1E0-380B-1146-941B-C2938075500D}"/>
              </a:ext>
            </a:extLst>
          </p:cNvPr>
          <p:cNvGrpSpPr/>
          <p:nvPr/>
        </p:nvGrpSpPr>
        <p:grpSpPr>
          <a:xfrm>
            <a:off x="3998661" y="1717041"/>
            <a:ext cx="2456501" cy="3151582"/>
            <a:chOff x="4977171" y="1717041"/>
            <a:chExt cx="2456501" cy="31515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BDFF40-6A16-4D48-AFD0-00F58A594B45}"/>
                </a:ext>
              </a:extLst>
            </p:cNvPr>
            <p:cNvSpPr/>
            <p:nvPr/>
          </p:nvSpPr>
          <p:spPr>
            <a:xfrm>
              <a:off x="5877032" y="1717041"/>
              <a:ext cx="610835" cy="315158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6CE4F6-BECF-5B42-B0FE-3F24F09B2B59}"/>
                </a:ext>
              </a:extLst>
            </p:cNvPr>
            <p:cNvSpPr txBox="1"/>
            <p:nvPr/>
          </p:nvSpPr>
          <p:spPr>
            <a:xfrm rot="21173372">
              <a:off x="4977171" y="2269611"/>
              <a:ext cx="2456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Column / 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Attribute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2F1D6C-E92C-3C41-B225-3A2107847031}"/>
              </a:ext>
            </a:extLst>
          </p:cNvPr>
          <p:cNvSpPr txBox="1"/>
          <p:nvPr/>
        </p:nvSpPr>
        <p:spPr>
          <a:xfrm rot="21199527">
            <a:off x="6667590" y="212339"/>
            <a:ext cx="2420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Relational databases use </a:t>
            </a:r>
            <a:r>
              <a:rPr lang="en-US" sz="2000" b="1" u="sng" dirty="0">
                <a:solidFill>
                  <a:srgbClr val="FF0000"/>
                </a:solidFill>
                <a:latin typeface="Segoe Print" panose="02000800000000000000" pitchFamily="2" charset="0"/>
              </a:rPr>
              <a:t>tables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 to represent </a:t>
            </a:r>
            <a:r>
              <a:rPr lang="en-US" sz="2000" b="1" u="sng" dirty="0">
                <a:solidFill>
                  <a:srgbClr val="FF0000"/>
                </a:solidFill>
                <a:latin typeface="Segoe Print" panose="02000800000000000000" pitchFamily="2" charset="0"/>
              </a:rPr>
              <a:t>entities</a:t>
            </a:r>
            <a:r>
              <a:rPr lang="en-US" sz="2000" u="sng" dirty="0">
                <a:solidFill>
                  <a:srgbClr val="FF0000"/>
                </a:solidFill>
                <a:latin typeface="Segoe Print" panose="02000800000000000000" pitchFamily="2" charset="0"/>
              </a:rPr>
              <a:t>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(i.e. people, places,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things).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B35011-B06A-F945-959D-2379016BE291}"/>
              </a:ext>
            </a:extLst>
          </p:cNvPr>
          <p:cNvSpPr txBox="1"/>
          <p:nvPr/>
        </p:nvSpPr>
        <p:spPr>
          <a:xfrm>
            <a:off x="863667" y="1589300"/>
            <a:ext cx="158383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Customers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217ABA-6F67-C841-A601-4242A692ABF4}"/>
              </a:ext>
            </a:extLst>
          </p:cNvPr>
          <p:cNvGrpSpPr/>
          <p:nvPr/>
        </p:nvGrpSpPr>
        <p:grpSpPr>
          <a:xfrm>
            <a:off x="-215007" y="1897077"/>
            <a:ext cx="2456501" cy="2988550"/>
            <a:chOff x="4993580" y="1880073"/>
            <a:chExt cx="2456501" cy="29885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49D678-AAAE-F24A-916B-F242109506DD}"/>
                </a:ext>
              </a:extLst>
            </p:cNvPr>
            <p:cNvSpPr/>
            <p:nvPr/>
          </p:nvSpPr>
          <p:spPr>
            <a:xfrm>
              <a:off x="5710613" y="1880073"/>
              <a:ext cx="999345" cy="29885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15F786-5EF2-F84D-9F34-697CAAC476CB}"/>
                </a:ext>
              </a:extLst>
            </p:cNvPr>
            <p:cNvSpPr txBox="1"/>
            <p:nvPr/>
          </p:nvSpPr>
          <p:spPr>
            <a:xfrm rot="21309954">
              <a:off x="4993580" y="2954329"/>
              <a:ext cx="2456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C540-8A4E-1E4E-8B6C-45292ED2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915" y="103187"/>
            <a:ext cx="5858369" cy="645300"/>
          </a:xfrm>
        </p:spPr>
        <p:txBody>
          <a:bodyPr/>
          <a:lstStyle/>
          <a:p>
            <a:r>
              <a:rPr lang="en-US" sz="2800" dirty="0"/>
              <a:t>Relational (SQL) Database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52E22-0EED-A448-A6B6-6B5C864B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31EC94-AAE4-094E-9615-364F39E6AB1F}"/>
              </a:ext>
            </a:extLst>
          </p:cNvPr>
          <p:cNvGrpSpPr/>
          <p:nvPr/>
        </p:nvGrpSpPr>
        <p:grpSpPr>
          <a:xfrm>
            <a:off x="1011492" y="896427"/>
            <a:ext cx="6746240" cy="2592366"/>
            <a:chOff x="103353" y="1204770"/>
            <a:chExt cx="6746240" cy="25923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E6E8989-3275-B847-8589-230EAF0B20B2}"/>
                </a:ext>
              </a:extLst>
            </p:cNvPr>
            <p:cNvGrpSpPr/>
            <p:nvPr/>
          </p:nvGrpSpPr>
          <p:grpSpPr>
            <a:xfrm>
              <a:off x="103353" y="1204770"/>
              <a:ext cx="6746240" cy="2592366"/>
              <a:chOff x="103353" y="1425493"/>
              <a:chExt cx="6746240" cy="259236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C73846A-E63A-2942-A0FD-7D8950973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53" y="1425493"/>
                <a:ext cx="6746240" cy="2592366"/>
              </a:xfrm>
              <a:prstGeom prst="rect">
                <a:avLst/>
              </a:prstGeom>
              <a:ln w="25400">
                <a:solidFill>
                  <a:srgbClr val="002060"/>
                </a:solidFill>
              </a:ln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8A0587-ED74-5849-8EF1-48DC9A93EC5C}"/>
                  </a:ext>
                </a:extLst>
              </p:cNvPr>
              <p:cNvSpPr txBox="1"/>
              <p:nvPr/>
            </p:nvSpPr>
            <p:spPr>
              <a:xfrm>
                <a:off x="187829" y="1846673"/>
                <a:ext cx="537327" cy="215444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TORTU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9920EB-5FDB-4247-9E17-5F8FAEECDA02}"/>
                  </a:ext>
                </a:extLst>
              </p:cNvPr>
              <p:cNvSpPr txBox="1"/>
              <p:nvPr/>
            </p:nvSpPr>
            <p:spPr>
              <a:xfrm>
                <a:off x="187828" y="2881995"/>
                <a:ext cx="492443" cy="215444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TRAIH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F487D6-CACB-D74D-9189-9ABF064166C5}"/>
                  </a:ext>
                </a:extLst>
              </p:cNvPr>
              <p:cNvSpPr txBox="1"/>
              <p:nvPr/>
            </p:nvSpPr>
            <p:spPr>
              <a:xfrm>
                <a:off x="198675" y="2364334"/>
                <a:ext cx="537327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TRADH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6C3829-DE50-6A45-A437-D6A7C8D4D4A1}"/>
                  </a:ext>
                </a:extLst>
              </p:cNvPr>
              <p:cNvSpPr txBox="1"/>
              <p:nvPr/>
            </p:nvSpPr>
            <p:spPr>
              <a:xfrm>
                <a:off x="198674" y="3571170"/>
                <a:ext cx="5164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VAFFE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35DE2F-5B90-D242-9953-0A5AE84E2538}"/>
                </a:ext>
              </a:extLst>
            </p:cNvPr>
            <p:cNvSpPr txBox="1"/>
            <p:nvPr/>
          </p:nvSpPr>
          <p:spPr>
            <a:xfrm>
              <a:off x="1125039" y="1243692"/>
              <a:ext cx="138693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CompanyName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7876794B-A4FA-5842-AC1A-05FEA0B33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3" y="3585027"/>
            <a:ext cx="3695626" cy="140850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F1EDA98-7E45-7B4C-9B69-B7FA148D2167}"/>
              </a:ext>
            </a:extLst>
          </p:cNvPr>
          <p:cNvGrpSpPr/>
          <p:nvPr/>
        </p:nvGrpSpPr>
        <p:grpSpPr>
          <a:xfrm>
            <a:off x="3807734" y="2858308"/>
            <a:ext cx="5295973" cy="2243230"/>
            <a:chOff x="3755184" y="2816268"/>
            <a:chExt cx="5295973" cy="22432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3E17B8-A38E-9D44-9A21-3B6DFEB194F8}"/>
                </a:ext>
              </a:extLst>
            </p:cNvPr>
            <p:cNvGrpSpPr/>
            <p:nvPr/>
          </p:nvGrpSpPr>
          <p:grpSpPr>
            <a:xfrm>
              <a:off x="3755184" y="2816268"/>
              <a:ext cx="5295973" cy="2243230"/>
              <a:chOff x="3744674" y="2721676"/>
              <a:chExt cx="5295973" cy="224323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0471CE0-EA89-8640-9B71-C7F564282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4674" y="2721676"/>
                <a:ext cx="5295973" cy="2243230"/>
              </a:xfrm>
              <a:prstGeom prst="rect">
                <a:avLst/>
              </a:prstGeom>
              <a:ln w="25400">
                <a:solidFill>
                  <a:srgbClr val="002060"/>
                </a:solidFill>
              </a:ln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0791FF-B1DC-6A4B-956C-15F3934390CB}"/>
                  </a:ext>
                </a:extLst>
              </p:cNvPr>
              <p:cNvSpPr txBox="1"/>
              <p:nvPr/>
            </p:nvSpPr>
            <p:spPr>
              <a:xfrm>
                <a:off x="4696329" y="3186742"/>
                <a:ext cx="627095" cy="246221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TORTU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A19F61-4692-9346-8155-ADB94BA6D28B}"/>
                  </a:ext>
                </a:extLst>
              </p:cNvPr>
              <p:cNvSpPr txBox="1"/>
              <p:nvPr/>
            </p:nvSpPr>
            <p:spPr>
              <a:xfrm>
                <a:off x="4696329" y="3931157"/>
                <a:ext cx="627095" cy="246221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TORTU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73F82B-EC32-7E4E-8BD2-17FE95932A67}"/>
                  </a:ext>
                </a:extLst>
              </p:cNvPr>
              <p:cNvSpPr txBox="1"/>
              <p:nvPr/>
            </p:nvSpPr>
            <p:spPr>
              <a:xfrm>
                <a:off x="4696329" y="4669854"/>
                <a:ext cx="627095" cy="246221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TORTU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054E9B-C1CC-514B-9868-F4E6ADD8E217}"/>
                  </a:ext>
                </a:extLst>
              </p:cNvPr>
              <p:cNvSpPr txBox="1"/>
              <p:nvPr/>
            </p:nvSpPr>
            <p:spPr>
              <a:xfrm>
                <a:off x="4696051" y="3557421"/>
                <a:ext cx="62709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TRADH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672F23-3EEA-F448-8E36-A2BA045859E1}"/>
                  </a:ext>
                </a:extLst>
              </p:cNvPr>
              <p:cNvSpPr txBox="1"/>
              <p:nvPr/>
            </p:nvSpPr>
            <p:spPr>
              <a:xfrm>
                <a:off x="4696533" y="4293341"/>
                <a:ext cx="63350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SUPRD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23AF6CA-F28C-6B40-AD38-8A9E4A3409C1}"/>
                </a:ext>
              </a:extLst>
            </p:cNvPr>
            <p:cNvSpPr txBox="1"/>
            <p:nvPr/>
          </p:nvSpPr>
          <p:spPr>
            <a:xfrm>
              <a:off x="8041772" y="2876716"/>
              <a:ext cx="9144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ShipVia</a:t>
              </a:r>
              <a:endParaRPr lang="en-US" sz="1200" b="1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653DE7C-951C-B34C-9767-482FD62BA7DB}"/>
              </a:ext>
            </a:extLst>
          </p:cNvPr>
          <p:cNvSpPr txBox="1"/>
          <p:nvPr/>
        </p:nvSpPr>
        <p:spPr>
          <a:xfrm>
            <a:off x="1106813" y="672532"/>
            <a:ext cx="158383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Customers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5FC302-4DB2-6042-88C4-288720D77CB1}"/>
              </a:ext>
            </a:extLst>
          </p:cNvPr>
          <p:cNvSpPr txBox="1"/>
          <p:nvPr/>
        </p:nvSpPr>
        <p:spPr>
          <a:xfrm>
            <a:off x="3895602" y="2671291"/>
            <a:ext cx="1177056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Orders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7163B1-3599-6449-BFBB-3FBC719635C7}"/>
              </a:ext>
            </a:extLst>
          </p:cNvPr>
          <p:cNvSpPr txBox="1"/>
          <p:nvPr/>
        </p:nvSpPr>
        <p:spPr>
          <a:xfrm>
            <a:off x="117676" y="3341571"/>
            <a:ext cx="1279009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Shippers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A2033-4B1E-2E42-51C7-EA787C5AE409}"/>
              </a:ext>
            </a:extLst>
          </p:cNvPr>
          <p:cNvSpPr txBox="1"/>
          <p:nvPr/>
        </p:nvSpPr>
        <p:spPr>
          <a:xfrm>
            <a:off x="1055282" y="3647243"/>
            <a:ext cx="12137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err="1"/>
              <a:t>CompanyName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7120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B1EC-C7C0-C847-A47D-D8817891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424" y="645001"/>
            <a:ext cx="4944300" cy="645300"/>
          </a:xfrm>
        </p:spPr>
        <p:txBody>
          <a:bodyPr/>
          <a:lstStyle/>
          <a:p>
            <a:r>
              <a:rPr lang="en-US" sz="3200" dirty="0"/>
              <a:t>Answering Questions with a Relational (SQL) DB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ED852E-8C50-E44A-9C6E-76C69453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419" y="1376173"/>
            <a:ext cx="4218480" cy="363726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sz="1800" dirty="0"/>
              <a:t>In what city and country is </a:t>
            </a:r>
            <a:r>
              <a:rPr lang="en-US" sz="1800" dirty="0" err="1"/>
              <a:t>Tradição</a:t>
            </a:r>
            <a:r>
              <a:rPr lang="en-US" sz="1800" dirty="0"/>
              <a:t> </a:t>
            </a:r>
            <a:r>
              <a:rPr lang="en-US" sz="1800" dirty="0" err="1"/>
              <a:t>Hipermercados</a:t>
            </a:r>
            <a:r>
              <a:rPr lang="en-US" sz="1800" dirty="0"/>
              <a:t> located?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On what dates did Tortuga </a:t>
            </a:r>
            <a:r>
              <a:rPr lang="en-US" sz="1800" dirty="0" err="1"/>
              <a:t>Restaurante</a:t>
            </a:r>
            <a:r>
              <a:rPr lang="en-US" sz="1800" dirty="0"/>
              <a:t> place orders?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Who should be contacted to see if the order shipped on September 12</a:t>
            </a:r>
            <a:r>
              <a:rPr lang="en-US" sz="1800" baseline="30000" dirty="0"/>
              <a:t>th</a:t>
            </a:r>
            <a:r>
              <a:rPr lang="en-US" sz="1800" dirty="0"/>
              <a:t> was correct?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Which companies have had orders shipped to them by Federal Shipping?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To which cities has United Package shipped orders?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71947-F1BC-C441-B406-8ED8D56380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865665-D3FE-4F4C-B09B-0FF9C03CA3FB}"/>
              </a:ext>
            </a:extLst>
          </p:cNvPr>
          <p:cNvGrpSpPr/>
          <p:nvPr/>
        </p:nvGrpSpPr>
        <p:grpSpPr>
          <a:xfrm>
            <a:off x="188243" y="1463337"/>
            <a:ext cx="3098487" cy="3680163"/>
            <a:chOff x="4353938" y="1746824"/>
            <a:chExt cx="3098487" cy="36801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47E818-026F-384C-819C-830FB9082249}"/>
                </a:ext>
              </a:extLst>
            </p:cNvPr>
            <p:cNvSpPr txBox="1"/>
            <p:nvPr/>
          </p:nvSpPr>
          <p:spPr>
            <a:xfrm>
              <a:off x="4353938" y="2564665"/>
              <a:ext cx="309848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Use the tables on the previous slide to answer the questions to the right.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Describe how you found the information to answer each question.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A2EA5D-AF1C-C24F-88EF-4D354C63B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585" y="174682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05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338CB-9161-974E-841A-98E61DE0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42" y="1523778"/>
            <a:ext cx="6794500" cy="264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9C540-8A4E-1E4E-8B6C-45292ED2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42" y="157445"/>
            <a:ext cx="6002473" cy="645300"/>
          </a:xfrm>
        </p:spPr>
        <p:txBody>
          <a:bodyPr/>
          <a:lstStyle/>
          <a:p>
            <a:r>
              <a:rPr lang="en-US" sz="3200" b="1" i="1" dirty="0"/>
              <a:t>Relations</a:t>
            </a:r>
            <a:r>
              <a:rPr lang="en-US" sz="3200" dirty="0"/>
              <a:t> connect 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52E22-0EED-A448-A6B6-6B5C864B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D05F7D-C799-AF4D-B1F7-E8F1925B022D}"/>
              </a:ext>
            </a:extLst>
          </p:cNvPr>
          <p:cNvSpPr/>
          <p:nvPr/>
        </p:nvSpPr>
        <p:spPr>
          <a:xfrm>
            <a:off x="302341" y="1894711"/>
            <a:ext cx="519268" cy="43325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C2E60-147A-7C4D-B7B0-0A6BC2353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88" y="2827318"/>
            <a:ext cx="4800990" cy="2042312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4DEB07F-6D27-F14A-97B4-E60C9794DF9E}"/>
              </a:ext>
            </a:extLst>
          </p:cNvPr>
          <p:cNvSpPr/>
          <p:nvPr/>
        </p:nvSpPr>
        <p:spPr>
          <a:xfrm>
            <a:off x="474662" y="3195248"/>
            <a:ext cx="340438" cy="32580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287CF-431D-AA47-B099-1E6ABB8A7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714" y="1312923"/>
            <a:ext cx="5272010" cy="22665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24DE83-836A-DF42-83D5-27380FD9A207}"/>
              </a:ext>
            </a:extLst>
          </p:cNvPr>
          <p:cNvSpPr/>
          <p:nvPr/>
        </p:nvSpPr>
        <p:spPr>
          <a:xfrm>
            <a:off x="7428523" y="1789587"/>
            <a:ext cx="340438" cy="3258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D2847B-EDB0-1344-833D-2F5245F2D0E3}"/>
              </a:ext>
            </a:extLst>
          </p:cNvPr>
          <p:cNvSpPr/>
          <p:nvPr/>
        </p:nvSpPr>
        <p:spPr>
          <a:xfrm>
            <a:off x="7428523" y="2501509"/>
            <a:ext cx="340438" cy="3258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44B677-EF35-2343-BB2B-E5F3566D1BC2}"/>
              </a:ext>
            </a:extLst>
          </p:cNvPr>
          <p:cNvSpPr/>
          <p:nvPr/>
        </p:nvSpPr>
        <p:spPr>
          <a:xfrm>
            <a:off x="4174781" y="1757431"/>
            <a:ext cx="519347" cy="32194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8AAA37-4F7C-C544-A184-A9F40A5A984D}"/>
              </a:ext>
            </a:extLst>
          </p:cNvPr>
          <p:cNvSpPr/>
          <p:nvPr/>
        </p:nvSpPr>
        <p:spPr>
          <a:xfrm>
            <a:off x="4174782" y="2499477"/>
            <a:ext cx="519347" cy="32194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EC4261-7974-DB4E-A8CB-C9B3D667C6CC}"/>
              </a:ext>
            </a:extLst>
          </p:cNvPr>
          <p:cNvSpPr/>
          <p:nvPr/>
        </p:nvSpPr>
        <p:spPr>
          <a:xfrm>
            <a:off x="4174781" y="3205011"/>
            <a:ext cx="519347" cy="32194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CB350-105B-0042-9D9D-5AFBF76EEB05}"/>
              </a:ext>
            </a:extLst>
          </p:cNvPr>
          <p:cNvSpPr/>
          <p:nvPr/>
        </p:nvSpPr>
        <p:spPr>
          <a:xfrm>
            <a:off x="5179270" y="2125508"/>
            <a:ext cx="427828" cy="69002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E62F3E-0FFD-0C43-9CEF-373FBEC8A420}"/>
              </a:ext>
            </a:extLst>
          </p:cNvPr>
          <p:cNvSpPr/>
          <p:nvPr/>
        </p:nvSpPr>
        <p:spPr>
          <a:xfrm>
            <a:off x="5182369" y="3253704"/>
            <a:ext cx="427828" cy="32580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E2389-10EA-654F-8B8D-5FC2FA366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308" y="3461126"/>
            <a:ext cx="3695626" cy="140850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84FF8F0-46EC-094F-B2D5-BCFF2D5617DD}"/>
              </a:ext>
            </a:extLst>
          </p:cNvPr>
          <p:cNvSpPr/>
          <p:nvPr/>
        </p:nvSpPr>
        <p:spPr>
          <a:xfrm>
            <a:off x="5436879" y="4516886"/>
            <a:ext cx="340438" cy="3258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CC513-5290-4A4B-8285-65A926B5EB55}"/>
              </a:ext>
            </a:extLst>
          </p:cNvPr>
          <p:cNvSpPr txBox="1"/>
          <p:nvPr/>
        </p:nvSpPr>
        <p:spPr>
          <a:xfrm>
            <a:off x="299004" y="1312923"/>
            <a:ext cx="158383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E7A5EE-A93E-A047-9ECA-858773BB4BB5}"/>
              </a:ext>
            </a:extLst>
          </p:cNvPr>
          <p:cNvSpPr txBox="1"/>
          <p:nvPr/>
        </p:nvSpPr>
        <p:spPr>
          <a:xfrm>
            <a:off x="3276919" y="1128014"/>
            <a:ext cx="1177056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Orders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D4434-56C2-9F40-8466-7361A35DBBC1}"/>
              </a:ext>
            </a:extLst>
          </p:cNvPr>
          <p:cNvSpPr txBox="1"/>
          <p:nvPr/>
        </p:nvSpPr>
        <p:spPr>
          <a:xfrm>
            <a:off x="823454" y="2616463"/>
            <a:ext cx="147160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Employees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0499A3-1B4B-91DF-E255-DD48F7DD40A8}"/>
              </a:ext>
            </a:extLst>
          </p:cNvPr>
          <p:cNvGrpSpPr/>
          <p:nvPr/>
        </p:nvGrpSpPr>
        <p:grpSpPr>
          <a:xfrm>
            <a:off x="4694129" y="556676"/>
            <a:ext cx="4432692" cy="1773957"/>
            <a:chOff x="4694129" y="556676"/>
            <a:chExt cx="4432692" cy="17739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2C3141-4BBF-AF18-0753-226D70AAAC9C}"/>
                </a:ext>
              </a:extLst>
            </p:cNvPr>
            <p:cNvSpPr txBox="1"/>
            <p:nvPr/>
          </p:nvSpPr>
          <p:spPr>
            <a:xfrm rot="21138934">
              <a:off x="7258829" y="556676"/>
              <a:ext cx="1867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Foreign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Keys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C8E97D56-5062-07C7-C2B1-DA49092CBB35}"/>
                </a:ext>
              </a:extLst>
            </p:cNvPr>
            <p:cNvCxnSpPr/>
            <p:nvPr/>
          </p:nvCxnSpPr>
          <p:spPr>
            <a:xfrm rot="10800000" flipV="1">
              <a:off x="4694129" y="924909"/>
              <a:ext cx="3074833" cy="969801"/>
            </a:xfrm>
            <a:prstGeom prst="curved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58E117CF-DECF-9C54-4F49-0EF98BF5535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71803" y="924907"/>
              <a:ext cx="2197158" cy="1405726"/>
            </a:xfrm>
            <a:prstGeom prst="curved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5E3DBBB4-7E1E-123F-1AE7-02A9E54CE5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52497" y="1209455"/>
              <a:ext cx="901017" cy="331916"/>
            </a:xfrm>
            <a:prstGeom prst="curved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ECA66B-EAAE-9DA7-794C-0B3936C597E4}"/>
              </a:ext>
            </a:extLst>
          </p:cNvPr>
          <p:cNvSpPr txBox="1"/>
          <p:nvPr/>
        </p:nvSpPr>
        <p:spPr>
          <a:xfrm>
            <a:off x="6415157" y="3511934"/>
            <a:ext cx="12137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err="1"/>
              <a:t>CompanyName</a:t>
            </a:r>
            <a:endParaRPr 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B8DC9-0327-AB4B-87E9-42707F141666}"/>
              </a:ext>
            </a:extLst>
          </p:cNvPr>
          <p:cNvSpPr txBox="1"/>
          <p:nvPr/>
        </p:nvSpPr>
        <p:spPr>
          <a:xfrm>
            <a:off x="5691195" y="3260673"/>
            <a:ext cx="1279009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Shippers</a:t>
            </a:r>
          </a:p>
        </p:txBody>
      </p:sp>
    </p:spTree>
    <p:extLst>
      <p:ext uri="{BB962C8B-B14F-4D97-AF65-F5344CB8AC3E}">
        <p14:creationId xmlns:p14="http://schemas.microsoft.com/office/powerpoint/2010/main" val="3322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22757</TotalTime>
  <Words>3751</Words>
  <Application>Microsoft Macintosh PowerPoint</Application>
  <PresentationFormat>On-screen Show (16:9)</PresentationFormat>
  <Paragraphs>470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Avenir Next Condensed</vt:lpstr>
      <vt:lpstr>Calibri</vt:lpstr>
      <vt:lpstr>Courier</vt:lpstr>
      <vt:lpstr>Helvetica Neue</vt:lpstr>
      <vt:lpstr>Muli</vt:lpstr>
      <vt:lpstr>Nixie One</vt:lpstr>
      <vt:lpstr>Segoe Print</vt:lpstr>
      <vt:lpstr>Imogen template</vt:lpstr>
      <vt:lpstr>WA5 – Back-End: Databases</vt:lpstr>
      <vt:lpstr>Typical Elements of a Web Application</vt:lpstr>
      <vt:lpstr>Databases</vt:lpstr>
      <vt:lpstr>Types of Databases / DBMSs</vt:lpstr>
      <vt:lpstr>Database Market Share</vt:lpstr>
      <vt:lpstr>Tables / Entities in  Relational (SQL)  Databases</vt:lpstr>
      <vt:lpstr>Relational (SQL) Database Tables</vt:lpstr>
      <vt:lpstr>Answering Questions with a Relational (SQL) DB</vt:lpstr>
      <vt:lpstr>Relations connect Entities</vt:lpstr>
      <vt:lpstr>SQL: Structured Query Language</vt:lpstr>
      <vt:lpstr>The SELECT Statement</vt:lpstr>
      <vt:lpstr>The SELECT Statement</vt:lpstr>
      <vt:lpstr>Running SQL Statements</vt:lpstr>
      <vt:lpstr>The JOIN Statement</vt:lpstr>
      <vt:lpstr>The JOIN Statement</vt:lpstr>
      <vt:lpstr>The JOIN Statement</vt:lpstr>
      <vt:lpstr>The JOIN Statement</vt:lpstr>
      <vt:lpstr>Write SQL Statements to answer the following questions:</vt:lpstr>
      <vt:lpstr>Sample Database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548</cp:revision>
  <dcterms:created xsi:type="dcterms:W3CDTF">2020-11-19T19:43:32Z</dcterms:created>
  <dcterms:modified xsi:type="dcterms:W3CDTF">2023-04-17T13:00:44Z</dcterms:modified>
</cp:coreProperties>
</file>