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316" r:id="rId3"/>
    <p:sldId id="317" r:id="rId4"/>
    <p:sldId id="315" r:id="rId5"/>
    <p:sldId id="318" r:id="rId6"/>
    <p:sldId id="322" r:id="rId7"/>
    <p:sldId id="323" r:id="rId8"/>
    <p:sldId id="293" r:id="rId9"/>
    <p:sldId id="326" r:id="rId10"/>
    <p:sldId id="295" r:id="rId11"/>
    <p:sldId id="296" r:id="rId12"/>
    <p:sldId id="298" r:id="rId13"/>
    <p:sldId id="297" r:id="rId14"/>
    <p:sldId id="300" r:id="rId15"/>
    <p:sldId id="301" r:id="rId16"/>
    <p:sldId id="302" r:id="rId17"/>
    <p:sldId id="299" r:id="rId18"/>
    <p:sldId id="328" r:id="rId19"/>
    <p:sldId id="313" r:id="rId20"/>
    <p:sldId id="289" r:id="rId21"/>
    <p:sldId id="288" r:id="rId22"/>
    <p:sldId id="290" r:id="rId23"/>
    <p:sldId id="321" r:id="rId24"/>
    <p:sldId id="294" r:id="rId25"/>
    <p:sldId id="324" r:id="rId2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3"/>
    <p:restoredTop sz="82247"/>
  </p:normalViewPr>
  <p:slideViewPr>
    <p:cSldViewPr snapToGrid="0" snapToObjects="1">
      <p:cViewPr varScale="1">
        <p:scale>
          <a:sx n="129" d="100"/>
          <a:sy n="129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Fractional or non-whole numbers</a:t>
            </a:r>
          </a:p>
          <a:p>
            <a:r>
              <a:rPr lang="en-US" dirty="0"/>
              <a:t> - 12.34</a:t>
            </a:r>
          </a:p>
          <a:p>
            <a:r>
              <a:rPr lang="en-US" dirty="0"/>
              <a:t> - 3.14</a:t>
            </a:r>
          </a:p>
          <a:p>
            <a:r>
              <a:rPr lang="en-US" dirty="0"/>
              <a:t> - -29.93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9520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fixed point values serve as the foundation for how computers represent decimal values.</a:t>
            </a:r>
          </a:p>
          <a:p>
            <a:r>
              <a:rPr lang="en-US" dirty="0"/>
              <a:t>  - But to get the full picture we need to do a little more.</a:t>
            </a:r>
          </a:p>
          <a:p>
            <a:r>
              <a:rPr lang="en-US" dirty="0"/>
              <a:t>  - They use something more like scientific notation.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Note the E notation.</a:t>
            </a:r>
          </a:p>
          <a:p>
            <a:r>
              <a:rPr lang="en-US" dirty="0"/>
              <a:t>  - You have probably seen this somewhere along the line.</a:t>
            </a:r>
          </a:p>
          <a:p>
            <a:r>
              <a:rPr lang="en-US" dirty="0"/>
              <a:t>  - but if not…</a:t>
            </a:r>
          </a:p>
          <a:p>
            <a:r>
              <a:rPr lang="en-US" dirty="0"/>
              <a:t>    - The notation E9</a:t>
            </a:r>
          </a:p>
          <a:p>
            <a:r>
              <a:rPr lang="en-US" dirty="0"/>
              <a:t>    - is just a convenient way for the computer to indicate the x10^9</a:t>
            </a:r>
          </a:p>
          <a:p>
            <a:endParaRPr lang="en-US" dirty="0"/>
          </a:p>
          <a:p>
            <a:r>
              <a:rPr lang="en-US" dirty="0"/>
              <a:t>Notice that in scientific notation there are lots of equivalent representations for the same value.</a:t>
            </a:r>
          </a:p>
          <a:p>
            <a:r>
              <a:rPr lang="en-US" dirty="0"/>
              <a:t> - When we move the decimal point we  adjust the exponent up or down accordingly.</a:t>
            </a:r>
          </a:p>
          <a:p>
            <a:r>
              <a:rPr lang="en-US" dirty="0"/>
              <a:t>    - When we move the decimal right it makes the number 10x larger</a:t>
            </a:r>
          </a:p>
          <a:p>
            <a:r>
              <a:rPr lang="en-US" dirty="0"/>
              <a:t>      - So we decrease the exponent by 1.</a:t>
            </a:r>
          </a:p>
          <a:p>
            <a:r>
              <a:rPr lang="en-US" dirty="0"/>
              <a:t>    - When we move the decimal point left it makes the number 10x smaller.</a:t>
            </a:r>
          </a:p>
          <a:p>
            <a:r>
              <a:rPr lang="en-US" dirty="0"/>
              <a:t>      - So we increase the exponent by 1.</a:t>
            </a:r>
          </a:p>
          <a:p>
            <a:endParaRPr lang="en-US" dirty="0"/>
          </a:p>
          <a:p>
            <a:r>
              <a:rPr lang="en-US" dirty="0"/>
              <a:t> - Each position we move the decimal </a:t>
            </a:r>
          </a:p>
          <a:p>
            <a:r>
              <a:rPr lang="en-US" dirty="0"/>
              <a:t>  - is effectively multiplying (move right) or dividing (move left) the number by 10.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so we decrease or increase the exponent by 1 to compensate for that change.</a:t>
            </a:r>
          </a:p>
          <a:p>
            <a:endParaRPr lang="en-US" dirty="0"/>
          </a:p>
          <a:p>
            <a:r>
              <a:rPr lang="en-US" dirty="0"/>
              <a:t>We can do the exact same thing with binary…</a:t>
            </a:r>
          </a:p>
          <a:p>
            <a:r>
              <a:rPr lang="en-US" dirty="0"/>
              <a:t>  - Shouldn’t be too surprising here that we will parallel base 10 operations again…</a:t>
            </a:r>
          </a:p>
        </p:txBody>
      </p:sp>
    </p:spTree>
    <p:extLst>
      <p:ext uri="{BB962C8B-B14F-4D97-AF65-F5344CB8AC3E}">
        <p14:creationId xmlns:p14="http://schemas.microsoft.com/office/powerpoint/2010/main" val="316746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we have lots of equivalent representations when we use scientific notation.</a:t>
            </a:r>
          </a:p>
          <a:p>
            <a:r>
              <a:rPr lang="en-US" dirty="0"/>
              <a:t>  - Every move of the binary point is a multiplication (move right) or a division (move left) by 2.</a:t>
            </a:r>
          </a:p>
          <a:p>
            <a:r>
              <a:rPr lang="en-US" dirty="0"/>
              <a:t>  - We adjust the exponent on the 2 to compensate</a:t>
            </a:r>
          </a:p>
          <a:p>
            <a:r>
              <a:rPr lang="en-US" dirty="0"/>
              <a:t>    - If we move the binary point right the value is multiplied by 2</a:t>
            </a:r>
          </a:p>
          <a:p>
            <a:r>
              <a:rPr lang="en-US" dirty="0"/>
              <a:t>      - so we decrease the exponent by 1</a:t>
            </a:r>
          </a:p>
          <a:p>
            <a:r>
              <a:rPr lang="en-US" dirty="0"/>
              <a:t>    - If we move the binary point left, the value is divided by 2</a:t>
            </a:r>
          </a:p>
          <a:p>
            <a:r>
              <a:rPr lang="en-US" dirty="0"/>
              <a:t>      - so we increase the exponent by 1</a:t>
            </a:r>
          </a:p>
          <a:p>
            <a:endParaRPr lang="en-US" dirty="0"/>
          </a:p>
          <a:p>
            <a:r>
              <a:rPr lang="en-US" dirty="0"/>
              <a:t>This representation is called Floating point</a:t>
            </a:r>
          </a:p>
          <a:p>
            <a:r>
              <a:rPr lang="en-US" dirty="0"/>
              <a:t>  - because the point ”floats around”</a:t>
            </a:r>
          </a:p>
          <a:p>
            <a:r>
              <a:rPr lang="en-US" dirty="0"/>
              <a:t>  - this is where the datatype name float comes from in Java and other languages.</a:t>
            </a:r>
          </a:p>
          <a:p>
            <a:r>
              <a:rPr lang="en-US" dirty="0"/>
              <a:t>  - double is just a floating point value that uses twice as many bits as a float.</a:t>
            </a:r>
          </a:p>
          <a:p>
            <a:r>
              <a:rPr lang="en-US" dirty="0"/>
              <a:t>    - i.e. double the number of bits.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9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while there are many different ways to write the same number in scientific notation</a:t>
            </a:r>
          </a:p>
          <a:p>
            <a:r>
              <a:rPr lang="en-US" dirty="0"/>
              <a:t>The normalized form is unique.  </a:t>
            </a:r>
          </a:p>
          <a:p>
            <a:r>
              <a:rPr lang="en-US" dirty="0"/>
              <a:t>  - That is, there is only one normalized form for each number.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This uniqueness is critical to representing the value in binary</a:t>
            </a:r>
          </a:p>
          <a:p>
            <a:r>
              <a:rPr lang="en-US" dirty="0"/>
              <a:t>  - Notice, that we can not write the binary point (.)</a:t>
            </a:r>
          </a:p>
          <a:p>
            <a:r>
              <a:rPr lang="en-US" dirty="0"/>
              <a:t>    - Because we can only use 0’s and 1’s.</a:t>
            </a:r>
          </a:p>
          <a:p>
            <a:endParaRPr lang="en-US" dirty="0"/>
          </a:p>
          <a:p>
            <a:r>
              <a:rPr lang="en-US" dirty="0"/>
              <a:t>  - So we need some way to know where the binary point is!</a:t>
            </a:r>
          </a:p>
          <a:p>
            <a:r>
              <a:rPr lang="en-US" dirty="0"/>
              <a:t>    - You might imagine we could just use a 0 or a 1 for the binary point…</a:t>
            </a:r>
          </a:p>
          <a:p>
            <a:r>
              <a:rPr lang="en-US" dirty="0"/>
              <a:t>      - What’s the problem with that?</a:t>
            </a:r>
          </a:p>
          <a:p>
            <a:endParaRPr lang="en-US" dirty="0"/>
          </a:p>
          <a:p>
            <a:r>
              <a:rPr lang="en-US" dirty="0"/>
              <a:t>  - With normalized form we will always know where the binary (or decimal) point is!</a:t>
            </a:r>
          </a:p>
          <a:p>
            <a:r>
              <a:rPr lang="en-US" dirty="0"/>
              <a:t>    - In normalized form, the binary (or decimal) point is always immediately to the right of the first bit (or digit).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86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see how to represent numbers like this one…</a:t>
            </a:r>
          </a:p>
          <a:p>
            <a:r>
              <a:rPr lang="en-US" dirty="0"/>
              <a:t>  - In normalized binary scientific notation using 14 bits.</a:t>
            </a:r>
          </a:p>
          <a:p>
            <a:r>
              <a:rPr lang="en-US" dirty="0"/>
              <a:t>  - In most computers today</a:t>
            </a:r>
          </a:p>
          <a:p>
            <a:r>
              <a:rPr lang="en-US" dirty="0"/>
              <a:t>    - float data types use 32 bits</a:t>
            </a:r>
          </a:p>
          <a:p>
            <a:r>
              <a:rPr lang="en-US" dirty="0"/>
              <a:t>    - double data types use 64 bits</a:t>
            </a:r>
          </a:p>
          <a:p>
            <a:r>
              <a:rPr lang="en-US" dirty="0"/>
              <a:t>    - newer standards also define quadruple and octuple datatypes with 128 or 256 bits.</a:t>
            </a:r>
          </a:p>
          <a:p>
            <a:endParaRPr lang="en-US" dirty="0"/>
          </a:p>
          <a:p>
            <a:r>
              <a:rPr lang="en-US" dirty="0"/>
              <a:t>We do it here using just 14 bits.</a:t>
            </a:r>
          </a:p>
          <a:p>
            <a:r>
              <a:rPr lang="en-US" dirty="0"/>
              <a:t>  - This keep it manageable to do examples by hand.</a:t>
            </a:r>
          </a:p>
          <a:p>
            <a:r>
              <a:rPr lang="en-US" dirty="0"/>
              <a:t>  - All of the concepts are the same as they are in the larger 32 or 64 bit systems.</a:t>
            </a:r>
          </a:p>
          <a:p>
            <a:endParaRPr lang="en-US" dirty="0"/>
          </a:p>
          <a:p>
            <a:r>
              <a:rPr lang="en-US" dirty="0"/>
              <a:t>We divide the 14 bits into fields</a:t>
            </a:r>
          </a:p>
          <a:p>
            <a:r>
              <a:rPr lang="en-US" dirty="0"/>
              <a:t>  - one bit for the sign</a:t>
            </a:r>
          </a:p>
          <a:p>
            <a:r>
              <a:rPr lang="en-US" dirty="0"/>
              <a:t>  - 5 bits to represent the exponent on the 2</a:t>
            </a:r>
          </a:p>
          <a:p>
            <a:r>
              <a:rPr lang="en-US" dirty="0"/>
              <a:t>  - 8 bits to represent the bits in the number.</a:t>
            </a:r>
          </a:p>
          <a:p>
            <a:endParaRPr lang="en-US" dirty="0"/>
          </a:p>
          <a:p>
            <a:r>
              <a:rPr lang="en-US" dirty="0"/>
              <a:t>Sign – just like sign magnitude</a:t>
            </a:r>
          </a:p>
          <a:p>
            <a:r>
              <a:rPr lang="en-US" dirty="0"/>
              <a:t>  - 0 means positive</a:t>
            </a:r>
          </a:p>
          <a:p>
            <a:r>
              <a:rPr lang="en-US" dirty="0"/>
              <a:t>  - 1 means negative</a:t>
            </a:r>
          </a:p>
          <a:p>
            <a:endParaRPr lang="en-US" dirty="0"/>
          </a:p>
          <a:p>
            <a:r>
              <a:rPr lang="en-US" dirty="0"/>
              <a:t>Exponent – we will use 5-bit 2’s complement representation </a:t>
            </a:r>
          </a:p>
          <a:p>
            <a:r>
              <a:rPr lang="en-US" dirty="0"/>
              <a:t>  - This allows us to have both positive and negative exponents.</a:t>
            </a:r>
          </a:p>
          <a:p>
            <a:r>
              <a:rPr lang="en-US" dirty="0"/>
              <a:t>  - Note that modern computers do it a little differently for some technical reasons that we won’t go into.</a:t>
            </a:r>
          </a:p>
          <a:p>
            <a:r>
              <a:rPr lang="en-US" dirty="0"/>
              <a:t>    - COMP/MATH 241 again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/>
          </a:p>
          <a:p>
            <a:r>
              <a:rPr lang="en-US" dirty="0"/>
              <a:t>Significand</a:t>
            </a:r>
          </a:p>
          <a:p>
            <a:r>
              <a:rPr lang="en-US" dirty="0"/>
              <a:t>  - Represented using 8-bits in normalized form.</a:t>
            </a:r>
          </a:p>
          <a:p>
            <a:r>
              <a:rPr lang="en-US" dirty="0"/>
              <a:t>  - So the left most bit is a 1</a:t>
            </a:r>
          </a:p>
          <a:p>
            <a:r>
              <a:rPr lang="en-US" dirty="0"/>
              <a:t>  - The binary point comes next</a:t>
            </a:r>
          </a:p>
          <a:p>
            <a:r>
              <a:rPr lang="en-US" dirty="0"/>
              <a:t>  - Then the remaining 7 bits are to the right of the binary point.</a:t>
            </a:r>
          </a:p>
          <a:p>
            <a:r>
              <a:rPr lang="en-US" dirty="0"/>
              <a:t>  - e.g. 1.0110 101</a:t>
            </a:r>
          </a:p>
          <a:p>
            <a:endParaRPr lang="en-US" dirty="0"/>
          </a:p>
          <a:p>
            <a:r>
              <a:rPr lang="en-US" dirty="0"/>
              <a:t>Given a 14 bit floating point number</a:t>
            </a:r>
          </a:p>
          <a:p>
            <a:r>
              <a:rPr lang="en-US" dirty="0"/>
              <a:t>  - we divide it into its fields</a:t>
            </a:r>
          </a:p>
          <a:p>
            <a:r>
              <a:rPr lang="en-US" dirty="0"/>
              <a:t>  - and use the formula here to compute its base 10 value.</a:t>
            </a:r>
          </a:p>
          <a:p>
            <a:endParaRPr lang="en-US" dirty="0"/>
          </a:p>
          <a:p>
            <a:r>
              <a:rPr lang="en-US" dirty="0"/>
              <a:t>The formula is the same as at the top just rearranged.</a:t>
            </a:r>
          </a:p>
          <a:p>
            <a:endParaRPr lang="en-US" dirty="0"/>
          </a:p>
          <a:p>
            <a:r>
              <a:rPr lang="en-US" dirty="0"/>
              <a:t>  - The sign</a:t>
            </a:r>
          </a:p>
          <a:p>
            <a:r>
              <a:rPr lang="en-US" dirty="0"/>
              <a:t>    - (-1)^sign is just a clever way of getting +1 or -1</a:t>
            </a:r>
          </a:p>
          <a:p>
            <a:r>
              <a:rPr lang="en-US" dirty="0"/>
              <a:t>    - (-1)^0 = 1 and (-1)^1 = 1</a:t>
            </a:r>
          </a:p>
          <a:p>
            <a:r>
              <a:rPr lang="en-US" dirty="0"/>
              <a:t>    - So we multiply by either 1 or -1.</a:t>
            </a:r>
          </a:p>
          <a:p>
            <a:endParaRPr lang="en-US" dirty="0"/>
          </a:p>
          <a:p>
            <a:r>
              <a:rPr lang="en-US" dirty="0"/>
              <a:t>  - Exponent is the power of 2</a:t>
            </a:r>
          </a:p>
          <a:p>
            <a:r>
              <a:rPr lang="en-US" dirty="0"/>
              <a:t>    - Just using 5-bit twos complement.</a:t>
            </a:r>
          </a:p>
          <a:p>
            <a:endParaRPr lang="en-US" dirty="0"/>
          </a:p>
          <a:p>
            <a:r>
              <a:rPr lang="en-US" dirty="0"/>
              <a:t>  - Significant</a:t>
            </a:r>
          </a:p>
          <a:p>
            <a:r>
              <a:rPr lang="en-US" dirty="0"/>
              <a:t>    - The value to multiply by by the power of 2.</a:t>
            </a:r>
          </a:p>
        </p:txBody>
      </p:sp>
    </p:spTree>
    <p:extLst>
      <p:ext uri="{BB962C8B-B14F-4D97-AF65-F5344CB8AC3E}">
        <p14:creationId xmlns:p14="http://schemas.microsoft.com/office/powerpoint/2010/main" val="4142253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do an example.</a:t>
            </a:r>
          </a:p>
          <a:p>
            <a:endParaRPr lang="en-US" dirty="0"/>
          </a:p>
          <a:p>
            <a:r>
              <a:rPr lang="en-US" dirty="0"/>
              <a:t>Here are the steps to follow:</a:t>
            </a:r>
          </a:p>
          <a:p>
            <a:r>
              <a:rPr lang="en-US" dirty="0"/>
              <a:t>  1. Write out the formula</a:t>
            </a:r>
          </a:p>
          <a:p>
            <a:r>
              <a:rPr lang="en-US" dirty="0"/>
              <a:t>  2. Insert the bits for the sign, exponent and significand.</a:t>
            </a:r>
          </a:p>
          <a:p>
            <a:r>
              <a:rPr lang="en-US" dirty="0"/>
              <a:t>    - also add the binary point to the significand (remember it’s in normalized form).</a:t>
            </a:r>
          </a:p>
          <a:p>
            <a:r>
              <a:rPr lang="en-US" dirty="0"/>
              <a:t>  3. Evaluate -1^sign to get +1 or -1</a:t>
            </a:r>
          </a:p>
          <a:p>
            <a:r>
              <a:rPr lang="en-US" dirty="0"/>
              <a:t>  4. Convert the exponent to base 10 using 5-bit two’s complement representation</a:t>
            </a:r>
          </a:p>
          <a:p>
            <a:r>
              <a:rPr lang="en-US" dirty="0"/>
              <a:t>  5. Convert the significand to base 10 using fixed point representation</a:t>
            </a:r>
          </a:p>
          <a:p>
            <a:r>
              <a:rPr lang="en-US" dirty="0"/>
              <a:t>  6. Work out the final value.</a:t>
            </a:r>
          </a:p>
        </p:txBody>
      </p:sp>
    </p:spTree>
    <p:extLst>
      <p:ext uri="{BB962C8B-B14F-4D97-AF65-F5344CB8AC3E}">
        <p14:creationId xmlns:p14="http://schemas.microsoft.com/office/powerpoint/2010/main" val="117624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the other way around:</a:t>
            </a:r>
          </a:p>
          <a:p>
            <a:endParaRPr lang="en-US" dirty="0"/>
          </a:p>
          <a:p>
            <a:r>
              <a:rPr lang="en-US" dirty="0"/>
              <a:t>Here are the steps:</a:t>
            </a:r>
          </a:p>
          <a:p>
            <a:r>
              <a:rPr lang="en-US" dirty="0"/>
              <a:t>  1. Add an explicit sign to the value by multiplying by +1 or -1).</a:t>
            </a:r>
          </a:p>
          <a:p>
            <a:r>
              <a:rPr lang="en-US" dirty="0"/>
              <a:t>  2. Convert the base 10 value to fixed point using the number of bits in the significand (here that’s 8 bits)</a:t>
            </a:r>
          </a:p>
          <a:p>
            <a:r>
              <a:rPr lang="en-US" dirty="0"/>
              <a:t>    - Use as many bits as necessary for the whole number part.</a:t>
            </a:r>
          </a:p>
          <a:p>
            <a:r>
              <a:rPr lang="en-US" dirty="0"/>
              <a:t>      - 13 = 1101</a:t>
            </a:r>
          </a:p>
          <a:p>
            <a:r>
              <a:rPr lang="en-US" dirty="0"/>
              <a:t>    - Use the remaining available bits (if any) for the fractional part.</a:t>
            </a:r>
          </a:p>
          <a:p>
            <a:r>
              <a:rPr lang="en-US" dirty="0"/>
              <a:t>      - 0.5625 = 0.5 + 0.0625</a:t>
            </a:r>
          </a:p>
          <a:p>
            <a:r>
              <a:rPr lang="en-US" dirty="0"/>
              <a:t>    - This example fits nicely in 8 bits available.</a:t>
            </a:r>
          </a:p>
          <a:p>
            <a:r>
              <a:rPr lang="en-US" dirty="0"/>
              <a:t>    - But if it doesn’t then we need to use an estimate (over, under, nearest, etc.)</a:t>
            </a:r>
          </a:p>
          <a:p>
            <a:r>
              <a:rPr lang="en-US" dirty="0"/>
              <a:t>  3. Normalize the significand and adjust the exponent in base 10</a:t>
            </a:r>
          </a:p>
          <a:p>
            <a:r>
              <a:rPr lang="en-US" dirty="0"/>
              <a:t>    - Here we moved the binary point 3 places left</a:t>
            </a:r>
          </a:p>
          <a:p>
            <a:r>
              <a:rPr lang="en-US" dirty="0"/>
              <a:t>    - So, the exponent was increased 3 times giving us 3</a:t>
            </a:r>
          </a:p>
          <a:p>
            <a:r>
              <a:rPr lang="en-US" dirty="0"/>
              <a:t>  4. Convert the exponent to 5-bit two’s complement.</a:t>
            </a:r>
          </a:p>
          <a:p>
            <a:r>
              <a:rPr lang="en-US" dirty="0"/>
              <a:t>    - 3 = 00011</a:t>
            </a:r>
          </a:p>
          <a:p>
            <a:r>
              <a:rPr lang="en-US" dirty="0"/>
              <a:t>  5. Figure out the sign bit (0 or 1)</a:t>
            </a:r>
          </a:p>
          <a:p>
            <a:r>
              <a:rPr lang="en-US" dirty="0"/>
              <a:t>    - +1 = -1^0</a:t>
            </a:r>
          </a:p>
          <a:p>
            <a:r>
              <a:rPr lang="en-US" dirty="0"/>
              <a:t>    - So the sign bit is 0.</a:t>
            </a:r>
          </a:p>
          <a:p>
            <a:r>
              <a:rPr lang="en-US" dirty="0"/>
              <a:t>  6. Place the bits into the correct fields</a:t>
            </a:r>
          </a:p>
          <a:p>
            <a:r>
              <a:rPr lang="en-US" dirty="0"/>
              <a:t>    - drop the binary point.</a:t>
            </a:r>
          </a:p>
        </p:txBody>
      </p:sp>
    </p:spTree>
    <p:extLst>
      <p:ext uri="{BB962C8B-B14F-4D97-AF65-F5344CB8AC3E}">
        <p14:creationId xmlns:p14="http://schemas.microsoft.com/office/powerpoint/2010/main" val="64121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33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time mention these.</a:t>
            </a:r>
          </a:p>
          <a:p>
            <a:r>
              <a:rPr lang="en-US" dirty="0"/>
              <a:t>Otherwise just leave them out.</a:t>
            </a:r>
          </a:p>
          <a:p>
            <a:endParaRPr lang="en-US" dirty="0"/>
          </a:p>
          <a:p>
            <a:r>
              <a:rPr lang="en-US" dirty="0"/>
              <a:t>You will learn a little about some of these optimizations in the Activities.</a:t>
            </a:r>
          </a:p>
          <a:p>
            <a:r>
              <a:rPr lang="en-US" dirty="0"/>
              <a:t> - They provide </a:t>
            </a:r>
          </a:p>
          <a:p>
            <a:r>
              <a:rPr lang="en-US" dirty="0"/>
              <a:t>   - a larger range of values (implied bit / denormalized form)</a:t>
            </a:r>
          </a:p>
          <a:p>
            <a:r>
              <a:rPr lang="en-US" dirty="0"/>
              <a:t>   - greater control over precision (excess representation)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COMP/MATH 241 if you want to know it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9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one for you to try if we have time…</a:t>
            </a:r>
          </a:p>
          <a:p>
            <a:endParaRPr lang="en-US" dirty="0"/>
          </a:p>
          <a:p>
            <a:r>
              <a:rPr lang="en-US" dirty="0"/>
              <a:t>Here are the steps to follow:</a:t>
            </a:r>
          </a:p>
          <a:p>
            <a:r>
              <a:rPr lang="en-US" dirty="0"/>
              <a:t>  1. Write out the formula</a:t>
            </a:r>
          </a:p>
          <a:p>
            <a:r>
              <a:rPr lang="en-US" dirty="0"/>
              <a:t>  2. Insert the bits for the sign, exponent and significand.</a:t>
            </a:r>
          </a:p>
          <a:p>
            <a:r>
              <a:rPr lang="en-US" dirty="0"/>
              <a:t>    - also add the binary point to the significand (remember it’s in normalized form).</a:t>
            </a:r>
          </a:p>
          <a:p>
            <a:r>
              <a:rPr lang="en-US" dirty="0"/>
              <a:t>  3. Evaluate -1^sign to get +1 or -1</a:t>
            </a:r>
          </a:p>
          <a:p>
            <a:r>
              <a:rPr lang="en-US" dirty="0"/>
              <a:t>  4. Convert the exponent to base 10 using 5-bit two’s complement representation</a:t>
            </a:r>
          </a:p>
          <a:p>
            <a:r>
              <a:rPr lang="en-US" dirty="0"/>
              <a:t>  5. Convert the significand to base 10 using fixed point representation</a:t>
            </a:r>
          </a:p>
          <a:p>
            <a:r>
              <a:rPr lang="en-US" dirty="0"/>
              <a:t>  6. Work out the final value.</a:t>
            </a:r>
          </a:p>
        </p:txBody>
      </p:sp>
    </p:spTree>
    <p:extLst>
      <p:ext uri="{BB962C8B-B14F-4D97-AF65-F5344CB8AC3E}">
        <p14:creationId xmlns:p14="http://schemas.microsoft.com/office/powerpoint/2010/main" val="2012728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3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Point Values</a:t>
            </a:r>
          </a:p>
          <a:p>
            <a:r>
              <a:rPr lang="en-US" dirty="0"/>
              <a:t>  - In base 10, this would be the equivalent of specifying</a:t>
            </a:r>
          </a:p>
          <a:p>
            <a:r>
              <a:rPr lang="en-US" dirty="0"/>
              <a:t>    - Use 5 digits</a:t>
            </a:r>
          </a:p>
          <a:p>
            <a:r>
              <a:rPr lang="en-US" dirty="0"/>
              <a:t>    - With 2 digits to the fright of the decimal.</a:t>
            </a:r>
          </a:p>
          <a:p>
            <a:endParaRPr lang="en-US" dirty="0"/>
          </a:p>
          <a:p>
            <a:r>
              <a:rPr lang="en-US" dirty="0"/>
              <a:t>Same in binary:</a:t>
            </a:r>
          </a:p>
          <a:p>
            <a:r>
              <a:rPr lang="en-US" dirty="0"/>
              <a:t>  - We will specify a number of bits to the left and right of the decimal.</a:t>
            </a:r>
          </a:p>
          <a:p>
            <a:r>
              <a:rPr lang="en-US" dirty="0"/>
              <a:t>  - In this example, we have </a:t>
            </a:r>
          </a:p>
          <a:p>
            <a:r>
              <a:rPr lang="en-US" dirty="0"/>
              <a:t>    - A binary fixed point number with </a:t>
            </a:r>
          </a:p>
          <a:p>
            <a:r>
              <a:rPr lang="en-US" dirty="0"/>
              <a:t>      - 6 bits </a:t>
            </a:r>
          </a:p>
          <a:p>
            <a:r>
              <a:rPr lang="en-US" dirty="0"/>
              <a:t>      - and 3 bits to the right of the “binary point”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We call the . the decimal point in base 10</a:t>
            </a:r>
          </a:p>
          <a:p>
            <a:r>
              <a:rPr lang="en-US" dirty="0"/>
              <a:t>  - In base 2 we call it the binary point.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We will use 2XP as the subscript to indicate binary fixed point.</a:t>
            </a:r>
          </a:p>
          <a:p>
            <a:endParaRPr lang="en-US" dirty="0"/>
          </a:p>
          <a:p>
            <a:r>
              <a:rPr lang="en-US" dirty="0"/>
              <a:t>Give this one a try.</a:t>
            </a:r>
          </a:p>
          <a:p>
            <a:r>
              <a:rPr lang="en-US" dirty="0"/>
              <a:t>  - Apply what you know about base 10 to the base 2 value…</a:t>
            </a:r>
          </a:p>
          <a:p>
            <a:r>
              <a:rPr lang="en-US" dirty="0"/>
              <a:t>  - If you are not sure what to do, discuss it with a neighbor.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46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2xp for – Fixed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9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like to process the parts of the number to the left and right of the decimal point separately.</a:t>
            </a:r>
          </a:p>
          <a:p>
            <a:r>
              <a:rPr lang="en-US" dirty="0"/>
              <a:t>Write it with decimal point until the last step.</a:t>
            </a:r>
          </a:p>
          <a:p>
            <a:r>
              <a:rPr lang="en-US" dirty="0"/>
              <a:t>Then add them up and get the full value.</a:t>
            </a:r>
          </a:p>
          <a:p>
            <a:r>
              <a:rPr lang="en-US" dirty="0"/>
              <a:t>Will do the same thing when we go to binary.</a:t>
            </a:r>
          </a:p>
        </p:txBody>
      </p:sp>
    </p:spTree>
    <p:extLst>
      <p:ext uri="{BB962C8B-B14F-4D97-AF65-F5344CB8AC3E}">
        <p14:creationId xmlns:p14="http://schemas.microsoft.com/office/powerpoint/2010/main" val="4140919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with fixed point you will know </a:t>
            </a:r>
          </a:p>
          <a:p>
            <a:r>
              <a:rPr lang="en-US" dirty="0"/>
              <a:t> - the number of bits and </a:t>
            </a:r>
          </a:p>
          <a:p>
            <a:r>
              <a:rPr lang="en-US" dirty="0"/>
              <a:t> - the number of bits to the right of the binary point.</a:t>
            </a:r>
          </a:p>
          <a:p>
            <a:endParaRPr lang="en-US" dirty="0"/>
          </a:p>
          <a:p>
            <a:r>
              <a:rPr lang="en-US" dirty="0"/>
              <a:t>Left of the binary point – old hat… just unsigned binary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55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pick a number of bits to be used not all fractional parts will be able to be represented.</a:t>
            </a:r>
          </a:p>
          <a:p>
            <a:endParaRPr lang="en-US" dirty="0"/>
          </a:p>
          <a:p>
            <a:r>
              <a:rPr lang="en-US" dirty="0"/>
              <a:t>For any value we cannot get exactly right we will be able to produce an under estimate and an over estimate.</a:t>
            </a:r>
          </a:p>
          <a:p>
            <a:r>
              <a:rPr lang="en-US" dirty="0"/>
              <a:t> - under – as close as possible without going over.</a:t>
            </a:r>
          </a:p>
          <a:p>
            <a:r>
              <a:rPr lang="en-US" dirty="0"/>
              <a:t> - over – as close as possible without going under.</a:t>
            </a:r>
          </a:p>
          <a:p>
            <a:endParaRPr lang="en-US" dirty="0"/>
          </a:p>
          <a:p>
            <a:r>
              <a:rPr lang="en-US" dirty="0"/>
              <a:t>Note that if we add more bits to the right of the binary point these estimates will change.</a:t>
            </a:r>
          </a:p>
          <a:p>
            <a:r>
              <a:rPr lang="en-US" dirty="0"/>
              <a:t>  - Just have to fiddle with them to figure out what I closest without going over or under.</a:t>
            </a:r>
          </a:p>
          <a:p>
            <a:r>
              <a:rPr lang="en-US" dirty="0"/>
              <a:t>  - There are algorithms, but beyond what I want to get into in </a:t>
            </a:r>
            <a:r>
              <a:rPr lang="en-US"/>
              <a:t>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22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– take the more positive value.</a:t>
            </a:r>
          </a:p>
          <a:p>
            <a:r>
              <a:rPr lang="en-US" dirty="0"/>
              <a:t>Down – take the more negative value</a:t>
            </a:r>
          </a:p>
          <a:p>
            <a:r>
              <a:rPr lang="en-US" dirty="0"/>
              <a:t>Zero – take the value closer to zero</a:t>
            </a:r>
          </a:p>
          <a:p>
            <a:endParaRPr lang="en-US" dirty="0"/>
          </a:p>
          <a:p>
            <a:r>
              <a:rPr lang="en-US" dirty="0"/>
              <a:t>To Nearest – figure out the over estimate and the under estimate and take the closer one</a:t>
            </a:r>
          </a:p>
          <a:p>
            <a:r>
              <a:rPr lang="en-US" dirty="0"/>
              <a:t> - This is typically what is used by default in your programs</a:t>
            </a:r>
          </a:p>
          <a:p>
            <a:r>
              <a:rPr lang="en-US" dirty="0"/>
              <a:t> - with a few small adjustments to mitigate accumulation of errors.</a:t>
            </a:r>
          </a:p>
          <a:p>
            <a:r>
              <a:rPr lang="en-US" dirty="0"/>
              <a:t>   - Math/COMP 241 – all the gory details.</a:t>
            </a:r>
          </a:p>
          <a:p>
            <a:endParaRPr lang="en-US" dirty="0"/>
          </a:p>
          <a:p>
            <a:r>
              <a:rPr lang="en-US" dirty="0"/>
              <a:t>But most programming languages will allow you to change which rounding mode is used.</a:t>
            </a:r>
          </a:p>
          <a:p>
            <a:r>
              <a:rPr lang="en-US" dirty="0"/>
              <a:t>Different modes may have different purposes,</a:t>
            </a:r>
          </a:p>
          <a:p>
            <a:r>
              <a:rPr lang="en-US" dirty="0"/>
              <a:t> - For example, </a:t>
            </a:r>
          </a:p>
          <a:p>
            <a:r>
              <a:rPr lang="en-US" dirty="0"/>
              <a:t>    - If we are calculating the signal to send to rocket thruster</a:t>
            </a:r>
          </a:p>
          <a:p>
            <a:r>
              <a:rPr lang="en-US" dirty="0"/>
              <a:t>      - If we go over then the thruster will explode</a:t>
            </a:r>
          </a:p>
          <a:p>
            <a:r>
              <a:rPr lang="en-US" dirty="0"/>
              <a:t>      - So, we would want to be sure to use round down!</a:t>
            </a:r>
          </a:p>
          <a:p>
            <a:endParaRPr lang="en-US" dirty="0"/>
          </a:p>
          <a:p>
            <a:r>
              <a:rPr lang="en-US" dirty="0"/>
              <a:t>Notice that I’ve cheated a bit and just used a – sign here.</a:t>
            </a:r>
          </a:p>
          <a:p>
            <a:r>
              <a:rPr lang="en-US" dirty="0"/>
              <a:t>We’ll resolve that in a moment.</a:t>
            </a:r>
          </a:p>
        </p:txBody>
      </p:sp>
    </p:spTree>
    <p:extLst>
      <p:ext uri="{BB962C8B-B14F-4D97-AF65-F5344CB8AC3E}">
        <p14:creationId xmlns:p14="http://schemas.microsoft.com/office/powerpoint/2010/main" val="771461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are going to make some simplifications from how this is actually done.</a:t>
            </a:r>
          </a:p>
          <a:p>
            <a:r>
              <a:rPr lang="en-US" dirty="0"/>
              <a:t>Let’s us focus on the critical ideas rather than getting hung up on the more complicated optimizations that are made in practice.</a:t>
            </a:r>
          </a:p>
          <a:p>
            <a:endParaRPr lang="en-US" dirty="0"/>
          </a:p>
          <a:p>
            <a:r>
              <a:rPr lang="en-US" dirty="0"/>
              <a:t>Exponent in 2’s complement let’s us have both positive and negative exponents.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1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out solution to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70845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5 is easy.</a:t>
            </a:r>
          </a:p>
          <a:p>
            <a:r>
              <a:rPr lang="en-US" dirty="0"/>
              <a:t>  - It is just the unsigned binary representation of 5 (base 10)</a:t>
            </a:r>
          </a:p>
          <a:p>
            <a:r>
              <a:rPr lang="en-US" dirty="0"/>
              <a:t>    - so 101 (base 2)</a:t>
            </a:r>
          </a:p>
          <a:p>
            <a:r>
              <a:rPr lang="en-US" dirty="0"/>
              <a:t>  - If it is not obvious (e.g. 283) then </a:t>
            </a:r>
          </a:p>
          <a:p>
            <a:r>
              <a:rPr lang="en-US" dirty="0"/>
              <a:t>    - Use the process we learned for representing the whole number (left of the decimal) part in unsigned binary.</a:t>
            </a:r>
          </a:p>
          <a:p>
            <a:endParaRPr lang="en-US" dirty="0"/>
          </a:p>
          <a:p>
            <a:r>
              <a:rPr lang="en-US" dirty="0"/>
              <a:t>The decimal part (0.375)</a:t>
            </a:r>
          </a:p>
          <a:p>
            <a:r>
              <a:rPr lang="en-US" dirty="0"/>
              <a:t>  - Uses the same process. </a:t>
            </a:r>
          </a:p>
          <a:p>
            <a:r>
              <a:rPr lang="en-US" dirty="0"/>
              <a:t>  - We start with 0.375 and ask if there are any 2^-1 (0.5) in there…</a:t>
            </a:r>
          </a:p>
          <a:p>
            <a:r>
              <a:rPr lang="en-US" dirty="0"/>
              <a:t>    - No, so that bit is a 0.</a:t>
            </a:r>
          </a:p>
          <a:p>
            <a:r>
              <a:rPr lang="en-US" dirty="0"/>
              <a:t>  - Then we ask, if there are any 2^-2 (0.25) in there…</a:t>
            </a:r>
          </a:p>
          <a:p>
            <a:r>
              <a:rPr lang="en-US" dirty="0"/>
              <a:t>    - Yes, so that bit is a 1 and we subtract 0.25 from 0.375</a:t>
            </a:r>
          </a:p>
          <a:p>
            <a:r>
              <a:rPr lang="en-US" dirty="0"/>
              <a:t>    - Leaving 0.125 yet to be represented.</a:t>
            </a:r>
          </a:p>
          <a:p>
            <a:r>
              <a:rPr lang="en-US" dirty="0"/>
              <a:t>  - Then we ask if there are any 2^-3 (0.125) in there…</a:t>
            </a:r>
          </a:p>
          <a:p>
            <a:r>
              <a:rPr lang="en-US" dirty="0"/>
              <a:t>    - Yes so that bit is a 1 and we subtract 0.125 from 0.125</a:t>
            </a:r>
          </a:p>
          <a:p>
            <a:r>
              <a:rPr lang="en-US" dirty="0"/>
              <a:t>    - That leaves 0 to be represented and we are done.</a:t>
            </a:r>
          </a:p>
          <a:p>
            <a:endParaRPr lang="en-US" dirty="0"/>
          </a:p>
          <a:p>
            <a:r>
              <a:rPr lang="en-US" dirty="0"/>
              <a:t>Note also that we have used all 3 bits to the right of the binary point.</a:t>
            </a:r>
          </a:p>
          <a:p>
            <a:r>
              <a:rPr lang="en-US" dirty="0"/>
              <a:t>  - So we have to stop even if we don’t get to 0 left to be represented.</a:t>
            </a:r>
          </a:p>
          <a:p>
            <a:r>
              <a:rPr lang="en-US" dirty="0"/>
              <a:t>  - It is just a carefully chosen example that this worked out.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What else could happen here?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6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it a shot…</a:t>
            </a:r>
          </a:p>
          <a:p>
            <a:r>
              <a:rPr lang="en-US" dirty="0"/>
              <a:t>What happens?</a:t>
            </a:r>
          </a:p>
          <a:p>
            <a:r>
              <a:rPr lang="en-US" dirty="0"/>
              <a:t>What might we do about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9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pick a number of bits to be used not all fractional parts will be able to be represented.</a:t>
            </a:r>
          </a:p>
          <a:p>
            <a:r>
              <a:rPr lang="en-US" dirty="0"/>
              <a:t>  - We can choose to represent 2.4 as</a:t>
            </a:r>
          </a:p>
          <a:p>
            <a:r>
              <a:rPr lang="en-US" dirty="0"/>
              <a:t>    - 10.01 = 2.25</a:t>
            </a:r>
          </a:p>
          <a:p>
            <a:r>
              <a:rPr lang="en-US" dirty="0"/>
              <a:t>    - or as</a:t>
            </a:r>
          </a:p>
          <a:p>
            <a:r>
              <a:rPr lang="en-US" dirty="0"/>
              <a:t>    - 10.10 = 2.5</a:t>
            </a:r>
          </a:p>
          <a:p>
            <a:r>
              <a:rPr lang="en-US" dirty="0"/>
              <a:t>  - But given the number of bits we have we cannot represent it exactly.</a:t>
            </a:r>
          </a:p>
          <a:p>
            <a:r>
              <a:rPr lang="en-US" dirty="0"/>
              <a:t>  - This is called a precision error.</a:t>
            </a:r>
          </a:p>
          <a:p>
            <a:r>
              <a:rPr lang="en-US" dirty="0"/>
              <a:t>  - Or you might call it a rounding error because the value is rounded off.</a:t>
            </a:r>
          </a:p>
          <a:p>
            <a:r>
              <a:rPr lang="en-US" dirty="0"/>
              <a:t>    - Though as we will see it is not necessarily rounded the way we typically round (to the nearest).</a:t>
            </a:r>
          </a:p>
          <a:p>
            <a:endParaRPr lang="en-US" dirty="0"/>
          </a:p>
          <a:p>
            <a:r>
              <a:rPr lang="en-US" dirty="0"/>
              <a:t>For any value we cannot represent exactly</a:t>
            </a:r>
          </a:p>
          <a:p>
            <a:r>
              <a:rPr lang="en-US" dirty="0"/>
              <a:t>  - we will can create an under estimate and an over estimate.</a:t>
            </a:r>
          </a:p>
          <a:p>
            <a:r>
              <a:rPr lang="en-US" dirty="0"/>
              <a:t>    - under estimate </a:t>
            </a:r>
          </a:p>
          <a:p>
            <a:r>
              <a:rPr lang="en-US" dirty="0"/>
              <a:t>      - is smaller than the target value</a:t>
            </a:r>
          </a:p>
          <a:p>
            <a:r>
              <a:rPr lang="en-US" dirty="0"/>
              <a:t>      - but it is as close as possible without going over.</a:t>
            </a:r>
          </a:p>
          <a:p>
            <a:r>
              <a:rPr lang="en-US" dirty="0"/>
              <a:t>    - over estimate</a:t>
            </a:r>
          </a:p>
          <a:p>
            <a:r>
              <a:rPr lang="en-US" dirty="0"/>
              <a:t>      - is larger than the target value</a:t>
            </a:r>
          </a:p>
          <a:p>
            <a:r>
              <a:rPr lang="en-US" dirty="0"/>
              <a:t>      - but is as close as possible without going under.</a:t>
            </a:r>
          </a:p>
          <a:p>
            <a:endParaRPr lang="en-US" dirty="0"/>
          </a:p>
          <a:p>
            <a:r>
              <a:rPr lang="en-US" dirty="0"/>
              <a:t>To get the under estimate: </a:t>
            </a:r>
          </a:p>
          <a:p>
            <a:r>
              <a:rPr lang="en-US" dirty="0"/>
              <a:t>  - Use our normal process of subtracting from the value being represented</a:t>
            </a:r>
          </a:p>
          <a:p>
            <a:r>
              <a:rPr lang="en-US" dirty="0"/>
              <a:t>  - If we do not get an exact representation...</a:t>
            </a:r>
          </a:p>
          <a:p>
            <a:r>
              <a:rPr lang="en-US" dirty="0"/>
              <a:t>    - I.e. there is still be some value left to represent when we run out of bits.</a:t>
            </a:r>
          </a:p>
          <a:p>
            <a:r>
              <a:rPr lang="en-US" dirty="0"/>
              <a:t>  - Then it gives the underestimate.</a:t>
            </a:r>
          </a:p>
          <a:p>
            <a:endParaRPr lang="en-US" dirty="0"/>
          </a:p>
          <a:p>
            <a:r>
              <a:rPr lang="en-US" dirty="0"/>
              <a:t>To get the over estimate:</a:t>
            </a:r>
          </a:p>
          <a:p>
            <a:r>
              <a:rPr lang="en-US" dirty="0"/>
              <a:t>  - Add 1 to the </a:t>
            </a:r>
            <a:r>
              <a:rPr lang="en-US" dirty="0" err="1"/>
              <a:t>LSbit</a:t>
            </a:r>
            <a:r>
              <a:rPr lang="en-US" dirty="0"/>
              <a:t> of the underestimate.</a:t>
            </a:r>
          </a:p>
          <a:p>
            <a:r>
              <a:rPr lang="en-US" dirty="0"/>
              <a:t>  - E.g. Here we add 1 to the rightmost bit of 10.01</a:t>
            </a:r>
          </a:p>
          <a:p>
            <a:endParaRPr lang="en-US" dirty="0"/>
          </a:p>
          <a:p>
            <a:r>
              <a:rPr lang="en-US" dirty="0"/>
              <a:t>  10.01</a:t>
            </a:r>
          </a:p>
          <a:p>
            <a:r>
              <a:rPr lang="en-US" u="sng" dirty="0"/>
              <a:t> +      1  </a:t>
            </a:r>
          </a:p>
          <a:p>
            <a:r>
              <a:rPr lang="en-US" dirty="0"/>
              <a:t>  10.10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Typically, programs will use whichever estimate is closest.*</a:t>
            </a:r>
          </a:p>
          <a:p>
            <a:r>
              <a:rPr lang="en-US" dirty="0"/>
              <a:t>  - So we would use 2.5 here.</a:t>
            </a:r>
          </a:p>
          <a:p>
            <a:r>
              <a:rPr lang="en-US" dirty="0"/>
              <a:t>  - * This is roughly true…</a:t>
            </a:r>
          </a:p>
          <a:p>
            <a:r>
              <a:rPr lang="en-US" dirty="0"/>
              <a:t>    - It turns out you can tell your program to round in different ways (</a:t>
            </a:r>
            <a:r>
              <a:rPr lang="en-US" dirty="0" err="1"/>
              <a:t>e.g</a:t>
            </a:r>
            <a:r>
              <a:rPr lang="en-US" dirty="0"/>
              <a:t> up, down, closest).</a:t>
            </a:r>
          </a:p>
          <a:p>
            <a:r>
              <a:rPr lang="en-US" dirty="0"/>
              <a:t>      - Programming languages by default use closest, because that is what we usually want.</a:t>
            </a:r>
          </a:p>
          <a:p>
            <a:r>
              <a:rPr lang="en-US" dirty="0"/>
              <a:t>    - If you want to learn more details about it and why you might want the others…</a:t>
            </a:r>
          </a:p>
          <a:p>
            <a:r>
              <a:rPr lang="en-US" dirty="0"/>
              <a:t>      - take MATH/COMP 241 or </a:t>
            </a:r>
          </a:p>
          <a:p>
            <a:r>
              <a:rPr lang="en-US" dirty="0"/>
              <a:t>      - do some reading on the IEEE 754 Standards</a:t>
            </a:r>
          </a:p>
        </p:txBody>
      </p:sp>
    </p:spTree>
    <p:extLst>
      <p:ext uri="{BB962C8B-B14F-4D97-AF65-F5344CB8AC3E}">
        <p14:creationId xmlns:p14="http://schemas.microsoft.com/office/powerpoint/2010/main" val="215431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do we get?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Why does this happen?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We know 101.0 can be represented because it has no fractional part.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That is, it is just unsigned binary and we can represent 101 (base 10) exactly.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But what about the 0.1?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If we can get 0.1 exactly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then when we do this multiplication we should get 10.1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But do we?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6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don’t get 10.1.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get 10.100000000000001 instead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This seems surprising.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- 101.0 * 0.1 is a pretty simple problem in decimal (base 10).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It tuns out that is not so simple in binary (base 2).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0.1 is the culprit… and its an interesting one…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it turns out that 0.1 cannot be represented exactly in binary with any number of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Given some number of bits we will always have to over estimate or under estimate.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Adding more bits will let us get closer and closer, but the problem does not go away.</a:t>
            </a:r>
          </a:p>
          <a:p>
            <a:endParaRPr lang="en-US" dirty="0"/>
          </a:p>
          <a:p>
            <a:r>
              <a:rPr lang="en-US" dirty="0"/>
              <a:t>At whatever number of bits we stop there will still be a precision error (or rounding error).</a:t>
            </a:r>
          </a:p>
          <a:p>
            <a:r>
              <a:rPr lang="en-US" dirty="0"/>
              <a:t>  - e.g. a double value uses 52 bits to the right of the binary point.</a:t>
            </a:r>
          </a:p>
          <a:p>
            <a:r>
              <a:rPr lang="en-US" dirty="0"/>
              <a:t>  - it gets pretty close… (10.100000000000001) but its not enough.</a:t>
            </a:r>
          </a:p>
          <a:p>
            <a:r>
              <a:rPr lang="en-US" dirty="0"/>
              <a:t>  - There will never be enough to get it exactly right.</a:t>
            </a:r>
          </a:p>
          <a:p>
            <a:endParaRPr lang="en-US" dirty="0"/>
          </a:p>
          <a:p>
            <a:r>
              <a:rPr lang="en-US" dirty="0"/>
              <a:t>The double type is an imperfect abstraction for a real number.</a:t>
            </a:r>
          </a:p>
          <a:p>
            <a:r>
              <a:rPr lang="en-US" dirty="0"/>
              <a:t>  - Most of the time it is very good.</a:t>
            </a:r>
          </a:p>
          <a:p>
            <a:r>
              <a:rPr lang="en-US" dirty="0"/>
              <a:t>  - Sometimes it has problems that show through the abstraction.</a:t>
            </a:r>
          </a:p>
          <a:p>
            <a:r>
              <a:rPr lang="en-US" dirty="0"/>
              <a:t>    - We see that here and you saw some of it back in the first homework assignment.</a:t>
            </a:r>
          </a:p>
          <a:p>
            <a:r>
              <a:rPr lang="en-US" dirty="0"/>
              <a:t>  - We need to understand them at a lower level to understand why they behave this way.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7540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braughtg/PrecisionErr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it.com/@braughtg/PrecisionErr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44C61-7333-8046-BB03-5A47FA436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DA4 – Fractional 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281931-3F26-E74B-ADBD-508B62016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232E-C46E-5242-8D90-82BABF28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243C-F9E0-FC40-A10D-6566036E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19430"/>
            <a:ext cx="6115086" cy="1659900"/>
          </a:xfrm>
        </p:spPr>
        <p:txBody>
          <a:bodyPr/>
          <a:lstStyle/>
          <a:p>
            <a:r>
              <a:rPr lang="en-US" sz="2000" dirty="0"/>
              <a:t>In decimal we can represent very large and very small numbers compactly using scientific notation.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CE0AD-854B-224C-A8B1-809BDB12CF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5A7EC-3415-C644-A528-35CB6960CCEA}"/>
              </a:ext>
            </a:extLst>
          </p:cNvPr>
          <p:cNvSpPr txBox="1"/>
          <p:nvPr/>
        </p:nvSpPr>
        <p:spPr>
          <a:xfrm>
            <a:off x="1296214" y="2312918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3,193,000,000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35FF7-DDE8-D54C-8206-AD7A0E242AE8}"/>
              </a:ext>
            </a:extLst>
          </p:cNvPr>
          <p:cNvSpPr txBox="1"/>
          <p:nvPr/>
        </p:nvSpPr>
        <p:spPr>
          <a:xfrm>
            <a:off x="1803547" y="390855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0.00000742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643F1-B437-1E49-B545-436436376F3D}"/>
              </a:ext>
            </a:extLst>
          </p:cNvPr>
          <p:cNvSpPr/>
          <p:nvPr/>
        </p:nvSpPr>
        <p:spPr>
          <a:xfrm>
            <a:off x="3550040" y="2312918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3.193 x 10</a:t>
            </a:r>
            <a:r>
              <a:rPr lang="en-US" sz="1800" baseline="30000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7BE54-8B0C-8A4C-8F51-AB77FCA77D8C}"/>
              </a:ext>
            </a:extLst>
          </p:cNvPr>
          <p:cNvSpPr/>
          <p:nvPr/>
        </p:nvSpPr>
        <p:spPr>
          <a:xfrm>
            <a:off x="3550040" y="268777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31.93 x 10</a:t>
            </a:r>
            <a:r>
              <a:rPr lang="en-US" sz="1800" baseline="30000" dirty="0">
                <a:latin typeface="Courier" pitchFamily="2" charset="0"/>
              </a:rPr>
              <a:t>8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65EAB-1FB3-EF4E-86F7-F32AFE207A29}"/>
              </a:ext>
            </a:extLst>
          </p:cNvPr>
          <p:cNvSpPr/>
          <p:nvPr/>
        </p:nvSpPr>
        <p:spPr>
          <a:xfrm>
            <a:off x="3550040" y="30626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0.003193 x 10</a:t>
            </a:r>
            <a:r>
              <a:rPr lang="en-US" sz="1800" baseline="30000" dirty="0">
                <a:latin typeface="Courier" pitchFamily="2" charset="0"/>
              </a:rPr>
              <a:t>12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46CEC-7543-2F47-8CAD-CF84EC47417E}"/>
              </a:ext>
            </a:extLst>
          </p:cNvPr>
          <p:cNvSpPr/>
          <p:nvPr/>
        </p:nvSpPr>
        <p:spPr>
          <a:xfrm>
            <a:off x="3552744" y="3881949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7.42 x 10</a:t>
            </a:r>
            <a:r>
              <a:rPr lang="en-US" sz="1800" baseline="30000" dirty="0">
                <a:latin typeface="Courier" pitchFamily="2" charset="0"/>
              </a:rPr>
              <a:t>-6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D891BC-34DD-CC4C-806A-F62D8D1F1B6A}"/>
              </a:ext>
            </a:extLst>
          </p:cNvPr>
          <p:cNvSpPr/>
          <p:nvPr/>
        </p:nvSpPr>
        <p:spPr>
          <a:xfrm>
            <a:off x="3552744" y="4277889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742.0 x 10</a:t>
            </a:r>
            <a:r>
              <a:rPr lang="en-US" sz="1800" baseline="30000" dirty="0">
                <a:latin typeface="Courier" pitchFamily="2" charset="0"/>
              </a:rPr>
              <a:t>-8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D89B8-46E9-8F4B-BEF1-7B8177AD0286}"/>
              </a:ext>
            </a:extLst>
          </p:cNvPr>
          <p:cNvSpPr txBox="1"/>
          <p:nvPr/>
        </p:nvSpPr>
        <p:spPr>
          <a:xfrm>
            <a:off x="3550040" y="327224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6227D-1517-B04C-99CC-7A86C70A4B3B}"/>
              </a:ext>
            </a:extLst>
          </p:cNvPr>
          <p:cNvSpPr txBox="1"/>
          <p:nvPr/>
        </p:nvSpPr>
        <p:spPr>
          <a:xfrm>
            <a:off x="3552744" y="4604109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D4697-3A8F-A043-ABBD-F153A4351212}"/>
              </a:ext>
            </a:extLst>
          </p:cNvPr>
          <p:cNvSpPr/>
          <p:nvPr/>
        </p:nvSpPr>
        <p:spPr>
          <a:xfrm>
            <a:off x="5896840" y="231468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3.193E9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62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1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411E-EC8F-5040-9244-C1D783FC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 in 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FBA55-2D43-6C4D-838C-0A51E0BA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743445" cy="1443250"/>
          </a:xfrm>
        </p:spPr>
        <p:txBody>
          <a:bodyPr/>
          <a:lstStyle/>
          <a:p>
            <a:r>
              <a:rPr lang="en-US" sz="2000" dirty="0"/>
              <a:t>Scientific notation (i.e. </a:t>
            </a:r>
            <a:r>
              <a:rPr lang="en-US" sz="2000" b="1" i="1" dirty="0"/>
              <a:t>floating point</a:t>
            </a:r>
            <a:r>
              <a:rPr lang="en-US" sz="2000" dirty="0"/>
              <a:t>) works equally well with binary numbers. Just change the base to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71AA-6A83-B849-AE99-EE800FE620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49863-194E-7C4E-A093-440826FF2F9C}"/>
              </a:ext>
            </a:extLst>
          </p:cNvPr>
          <p:cNvSpPr txBox="1"/>
          <p:nvPr/>
        </p:nvSpPr>
        <p:spPr>
          <a:xfrm>
            <a:off x="1670180" y="277313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1011.00111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F6148-9939-A84F-9790-BC9A43BEB2F4}"/>
              </a:ext>
            </a:extLst>
          </p:cNvPr>
          <p:cNvSpPr/>
          <p:nvPr/>
        </p:nvSpPr>
        <p:spPr>
          <a:xfrm>
            <a:off x="3924006" y="3789812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1.01100111 x 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BD4E4-3EE5-C74D-8139-5C66977C0BAD}"/>
              </a:ext>
            </a:extLst>
          </p:cNvPr>
          <p:cNvSpPr/>
          <p:nvPr/>
        </p:nvSpPr>
        <p:spPr>
          <a:xfrm>
            <a:off x="3924006" y="4120973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10110011.1 x 2</a:t>
            </a:r>
            <a:r>
              <a:rPr lang="en-US" sz="1800" baseline="30000" dirty="0">
                <a:latin typeface="Courier" pitchFamily="2" charset="0"/>
              </a:rPr>
              <a:t>-4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B53DC-AFC7-3647-B1AF-58B7C676FCBE}"/>
              </a:ext>
            </a:extLst>
          </p:cNvPr>
          <p:cNvSpPr txBox="1"/>
          <p:nvPr/>
        </p:nvSpPr>
        <p:spPr>
          <a:xfrm>
            <a:off x="3924006" y="445213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E2F75-4D07-154E-A2D9-1C3C60CBFDA2}"/>
              </a:ext>
            </a:extLst>
          </p:cNvPr>
          <p:cNvSpPr/>
          <p:nvPr/>
        </p:nvSpPr>
        <p:spPr>
          <a:xfrm>
            <a:off x="3927321" y="2796329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1011.00111 x 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CB323-97B2-0A4A-A6BF-FCA4EE68B557}"/>
              </a:ext>
            </a:extLst>
          </p:cNvPr>
          <p:cNvSpPr/>
          <p:nvPr/>
        </p:nvSpPr>
        <p:spPr>
          <a:xfrm>
            <a:off x="3930636" y="3127490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10110.0111 x 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D59A8-D929-E446-B475-DD038648956C}"/>
              </a:ext>
            </a:extLst>
          </p:cNvPr>
          <p:cNvSpPr/>
          <p:nvPr/>
        </p:nvSpPr>
        <p:spPr>
          <a:xfrm>
            <a:off x="3924006" y="3458651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101.100111 x 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8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EBCC-165A-8145-BD67-BF6AD0B3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AE7A-C39F-9A4C-B19B-2FEA142EF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6088678" cy="1659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/>
              <a:t>normalized form</a:t>
            </a:r>
            <a:r>
              <a:rPr lang="en-US" sz="2000" i="1" dirty="0"/>
              <a:t> </a:t>
            </a:r>
            <a:r>
              <a:rPr lang="en-US" sz="2000" dirty="0"/>
              <a:t>of a number in scientific notation has exactly one significant (non-zero) digit (or bit) to the left of the decimal (or binary) point.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30451-699F-204F-8047-2291F5275F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3D8F7-2C2B-6D40-934E-95E996B29A86}"/>
              </a:ext>
            </a:extLst>
          </p:cNvPr>
          <p:cNvSpPr/>
          <p:nvPr/>
        </p:nvSpPr>
        <p:spPr>
          <a:xfrm>
            <a:off x="2483351" y="2892441"/>
            <a:ext cx="4374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23793.13</a:t>
            </a:r>
            <a:r>
              <a:rPr lang="en-US" sz="2000" baseline="-25000" dirty="0">
                <a:latin typeface="Courier" pitchFamily="-110" charset="0"/>
              </a:rPr>
              <a:t>10 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2</a:t>
            </a:r>
            <a:r>
              <a:rPr lang="en-US" sz="2000" dirty="0">
                <a:latin typeface="Courier" pitchFamily="-110" charset="0"/>
              </a:rPr>
              <a:t>.379313 x 10</a:t>
            </a:r>
            <a:r>
              <a:rPr lang="en-US" sz="2000" baseline="30000" dirty="0">
                <a:latin typeface="Courier" pitchFamily="-110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19F5F-D140-E84A-BCF7-65A2901C129D}"/>
              </a:ext>
            </a:extLst>
          </p:cNvPr>
          <p:cNvSpPr/>
          <p:nvPr/>
        </p:nvSpPr>
        <p:spPr>
          <a:xfrm>
            <a:off x="2483351" y="3339247"/>
            <a:ext cx="4038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0.003298</a:t>
            </a:r>
            <a:r>
              <a:rPr lang="en-US" sz="2000" baseline="-25000" dirty="0">
                <a:latin typeface="Courier" pitchFamily="-110" charset="0"/>
              </a:rPr>
              <a:t>10 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3</a:t>
            </a:r>
            <a:r>
              <a:rPr lang="en-US" sz="2000" dirty="0">
                <a:latin typeface="Courier" pitchFamily="-110" charset="0"/>
              </a:rPr>
              <a:t>.298 x 10</a:t>
            </a:r>
            <a:r>
              <a:rPr lang="en-US" sz="2000" baseline="30000" dirty="0">
                <a:latin typeface="Courier" pitchFamily="-110" charset="0"/>
              </a:rPr>
              <a:t>-3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A0A6D-2B03-B54B-B273-1EF564932F74}"/>
              </a:ext>
            </a:extLst>
          </p:cNvPr>
          <p:cNvSpPr/>
          <p:nvPr/>
        </p:nvSpPr>
        <p:spPr>
          <a:xfrm>
            <a:off x="1875451" y="3786053"/>
            <a:ext cx="5579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1001000.0110</a:t>
            </a:r>
            <a:r>
              <a:rPr lang="en-US" sz="2000" baseline="-25000" dirty="0">
                <a:latin typeface="Courier" pitchFamily="-110" charset="0"/>
              </a:rPr>
              <a:t>2XP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1</a:t>
            </a:r>
            <a:r>
              <a:rPr lang="en-US" sz="2000" dirty="0">
                <a:latin typeface="Courier" pitchFamily="-110" charset="0"/>
              </a:rPr>
              <a:t>.0010000110 x 2</a:t>
            </a:r>
            <a:r>
              <a:rPr lang="en-US" sz="2000" baseline="30000" dirty="0">
                <a:latin typeface="Courier" pitchFamily="-110" charset="0"/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E505-3DA1-114F-BFE7-36E62193231F}"/>
              </a:ext>
            </a:extLst>
          </p:cNvPr>
          <p:cNvSpPr/>
          <p:nvPr/>
        </p:nvSpPr>
        <p:spPr>
          <a:xfrm>
            <a:off x="2348761" y="4232859"/>
            <a:ext cx="4397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0.0101101</a:t>
            </a:r>
            <a:r>
              <a:rPr lang="en-US" sz="2000" baseline="-25000" dirty="0">
                <a:latin typeface="Courier" pitchFamily="-110" charset="0"/>
              </a:rPr>
              <a:t>2XP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1</a:t>
            </a:r>
            <a:r>
              <a:rPr lang="en-US" sz="2000" dirty="0">
                <a:latin typeface="Courier" pitchFamily="-110" charset="0"/>
              </a:rPr>
              <a:t>.01101 x 2</a:t>
            </a:r>
            <a:r>
              <a:rPr lang="en-US" sz="2000" baseline="30000" dirty="0">
                <a:latin typeface="Courier" pitchFamily="-110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5051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151B-B141-AB46-B37F-6CC5E883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6198"/>
            <a:ext cx="5763392" cy="645300"/>
          </a:xfrm>
        </p:spPr>
        <p:txBody>
          <a:bodyPr/>
          <a:lstStyle/>
          <a:p>
            <a:r>
              <a:rPr lang="en-US" dirty="0"/>
              <a:t>A 14-bit Floating Point Representation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A2A0B8-798C-8642-82D8-F8EDDBE5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438" y="2835779"/>
            <a:ext cx="6197420" cy="133805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600" b="1" dirty="0"/>
              <a:t>Sign: </a:t>
            </a:r>
            <a:r>
              <a:rPr lang="en-US" sz="1600" dirty="0"/>
              <a:t>0 - Positive, 1 - Negative</a:t>
            </a:r>
            <a:endParaRPr lang="en-US" sz="1200" dirty="0"/>
          </a:p>
          <a:p>
            <a:pPr marL="596900" lvl="1" indent="0">
              <a:lnSpc>
                <a:spcPct val="90000"/>
              </a:lnSpc>
              <a:buNone/>
            </a:pPr>
            <a:endParaRPr lang="en-US" sz="1200" b="1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Exponent: </a:t>
            </a:r>
            <a:r>
              <a:rPr lang="en-US" sz="1600" dirty="0"/>
              <a:t>Two’s Complement Representation</a:t>
            </a:r>
          </a:p>
          <a:p>
            <a:pPr marL="1511300" lvl="3" indent="0">
              <a:lnSpc>
                <a:spcPct val="90000"/>
              </a:lnSpc>
              <a:buNone/>
            </a:pP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Significand:</a:t>
            </a:r>
            <a:r>
              <a:rPr lang="en-US" sz="1600" dirty="0"/>
              <a:t> The bits of the number </a:t>
            </a:r>
            <a:r>
              <a:rPr lang="en-US" sz="1600" i="1" u="sng" dirty="0"/>
              <a:t>in normalized form</a:t>
            </a:r>
            <a:r>
              <a:rPr lang="en-US" sz="1600" dirty="0"/>
              <a:t>.</a:t>
            </a:r>
          </a:p>
          <a:p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CA7C-BE8B-AD42-B2C9-DA8F2D3A0F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 descr="Fig. 02.02.jpg                                                 0006F047Macintosh HD                   BA80E318:">
            <a:extLst>
              <a:ext uri="{FF2B5EF4-FFF2-40B4-BE49-F238E27FC236}">
                <a16:creationId xmlns:a16="http://schemas.microsoft.com/office/drawing/2014/main" id="{FDC3147D-E73A-594A-8C82-C8F86EA0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7110" y="1806796"/>
            <a:ext cx="6466078" cy="8899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/>
              <p:nvPr/>
            </p:nvSpPr>
            <p:spPr>
              <a:xfrm>
                <a:off x="1066260" y="4302379"/>
                <a:ext cx="7327775" cy="44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𝐸𝑥𝑝𝑜𝑛𝑒𝑛𝑡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𝑇𝐶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𝑆𝑖𝑔𝑛𝑖𝑓𝑖𝑐𝑎𝑛𝑑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𝑋𝑃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0" y="4302379"/>
                <a:ext cx="7327775" cy="444802"/>
              </a:xfrm>
              <a:prstGeom prst="rect">
                <a:avLst/>
              </a:prstGeom>
              <a:blipFill>
                <a:blip r:embed="rId4"/>
                <a:stretch>
                  <a:fillRect l="-520" t="-2778" r="-173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7AAC81C-46A2-6241-BF19-81C579269D6C}"/>
              </a:ext>
            </a:extLst>
          </p:cNvPr>
          <p:cNvGrpSpPr/>
          <p:nvPr/>
        </p:nvGrpSpPr>
        <p:grpSpPr>
          <a:xfrm>
            <a:off x="1898350" y="834277"/>
            <a:ext cx="1759250" cy="972519"/>
            <a:chOff x="1898350" y="834277"/>
            <a:chExt cx="1759250" cy="9725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E12F8E4-CA31-B248-B8EA-FD0065134A09}"/>
                </a:ext>
              </a:extLst>
            </p:cNvPr>
            <p:cNvSpPr/>
            <p:nvPr/>
          </p:nvSpPr>
          <p:spPr>
            <a:xfrm>
              <a:off x="3329609" y="834277"/>
              <a:ext cx="327991" cy="400110"/>
            </a:xfrm>
            <a:prstGeom prst="roundRect">
              <a:avLst/>
            </a:prstGeom>
            <a:solidFill>
              <a:schemeClr val="accent1">
                <a:alpha val="2528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7A9084-2808-D94C-B29B-39E0BDBE4AF8}"/>
                </a:ext>
              </a:extLst>
            </p:cNvPr>
            <p:cNvSpPr/>
            <p:nvPr/>
          </p:nvSpPr>
          <p:spPr>
            <a:xfrm>
              <a:off x="1898350" y="1023730"/>
              <a:ext cx="1411380" cy="783066"/>
            </a:xfrm>
            <a:custGeom>
              <a:avLst/>
              <a:gdLst>
                <a:gd name="connsiteX0" fmla="*/ 1411380 w 1411380"/>
                <a:gd name="connsiteY0" fmla="*/ 39757 h 715618"/>
                <a:gd name="connsiteX1" fmla="*/ 1351746 w 1411380"/>
                <a:gd name="connsiteY1" fmla="*/ 9940 h 715618"/>
                <a:gd name="connsiteX2" fmla="*/ 1272233 w 1411380"/>
                <a:gd name="connsiteY2" fmla="*/ 0 h 715618"/>
                <a:gd name="connsiteX3" fmla="*/ 516859 w 1411380"/>
                <a:gd name="connsiteY3" fmla="*/ 9940 h 715618"/>
                <a:gd name="connsiteX4" fmla="*/ 457224 w 1411380"/>
                <a:gd name="connsiteY4" fmla="*/ 19879 h 715618"/>
                <a:gd name="connsiteX5" fmla="*/ 397589 w 1411380"/>
                <a:gd name="connsiteY5" fmla="*/ 39757 h 715618"/>
                <a:gd name="connsiteX6" fmla="*/ 367772 w 1411380"/>
                <a:gd name="connsiteY6" fmla="*/ 49696 h 715618"/>
                <a:gd name="connsiteX7" fmla="*/ 268380 w 1411380"/>
                <a:gd name="connsiteY7" fmla="*/ 79513 h 715618"/>
                <a:gd name="connsiteX8" fmla="*/ 208746 w 1411380"/>
                <a:gd name="connsiteY8" fmla="*/ 99392 h 715618"/>
                <a:gd name="connsiteX9" fmla="*/ 178928 w 1411380"/>
                <a:gd name="connsiteY9" fmla="*/ 109331 h 715618"/>
                <a:gd name="connsiteX10" fmla="*/ 89476 w 1411380"/>
                <a:gd name="connsiteY10" fmla="*/ 178905 h 715618"/>
                <a:gd name="connsiteX11" fmla="*/ 59659 w 1411380"/>
                <a:gd name="connsiteY11" fmla="*/ 248479 h 715618"/>
                <a:gd name="connsiteX12" fmla="*/ 39780 w 1411380"/>
                <a:gd name="connsiteY12" fmla="*/ 268357 h 715618"/>
                <a:gd name="connsiteX13" fmla="*/ 29841 w 1411380"/>
                <a:gd name="connsiteY13" fmla="*/ 298174 h 715618"/>
                <a:gd name="connsiteX14" fmla="*/ 49720 w 1411380"/>
                <a:gd name="connsiteY14" fmla="*/ 397566 h 715618"/>
                <a:gd name="connsiteX15" fmla="*/ 29841 w 1411380"/>
                <a:gd name="connsiteY15" fmla="*/ 467140 h 715618"/>
                <a:gd name="connsiteX16" fmla="*/ 9963 w 1411380"/>
                <a:gd name="connsiteY16" fmla="*/ 546653 h 715618"/>
                <a:gd name="connsiteX17" fmla="*/ 24 w 1411380"/>
                <a:gd name="connsiteY17" fmla="*/ 715618 h 71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1380" h="715618">
                  <a:moveTo>
                    <a:pt x="1411380" y="39757"/>
                  </a:moveTo>
                  <a:cubicBezTo>
                    <a:pt x="1391502" y="29818"/>
                    <a:pt x="1373115" y="16046"/>
                    <a:pt x="1351746" y="9940"/>
                  </a:cubicBezTo>
                  <a:cubicBezTo>
                    <a:pt x="1326063" y="2602"/>
                    <a:pt x="1298944" y="0"/>
                    <a:pt x="1272233" y="0"/>
                  </a:cubicBezTo>
                  <a:cubicBezTo>
                    <a:pt x="1020420" y="0"/>
                    <a:pt x="768650" y="6627"/>
                    <a:pt x="516859" y="9940"/>
                  </a:cubicBezTo>
                  <a:cubicBezTo>
                    <a:pt x="496981" y="13253"/>
                    <a:pt x="476775" y="14991"/>
                    <a:pt x="457224" y="19879"/>
                  </a:cubicBezTo>
                  <a:cubicBezTo>
                    <a:pt x="436896" y="24961"/>
                    <a:pt x="417467" y="33131"/>
                    <a:pt x="397589" y="39757"/>
                  </a:cubicBezTo>
                  <a:cubicBezTo>
                    <a:pt x="387650" y="43070"/>
                    <a:pt x="377936" y="47155"/>
                    <a:pt x="367772" y="49696"/>
                  </a:cubicBezTo>
                  <a:cubicBezTo>
                    <a:pt x="307694" y="64715"/>
                    <a:pt x="340963" y="55318"/>
                    <a:pt x="268380" y="79513"/>
                  </a:cubicBezTo>
                  <a:lnTo>
                    <a:pt x="208746" y="99392"/>
                  </a:lnTo>
                  <a:lnTo>
                    <a:pt x="178928" y="109331"/>
                  </a:lnTo>
                  <a:cubicBezTo>
                    <a:pt x="107598" y="156884"/>
                    <a:pt x="136186" y="132193"/>
                    <a:pt x="89476" y="178905"/>
                  </a:cubicBezTo>
                  <a:cubicBezTo>
                    <a:pt x="80642" y="205408"/>
                    <a:pt x="76034" y="223917"/>
                    <a:pt x="59659" y="248479"/>
                  </a:cubicBezTo>
                  <a:cubicBezTo>
                    <a:pt x="54461" y="256276"/>
                    <a:pt x="46406" y="261731"/>
                    <a:pt x="39780" y="268357"/>
                  </a:cubicBezTo>
                  <a:cubicBezTo>
                    <a:pt x="36467" y="278296"/>
                    <a:pt x="29841" y="287697"/>
                    <a:pt x="29841" y="298174"/>
                  </a:cubicBezTo>
                  <a:cubicBezTo>
                    <a:pt x="29841" y="343860"/>
                    <a:pt x="37479" y="360845"/>
                    <a:pt x="49720" y="397566"/>
                  </a:cubicBezTo>
                  <a:cubicBezTo>
                    <a:pt x="25894" y="469036"/>
                    <a:pt x="54793" y="379806"/>
                    <a:pt x="29841" y="467140"/>
                  </a:cubicBezTo>
                  <a:cubicBezTo>
                    <a:pt x="9466" y="538454"/>
                    <a:pt x="30171" y="445613"/>
                    <a:pt x="9963" y="546653"/>
                  </a:cubicBezTo>
                  <a:cubicBezTo>
                    <a:pt x="-992" y="689074"/>
                    <a:pt x="24" y="632664"/>
                    <a:pt x="24" y="715618"/>
                  </a:cubicBezTo>
                </a:path>
              </a:pathLst>
            </a:custGeom>
            <a:noFill/>
            <a:ln w="317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0442B9-D5F9-2343-B27F-9F835B2CB064}"/>
              </a:ext>
            </a:extLst>
          </p:cNvPr>
          <p:cNvSpPr txBox="1"/>
          <p:nvPr/>
        </p:nvSpPr>
        <p:spPr>
          <a:xfrm>
            <a:off x="3309731" y="784582"/>
            <a:ext cx="4094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+ 1</a:t>
            </a:r>
            <a:r>
              <a:rPr lang="en-US" sz="2800" dirty="0">
                <a:latin typeface="Courier" pitchFamily="-110" charset="0"/>
              </a:rPr>
              <a:t>.0101 101 x 2</a:t>
            </a:r>
            <a:r>
              <a:rPr lang="en-US" sz="2800" baseline="30000" dirty="0">
                <a:latin typeface="Courier" pitchFamily="-110" charset="0"/>
              </a:rPr>
              <a:t>4</a:t>
            </a:r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3BA2B5-E5AD-A743-A767-1A308D8F3AAD}"/>
              </a:ext>
            </a:extLst>
          </p:cNvPr>
          <p:cNvGrpSpPr/>
          <p:nvPr/>
        </p:nvGrpSpPr>
        <p:grpSpPr>
          <a:xfrm>
            <a:off x="3796746" y="1118962"/>
            <a:ext cx="2346464" cy="670081"/>
            <a:chOff x="3796746" y="1118962"/>
            <a:chExt cx="2346464" cy="670081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CFD7066C-17C8-D647-998B-BC837C929F80}"/>
                </a:ext>
              </a:extLst>
            </p:cNvPr>
            <p:cNvSpPr/>
            <p:nvPr/>
          </p:nvSpPr>
          <p:spPr>
            <a:xfrm rot="5400000">
              <a:off x="4798516" y="117192"/>
              <a:ext cx="202947" cy="2206488"/>
            </a:xfrm>
            <a:prstGeom prst="rightBrac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836F2D2-BE57-6840-AB28-B7082650CDDD}"/>
                </a:ext>
              </a:extLst>
            </p:cNvPr>
            <p:cNvSpPr/>
            <p:nvPr/>
          </p:nvSpPr>
          <p:spPr>
            <a:xfrm>
              <a:off x="4890052" y="1335683"/>
              <a:ext cx="1253158" cy="453360"/>
            </a:xfrm>
            <a:custGeom>
              <a:avLst/>
              <a:gdLst>
                <a:gd name="connsiteX0" fmla="*/ 0 w 1253158"/>
                <a:gd name="connsiteY0" fmla="*/ 0 h 357808"/>
                <a:gd name="connsiteX1" fmla="*/ 49696 w 1253158"/>
                <a:gd name="connsiteY1" fmla="*/ 69574 h 357808"/>
                <a:gd name="connsiteX2" fmla="*/ 69574 w 1253158"/>
                <a:gd name="connsiteY2" fmla="*/ 99391 h 357808"/>
                <a:gd name="connsiteX3" fmla="*/ 99391 w 1253158"/>
                <a:gd name="connsiteY3" fmla="*/ 109330 h 357808"/>
                <a:gd name="connsiteX4" fmla="*/ 119270 w 1253158"/>
                <a:gd name="connsiteY4" fmla="*/ 129208 h 357808"/>
                <a:gd name="connsiteX5" fmla="*/ 218661 w 1253158"/>
                <a:gd name="connsiteY5" fmla="*/ 159026 h 357808"/>
                <a:gd name="connsiteX6" fmla="*/ 248478 w 1253158"/>
                <a:gd name="connsiteY6" fmla="*/ 168965 h 357808"/>
                <a:gd name="connsiteX7" fmla="*/ 576470 w 1253158"/>
                <a:gd name="connsiteY7" fmla="*/ 159026 h 357808"/>
                <a:gd name="connsiteX8" fmla="*/ 675861 w 1253158"/>
                <a:gd name="connsiteY8" fmla="*/ 139148 h 357808"/>
                <a:gd name="connsiteX9" fmla="*/ 765313 w 1253158"/>
                <a:gd name="connsiteY9" fmla="*/ 119269 h 357808"/>
                <a:gd name="connsiteX10" fmla="*/ 1103244 w 1253158"/>
                <a:gd name="connsiteY10" fmla="*/ 129208 h 357808"/>
                <a:gd name="connsiteX11" fmla="*/ 1133061 w 1253158"/>
                <a:gd name="connsiteY11" fmla="*/ 139148 h 357808"/>
                <a:gd name="connsiteX12" fmla="*/ 1162878 w 1253158"/>
                <a:gd name="connsiteY12" fmla="*/ 168965 h 357808"/>
                <a:gd name="connsiteX13" fmla="*/ 1192696 w 1253158"/>
                <a:gd name="connsiteY13" fmla="*/ 188843 h 357808"/>
                <a:gd name="connsiteX14" fmla="*/ 1222513 w 1253158"/>
                <a:gd name="connsiteY14" fmla="*/ 278295 h 357808"/>
                <a:gd name="connsiteX15" fmla="*/ 1232452 w 1253158"/>
                <a:gd name="connsiteY15" fmla="*/ 308113 h 357808"/>
                <a:gd name="connsiteX16" fmla="*/ 1252331 w 1253158"/>
                <a:gd name="connsiteY16" fmla="*/ 357808 h 35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3158" h="357808">
                  <a:moveTo>
                    <a:pt x="0" y="0"/>
                  </a:moveTo>
                  <a:cubicBezTo>
                    <a:pt x="76126" y="126873"/>
                    <a:pt x="-3966" y="2495"/>
                    <a:pt x="49696" y="69574"/>
                  </a:cubicBezTo>
                  <a:cubicBezTo>
                    <a:pt x="57158" y="78902"/>
                    <a:pt x="60246" y="91929"/>
                    <a:pt x="69574" y="99391"/>
                  </a:cubicBezTo>
                  <a:cubicBezTo>
                    <a:pt x="77755" y="105936"/>
                    <a:pt x="89452" y="106017"/>
                    <a:pt x="99391" y="109330"/>
                  </a:cubicBezTo>
                  <a:cubicBezTo>
                    <a:pt x="106017" y="115956"/>
                    <a:pt x="110888" y="125017"/>
                    <a:pt x="119270" y="129208"/>
                  </a:cubicBezTo>
                  <a:cubicBezTo>
                    <a:pt x="150767" y="144956"/>
                    <a:pt x="185368" y="149514"/>
                    <a:pt x="218661" y="159026"/>
                  </a:cubicBezTo>
                  <a:cubicBezTo>
                    <a:pt x="228735" y="161904"/>
                    <a:pt x="238539" y="165652"/>
                    <a:pt x="248478" y="168965"/>
                  </a:cubicBezTo>
                  <a:cubicBezTo>
                    <a:pt x="357809" y="165652"/>
                    <a:pt x="467233" y="164628"/>
                    <a:pt x="576470" y="159026"/>
                  </a:cubicBezTo>
                  <a:cubicBezTo>
                    <a:pt x="622271" y="156677"/>
                    <a:pt x="635064" y="147308"/>
                    <a:pt x="675861" y="139148"/>
                  </a:cubicBezTo>
                  <a:cubicBezTo>
                    <a:pt x="763320" y="121655"/>
                    <a:pt x="707285" y="138612"/>
                    <a:pt x="765313" y="119269"/>
                  </a:cubicBezTo>
                  <a:cubicBezTo>
                    <a:pt x="877957" y="122582"/>
                    <a:pt x="990716" y="123125"/>
                    <a:pt x="1103244" y="129208"/>
                  </a:cubicBezTo>
                  <a:cubicBezTo>
                    <a:pt x="1113705" y="129774"/>
                    <a:pt x="1124344" y="133336"/>
                    <a:pt x="1133061" y="139148"/>
                  </a:cubicBezTo>
                  <a:cubicBezTo>
                    <a:pt x="1144756" y="146945"/>
                    <a:pt x="1152080" y="159967"/>
                    <a:pt x="1162878" y="168965"/>
                  </a:cubicBezTo>
                  <a:cubicBezTo>
                    <a:pt x="1172055" y="176612"/>
                    <a:pt x="1182757" y="182217"/>
                    <a:pt x="1192696" y="188843"/>
                  </a:cubicBezTo>
                  <a:lnTo>
                    <a:pt x="1222513" y="278295"/>
                  </a:lnTo>
                  <a:cubicBezTo>
                    <a:pt x="1225826" y="288234"/>
                    <a:pt x="1225043" y="300705"/>
                    <a:pt x="1232452" y="308113"/>
                  </a:cubicBezTo>
                  <a:cubicBezTo>
                    <a:pt x="1259359" y="335019"/>
                    <a:pt x="1252331" y="318620"/>
                    <a:pt x="1252331" y="357808"/>
                  </a:cubicBezTo>
                </a:path>
              </a:pathLst>
            </a:custGeom>
            <a:noFill/>
            <a:ln w="317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88AE42-25FE-1A4F-9D22-92D5A53226B9}"/>
              </a:ext>
            </a:extLst>
          </p:cNvPr>
          <p:cNvGrpSpPr/>
          <p:nvPr/>
        </p:nvGrpSpPr>
        <p:grpSpPr>
          <a:xfrm>
            <a:off x="3765864" y="841121"/>
            <a:ext cx="3251163" cy="965675"/>
            <a:chOff x="3765864" y="841121"/>
            <a:chExt cx="3251163" cy="96567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93276C2-6170-FE4D-8602-C5AB081A2489}"/>
                </a:ext>
              </a:extLst>
            </p:cNvPr>
            <p:cNvSpPr/>
            <p:nvPr/>
          </p:nvSpPr>
          <p:spPr>
            <a:xfrm>
              <a:off x="6771862" y="841121"/>
              <a:ext cx="245165" cy="264059"/>
            </a:xfrm>
            <a:prstGeom prst="roundRect">
              <a:avLst/>
            </a:prstGeom>
            <a:solidFill>
              <a:schemeClr val="accent1">
                <a:alpha val="2528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BFCE38-B246-9141-9A1D-B3F03786C951}"/>
                </a:ext>
              </a:extLst>
            </p:cNvPr>
            <p:cNvSpPr/>
            <p:nvPr/>
          </p:nvSpPr>
          <p:spPr>
            <a:xfrm>
              <a:off x="3765864" y="1083366"/>
              <a:ext cx="3151854" cy="723430"/>
            </a:xfrm>
            <a:custGeom>
              <a:avLst/>
              <a:gdLst>
                <a:gd name="connsiteX0" fmla="*/ 3131893 w 3151854"/>
                <a:gd name="connsiteY0" fmla="*/ 0 h 695739"/>
                <a:gd name="connsiteX1" fmla="*/ 3151771 w 3151854"/>
                <a:gd name="connsiteY1" fmla="*/ 49696 h 695739"/>
                <a:gd name="connsiteX2" fmla="*/ 3131893 w 3151854"/>
                <a:gd name="connsiteY2" fmla="*/ 139148 h 695739"/>
                <a:gd name="connsiteX3" fmla="*/ 3112014 w 3151854"/>
                <a:gd name="connsiteY3" fmla="*/ 168965 h 695739"/>
                <a:gd name="connsiteX4" fmla="*/ 3082197 w 3151854"/>
                <a:gd name="connsiteY4" fmla="*/ 218661 h 695739"/>
                <a:gd name="connsiteX5" fmla="*/ 3062319 w 3151854"/>
                <a:gd name="connsiteY5" fmla="*/ 248478 h 695739"/>
                <a:gd name="connsiteX6" fmla="*/ 3032501 w 3151854"/>
                <a:gd name="connsiteY6" fmla="*/ 258417 h 695739"/>
                <a:gd name="connsiteX7" fmla="*/ 2952988 w 3151854"/>
                <a:gd name="connsiteY7" fmla="*/ 298174 h 695739"/>
                <a:gd name="connsiteX8" fmla="*/ 2923171 w 3151854"/>
                <a:gd name="connsiteY8" fmla="*/ 308113 h 695739"/>
                <a:gd name="connsiteX9" fmla="*/ 2247310 w 3151854"/>
                <a:gd name="connsiteY9" fmla="*/ 298174 h 695739"/>
                <a:gd name="connsiteX10" fmla="*/ 2137979 w 3151854"/>
                <a:gd name="connsiteY10" fmla="*/ 288235 h 695739"/>
                <a:gd name="connsiteX11" fmla="*/ 607353 w 3151854"/>
                <a:gd name="connsiteY11" fmla="*/ 308113 h 695739"/>
                <a:gd name="connsiteX12" fmla="*/ 458266 w 3151854"/>
                <a:gd name="connsiteY12" fmla="*/ 327991 h 695739"/>
                <a:gd name="connsiteX13" fmla="*/ 388693 w 3151854"/>
                <a:gd name="connsiteY13" fmla="*/ 337930 h 695739"/>
                <a:gd name="connsiteX14" fmla="*/ 309179 w 3151854"/>
                <a:gd name="connsiteY14" fmla="*/ 357809 h 695739"/>
                <a:gd name="connsiteX15" fmla="*/ 249545 w 3151854"/>
                <a:gd name="connsiteY15" fmla="*/ 377687 h 695739"/>
                <a:gd name="connsiteX16" fmla="*/ 219727 w 3151854"/>
                <a:gd name="connsiteY16" fmla="*/ 387626 h 695739"/>
                <a:gd name="connsiteX17" fmla="*/ 150153 w 3151854"/>
                <a:gd name="connsiteY17" fmla="*/ 407504 h 695739"/>
                <a:gd name="connsiteX18" fmla="*/ 120336 w 3151854"/>
                <a:gd name="connsiteY18" fmla="*/ 427382 h 695739"/>
                <a:gd name="connsiteX19" fmla="*/ 100458 w 3151854"/>
                <a:gd name="connsiteY19" fmla="*/ 447261 h 695739"/>
                <a:gd name="connsiteX20" fmla="*/ 60701 w 3151854"/>
                <a:gd name="connsiteY20" fmla="*/ 457200 h 695739"/>
                <a:gd name="connsiteX21" fmla="*/ 40823 w 3151854"/>
                <a:gd name="connsiteY21" fmla="*/ 487017 h 695739"/>
                <a:gd name="connsiteX22" fmla="*/ 11006 w 3151854"/>
                <a:gd name="connsiteY22" fmla="*/ 586409 h 695739"/>
                <a:gd name="connsiteX23" fmla="*/ 1066 w 3151854"/>
                <a:gd name="connsiteY23" fmla="*/ 616226 h 695739"/>
                <a:gd name="connsiteX24" fmla="*/ 1066 w 3151854"/>
                <a:gd name="connsiteY24" fmla="*/ 695739 h 69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51854" h="695739">
                  <a:moveTo>
                    <a:pt x="3131893" y="0"/>
                  </a:moveTo>
                  <a:cubicBezTo>
                    <a:pt x="3138519" y="16565"/>
                    <a:pt x="3150156" y="31928"/>
                    <a:pt x="3151771" y="49696"/>
                  </a:cubicBezTo>
                  <a:cubicBezTo>
                    <a:pt x="3152945" y="62614"/>
                    <a:pt x="3141531" y="119872"/>
                    <a:pt x="3131893" y="139148"/>
                  </a:cubicBezTo>
                  <a:cubicBezTo>
                    <a:pt x="3126551" y="149832"/>
                    <a:pt x="3118640" y="159026"/>
                    <a:pt x="3112014" y="168965"/>
                  </a:cubicBezTo>
                  <a:cubicBezTo>
                    <a:pt x="3094754" y="220745"/>
                    <a:pt x="3113381" y="179681"/>
                    <a:pt x="3082197" y="218661"/>
                  </a:cubicBezTo>
                  <a:cubicBezTo>
                    <a:pt x="3074735" y="227989"/>
                    <a:pt x="3071647" y="241016"/>
                    <a:pt x="3062319" y="248478"/>
                  </a:cubicBezTo>
                  <a:cubicBezTo>
                    <a:pt x="3054138" y="255023"/>
                    <a:pt x="3042440" y="255104"/>
                    <a:pt x="3032501" y="258417"/>
                  </a:cubicBezTo>
                  <a:cubicBezTo>
                    <a:pt x="2997807" y="293113"/>
                    <a:pt x="3021513" y="275333"/>
                    <a:pt x="2952988" y="298174"/>
                  </a:cubicBezTo>
                  <a:lnTo>
                    <a:pt x="2923171" y="308113"/>
                  </a:lnTo>
                  <a:lnTo>
                    <a:pt x="2247310" y="298174"/>
                  </a:lnTo>
                  <a:cubicBezTo>
                    <a:pt x="2210728" y="297248"/>
                    <a:pt x="2174573" y="288235"/>
                    <a:pt x="2137979" y="288235"/>
                  </a:cubicBezTo>
                  <a:cubicBezTo>
                    <a:pt x="1818305" y="288235"/>
                    <a:pt x="982009" y="302259"/>
                    <a:pt x="607353" y="308113"/>
                  </a:cubicBezTo>
                  <a:cubicBezTo>
                    <a:pt x="410010" y="327847"/>
                    <a:pt x="581781" y="307405"/>
                    <a:pt x="458266" y="327991"/>
                  </a:cubicBezTo>
                  <a:cubicBezTo>
                    <a:pt x="435158" y="331842"/>
                    <a:pt x="411665" y="333336"/>
                    <a:pt x="388693" y="337930"/>
                  </a:cubicBezTo>
                  <a:cubicBezTo>
                    <a:pt x="361903" y="343288"/>
                    <a:pt x="335097" y="349170"/>
                    <a:pt x="309179" y="357809"/>
                  </a:cubicBezTo>
                  <a:lnTo>
                    <a:pt x="249545" y="377687"/>
                  </a:lnTo>
                  <a:cubicBezTo>
                    <a:pt x="239606" y="381000"/>
                    <a:pt x="229891" y="385085"/>
                    <a:pt x="219727" y="387626"/>
                  </a:cubicBezTo>
                  <a:cubicBezTo>
                    <a:pt x="169807" y="400106"/>
                    <a:pt x="192930" y="393246"/>
                    <a:pt x="150153" y="407504"/>
                  </a:cubicBezTo>
                  <a:cubicBezTo>
                    <a:pt x="140214" y="414130"/>
                    <a:pt x="129664" y="419920"/>
                    <a:pt x="120336" y="427382"/>
                  </a:cubicBezTo>
                  <a:cubicBezTo>
                    <a:pt x="113019" y="433236"/>
                    <a:pt x="108839" y="443070"/>
                    <a:pt x="100458" y="447261"/>
                  </a:cubicBezTo>
                  <a:cubicBezTo>
                    <a:pt x="88240" y="453370"/>
                    <a:pt x="73953" y="453887"/>
                    <a:pt x="60701" y="457200"/>
                  </a:cubicBezTo>
                  <a:cubicBezTo>
                    <a:pt x="54075" y="467139"/>
                    <a:pt x="45674" y="476101"/>
                    <a:pt x="40823" y="487017"/>
                  </a:cubicBezTo>
                  <a:cubicBezTo>
                    <a:pt x="21925" y="529539"/>
                    <a:pt x="22572" y="545929"/>
                    <a:pt x="11006" y="586409"/>
                  </a:cubicBezTo>
                  <a:cubicBezTo>
                    <a:pt x="8128" y="596483"/>
                    <a:pt x="2015" y="605792"/>
                    <a:pt x="1066" y="616226"/>
                  </a:cubicBezTo>
                  <a:cubicBezTo>
                    <a:pt x="-1334" y="642621"/>
                    <a:pt x="1066" y="669235"/>
                    <a:pt x="1066" y="695739"/>
                  </a:cubicBezTo>
                </a:path>
              </a:pathLst>
            </a:custGeom>
            <a:noFill/>
            <a:ln w="31750"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3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65EC5B-AEDE-7548-9DEB-730A0CE8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182" y="0"/>
            <a:ext cx="4944300" cy="645300"/>
          </a:xfrm>
        </p:spPr>
        <p:txBody>
          <a:bodyPr/>
          <a:lstStyle/>
          <a:p>
            <a:r>
              <a:rPr lang="en-US" dirty="0"/>
              <a:t>14 Bit Floating Point 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668F4A-2F89-6B47-AAF1-BE9529AD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750" y="499938"/>
            <a:ext cx="2132499" cy="6453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Binary to Decimal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0652-2E96-8D48-8C37-5ADE4A4843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1A97F-4872-DB48-9F34-437E0C4EE510}"/>
              </a:ext>
            </a:extLst>
          </p:cNvPr>
          <p:cNvSpPr/>
          <p:nvPr/>
        </p:nvSpPr>
        <p:spPr>
          <a:xfrm>
            <a:off x="2813685" y="1217903"/>
            <a:ext cx="267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1 00101 1001 1010</a:t>
            </a:r>
            <a:r>
              <a:rPr lang="en-US" sz="1800" baseline="-25000" dirty="0"/>
              <a:t>2FP-14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/>
              <p:nvPr/>
            </p:nvSpPr>
            <p:spPr>
              <a:xfrm>
                <a:off x="2367182" y="1842059"/>
                <a:ext cx="5395279" cy="317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𝐸𝑥𝑝𝑜𝑛𝑒𝑛𝑡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𝑇𝐶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𝑆𝑖𝑔𝑛𝑖𝑓𝑖𝑐𝑎𝑛𝑑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𝑋𝑃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82" y="1842059"/>
                <a:ext cx="5395279" cy="317779"/>
              </a:xfrm>
              <a:prstGeom prst="rect">
                <a:avLst/>
              </a:prstGeom>
              <a:blipFill>
                <a:blip r:embed="rId3"/>
                <a:stretch>
                  <a:fillRect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/>
              <p:nvPr/>
            </p:nvSpPr>
            <p:spPr>
              <a:xfrm>
                <a:off x="2843043" y="2319099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00101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⋅1.0011010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2319099"/>
                <a:ext cx="4244834" cy="307777"/>
              </a:xfrm>
              <a:prstGeom prst="rect">
                <a:avLst/>
              </a:prstGeom>
              <a:blipFill>
                <a:blip r:embed="rId4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/>
              <p:nvPr/>
            </p:nvSpPr>
            <p:spPr>
              <a:xfrm>
                <a:off x="2843043" y="3193640"/>
                <a:ext cx="3486495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⋅1.0011010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3193640"/>
                <a:ext cx="3486495" cy="311304"/>
              </a:xfrm>
              <a:prstGeom prst="rect">
                <a:avLst/>
              </a:prstGeom>
              <a:blipFill>
                <a:blip r:embed="rId5"/>
                <a:stretch>
                  <a:fillRect t="-4000" b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/>
              <p:nvPr/>
            </p:nvSpPr>
            <p:spPr>
              <a:xfrm>
                <a:off x="2843042" y="3666928"/>
                <a:ext cx="4581488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2" y="3666928"/>
                <a:ext cx="4581488" cy="311304"/>
              </a:xfrm>
              <a:prstGeom prst="rect">
                <a:avLst/>
              </a:prstGeom>
              <a:blipFill>
                <a:blip r:embed="rId6"/>
                <a:stretch>
                  <a:fillRect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620F7F-5C2A-7C4A-B02F-DB99D048DDB9}"/>
                  </a:ext>
                </a:extLst>
              </p:cNvPr>
              <p:cNvSpPr txBox="1"/>
              <p:nvPr/>
            </p:nvSpPr>
            <p:spPr>
              <a:xfrm>
                <a:off x="2843043" y="4126849"/>
                <a:ext cx="26463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1.203125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620F7F-5C2A-7C4A-B02F-DB99D048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4126849"/>
                <a:ext cx="2646374" cy="307777"/>
              </a:xfrm>
              <a:prstGeom prst="rect">
                <a:avLst/>
              </a:prstGeom>
              <a:blipFill>
                <a:blip r:embed="rId7"/>
                <a:stretch>
                  <a:fillRect t="-4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3887C-09AE-A641-8429-98CC7F007161}"/>
                  </a:ext>
                </a:extLst>
              </p:cNvPr>
              <p:cNvSpPr txBox="1"/>
              <p:nvPr/>
            </p:nvSpPr>
            <p:spPr>
              <a:xfrm>
                <a:off x="2843043" y="4586769"/>
                <a:ext cx="1379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38.5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3887C-09AE-A641-8429-98CC7F007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4586769"/>
                <a:ext cx="137939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687192E-7A59-3545-B535-A8B55238CF65}"/>
              </a:ext>
            </a:extLst>
          </p:cNvPr>
          <p:cNvGrpSpPr/>
          <p:nvPr/>
        </p:nvGrpSpPr>
        <p:grpSpPr>
          <a:xfrm>
            <a:off x="2843043" y="1247720"/>
            <a:ext cx="3526249" cy="1364224"/>
            <a:chOff x="2843043" y="1247720"/>
            <a:chExt cx="3526249" cy="136422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C4AFBD5-9263-A443-91D4-B7A705CDD0E3}"/>
                </a:ext>
              </a:extLst>
            </p:cNvPr>
            <p:cNvSpPr/>
            <p:nvPr/>
          </p:nvSpPr>
          <p:spPr>
            <a:xfrm>
              <a:off x="2843043" y="1247720"/>
              <a:ext cx="218209" cy="29284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91C6403-6C75-C543-BAEE-5C50C8E6809B}"/>
                </a:ext>
              </a:extLst>
            </p:cNvPr>
            <p:cNvSpPr/>
            <p:nvPr/>
          </p:nvSpPr>
          <p:spPr>
            <a:xfrm>
              <a:off x="3645782" y="2284056"/>
              <a:ext cx="218209" cy="29284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7153AE2-0686-0443-8C2C-05D0A190B25D}"/>
                </a:ext>
              </a:extLst>
            </p:cNvPr>
            <p:cNvSpPr/>
            <p:nvPr/>
          </p:nvSpPr>
          <p:spPr>
            <a:xfrm>
              <a:off x="3090610" y="1254543"/>
              <a:ext cx="666381" cy="29284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A2B30A1-2B5C-2343-9C81-6B4F91C62F37}"/>
                </a:ext>
              </a:extLst>
            </p:cNvPr>
            <p:cNvSpPr/>
            <p:nvPr/>
          </p:nvSpPr>
          <p:spPr>
            <a:xfrm>
              <a:off x="4131674" y="2289282"/>
              <a:ext cx="589414" cy="23742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A88999F-C444-3C4B-86DF-F18CE77ECE67}"/>
                </a:ext>
              </a:extLst>
            </p:cNvPr>
            <p:cNvSpPr/>
            <p:nvPr/>
          </p:nvSpPr>
          <p:spPr>
            <a:xfrm>
              <a:off x="3786349" y="1254543"/>
              <a:ext cx="1113642" cy="292845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60EBB3B-7FC2-4545-A914-7AFD3E4ADC4A}"/>
                </a:ext>
              </a:extLst>
            </p:cNvPr>
            <p:cNvSpPr/>
            <p:nvPr/>
          </p:nvSpPr>
          <p:spPr>
            <a:xfrm>
              <a:off x="5148469" y="2319099"/>
              <a:ext cx="1220823" cy="292845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190CE-D746-A547-B2B0-F439D068E632}"/>
                  </a:ext>
                </a:extLst>
              </p:cNvPr>
              <p:cNvSpPr txBox="1"/>
              <p:nvPr/>
            </p:nvSpPr>
            <p:spPr>
              <a:xfrm>
                <a:off x="2843042" y="2759534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00101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⋅1.0011010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190CE-D746-A547-B2B0-F439D068E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2" y="2759534"/>
                <a:ext cx="4244834" cy="307777"/>
              </a:xfrm>
              <a:prstGeom prst="rect">
                <a:avLst/>
              </a:prstGeom>
              <a:blipFill>
                <a:blip r:embed="rId9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1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65EC5B-AEDE-7548-9DEB-730A0CE8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182" y="0"/>
            <a:ext cx="4944300" cy="645300"/>
          </a:xfrm>
        </p:spPr>
        <p:txBody>
          <a:bodyPr/>
          <a:lstStyle/>
          <a:p>
            <a:r>
              <a:rPr lang="en-US" dirty="0"/>
              <a:t>14 Bit Floating Point 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668F4A-2F89-6B47-AAF1-BE9529AD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750" y="499938"/>
            <a:ext cx="2132499" cy="6453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Decimal to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0652-2E96-8D48-8C37-5ADE4A4843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1A97F-4872-DB48-9F34-437E0C4EE510}"/>
              </a:ext>
            </a:extLst>
          </p:cNvPr>
          <p:cNvSpPr/>
          <p:nvPr/>
        </p:nvSpPr>
        <p:spPr>
          <a:xfrm>
            <a:off x="3628367" y="121459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13.5625</a:t>
            </a:r>
            <a:r>
              <a:rPr lang="en-US" sz="1800" baseline="-250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/>
              <p:nvPr/>
            </p:nvSpPr>
            <p:spPr>
              <a:xfrm>
                <a:off x="1658051" y="1853027"/>
                <a:ext cx="3231187" cy="300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13.5625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=+1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⋅13.5625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51" y="1853027"/>
                <a:ext cx="3231187" cy="300660"/>
              </a:xfrm>
              <a:prstGeom prst="rect">
                <a:avLst/>
              </a:prstGeom>
              <a:blipFill>
                <a:blip r:embed="rId3"/>
                <a:stretch>
                  <a:fillRect l="-787" t="-4167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/>
              <p:nvPr/>
            </p:nvSpPr>
            <p:spPr>
              <a:xfrm>
                <a:off x="2843043" y="2313460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1101.1001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2313460"/>
                <a:ext cx="4244834" cy="307777"/>
              </a:xfrm>
              <a:prstGeom prst="rect">
                <a:avLst/>
              </a:prstGeom>
              <a:blipFill>
                <a:blip r:embed="rId4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/>
              <p:nvPr/>
            </p:nvSpPr>
            <p:spPr>
              <a:xfrm>
                <a:off x="2843043" y="2781010"/>
                <a:ext cx="3486495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⋅1.1011001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2781010"/>
                <a:ext cx="3486495" cy="311304"/>
              </a:xfrm>
              <a:prstGeom prst="rect">
                <a:avLst/>
              </a:prstGeom>
              <a:blipFill>
                <a:blip r:embed="rId5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712B52-032F-C745-8B42-A40682151943}"/>
                  </a:ext>
                </a:extLst>
              </p:cNvPr>
              <p:cNvSpPr txBox="1"/>
              <p:nvPr/>
            </p:nvSpPr>
            <p:spPr>
              <a:xfrm>
                <a:off x="2843043" y="3252087"/>
                <a:ext cx="39403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00011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⋅1.1011001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712B52-032F-C745-8B42-A4068215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3252087"/>
                <a:ext cx="3940312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/>
              <p:nvPr/>
            </p:nvSpPr>
            <p:spPr>
              <a:xfrm>
                <a:off x="2843043" y="3719637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00011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⋅1.1011001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3719637"/>
                <a:ext cx="4244834" cy="307777"/>
              </a:xfrm>
              <a:prstGeom prst="rect">
                <a:avLst/>
              </a:prstGeom>
              <a:blipFill>
                <a:blip r:embed="rId7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95C6868-D4C4-1742-AE4C-57279605B660}"/>
              </a:ext>
            </a:extLst>
          </p:cNvPr>
          <p:cNvGrpSpPr/>
          <p:nvPr/>
        </p:nvGrpSpPr>
        <p:grpSpPr>
          <a:xfrm>
            <a:off x="5496339" y="2012256"/>
            <a:ext cx="3134158" cy="402953"/>
            <a:chOff x="5496339" y="2012256"/>
            <a:chExt cx="3134158" cy="4029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74ADBC8-51F3-4548-8CF1-9BD0A416E868}"/>
                </a:ext>
              </a:extLst>
            </p:cNvPr>
            <p:cNvSpPr txBox="1"/>
            <p:nvPr/>
          </p:nvSpPr>
          <p:spPr>
            <a:xfrm>
              <a:off x="6876491" y="2012256"/>
              <a:ext cx="1754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2</a:t>
              </a:r>
              <a:r>
                <a:rPr lang="en-US" baseline="30000" dirty="0"/>
                <a:t>-4</a:t>
              </a:r>
              <a:r>
                <a:rPr lang="en-US" dirty="0"/>
                <a:t> = 0.0625</a:t>
              </a:r>
              <a:r>
                <a:rPr lang="en-US" baseline="-25000" dirty="0"/>
                <a:t>10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9A43A58-A86A-904C-9465-3452755437F4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>
              <a:off x="5496339" y="2166145"/>
              <a:ext cx="1380152" cy="24906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7BB512C-9B4B-C949-8B3E-E6D0A6D52925}"/>
              </a:ext>
            </a:extLst>
          </p:cNvPr>
          <p:cNvSpPr/>
          <p:nvPr/>
        </p:nvSpPr>
        <p:spPr>
          <a:xfrm>
            <a:off x="2843043" y="4187188"/>
            <a:ext cx="3065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= 0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00011 11011001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2FP-14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1511D2-4E42-6648-A652-3FA57616C3BB}"/>
              </a:ext>
            </a:extLst>
          </p:cNvPr>
          <p:cNvGrpSpPr/>
          <p:nvPr/>
        </p:nvGrpSpPr>
        <p:grpSpPr>
          <a:xfrm>
            <a:off x="3684353" y="3675493"/>
            <a:ext cx="2567157" cy="314004"/>
            <a:chOff x="3684353" y="3675493"/>
            <a:chExt cx="2567157" cy="31400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0C274E-5738-FA49-977A-B87B50D34BE9}"/>
                </a:ext>
              </a:extLst>
            </p:cNvPr>
            <p:cNvSpPr/>
            <p:nvPr/>
          </p:nvSpPr>
          <p:spPr>
            <a:xfrm>
              <a:off x="3684353" y="3675493"/>
              <a:ext cx="146492" cy="23194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29AA05-93CC-194F-93A6-A72B3C2B3305}"/>
                </a:ext>
              </a:extLst>
            </p:cNvPr>
            <p:cNvSpPr/>
            <p:nvPr/>
          </p:nvSpPr>
          <p:spPr>
            <a:xfrm>
              <a:off x="4075947" y="3676214"/>
              <a:ext cx="596207" cy="23194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51A7BE-D09A-054C-ABA0-65F527EBBA80}"/>
                </a:ext>
              </a:extLst>
            </p:cNvPr>
            <p:cNvSpPr/>
            <p:nvPr/>
          </p:nvSpPr>
          <p:spPr>
            <a:xfrm>
              <a:off x="5042042" y="3757553"/>
              <a:ext cx="1209468" cy="23194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50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735B-FF1C-8247-9D02-94687EAA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084" y="116820"/>
            <a:ext cx="4944300" cy="645300"/>
          </a:xfrm>
        </p:spPr>
        <p:txBody>
          <a:bodyPr/>
          <a:lstStyle/>
          <a:p>
            <a:r>
              <a:rPr lang="en-US" dirty="0"/>
              <a:t>Floating Point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5122-BA7E-1F4C-9B5C-0B1E33D1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1616" y="936055"/>
            <a:ext cx="5780768" cy="2096393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precision error </a:t>
            </a:r>
            <a:r>
              <a:rPr lang="en-US" sz="1800" dirty="0"/>
              <a:t>is when a value in the expressible range </a:t>
            </a:r>
            <a:r>
              <a:rPr lang="en-US" sz="1800" i="1" dirty="0"/>
              <a:t>cannot be represented exactly </a:t>
            </a:r>
            <a:r>
              <a:rPr lang="en-US" sz="1800" dirty="0"/>
              <a:t>and </a:t>
            </a:r>
            <a:r>
              <a:rPr lang="en-US" sz="1800" i="1" dirty="0"/>
              <a:t>must be rounded</a:t>
            </a:r>
            <a:r>
              <a:rPr lang="en-US" sz="1800" dirty="0"/>
              <a:t>.</a:t>
            </a:r>
          </a:p>
          <a:p>
            <a:r>
              <a:rPr lang="en-US" sz="1800" dirty="0"/>
              <a:t>An </a:t>
            </a:r>
            <a:r>
              <a:rPr lang="en-US" sz="1800" b="1" i="1" dirty="0">
                <a:solidFill>
                  <a:schemeClr val="tx1"/>
                </a:solidFill>
              </a:rPr>
              <a:t>overflow error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/>
              <a:t>is when a value is </a:t>
            </a:r>
            <a:r>
              <a:rPr lang="en-US" sz="1800" i="1" dirty="0"/>
              <a:t>out of range</a:t>
            </a:r>
            <a:r>
              <a:rPr lang="en-US" sz="1800" dirty="0"/>
              <a:t>. It is too positive or too negative to be represented in the number of bits being used (same as whole numbers)</a:t>
            </a:r>
          </a:p>
          <a:p>
            <a:r>
              <a:rPr lang="en-US" sz="1800" dirty="0"/>
              <a:t>An </a:t>
            </a:r>
            <a:r>
              <a:rPr lang="en-US" sz="1800" b="1" i="1" dirty="0">
                <a:solidFill>
                  <a:schemeClr val="tx1"/>
                </a:solidFill>
              </a:rPr>
              <a:t>underflow error </a:t>
            </a:r>
            <a:r>
              <a:rPr lang="en-US" sz="1800" dirty="0"/>
              <a:t>is when a result is </a:t>
            </a:r>
            <a:r>
              <a:rPr lang="en-US" sz="1800" i="1" dirty="0"/>
              <a:t>too close to zero</a:t>
            </a:r>
            <a:r>
              <a:rPr lang="en-US" sz="1800" dirty="0"/>
              <a:t> to be represented in the number of bits being used.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54B18-0B98-714A-A490-BB9FABD650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AD24BB-7290-7E40-A93B-51EC8D848D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90930" y="3676261"/>
            <a:ext cx="5805910" cy="12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1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21C672-7720-2240-A31E-9D60BB84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Optimizations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4F477E-7298-7E4A-BF90-50F285B67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342229" cy="1659900"/>
          </a:xfrm>
        </p:spPr>
        <p:txBody>
          <a:bodyPr/>
          <a:lstStyle/>
          <a:p>
            <a:r>
              <a:rPr lang="en-US" sz="2400" dirty="0"/>
              <a:t>In practice Floating Point operations are optimized.</a:t>
            </a:r>
          </a:p>
          <a:p>
            <a:pPr lvl="1"/>
            <a:r>
              <a:rPr lang="en-US" sz="2000" dirty="0"/>
              <a:t>Implied bit</a:t>
            </a:r>
          </a:p>
          <a:p>
            <a:pPr lvl="1"/>
            <a:r>
              <a:rPr lang="en-US" sz="2000" dirty="0"/>
              <a:t>Denormalized forms</a:t>
            </a:r>
          </a:p>
          <a:p>
            <a:pPr lvl="1"/>
            <a:r>
              <a:rPr lang="en-US" sz="2000" dirty="0"/>
              <a:t>Excess representation for exponent</a:t>
            </a:r>
          </a:p>
          <a:p>
            <a:endParaRPr lang="en-US" sz="2400" dirty="0"/>
          </a:p>
          <a:p>
            <a:r>
              <a:rPr lang="en-US" sz="2400" dirty="0"/>
              <a:t>COMP/MATH 241 – Computational Mathematics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0DEC5-9110-7E4B-8491-08B65083E55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27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65EC5B-AEDE-7548-9DEB-730A0CE8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182" y="0"/>
            <a:ext cx="4944300" cy="645300"/>
          </a:xfrm>
        </p:spPr>
        <p:txBody>
          <a:bodyPr/>
          <a:lstStyle/>
          <a:p>
            <a:r>
              <a:rPr lang="en-US" dirty="0"/>
              <a:t>14 Bit Floating Point 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668F4A-2F89-6B47-AAF1-BE9529AD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750" y="499938"/>
            <a:ext cx="2132499" cy="6453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Binary to Decimal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0652-2E96-8D48-8C37-5ADE4A4843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1A97F-4872-DB48-9F34-437E0C4EE510}"/>
              </a:ext>
            </a:extLst>
          </p:cNvPr>
          <p:cNvSpPr/>
          <p:nvPr/>
        </p:nvSpPr>
        <p:spPr>
          <a:xfrm>
            <a:off x="2813685" y="1217903"/>
            <a:ext cx="2641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0 11101 1010 0000</a:t>
            </a:r>
            <a:r>
              <a:rPr lang="en-US" sz="1800" baseline="-25000" dirty="0"/>
              <a:t>2FP-14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/>
              <p:nvPr/>
            </p:nvSpPr>
            <p:spPr>
              <a:xfrm>
                <a:off x="2367182" y="1842059"/>
                <a:ext cx="5395279" cy="317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𝐸𝑥𝑝𝑜𝑛𝑒𝑛𝑡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𝑇𝐶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𝑆𝑖𝑔𝑛𝑖𝑓𝑖𝑐𝑎𝑛𝑑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𝑋𝑃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82" y="1842059"/>
                <a:ext cx="5395279" cy="317779"/>
              </a:xfrm>
              <a:prstGeom prst="rect">
                <a:avLst/>
              </a:prstGeom>
              <a:blipFill>
                <a:blip r:embed="rId3"/>
                <a:stretch>
                  <a:fillRect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7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7470-87EA-3046-A1AB-3FAE6DC8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72" y="28770"/>
            <a:ext cx="4944300" cy="645300"/>
          </a:xfrm>
        </p:spPr>
        <p:txBody>
          <a:bodyPr/>
          <a:lstStyle/>
          <a:p>
            <a:r>
              <a:rPr lang="en-US" dirty="0"/>
              <a:t>Fixed Point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F8F6-387A-384D-A5B1-EE71C585B6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389BA2-5C23-7C42-A933-8FA44EF1ED3A}"/>
              </a:ext>
            </a:extLst>
          </p:cNvPr>
          <p:cNvGrpSpPr/>
          <p:nvPr/>
        </p:nvGrpSpPr>
        <p:grpSpPr>
          <a:xfrm>
            <a:off x="7318" y="2748186"/>
            <a:ext cx="2144356" cy="2152457"/>
            <a:chOff x="2841908" y="1259076"/>
            <a:chExt cx="2144356" cy="21524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0E79EF-0A02-CE4E-A8A9-81DDFCA5F306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What is the base 10 value of this unsigned Fixed Point binary number?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A8D8A-0A8D-4846-9FE5-630BFC3D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CC56-FC97-A14C-953E-0A3187AB5CC9}"/>
              </a:ext>
            </a:extLst>
          </p:cNvPr>
          <p:cNvSpPr txBox="1"/>
          <p:nvPr/>
        </p:nvSpPr>
        <p:spPr>
          <a:xfrm>
            <a:off x="2991366" y="964191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144AD-4CF6-AD40-AE7E-AAC178977A04}"/>
              </a:ext>
            </a:extLst>
          </p:cNvPr>
          <p:cNvSpPr txBox="1"/>
          <p:nvPr/>
        </p:nvSpPr>
        <p:spPr>
          <a:xfrm>
            <a:off x="2991366" y="1400897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*1/10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*1/100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B4D75-1605-204A-A184-4BF531DE4FA8}"/>
              </a:ext>
            </a:extLst>
          </p:cNvPr>
          <p:cNvSpPr txBox="1"/>
          <p:nvPr/>
        </p:nvSpPr>
        <p:spPr>
          <a:xfrm>
            <a:off x="1788128" y="96419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219.75</a:t>
            </a:r>
            <a:r>
              <a:rPr lang="en-US" sz="1800" b="1" baseline="-25000" dirty="0">
                <a:latin typeface="Courier" pitchFamily="2" charset="0"/>
              </a:rPr>
              <a:t>10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710E7-9835-4D4E-8438-076EE30CAE12}"/>
              </a:ext>
            </a:extLst>
          </p:cNvPr>
          <p:cNvSpPr txBox="1"/>
          <p:nvPr/>
        </p:nvSpPr>
        <p:spPr>
          <a:xfrm>
            <a:off x="2991366" y="1837603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*0.1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*0.01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F45EF-EBA8-E04A-B678-49DC74EDB9A6}"/>
              </a:ext>
            </a:extLst>
          </p:cNvPr>
          <p:cNvSpPr txBox="1"/>
          <p:nvPr/>
        </p:nvSpPr>
        <p:spPr>
          <a:xfrm>
            <a:off x="2359473" y="2551418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110.101</a:t>
            </a:r>
            <a:r>
              <a:rPr lang="en-US" sz="2400" baseline="-25000" dirty="0">
                <a:latin typeface="Courier" pitchFamily="2" charset="0"/>
              </a:rPr>
              <a:t>2XP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55691C-5F31-4D4B-AEC0-088C712F986E}"/>
              </a:ext>
            </a:extLst>
          </p:cNvPr>
          <p:cNvGrpSpPr/>
          <p:nvPr/>
        </p:nvGrpSpPr>
        <p:grpSpPr>
          <a:xfrm>
            <a:off x="6344996" y="289591"/>
            <a:ext cx="798258" cy="788080"/>
            <a:chOff x="4283756" y="910755"/>
            <a:chExt cx="798258" cy="7880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8F340C-3405-0348-AB79-E16DA4AE5B40}"/>
                </a:ext>
              </a:extLst>
            </p:cNvPr>
            <p:cNvSpPr txBox="1"/>
            <p:nvPr/>
          </p:nvSpPr>
          <p:spPr>
            <a:xfrm>
              <a:off x="4344312" y="910755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Decimal</a:t>
              </a:r>
            </a:p>
            <a:p>
              <a:r>
                <a:rPr lang="en-US" sz="1200" dirty="0"/>
                <a:t>Point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83694D3-8A96-2E4D-A0F1-9BDCA5626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3756" y="1319772"/>
              <a:ext cx="264525" cy="379063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C8469E-5952-D442-A935-0FCE3AAED8BC}"/>
              </a:ext>
            </a:extLst>
          </p:cNvPr>
          <p:cNvGrpSpPr/>
          <p:nvPr/>
        </p:nvGrpSpPr>
        <p:grpSpPr>
          <a:xfrm>
            <a:off x="1593159" y="2199302"/>
            <a:ext cx="1491158" cy="572190"/>
            <a:chOff x="1593159" y="2199302"/>
            <a:chExt cx="1491158" cy="5721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46E28B-B78A-9B46-A703-106647375230}"/>
                </a:ext>
              </a:extLst>
            </p:cNvPr>
            <p:cNvSpPr txBox="1"/>
            <p:nvPr/>
          </p:nvSpPr>
          <p:spPr>
            <a:xfrm>
              <a:off x="1593159" y="2199302"/>
              <a:ext cx="619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Binary</a:t>
              </a:r>
            </a:p>
            <a:p>
              <a:r>
                <a:rPr lang="en-US" sz="1200" dirty="0"/>
                <a:t>Point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7D19626-633A-1D49-A95E-614F1A45AAC4}"/>
                </a:ext>
              </a:extLst>
            </p:cNvPr>
            <p:cNvSpPr/>
            <p:nvPr/>
          </p:nvSpPr>
          <p:spPr>
            <a:xfrm>
              <a:off x="2212239" y="2430135"/>
              <a:ext cx="872078" cy="341357"/>
            </a:xfrm>
            <a:custGeom>
              <a:avLst/>
              <a:gdLst>
                <a:gd name="connsiteX0" fmla="*/ 0 w 779884"/>
                <a:gd name="connsiteY0" fmla="*/ 12374 h 469574"/>
                <a:gd name="connsiteX1" fmla="*/ 367748 w 779884"/>
                <a:gd name="connsiteY1" fmla="*/ 12374 h 469574"/>
                <a:gd name="connsiteX2" fmla="*/ 477079 w 779884"/>
                <a:gd name="connsiteY2" fmla="*/ 42191 h 469574"/>
                <a:gd name="connsiteX3" fmla="*/ 516835 w 779884"/>
                <a:gd name="connsiteY3" fmla="*/ 52130 h 469574"/>
                <a:gd name="connsiteX4" fmla="*/ 566531 w 779884"/>
                <a:gd name="connsiteY4" fmla="*/ 91887 h 469574"/>
                <a:gd name="connsiteX5" fmla="*/ 596348 w 779884"/>
                <a:gd name="connsiteY5" fmla="*/ 111765 h 469574"/>
                <a:gd name="connsiteX6" fmla="*/ 646044 w 779884"/>
                <a:gd name="connsiteY6" fmla="*/ 161461 h 469574"/>
                <a:gd name="connsiteX7" fmla="*/ 675861 w 779884"/>
                <a:gd name="connsiteY7" fmla="*/ 191278 h 469574"/>
                <a:gd name="connsiteX8" fmla="*/ 705679 w 779884"/>
                <a:gd name="connsiteY8" fmla="*/ 211156 h 469574"/>
                <a:gd name="connsiteX9" fmla="*/ 755374 w 779884"/>
                <a:gd name="connsiteY9" fmla="*/ 270791 h 469574"/>
                <a:gd name="connsiteX10" fmla="*/ 775252 w 779884"/>
                <a:gd name="connsiteY10" fmla="*/ 330426 h 469574"/>
                <a:gd name="connsiteX11" fmla="*/ 765313 w 779884"/>
                <a:gd name="connsiteY11" fmla="*/ 370182 h 469574"/>
                <a:gd name="connsiteX12" fmla="*/ 765313 w 779884"/>
                <a:gd name="connsiteY12" fmla="*/ 469574 h 46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9884" h="469574">
                  <a:moveTo>
                    <a:pt x="0" y="12374"/>
                  </a:moveTo>
                  <a:cubicBezTo>
                    <a:pt x="170882" y="-4716"/>
                    <a:pt x="113378" y="-3525"/>
                    <a:pt x="367748" y="12374"/>
                  </a:cubicBezTo>
                  <a:cubicBezTo>
                    <a:pt x="413591" y="15239"/>
                    <a:pt x="431681" y="30842"/>
                    <a:pt x="477079" y="42191"/>
                  </a:cubicBezTo>
                  <a:lnTo>
                    <a:pt x="516835" y="52130"/>
                  </a:lnTo>
                  <a:cubicBezTo>
                    <a:pt x="608606" y="113311"/>
                    <a:pt x="495719" y="35237"/>
                    <a:pt x="566531" y="91887"/>
                  </a:cubicBezTo>
                  <a:cubicBezTo>
                    <a:pt x="575859" y="99349"/>
                    <a:pt x="587358" y="103899"/>
                    <a:pt x="596348" y="111765"/>
                  </a:cubicBezTo>
                  <a:cubicBezTo>
                    <a:pt x="613979" y="127192"/>
                    <a:pt x="629479" y="144896"/>
                    <a:pt x="646044" y="161461"/>
                  </a:cubicBezTo>
                  <a:cubicBezTo>
                    <a:pt x="655983" y="171400"/>
                    <a:pt x="664166" y="183481"/>
                    <a:pt x="675861" y="191278"/>
                  </a:cubicBezTo>
                  <a:cubicBezTo>
                    <a:pt x="685800" y="197904"/>
                    <a:pt x="696502" y="203509"/>
                    <a:pt x="705679" y="211156"/>
                  </a:cubicBezTo>
                  <a:cubicBezTo>
                    <a:pt x="722199" y="224923"/>
                    <a:pt x="746177" y="250097"/>
                    <a:pt x="755374" y="270791"/>
                  </a:cubicBezTo>
                  <a:cubicBezTo>
                    <a:pt x="763884" y="289939"/>
                    <a:pt x="775252" y="330426"/>
                    <a:pt x="775252" y="330426"/>
                  </a:cubicBezTo>
                  <a:cubicBezTo>
                    <a:pt x="771939" y="343678"/>
                    <a:pt x="765313" y="356522"/>
                    <a:pt x="765313" y="370182"/>
                  </a:cubicBezTo>
                  <a:cubicBezTo>
                    <a:pt x="765313" y="474748"/>
                    <a:pt x="798098" y="436786"/>
                    <a:pt x="765313" y="469574"/>
                  </a:cubicBezTo>
                </a:path>
              </a:pathLst>
            </a:custGeom>
            <a:noFill/>
            <a:ln w="3175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478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F6F-7BC9-9E47-A356-FDFC251A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Binary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4061-3F56-6A4E-B6B4-8CAE117E0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381" y="1413000"/>
            <a:ext cx="5415319" cy="933935"/>
          </a:xfrm>
        </p:spPr>
        <p:txBody>
          <a:bodyPr/>
          <a:lstStyle/>
          <a:p>
            <a:r>
              <a:rPr lang="en-US" sz="1800" dirty="0"/>
              <a:t>Binary to Decimal Conversion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E39EE-BD70-BE42-9CC0-6951A333420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0DB09-781B-2B48-9D28-F99F9BA04BD3}"/>
              </a:ext>
            </a:extLst>
          </p:cNvPr>
          <p:cNvSpPr txBox="1"/>
          <p:nvPr/>
        </p:nvSpPr>
        <p:spPr>
          <a:xfrm>
            <a:off x="417083" y="239486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110.101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1BB15-F3F1-A745-A56B-073505CCE4DB}"/>
              </a:ext>
            </a:extLst>
          </p:cNvPr>
          <p:cNvSpPr txBox="1"/>
          <p:nvPr/>
        </p:nvSpPr>
        <p:spPr>
          <a:xfrm>
            <a:off x="1845679" y="2394862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+ 0*2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1*2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+ 0*1</a:t>
            </a:r>
            <a:r>
              <a:rPr lang="en-US" sz="1800" baseline="30000" dirty="0">
                <a:latin typeface="Courier" pitchFamily="2" charset="0"/>
              </a:rPr>
              <a:t>-2</a:t>
            </a:r>
            <a:r>
              <a:rPr lang="en-US" sz="1800" dirty="0">
                <a:latin typeface="Courier" pitchFamily="2" charset="0"/>
              </a:rPr>
              <a:t>   + 1*2</a:t>
            </a:r>
            <a:r>
              <a:rPr lang="en-US" sz="1800" baseline="30000" dirty="0">
                <a:latin typeface="Courier" pitchFamily="2" charset="0"/>
              </a:rPr>
              <a:t>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AA6D7-7B32-CD43-B88A-10B580213DCE}"/>
              </a:ext>
            </a:extLst>
          </p:cNvPr>
          <p:cNvSpPr txBox="1"/>
          <p:nvPr/>
        </p:nvSpPr>
        <p:spPr>
          <a:xfrm>
            <a:off x="1845679" y="2948334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+ 0*1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1*0.5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+ 0*0.25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+ 1*0.125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980DF-C42F-F147-8BFC-78F4D8AA4425}"/>
              </a:ext>
            </a:extLst>
          </p:cNvPr>
          <p:cNvSpPr txBox="1"/>
          <p:nvPr/>
        </p:nvSpPr>
        <p:spPr>
          <a:xfrm>
            <a:off x="1845679" y="3501806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  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   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18622-A25C-E445-924F-FE6950DCD3C1}"/>
              </a:ext>
            </a:extLst>
          </p:cNvPr>
          <p:cNvSpPr txBox="1"/>
          <p:nvPr/>
        </p:nvSpPr>
        <p:spPr>
          <a:xfrm>
            <a:off x="1845679" y="405527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               .   0.625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20A1C-3139-924A-A7AA-D68A27264CA8}"/>
              </a:ext>
            </a:extLst>
          </p:cNvPr>
          <p:cNvSpPr txBox="1"/>
          <p:nvPr/>
        </p:nvSpPr>
        <p:spPr>
          <a:xfrm>
            <a:off x="1845679" y="452402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6.625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9149D5-4134-4742-B9CB-91FF2D3FA6FA}"/>
              </a:ext>
            </a:extLst>
          </p:cNvPr>
          <p:cNvGrpSpPr/>
          <p:nvPr/>
        </p:nvGrpSpPr>
        <p:grpSpPr>
          <a:xfrm>
            <a:off x="4763800" y="1749057"/>
            <a:ext cx="987972" cy="862178"/>
            <a:chOff x="4449321" y="2294017"/>
            <a:chExt cx="987972" cy="8621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D55674-2DAD-A548-B87A-BCAA1F8A0076}"/>
                </a:ext>
              </a:extLst>
            </p:cNvPr>
            <p:cNvSpPr txBox="1"/>
            <p:nvPr/>
          </p:nvSpPr>
          <p:spPr>
            <a:xfrm>
              <a:off x="4818213" y="2294017"/>
              <a:ext cx="619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Binary</a:t>
              </a:r>
            </a:p>
            <a:p>
              <a:r>
                <a:rPr lang="en-US" sz="1200" dirty="0"/>
                <a:t>Point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DCF762-7576-D840-80F8-5834537B2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9321" y="2706300"/>
              <a:ext cx="368892" cy="44989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52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E2A3A-DA29-9542-A4D4-61008519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Decimal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B0824-7426-784B-AB93-C7A4F9F4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345" y="1360868"/>
            <a:ext cx="6453271" cy="1659900"/>
          </a:xfrm>
        </p:spPr>
        <p:txBody>
          <a:bodyPr/>
          <a:lstStyle/>
          <a:p>
            <a:r>
              <a:rPr lang="en-US" sz="2000" dirty="0"/>
              <a:t>Extending binary representation to include fractional numbers is also analogous to decimal numbers. </a:t>
            </a:r>
          </a:p>
          <a:p>
            <a:endParaRPr lang="en-US" sz="1000" dirty="0"/>
          </a:p>
          <a:p>
            <a:r>
              <a:rPr lang="en-US" sz="1800" dirty="0"/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B0CAD-3693-4342-9128-A5D4071A49F7}"/>
              </a:ext>
            </a:extLst>
          </p:cNvPr>
          <p:cNvSpPr txBox="1"/>
          <p:nvPr/>
        </p:nvSpPr>
        <p:spPr>
          <a:xfrm>
            <a:off x="1261989" y="294108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19.75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93D11-06AE-AD41-B4B7-B72F7FA7F62E}"/>
              </a:ext>
            </a:extLst>
          </p:cNvPr>
          <p:cNvSpPr txBox="1"/>
          <p:nvPr/>
        </p:nvSpPr>
        <p:spPr>
          <a:xfrm>
            <a:off x="2212316" y="2947832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160F-6DD2-EF4F-A9FF-21C82CB033CF}"/>
              </a:ext>
            </a:extLst>
          </p:cNvPr>
          <p:cNvSpPr txBox="1"/>
          <p:nvPr/>
        </p:nvSpPr>
        <p:spPr>
          <a:xfrm>
            <a:off x="2212316" y="3402852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+ 9*1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7*0.1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+ 5*0.01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44597-E4D1-3740-8798-1191558B06C0}"/>
              </a:ext>
            </a:extLst>
          </p:cNvPr>
          <p:cNvSpPr txBox="1"/>
          <p:nvPr/>
        </p:nvSpPr>
        <p:spPr>
          <a:xfrm>
            <a:off x="2212316" y="3857872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+ 9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. 0.7 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F049-5FE9-C947-8E45-15C5B9F10141}"/>
              </a:ext>
            </a:extLst>
          </p:cNvPr>
          <p:cNvSpPr txBox="1"/>
          <p:nvPr/>
        </p:nvSpPr>
        <p:spPr>
          <a:xfrm>
            <a:off x="2212316" y="4296074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19     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. 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251509-D625-A741-8E82-7B82C378A3CB}"/>
              </a:ext>
            </a:extLst>
          </p:cNvPr>
          <p:cNvSpPr txBox="1"/>
          <p:nvPr/>
        </p:nvSpPr>
        <p:spPr>
          <a:xfrm>
            <a:off x="2212315" y="470596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19.75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538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833D-EBC3-5F4D-955D-7842E41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709" y="93216"/>
            <a:ext cx="4944300" cy="645300"/>
          </a:xfrm>
        </p:spPr>
        <p:txBody>
          <a:bodyPr/>
          <a:lstStyle/>
          <a:p>
            <a:r>
              <a:rPr lang="en-US" dirty="0"/>
              <a:t>Fixed Point Binary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844E5-33C2-5143-B850-59CA311D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771" y="772933"/>
            <a:ext cx="7160145" cy="1437789"/>
          </a:xfrm>
        </p:spPr>
        <p:txBody>
          <a:bodyPr/>
          <a:lstStyle/>
          <a:p>
            <a:r>
              <a:rPr lang="en-US" sz="1800" dirty="0"/>
              <a:t>Decimal to Binary Conversion</a:t>
            </a:r>
          </a:p>
          <a:p>
            <a:pPr lvl="1"/>
            <a:r>
              <a:rPr lang="en-US" sz="1800" dirty="0"/>
              <a:t>6-bit fixed point, with 3 bits to the right of the binary point.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9904-48BC-D946-850C-E9488715EE4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A26ED-7D89-5D45-B38E-A3060C67F5DB}"/>
              </a:ext>
            </a:extLst>
          </p:cNvPr>
          <p:cNvSpPr txBox="1"/>
          <p:nvPr/>
        </p:nvSpPr>
        <p:spPr>
          <a:xfrm>
            <a:off x="1345740" y="167591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5.375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CEC13-B6C8-EF4C-8A56-D1499DF25BBD}"/>
              </a:ext>
            </a:extLst>
          </p:cNvPr>
          <p:cNvSpPr txBox="1"/>
          <p:nvPr/>
        </p:nvSpPr>
        <p:spPr>
          <a:xfrm>
            <a:off x="807449" y="2167016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_*2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_*2</a:t>
            </a:r>
            <a:r>
              <a:rPr lang="en-US" sz="1800" baseline="30000" dirty="0">
                <a:latin typeface="Courier" pitchFamily="2" charset="0"/>
              </a:rPr>
              <a:t>-2</a:t>
            </a:r>
            <a:r>
              <a:rPr lang="en-US" sz="1800" dirty="0">
                <a:latin typeface="Courier" pitchFamily="2" charset="0"/>
              </a:rPr>
              <a:t>   + _*2</a:t>
            </a:r>
            <a:r>
              <a:rPr lang="en-US" sz="1800" baseline="30000" dirty="0">
                <a:latin typeface="Courier" pitchFamily="2" charset="0"/>
              </a:rPr>
              <a:t>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002F1-46F1-724D-B409-1A05202EF943}"/>
              </a:ext>
            </a:extLst>
          </p:cNvPr>
          <p:cNvSpPr txBox="1"/>
          <p:nvPr/>
        </p:nvSpPr>
        <p:spPr>
          <a:xfrm>
            <a:off x="926718" y="272307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_*0.5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E2DF5-950D-DC44-A6D3-0D88D28E5C4C}"/>
              </a:ext>
            </a:extLst>
          </p:cNvPr>
          <p:cNvSpPr txBox="1"/>
          <p:nvPr/>
        </p:nvSpPr>
        <p:spPr>
          <a:xfrm>
            <a:off x="926718" y="320101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_*0.5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85CA6-08D8-AB45-B5FD-2EF63E2450BB}"/>
              </a:ext>
            </a:extLst>
          </p:cNvPr>
          <p:cNvSpPr txBox="1"/>
          <p:nvPr/>
        </p:nvSpPr>
        <p:spPr>
          <a:xfrm>
            <a:off x="926718" y="367895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2C3A0-625F-CB42-9BFB-F34E3CEDC5C6}"/>
              </a:ext>
            </a:extLst>
          </p:cNvPr>
          <p:cNvSpPr txBox="1"/>
          <p:nvPr/>
        </p:nvSpPr>
        <p:spPr>
          <a:xfrm>
            <a:off x="7908270" y="3367776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0.375</a:t>
            </a:r>
          </a:p>
          <a:p>
            <a:r>
              <a:rPr lang="en-US" sz="1800" u="sng" dirty="0">
                <a:latin typeface="Courier" pitchFamily="2" charset="0"/>
              </a:rPr>
              <a:t>-0.25 </a:t>
            </a:r>
          </a:p>
          <a:p>
            <a:r>
              <a:rPr lang="en-US" sz="1800" dirty="0">
                <a:latin typeface="Courier" pitchFamily="2" charset="0"/>
              </a:rPr>
              <a:t> 0.125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13B61-DCF0-634B-88B0-A739096A58C6}"/>
              </a:ext>
            </a:extLst>
          </p:cNvPr>
          <p:cNvSpPr txBox="1"/>
          <p:nvPr/>
        </p:nvSpPr>
        <p:spPr>
          <a:xfrm>
            <a:off x="926718" y="415689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89879-5170-554E-A47D-74022EAE9A04}"/>
              </a:ext>
            </a:extLst>
          </p:cNvPr>
          <p:cNvSpPr/>
          <p:nvPr/>
        </p:nvSpPr>
        <p:spPr>
          <a:xfrm>
            <a:off x="7912217" y="4171220"/>
            <a:ext cx="1059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-0.125 </a:t>
            </a:r>
          </a:p>
          <a:p>
            <a:r>
              <a:rPr lang="en-US" sz="1800" dirty="0">
                <a:latin typeface="Courier" pitchFamily="2" charset="0"/>
              </a:rPr>
              <a:t> 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77FD-8DFA-2D42-8529-C520D2385AEE}"/>
              </a:ext>
            </a:extLst>
          </p:cNvPr>
          <p:cNvSpPr txBox="1"/>
          <p:nvPr/>
        </p:nvSpPr>
        <p:spPr>
          <a:xfrm>
            <a:off x="926718" y="463483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101.011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D3296D-9B97-8049-BFA9-C1222E9BE79A}"/>
              </a:ext>
            </a:extLst>
          </p:cNvPr>
          <p:cNvSpPr/>
          <p:nvPr/>
        </p:nvSpPr>
        <p:spPr>
          <a:xfrm>
            <a:off x="1196177" y="3202109"/>
            <a:ext cx="2491239" cy="3529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677C55-C3C1-2D4E-A813-A37B241162ED}"/>
              </a:ext>
            </a:extLst>
          </p:cNvPr>
          <p:cNvGrpSpPr/>
          <p:nvPr/>
        </p:nvGrpSpPr>
        <p:grpSpPr>
          <a:xfrm>
            <a:off x="-29901" y="2529959"/>
            <a:ext cx="1226078" cy="671060"/>
            <a:chOff x="5070274" y="2687720"/>
            <a:chExt cx="1226078" cy="6710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15AB15-ED37-D14E-8F5D-E4DB0F5B6BD4}"/>
                </a:ext>
              </a:extLst>
            </p:cNvPr>
            <p:cNvSpPr txBox="1"/>
            <p:nvPr/>
          </p:nvSpPr>
          <p:spPr>
            <a:xfrm>
              <a:off x="5070274" y="2687720"/>
              <a:ext cx="830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Unsigned</a:t>
              </a:r>
            </a:p>
            <a:p>
              <a:r>
                <a:rPr lang="en-US" sz="1200" i="1" dirty="0"/>
                <a:t>Binary</a:t>
              </a:r>
              <a:endParaRPr lang="en-US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A2C20A-44C5-5043-B4FE-849F98797335}"/>
                </a:ext>
              </a:extLst>
            </p:cNvPr>
            <p:cNvCxnSpPr>
              <a:cxnSpLocks/>
            </p:cNvCxnSpPr>
            <p:nvPr/>
          </p:nvCxnSpPr>
          <p:spPr>
            <a:xfrm>
              <a:off x="5841317" y="3065506"/>
              <a:ext cx="455035" cy="29327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7D3B9-D452-0040-9508-6FB80CFC8B4E}"/>
              </a:ext>
            </a:extLst>
          </p:cNvPr>
          <p:cNvSpPr/>
          <p:nvPr/>
        </p:nvSpPr>
        <p:spPr>
          <a:xfrm>
            <a:off x="3937473" y="3678959"/>
            <a:ext cx="2115458" cy="3529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EDC017-F8EF-3540-A2E7-EF2869C981A1}"/>
              </a:ext>
            </a:extLst>
          </p:cNvPr>
          <p:cNvSpPr/>
          <p:nvPr/>
        </p:nvSpPr>
        <p:spPr>
          <a:xfrm>
            <a:off x="6370983" y="4159102"/>
            <a:ext cx="1210099" cy="3529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19" grpId="0"/>
      <p:bldP spid="20" grpId="0"/>
      <p:bldP spid="14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E689A-038C-1E46-9201-C9742B2F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Errors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CF10FB-1B6E-A446-8BDE-ED0C1DA8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052980" cy="1659900"/>
          </a:xfrm>
        </p:spPr>
        <p:txBody>
          <a:bodyPr/>
          <a:lstStyle/>
          <a:p>
            <a:r>
              <a:rPr lang="en-US" sz="1800" dirty="0"/>
              <a:t>Represent 2.4 using 4-bit fixed point with 2 bits to the right of the binary point.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4EA1-FFC5-8449-B065-8CE37A5271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85DF0-0310-CA4B-82A5-E1C999758C57}"/>
              </a:ext>
            </a:extLst>
          </p:cNvPr>
          <p:cNvSpPr txBox="1"/>
          <p:nvPr/>
        </p:nvSpPr>
        <p:spPr>
          <a:xfrm>
            <a:off x="2504784" y="2571750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2.4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≈ 10.01</a:t>
            </a:r>
            <a:r>
              <a:rPr lang="en-US" sz="1800" baseline="-25000" dirty="0">
                <a:latin typeface="Courier" pitchFamily="2" charset="0"/>
              </a:rPr>
              <a:t>2XP</a:t>
            </a:r>
            <a:r>
              <a:rPr lang="en-US" sz="1800" dirty="0">
                <a:latin typeface="Courier" pitchFamily="2" charset="0"/>
              </a:rPr>
              <a:t> = 2.25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baseline="-250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67610-405D-7242-BDF8-FF7B82B1B66D}"/>
              </a:ext>
            </a:extLst>
          </p:cNvPr>
          <p:cNvSpPr txBox="1"/>
          <p:nvPr/>
        </p:nvSpPr>
        <p:spPr>
          <a:xfrm>
            <a:off x="2504784" y="3628946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2.4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≈ 10.10</a:t>
            </a:r>
            <a:r>
              <a:rPr lang="en-US" sz="1800" baseline="-25000" dirty="0">
                <a:latin typeface="Courier" pitchFamily="2" charset="0"/>
              </a:rPr>
              <a:t>2XP</a:t>
            </a:r>
            <a:r>
              <a:rPr lang="en-US" sz="1800" dirty="0">
                <a:latin typeface="Courier" pitchFamily="2" charset="0"/>
              </a:rPr>
              <a:t> = 2.5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baseline="-25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8474B-080E-A04F-A4DA-2A69EE774CF1}"/>
              </a:ext>
            </a:extLst>
          </p:cNvPr>
          <p:cNvSpPr txBox="1"/>
          <p:nvPr/>
        </p:nvSpPr>
        <p:spPr>
          <a:xfrm>
            <a:off x="3859160" y="313209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FE9ED-C8AE-E047-9B83-3C6456E0F484}"/>
              </a:ext>
            </a:extLst>
          </p:cNvPr>
          <p:cNvGrpSpPr/>
          <p:nvPr/>
        </p:nvGrpSpPr>
        <p:grpSpPr>
          <a:xfrm>
            <a:off x="5728998" y="2287941"/>
            <a:ext cx="3017438" cy="738664"/>
            <a:chOff x="4384835" y="2687720"/>
            <a:chExt cx="3017438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E1CB8-45BE-2A40-A656-592FFCEB95CB}"/>
                </a:ext>
              </a:extLst>
            </p:cNvPr>
            <p:cNvSpPr txBox="1"/>
            <p:nvPr/>
          </p:nvSpPr>
          <p:spPr>
            <a:xfrm>
              <a:off x="5070275" y="2687720"/>
              <a:ext cx="2331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Under Estimate </a:t>
              </a:r>
              <a:r>
                <a:rPr lang="en-US" dirty="0"/>
                <a:t>– the next </a:t>
              </a:r>
            </a:p>
            <a:p>
              <a:r>
                <a:rPr lang="en-US" dirty="0"/>
                <a:t>smaller representable number.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E51F5CB-CEAC-154E-A8AA-88B1160596E0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384835" y="3057052"/>
              <a:ext cx="685440" cy="6901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1BE883-8875-EA4E-814D-561453DCFEC9}"/>
              </a:ext>
            </a:extLst>
          </p:cNvPr>
          <p:cNvGrpSpPr/>
          <p:nvPr/>
        </p:nvGrpSpPr>
        <p:grpSpPr>
          <a:xfrm>
            <a:off x="5307497" y="3998278"/>
            <a:ext cx="2470930" cy="1107996"/>
            <a:chOff x="3894910" y="3417152"/>
            <a:chExt cx="2470930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FB5C3D-DD5B-214E-A499-170F538770A4}"/>
                </a:ext>
              </a:extLst>
            </p:cNvPr>
            <p:cNvSpPr txBox="1"/>
            <p:nvPr/>
          </p:nvSpPr>
          <p:spPr>
            <a:xfrm>
              <a:off x="4033842" y="3786484"/>
              <a:ext cx="2331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Over Estimate </a:t>
              </a:r>
              <a:r>
                <a:rPr lang="en-US" dirty="0"/>
                <a:t>– the next larger representable number.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04FEDE8-AB86-DB4F-8343-1FDD5DD62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4910" y="3417152"/>
              <a:ext cx="258416" cy="36933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03292B47-213A-CE4A-AA55-F4FB25C078E7}"/>
              </a:ext>
            </a:extLst>
          </p:cNvPr>
          <p:cNvSpPr/>
          <p:nvPr/>
        </p:nvSpPr>
        <p:spPr>
          <a:xfrm>
            <a:off x="6531396" y="1249138"/>
            <a:ext cx="2467000" cy="937471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close as possible without going over.</a:t>
            </a:r>
          </a:p>
        </p:txBody>
      </p:sp>
    </p:spTree>
    <p:extLst>
      <p:ext uri="{BB962C8B-B14F-4D97-AF65-F5344CB8AC3E}">
        <p14:creationId xmlns:p14="http://schemas.microsoft.com/office/powerpoint/2010/main" val="24535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078F-2671-894C-900A-C6034783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77D9-F020-5A4F-A843-1D68814E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183" y="1313377"/>
            <a:ext cx="6433911" cy="1659900"/>
          </a:xfrm>
        </p:spPr>
        <p:txBody>
          <a:bodyPr/>
          <a:lstStyle/>
          <a:p>
            <a:r>
              <a:rPr lang="en-US" sz="1800" dirty="0"/>
              <a:t>When there is a precision error in representing a value, rounding is used to determine its representation.  </a:t>
            </a:r>
          </a:p>
          <a:p>
            <a:r>
              <a:rPr lang="en-US" sz="1800" dirty="0"/>
              <a:t>There are different </a:t>
            </a:r>
            <a:r>
              <a:rPr lang="en-US" sz="1800" b="1" i="1" dirty="0"/>
              <a:t>rounding modes</a:t>
            </a:r>
            <a:r>
              <a:rPr lang="en-US" sz="1800" i="1" dirty="0"/>
              <a:t> </a:t>
            </a:r>
            <a:r>
              <a:rPr lang="en-US" sz="1800" dirty="0"/>
              <a:t>and each will use either the </a:t>
            </a:r>
            <a:r>
              <a:rPr lang="en-US" sz="1800" b="1" i="1" dirty="0"/>
              <a:t>over estimate</a:t>
            </a:r>
            <a:r>
              <a:rPr lang="en-US" sz="1800" b="1" dirty="0"/>
              <a:t> </a:t>
            </a:r>
            <a:r>
              <a:rPr lang="en-US" sz="1800" dirty="0"/>
              <a:t>or the </a:t>
            </a:r>
            <a:r>
              <a:rPr lang="en-US" sz="1800" b="1" i="1" dirty="0"/>
              <a:t>under estimate</a:t>
            </a:r>
            <a:r>
              <a:rPr lang="en-US" sz="18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C60F0-9118-0D4C-8F9F-BD08A2A443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FC499-A470-524D-BA9E-CC91DD8FEBBA}"/>
              </a:ext>
            </a:extLst>
          </p:cNvPr>
          <p:cNvSpPr txBox="1"/>
          <p:nvPr/>
        </p:nvSpPr>
        <p:spPr>
          <a:xfrm>
            <a:off x="1368087" y="4657129"/>
            <a:ext cx="5487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to this: Take MATH/COMP 241 – Computational Mathematics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6F036-9D8B-C046-8608-CBA439640F4D}"/>
              </a:ext>
            </a:extLst>
          </p:cNvPr>
          <p:cNvSpPr/>
          <p:nvPr/>
        </p:nvSpPr>
        <p:spPr>
          <a:xfrm>
            <a:off x="382555" y="4215963"/>
            <a:ext cx="7016621" cy="35718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8E6EC-44E5-AF4E-9151-310CD6F3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30" y="2859096"/>
            <a:ext cx="6771077" cy="16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1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151B-B141-AB46-B37F-6CC5E883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63392" cy="645300"/>
          </a:xfrm>
        </p:spPr>
        <p:txBody>
          <a:bodyPr/>
          <a:lstStyle/>
          <a:p>
            <a:r>
              <a:rPr lang="en-US" dirty="0"/>
              <a:t>A 14-bit Floating Point Representation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A2A0B8-798C-8642-82D8-F8EDDBE5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438" y="2835779"/>
            <a:ext cx="6197420" cy="133805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600" b="1" dirty="0"/>
              <a:t>Sign: </a:t>
            </a:r>
            <a:r>
              <a:rPr lang="en-US" sz="1600" dirty="0"/>
              <a:t>0 - Positive, 1 - Negative</a:t>
            </a:r>
            <a:endParaRPr lang="en-US" sz="1200" dirty="0"/>
          </a:p>
          <a:p>
            <a:pPr marL="596900" lvl="1" indent="0">
              <a:lnSpc>
                <a:spcPct val="90000"/>
              </a:lnSpc>
              <a:buNone/>
            </a:pPr>
            <a:endParaRPr lang="en-US" sz="1200" b="1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Exponent: </a:t>
            </a:r>
            <a:r>
              <a:rPr lang="en-US" sz="1600" dirty="0"/>
              <a:t>Two’s Complement Representation</a:t>
            </a:r>
          </a:p>
          <a:p>
            <a:pPr marL="1511300" lvl="3" indent="0">
              <a:lnSpc>
                <a:spcPct val="90000"/>
              </a:lnSpc>
              <a:buNone/>
            </a:pP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Significand:</a:t>
            </a:r>
            <a:r>
              <a:rPr lang="en-US" sz="1600" dirty="0"/>
              <a:t> The bits of the number </a:t>
            </a:r>
            <a:r>
              <a:rPr lang="en-US" sz="1600" i="1" u="sng" dirty="0"/>
              <a:t>in normalized form</a:t>
            </a:r>
            <a:r>
              <a:rPr lang="en-US" sz="1600" dirty="0"/>
              <a:t>.</a:t>
            </a:r>
          </a:p>
          <a:p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CA7C-BE8B-AD42-B2C9-DA8F2D3A0F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4" descr="Fig. 02.02.jpg                                                 0006F047Macintosh HD                   BA80E318:">
            <a:extLst>
              <a:ext uri="{FF2B5EF4-FFF2-40B4-BE49-F238E27FC236}">
                <a16:creationId xmlns:a16="http://schemas.microsoft.com/office/drawing/2014/main" id="{FDC3147D-E73A-594A-8C82-C8F86EA0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7110" y="1578199"/>
            <a:ext cx="6466078" cy="8899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/>
              <p:nvPr/>
            </p:nvSpPr>
            <p:spPr>
              <a:xfrm>
                <a:off x="1438538" y="4362445"/>
                <a:ext cx="6583219" cy="44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𝐸𝑥𝑝𝑜𝑛𝑒𝑛𝑡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𝑆𝑖𝑔𝑛𝑖𝑓𝑖𝑐𝑎𝑛𝑑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38" y="4362445"/>
                <a:ext cx="6583219" cy="444802"/>
              </a:xfrm>
              <a:prstGeom prst="rect">
                <a:avLst/>
              </a:prstGeom>
              <a:blipFill>
                <a:blip r:embed="rId4"/>
                <a:stretch>
                  <a:fillRect t="-2857" r="-19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47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7470-87EA-3046-A1AB-3FAE6DC8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72" y="28770"/>
            <a:ext cx="4944300" cy="645300"/>
          </a:xfrm>
        </p:spPr>
        <p:txBody>
          <a:bodyPr/>
          <a:lstStyle/>
          <a:p>
            <a:r>
              <a:rPr lang="en-US" dirty="0"/>
              <a:t>Fixed Point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F8F6-387A-384D-A5B1-EE71C585B6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389BA2-5C23-7C42-A933-8FA44EF1ED3A}"/>
              </a:ext>
            </a:extLst>
          </p:cNvPr>
          <p:cNvGrpSpPr/>
          <p:nvPr/>
        </p:nvGrpSpPr>
        <p:grpSpPr>
          <a:xfrm>
            <a:off x="7318" y="2748186"/>
            <a:ext cx="2144356" cy="2152457"/>
            <a:chOff x="2841908" y="1259076"/>
            <a:chExt cx="2144356" cy="21524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0E79EF-0A02-CE4E-A8A9-81DDFCA5F306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What is the base 10 value of this unsigned Fixed Point binary number?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A8D8A-0A8D-4846-9FE5-630BFC3D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CC56-FC97-A14C-953E-0A3187AB5CC9}"/>
              </a:ext>
            </a:extLst>
          </p:cNvPr>
          <p:cNvSpPr txBox="1"/>
          <p:nvPr/>
        </p:nvSpPr>
        <p:spPr>
          <a:xfrm>
            <a:off x="2991366" y="964191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144AD-4CF6-AD40-AE7E-AAC178977A04}"/>
              </a:ext>
            </a:extLst>
          </p:cNvPr>
          <p:cNvSpPr txBox="1"/>
          <p:nvPr/>
        </p:nvSpPr>
        <p:spPr>
          <a:xfrm>
            <a:off x="2991366" y="1400897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*1/10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*1/100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B4D75-1605-204A-A184-4BF531DE4FA8}"/>
              </a:ext>
            </a:extLst>
          </p:cNvPr>
          <p:cNvSpPr txBox="1"/>
          <p:nvPr/>
        </p:nvSpPr>
        <p:spPr>
          <a:xfrm>
            <a:off x="1788128" y="96419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219.75</a:t>
            </a:r>
            <a:r>
              <a:rPr lang="en-US" sz="1800" b="1" baseline="-25000" dirty="0">
                <a:latin typeface="Courier" pitchFamily="2" charset="0"/>
              </a:rPr>
              <a:t>10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710E7-9835-4D4E-8438-076EE30CAE12}"/>
              </a:ext>
            </a:extLst>
          </p:cNvPr>
          <p:cNvSpPr txBox="1"/>
          <p:nvPr/>
        </p:nvSpPr>
        <p:spPr>
          <a:xfrm>
            <a:off x="2991366" y="1837603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*0.1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*0.01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F45EF-EBA8-E04A-B678-49DC74EDB9A6}"/>
              </a:ext>
            </a:extLst>
          </p:cNvPr>
          <p:cNvSpPr txBox="1"/>
          <p:nvPr/>
        </p:nvSpPr>
        <p:spPr>
          <a:xfrm>
            <a:off x="2359473" y="2551418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110.101</a:t>
            </a:r>
            <a:r>
              <a:rPr lang="en-US" sz="24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6E28B-B78A-9B46-A703-106647375230}"/>
              </a:ext>
            </a:extLst>
          </p:cNvPr>
          <p:cNvSpPr txBox="1"/>
          <p:nvPr/>
        </p:nvSpPr>
        <p:spPr>
          <a:xfrm>
            <a:off x="1593159" y="2199302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Binary</a:t>
            </a:r>
          </a:p>
          <a:p>
            <a:r>
              <a:rPr lang="en-US" sz="1200" dirty="0"/>
              <a:t>Point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55691C-5F31-4D4B-AEC0-088C712F986E}"/>
              </a:ext>
            </a:extLst>
          </p:cNvPr>
          <p:cNvGrpSpPr/>
          <p:nvPr/>
        </p:nvGrpSpPr>
        <p:grpSpPr>
          <a:xfrm>
            <a:off x="6344996" y="289591"/>
            <a:ext cx="798258" cy="788080"/>
            <a:chOff x="4283756" y="910755"/>
            <a:chExt cx="798258" cy="7880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8F340C-3405-0348-AB79-E16DA4AE5B40}"/>
                </a:ext>
              </a:extLst>
            </p:cNvPr>
            <p:cNvSpPr txBox="1"/>
            <p:nvPr/>
          </p:nvSpPr>
          <p:spPr>
            <a:xfrm>
              <a:off x="4344312" y="910755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Decimal</a:t>
              </a:r>
            </a:p>
            <a:p>
              <a:r>
                <a:rPr lang="en-US" sz="1200" dirty="0"/>
                <a:t>Point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83694D3-8A96-2E4D-A0F1-9BDCA5626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3756" y="1319772"/>
              <a:ext cx="264525" cy="379063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FF71B4E-605E-E446-B9C3-49AEBB68E255}"/>
              </a:ext>
            </a:extLst>
          </p:cNvPr>
          <p:cNvSpPr txBox="1"/>
          <p:nvPr/>
        </p:nvSpPr>
        <p:spPr>
          <a:xfrm>
            <a:off x="2491030" y="3019560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+ 0*2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1*2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+ 0*2</a:t>
            </a:r>
            <a:r>
              <a:rPr lang="en-US" sz="1800" baseline="30000" dirty="0">
                <a:latin typeface="Courier" pitchFamily="2" charset="0"/>
              </a:rPr>
              <a:t>-2</a:t>
            </a:r>
            <a:r>
              <a:rPr lang="en-US" sz="1800" dirty="0">
                <a:latin typeface="Courier" pitchFamily="2" charset="0"/>
              </a:rPr>
              <a:t>   + 1*2</a:t>
            </a:r>
            <a:r>
              <a:rPr lang="en-US" sz="1800" baseline="30000" dirty="0">
                <a:latin typeface="Courier" pitchFamily="2" charset="0"/>
              </a:rPr>
              <a:t>-3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CB2E2-CE86-FA4E-B772-B97102085681}"/>
              </a:ext>
            </a:extLst>
          </p:cNvPr>
          <p:cNvSpPr txBox="1"/>
          <p:nvPr/>
        </p:nvSpPr>
        <p:spPr>
          <a:xfrm>
            <a:off x="2491030" y="3446142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+ 0*1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1*0.5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+ 0*0.25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+ 1*0.125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B0ECA-54CC-954D-8EEC-C807F05FDADC}"/>
              </a:ext>
            </a:extLst>
          </p:cNvPr>
          <p:cNvSpPr txBox="1"/>
          <p:nvPr/>
        </p:nvSpPr>
        <p:spPr>
          <a:xfrm>
            <a:off x="2491030" y="3872724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  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   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7019E-2241-EF46-B89F-87B77D26DDB0}"/>
              </a:ext>
            </a:extLst>
          </p:cNvPr>
          <p:cNvSpPr txBox="1"/>
          <p:nvPr/>
        </p:nvSpPr>
        <p:spPr>
          <a:xfrm>
            <a:off x="2512336" y="429930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               .   0.625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361D49-D73B-5147-A30F-6577B861F4F0}"/>
              </a:ext>
            </a:extLst>
          </p:cNvPr>
          <p:cNvSpPr txBox="1"/>
          <p:nvPr/>
        </p:nvSpPr>
        <p:spPr>
          <a:xfrm>
            <a:off x="2512336" y="472588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6.625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7D19626-633A-1D49-A95E-614F1A45AAC4}"/>
              </a:ext>
            </a:extLst>
          </p:cNvPr>
          <p:cNvSpPr/>
          <p:nvPr/>
        </p:nvSpPr>
        <p:spPr>
          <a:xfrm>
            <a:off x="2212239" y="2430135"/>
            <a:ext cx="872078" cy="341357"/>
          </a:xfrm>
          <a:custGeom>
            <a:avLst/>
            <a:gdLst>
              <a:gd name="connsiteX0" fmla="*/ 0 w 779884"/>
              <a:gd name="connsiteY0" fmla="*/ 12374 h 469574"/>
              <a:gd name="connsiteX1" fmla="*/ 367748 w 779884"/>
              <a:gd name="connsiteY1" fmla="*/ 12374 h 469574"/>
              <a:gd name="connsiteX2" fmla="*/ 477079 w 779884"/>
              <a:gd name="connsiteY2" fmla="*/ 42191 h 469574"/>
              <a:gd name="connsiteX3" fmla="*/ 516835 w 779884"/>
              <a:gd name="connsiteY3" fmla="*/ 52130 h 469574"/>
              <a:gd name="connsiteX4" fmla="*/ 566531 w 779884"/>
              <a:gd name="connsiteY4" fmla="*/ 91887 h 469574"/>
              <a:gd name="connsiteX5" fmla="*/ 596348 w 779884"/>
              <a:gd name="connsiteY5" fmla="*/ 111765 h 469574"/>
              <a:gd name="connsiteX6" fmla="*/ 646044 w 779884"/>
              <a:gd name="connsiteY6" fmla="*/ 161461 h 469574"/>
              <a:gd name="connsiteX7" fmla="*/ 675861 w 779884"/>
              <a:gd name="connsiteY7" fmla="*/ 191278 h 469574"/>
              <a:gd name="connsiteX8" fmla="*/ 705679 w 779884"/>
              <a:gd name="connsiteY8" fmla="*/ 211156 h 469574"/>
              <a:gd name="connsiteX9" fmla="*/ 755374 w 779884"/>
              <a:gd name="connsiteY9" fmla="*/ 270791 h 469574"/>
              <a:gd name="connsiteX10" fmla="*/ 775252 w 779884"/>
              <a:gd name="connsiteY10" fmla="*/ 330426 h 469574"/>
              <a:gd name="connsiteX11" fmla="*/ 765313 w 779884"/>
              <a:gd name="connsiteY11" fmla="*/ 370182 h 469574"/>
              <a:gd name="connsiteX12" fmla="*/ 765313 w 779884"/>
              <a:gd name="connsiteY12" fmla="*/ 469574 h 4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9884" h="469574">
                <a:moveTo>
                  <a:pt x="0" y="12374"/>
                </a:moveTo>
                <a:cubicBezTo>
                  <a:pt x="170882" y="-4716"/>
                  <a:pt x="113378" y="-3525"/>
                  <a:pt x="367748" y="12374"/>
                </a:cubicBezTo>
                <a:cubicBezTo>
                  <a:pt x="413591" y="15239"/>
                  <a:pt x="431681" y="30842"/>
                  <a:pt x="477079" y="42191"/>
                </a:cubicBezTo>
                <a:lnTo>
                  <a:pt x="516835" y="52130"/>
                </a:lnTo>
                <a:cubicBezTo>
                  <a:pt x="608606" y="113311"/>
                  <a:pt x="495719" y="35237"/>
                  <a:pt x="566531" y="91887"/>
                </a:cubicBezTo>
                <a:cubicBezTo>
                  <a:pt x="575859" y="99349"/>
                  <a:pt x="587358" y="103899"/>
                  <a:pt x="596348" y="111765"/>
                </a:cubicBezTo>
                <a:cubicBezTo>
                  <a:pt x="613979" y="127192"/>
                  <a:pt x="629479" y="144896"/>
                  <a:pt x="646044" y="161461"/>
                </a:cubicBezTo>
                <a:cubicBezTo>
                  <a:pt x="655983" y="171400"/>
                  <a:pt x="664166" y="183481"/>
                  <a:pt x="675861" y="191278"/>
                </a:cubicBezTo>
                <a:cubicBezTo>
                  <a:pt x="685800" y="197904"/>
                  <a:pt x="696502" y="203509"/>
                  <a:pt x="705679" y="211156"/>
                </a:cubicBezTo>
                <a:cubicBezTo>
                  <a:pt x="722199" y="224923"/>
                  <a:pt x="746177" y="250097"/>
                  <a:pt x="755374" y="270791"/>
                </a:cubicBezTo>
                <a:cubicBezTo>
                  <a:pt x="763884" y="289939"/>
                  <a:pt x="775252" y="330426"/>
                  <a:pt x="775252" y="330426"/>
                </a:cubicBezTo>
                <a:cubicBezTo>
                  <a:pt x="771939" y="343678"/>
                  <a:pt x="765313" y="356522"/>
                  <a:pt x="765313" y="370182"/>
                </a:cubicBezTo>
                <a:cubicBezTo>
                  <a:pt x="765313" y="474748"/>
                  <a:pt x="798098" y="436786"/>
                  <a:pt x="765313" y="469574"/>
                </a:cubicBezTo>
              </a:path>
            </a:pathLst>
          </a:custGeom>
          <a:noFill/>
          <a:ln w="3175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E455-1456-084D-9A52-C55815B448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A72A3-F8F4-0647-AD9D-889D29AF4143}"/>
              </a:ext>
            </a:extLst>
          </p:cNvPr>
          <p:cNvGrpSpPr/>
          <p:nvPr/>
        </p:nvGrpSpPr>
        <p:grpSpPr>
          <a:xfrm>
            <a:off x="2111202" y="62573"/>
            <a:ext cx="5974713" cy="1559877"/>
            <a:chOff x="-54898" y="1269582"/>
            <a:chExt cx="5974713" cy="15598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64E951-717D-134C-BC74-B0702F60B36F}"/>
                </a:ext>
              </a:extLst>
            </p:cNvPr>
            <p:cNvSpPr txBox="1"/>
            <p:nvPr/>
          </p:nvSpPr>
          <p:spPr>
            <a:xfrm>
              <a:off x="-54898" y="1998462"/>
              <a:ext cx="5974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Find the 6-bit Fixed Point binary representation 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for the given base 10 number.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Use 3-bits to the right of the binary point.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4B906E-FD02-5E41-BDEB-1C4AB9EC4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862" y="1269582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C9A4C0-FA16-0241-B980-8657F4EBC8B9}"/>
              </a:ext>
            </a:extLst>
          </p:cNvPr>
          <p:cNvSpPr txBox="1"/>
          <p:nvPr/>
        </p:nvSpPr>
        <p:spPr>
          <a:xfrm>
            <a:off x="740428" y="184674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5.375</a:t>
            </a:r>
            <a:r>
              <a:rPr lang="en-US" sz="20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34DB51-FCDD-6D49-BD97-D07D25654399}"/>
              </a:ext>
            </a:extLst>
          </p:cNvPr>
          <p:cNvGrpSpPr/>
          <p:nvPr/>
        </p:nvGrpSpPr>
        <p:grpSpPr>
          <a:xfrm>
            <a:off x="1899720" y="1871450"/>
            <a:ext cx="5285421" cy="590274"/>
            <a:chOff x="2584175" y="1497802"/>
            <a:chExt cx="5285421" cy="5902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1DB644-DC0B-BB40-AFB8-648D058699E3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09451D-0443-1949-AB76-DB995B74309F}"/>
                </a:ext>
              </a:extLst>
            </p:cNvPr>
            <p:cNvSpPr txBox="1"/>
            <p:nvPr/>
          </p:nvSpPr>
          <p:spPr>
            <a:xfrm>
              <a:off x="2994431" y="1811077"/>
              <a:ext cx="4823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2</a:t>
              </a:r>
              <a:r>
                <a:rPr lang="en-US" sz="1200" baseline="30000" dirty="0">
                  <a:latin typeface="Courier" pitchFamily="2" charset="0"/>
                </a:rPr>
                <a:t>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1</a:t>
              </a:r>
              <a:r>
                <a:rPr lang="en-US" sz="1200" dirty="0">
                  <a:latin typeface="Courier" pitchFamily="2" charset="0"/>
                </a:rPr>
                <a:t>        2</a:t>
              </a:r>
              <a:r>
                <a:rPr lang="en-US" sz="1200" baseline="30000" dirty="0">
                  <a:latin typeface="Courier" pitchFamily="2" charset="0"/>
                </a:rPr>
                <a:t>0</a:t>
              </a:r>
              <a:r>
                <a:rPr lang="en-US" sz="1200" dirty="0">
                  <a:latin typeface="Courier" pitchFamily="2" charset="0"/>
                </a:rPr>
                <a:t>         2</a:t>
              </a:r>
              <a:r>
                <a:rPr lang="en-US" sz="1200" baseline="30000" dirty="0">
                  <a:latin typeface="Courier" pitchFamily="2" charset="0"/>
                </a:rPr>
                <a:t>-1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70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E455-1456-084D-9A52-C55815B448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A72A3-F8F4-0647-AD9D-889D29AF4143}"/>
              </a:ext>
            </a:extLst>
          </p:cNvPr>
          <p:cNvGrpSpPr/>
          <p:nvPr/>
        </p:nvGrpSpPr>
        <p:grpSpPr>
          <a:xfrm>
            <a:off x="2111202" y="62573"/>
            <a:ext cx="5974713" cy="1559877"/>
            <a:chOff x="-54898" y="1269582"/>
            <a:chExt cx="5974713" cy="15598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64E951-717D-134C-BC74-B0702F60B36F}"/>
                </a:ext>
              </a:extLst>
            </p:cNvPr>
            <p:cNvSpPr txBox="1"/>
            <p:nvPr/>
          </p:nvSpPr>
          <p:spPr>
            <a:xfrm>
              <a:off x="-54898" y="1998462"/>
              <a:ext cx="5974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Find the 6-bit Fixed Point binary representation 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for the given base 10 number.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Use 3-bits to the right of the binary point.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4B906E-FD02-5E41-BDEB-1C4AB9EC4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862" y="1269582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C9A4C0-FA16-0241-B980-8657F4EBC8B9}"/>
              </a:ext>
            </a:extLst>
          </p:cNvPr>
          <p:cNvSpPr txBox="1"/>
          <p:nvPr/>
        </p:nvSpPr>
        <p:spPr>
          <a:xfrm>
            <a:off x="740428" y="184674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5.375</a:t>
            </a:r>
            <a:r>
              <a:rPr lang="en-US" sz="20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34DB51-FCDD-6D49-BD97-D07D25654399}"/>
              </a:ext>
            </a:extLst>
          </p:cNvPr>
          <p:cNvGrpSpPr/>
          <p:nvPr/>
        </p:nvGrpSpPr>
        <p:grpSpPr>
          <a:xfrm>
            <a:off x="1899720" y="1871450"/>
            <a:ext cx="5285421" cy="590274"/>
            <a:chOff x="2584175" y="1497802"/>
            <a:chExt cx="5285421" cy="5902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1DB644-DC0B-BB40-AFB8-648D058699E3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09451D-0443-1949-AB76-DB995B74309F}"/>
                </a:ext>
              </a:extLst>
            </p:cNvPr>
            <p:cNvSpPr txBox="1"/>
            <p:nvPr/>
          </p:nvSpPr>
          <p:spPr>
            <a:xfrm>
              <a:off x="2994431" y="1811077"/>
              <a:ext cx="4823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2</a:t>
              </a:r>
              <a:r>
                <a:rPr lang="en-US" sz="1200" baseline="30000" dirty="0">
                  <a:latin typeface="Courier" pitchFamily="2" charset="0"/>
                </a:rPr>
                <a:t>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1</a:t>
              </a:r>
              <a:r>
                <a:rPr lang="en-US" sz="1200" dirty="0">
                  <a:latin typeface="Courier" pitchFamily="2" charset="0"/>
                </a:rPr>
                <a:t>        2</a:t>
              </a:r>
              <a:r>
                <a:rPr lang="en-US" sz="1200" baseline="30000" dirty="0">
                  <a:latin typeface="Courier" pitchFamily="2" charset="0"/>
                </a:rPr>
                <a:t>0</a:t>
              </a:r>
              <a:r>
                <a:rPr lang="en-US" sz="1200" dirty="0">
                  <a:latin typeface="Courier" pitchFamily="2" charset="0"/>
                </a:rPr>
                <a:t>         2</a:t>
              </a:r>
              <a:r>
                <a:rPr lang="en-US" sz="1200" baseline="30000" dirty="0">
                  <a:latin typeface="Courier" pitchFamily="2" charset="0"/>
                </a:rPr>
                <a:t>-1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7ABC85-5EB1-F940-99BB-9FC2CB3AAAD1}"/>
              </a:ext>
            </a:extLst>
          </p:cNvPr>
          <p:cNvGrpSpPr/>
          <p:nvPr/>
        </p:nvGrpSpPr>
        <p:grpSpPr>
          <a:xfrm>
            <a:off x="1899720" y="2526251"/>
            <a:ext cx="5285421" cy="590274"/>
            <a:chOff x="2584175" y="1497802"/>
            <a:chExt cx="5285421" cy="5902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E774C4-D692-AE4F-9953-666DF2D3E415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1BC3E8-5156-324E-B29B-A21D8D1D1E05}"/>
                </a:ext>
              </a:extLst>
            </p:cNvPr>
            <p:cNvSpPr txBox="1"/>
            <p:nvPr/>
          </p:nvSpPr>
          <p:spPr>
            <a:xfrm>
              <a:off x="2994431" y="1811077"/>
              <a:ext cx="4826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4        2        1          2</a:t>
              </a:r>
              <a:r>
                <a:rPr lang="en-US" sz="1200" baseline="30000" dirty="0">
                  <a:latin typeface="Courier" pitchFamily="2" charset="0"/>
                </a:rPr>
                <a:t>-1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8B79E3-41D2-9A40-B6B9-8FBA7F578911}"/>
              </a:ext>
            </a:extLst>
          </p:cNvPr>
          <p:cNvGrpSpPr/>
          <p:nvPr/>
        </p:nvGrpSpPr>
        <p:grpSpPr>
          <a:xfrm>
            <a:off x="1899719" y="3181052"/>
            <a:ext cx="5429579" cy="590274"/>
            <a:chOff x="2584175" y="1497802"/>
            <a:chExt cx="5429579" cy="5902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B63288-F50B-C941-9C88-6E9704F4AD84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___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9FCA64-3DD4-5046-9F84-BDF17BA06527}"/>
                </a:ext>
              </a:extLst>
            </p:cNvPr>
            <p:cNvSpPr txBox="1"/>
            <p:nvPr/>
          </p:nvSpPr>
          <p:spPr>
            <a:xfrm>
              <a:off x="2994431" y="1811077"/>
              <a:ext cx="5019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4        2        1          0.5      0.25    0.125</a:t>
              </a:r>
              <a:endParaRPr lang="en-US" sz="1200" baseline="30000" dirty="0">
                <a:latin typeface="Courier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D6537A-048F-DC47-BDE0-C8FA99E674AC}"/>
              </a:ext>
            </a:extLst>
          </p:cNvPr>
          <p:cNvGrpSpPr/>
          <p:nvPr/>
        </p:nvGrpSpPr>
        <p:grpSpPr>
          <a:xfrm>
            <a:off x="1887008" y="3835853"/>
            <a:ext cx="5429579" cy="590274"/>
            <a:chOff x="2584175" y="1497802"/>
            <a:chExt cx="5429579" cy="5902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47D6CC-C1CC-2D4A-897A-A60CA43F90F0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51144D-631E-2A43-A177-821465CEC196}"/>
                </a:ext>
              </a:extLst>
            </p:cNvPr>
            <p:cNvSpPr txBox="1"/>
            <p:nvPr/>
          </p:nvSpPr>
          <p:spPr>
            <a:xfrm>
              <a:off x="2994431" y="1811077"/>
              <a:ext cx="5019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4        2        1          0.5      0.25    0.125</a:t>
              </a:r>
              <a:endParaRPr lang="en-US" sz="1200" baseline="30000" dirty="0">
                <a:latin typeface="Courier" pitchFamily="2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1B68D66-5F5E-6547-B5A3-189E54B32484}"/>
              </a:ext>
            </a:extLst>
          </p:cNvPr>
          <p:cNvSpPr txBox="1"/>
          <p:nvPr/>
        </p:nvSpPr>
        <p:spPr>
          <a:xfrm>
            <a:off x="7966565" y="366390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0.375</a:t>
            </a:r>
          </a:p>
          <a:p>
            <a:r>
              <a:rPr lang="en-US" sz="1800" u="sng" dirty="0">
                <a:latin typeface="Courier" pitchFamily="2" charset="0"/>
              </a:rPr>
              <a:t>-0.25 </a:t>
            </a:r>
          </a:p>
          <a:p>
            <a:r>
              <a:rPr lang="en-US" sz="1800" dirty="0">
                <a:latin typeface="Courier" pitchFamily="2" charset="0"/>
              </a:rPr>
              <a:t> 0.125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266A8E-FABF-114C-B1DD-6CAFA79A4B4B}"/>
              </a:ext>
            </a:extLst>
          </p:cNvPr>
          <p:cNvSpPr/>
          <p:nvPr/>
        </p:nvSpPr>
        <p:spPr>
          <a:xfrm>
            <a:off x="7970512" y="4467352"/>
            <a:ext cx="1059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-0.125 </a:t>
            </a:r>
          </a:p>
          <a:p>
            <a:r>
              <a:rPr lang="en-US" sz="1800" dirty="0">
                <a:latin typeface="Courier" pitchFamily="2" charset="0"/>
              </a:rPr>
              <a:t> 0.0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D35933-F462-5E4C-A52C-E22199A2B8E9}"/>
              </a:ext>
            </a:extLst>
          </p:cNvPr>
          <p:cNvGrpSpPr/>
          <p:nvPr/>
        </p:nvGrpSpPr>
        <p:grpSpPr>
          <a:xfrm>
            <a:off x="1887008" y="4490653"/>
            <a:ext cx="5698996" cy="590274"/>
            <a:chOff x="2584175" y="1497802"/>
            <a:chExt cx="5698996" cy="590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541E0E-04FC-794F-BAF3-9708A2548A2C}"/>
                </a:ext>
              </a:extLst>
            </p:cNvPr>
            <p:cNvSpPr txBox="1"/>
            <p:nvPr/>
          </p:nvSpPr>
          <p:spPr>
            <a:xfrm>
              <a:off x="2584175" y="1497802"/>
              <a:ext cx="5698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baseline="-25000" dirty="0">
                  <a:latin typeface="Courier" pitchFamily="2" charset="0"/>
                </a:rPr>
                <a:t> 2XP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2D2F74-3AE8-8A45-9A5D-0D68DF67FAC7}"/>
                </a:ext>
              </a:extLst>
            </p:cNvPr>
            <p:cNvSpPr txBox="1"/>
            <p:nvPr/>
          </p:nvSpPr>
          <p:spPr>
            <a:xfrm>
              <a:off x="2994431" y="1811077"/>
              <a:ext cx="5019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4        2        1          0.5      0.25    0.125</a:t>
              </a:r>
              <a:endParaRPr lang="en-US" sz="1200" baseline="30000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4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4EA1-FFC5-8449-B065-8CE37A5271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126EA-14E5-654F-8FC3-4B31A73FEBC7}"/>
              </a:ext>
            </a:extLst>
          </p:cNvPr>
          <p:cNvGrpSpPr/>
          <p:nvPr/>
        </p:nvGrpSpPr>
        <p:grpSpPr>
          <a:xfrm>
            <a:off x="31250" y="2344504"/>
            <a:ext cx="2144356" cy="2398678"/>
            <a:chOff x="2841908" y="1259076"/>
            <a:chExt cx="2144356" cy="23986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83D3CB-70FD-C24F-BAC6-8A1194454482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How might we represent 2.4</a:t>
              </a:r>
              <a:r>
                <a:rPr lang="en-US" sz="1600" baseline="-25000" dirty="0">
                  <a:latin typeface="Segoe Print" panose="02000800000000000000" pitchFamily="2" charset="0"/>
                </a:rPr>
                <a:t>10</a:t>
              </a:r>
              <a:r>
                <a:rPr lang="en-US" sz="1600" dirty="0">
                  <a:latin typeface="Segoe Print" panose="02000800000000000000" pitchFamily="2" charset="0"/>
                </a:rPr>
                <a:t> in </a:t>
              </a:r>
              <a:r>
                <a:rPr lang="en-US" sz="1600" b="1" dirty="0">
                  <a:latin typeface="Segoe Print" panose="02000800000000000000" pitchFamily="2" charset="0"/>
                </a:rPr>
                <a:t>4-bit</a:t>
              </a:r>
              <a:r>
                <a:rPr lang="en-US" sz="1600" dirty="0">
                  <a:latin typeface="Segoe Print" panose="02000800000000000000" pitchFamily="2" charset="0"/>
                </a:rPr>
                <a:t> Fixed Point binary with </a:t>
              </a:r>
              <a:r>
                <a:rPr lang="en-US" sz="1600" b="1" dirty="0">
                  <a:latin typeface="Segoe Print" panose="02000800000000000000" pitchFamily="2" charset="0"/>
                </a:rPr>
                <a:t>2 bits to the right of the binary point</a:t>
              </a:r>
              <a:r>
                <a:rPr lang="en-US" sz="1600" dirty="0">
                  <a:latin typeface="Segoe Print" panose="02000800000000000000" pitchFamily="2" charset="0"/>
                </a:rPr>
                <a:t>.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501DF3-F34D-1A41-B197-FAFB5161F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CE76049-E730-854E-8C60-0F7FABE987A7}"/>
              </a:ext>
            </a:extLst>
          </p:cNvPr>
          <p:cNvSpPr txBox="1"/>
          <p:nvPr/>
        </p:nvSpPr>
        <p:spPr>
          <a:xfrm>
            <a:off x="2775605" y="235336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2.4</a:t>
            </a:r>
            <a:r>
              <a:rPr lang="en-US" sz="2000" b="1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≈</a:t>
            </a:r>
            <a:endParaRPr lang="en-US" sz="2000" baseline="-250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144B6-5363-2444-A9BF-6D6E2C617F13}"/>
              </a:ext>
            </a:extLst>
          </p:cNvPr>
          <p:cNvSpPr txBox="1"/>
          <p:nvPr/>
        </p:nvSpPr>
        <p:spPr>
          <a:xfrm>
            <a:off x="3851554" y="2367811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   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u="sng" dirty="0">
                <a:latin typeface="Courier" pitchFamily="2" charset="0"/>
              </a:rPr>
              <a:t>   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u="sng" dirty="0">
                <a:latin typeface="Courier" pitchFamily="2" charset="0"/>
              </a:rPr>
              <a:t>   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u="sng" dirty="0">
                <a:latin typeface="Courier" pitchFamily="2" charset="0"/>
              </a:rPr>
              <a:t>   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0C4B9-DC3A-E940-A6B5-01757E015125}"/>
              </a:ext>
            </a:extLst>
          </p:cNvPr>
          <p:cNvSpPr txBox="1"/>
          <p:nvPr/>
        </p:nvSpPr>
        <p:spPr>
          <a:xfrm>
            <a:off x="3993457" y="2681086"/>
            <a:ext cx="2316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2</a:t>
            </a:r>
            <a:r>
              <a:rPr lang="en-US" sz="1200" baseline="30000" dirty="0">
                <a:latin typeface="Courier" pitchFamily="2" charset="0"/>
              </a:rPr>
              <a:t>1</a:t>
            </a:r>
            <a:r>
              <a:rPr lang="en-US" sz="1200" dirty="0">
                <a:latin typeface="Courier" pitchFamily="2" charset="0"/>
              </a:rPr>
              <a:t>    2</a:t>
            </a:r>
            <a:r>
              <a:rPr lang="en-US" sz="1200" baseline="30000" dirty="0">
                <a:latin typeface="Courier" pitchFamily="2" charset="0"/>
              </a:rPr>
              <a:t>0</a:t>
            </a:r>
            <a:r>
              <a:rPr lang="en-US" sz="1200" dirty="0">
                <a:latin typeface="Courier" pitchFamily="2" charset="0"/>
              </a:rPr>
              <a:t>       2</a:t>
            </a:r>
            <a:r>
              <a:rPr lang="en-US" sz="1200" baseline="30000" dirty="0">
                <a:latin typeface="Courier" pitchFamily="2" charset="0"/>
              </a:rPr>
              <a:t>-1</a:t>
            </a:r>
            <a:r>
              <a:rPr lang="en-US" sz="1200" dirty="0">
                <a:latin typeface="Courier" pitchFamily="2" charset="0"/>
              </a:rPr>
              <a:t>    2</a:t>
            </a:r>
            <a:r>
              <a:rPr lang="en-US" sz="1200" baseline="30000" dirty="0">
                <a:latin typeface="Courier" pitchFamily="2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1965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E689A-038C-1E46-9201-C9742B2F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42" y="65649"/>
            <a:ext cx="4944300" cy="645300"/>
          </a:xfrm>
        </p:spPr>
        <p:txBody>
          <a:bodyPr/>
          <a:lstStyle/>
          <a:p>
            <a:r>
              <a:rPr lang="en-US" dirty="0"/>
              <a:t>Precision Errors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CF10FB-1B6E-A446-8BDE-ED0C1DA8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102" y="735810"/>
            <a:ext cx="6558620" cy="1595989"/>
          </a:xfrm>
        </p:spPr>
        <p:txBody>
          <a:bodyPr/>
          <a:lstStyle/>
          <a:p>
            <a:r>
              <a:rPr lang="en-US" sz="2000" dirty="0"/>
              <a:t>Some values will not be able to be represented exactly in the number of bits available.</a:t>
            </a:r>
          </a:p>
          <a:p>
            <a:pPr lvl="1"/>
            <a:r>
              <a:rPr lang="en-US" sz="1800" dirty="0"/>
              <a:t>These situations, result in what are called</a:t>
            </a:r>
            <a:br>
              <a:rPr lang="en-US" sz="1800" dirty="0"/>
            </a:br>
            <a:r>
              <a:rPr lang="en-US" sz="1800" i="1" dirty="0"/>
              <a:t>precision errors </a:t>
            </a:r>
            <a:r>
              <a:rPr lang="en-US" sz="1800" dirty="0"/>
              <a:t>(i.e. rounding errors).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4EA1-FFC5-8449-B065-8CE37A5271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E1CB8-45BE-2A40-A656-592FFCEB95CB}"/>
              </a:ext>
            </a:extLst>
          </p:cNvPr>
          <p:cNvSpPr txBox="1"/>
          <p:nvPr/>
        </p:nvSpPr>
        <p:spPr>
          <a:xfrm>
            <a:off x="6796591" y="2588753"/>
            <a:ext cx="2331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Under Estimate</a:t>
            </a:r>
            <a:br>
              <a:rPr lang="en-US" b="1" i="1" dirty="0"/>
            </a:br>
            <a:r>
              <a:rPr lang="en-US" dirty="0"/>
              <a:t>The closest smaller representable number.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FB5C3D-DD5B-214E-A499-170F538770A4}"/>
              </a:ext>
            </a:extLst>
          </p:cNvPr>
          <p:cNvSpPr txBox="1"/>
          <p:nvPr/>
        </p:nvSpPr>
        <p:spPr>
          <a:xfrm>
            <a:off x="6867110" y="4139634"/>
            <a:ext cx="2331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Over Estimate</a:t>
            </a:r>
          </a:p>
          <a:p>
            <a:pPr algn="ctr"/>
            <a:r>
              <a:rPr lang="en-US" dirty="0"/>
              <a:t>The closest larger representable number.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126EA-14E5-654F-8FC3-4B31A73FEBC7}"/>
              </a:ext>
            </a:extLst>
          </p:cNvPr>
          <p:cNvGrpSpPr/>
          <p:nvPr/>
        </p:nvGrpSpPr>
        <p:grpSpPr>
          <a:xfrm>
            <a:off x="31250" y="2344504"/>
            <a:ext cx="2144356" cy="2398678"/>
            <a:chOff x="2841908" y="1259076"/>
            <a:chExt cx="2144356" cy="23986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83D3CB-70FD-C24F-BAC6-8A1194454482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How might we represent 2.4</a:t>
              </a:r>
              <a:r>
                <a:rPr lang="en-US" sz="1600" baseline="-25000" dirty="0">
                  <a:latin typeface="Segoe Print" panose="02000800000000000000" pitchFamily="2" charset="0"/>
                </a:rPr>
                <a:t>10</a:t>
              </a:r>
              <a:r>
                <a:rPr lang="en-US" sz="1600" dirty="0">
                  <a:latin typeface="Segoe Print" panose="02000800000000000000" pitchFamily="2" charset="0"/>
                </a:rPr>
                <a:t> in </a:t>
              </a:r>
              <a:r>
                <a:rPr lang="en-US" sz="1600" b="1" dirty="0">
                  <a:latin typeface="Segoe Print" panose="02000800000000000000" pitchFamily="2" charset="0"/>
                </a:rPr>
                <a:t>4-bit</a:t>
              </a:r>
              <a:r>
                <a:rPr lang="en-US" sz="1600" dirty="0">
                  <a:latin typeface="Segoe Print" panose="02000800000000000000" pitchFamily="2" charset="0"/>
                </a:rPr>
                <a:t> Fixed Point binary with </a:t>
              </a:r>
              <a:r>
                <a:rPr lang="en-US" sz="1600" b="1" dirty="0">
                  <a:latin typeface="Segoe Print" panose="02000800000000000000" pitchFamily="2" charset="0"/>
                </a:rPr>
                <a:t>2 bits to the right of the binary point</a:t>
              </a:r>
              <a:r>
                <a:rPr lang="en-US" sz="1600" dirty="0">
                  <a:latin typeface="Segoe Print" panose="02000800000000000000" pitchFamily="2" charset="0"/>
                </a:rPr>
                <a:t>.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501DF3-F34D-1A41-B197-FAFB5161F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CE76049-E730-854E-8C60-0F7FABE987A7}"/>
              </a:ext>
            </a:extLst>
          </p:cNvPr>
          <p:cNvSpPr txBox="1"/>
          <p:nvPr/>
        </p:nvSpPr>
        <p:spPr>
          <a:xfrm>
            <a:off x="2775605" y="235336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2.4</a:t>
            </a:r>
            <a:r>
              <a:rPr lang="en-US" sz="2000" b="1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≈</a:t>
            </a:r>
            <a:endParaRPr lang="en-US" sz="2000" baseline="-25000" dirty="0">
              <a:latin typeface="Courier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D386CD-97FB-3B4E-A810-6A00886DCFCB}"/>
              </a:ext>
            </a:extLst>
          </p:cNvPr>
          <p:cNvGrpSpPr/>
          <p:nvPr/>
        </p:nvGrpSpPr>
        <p:grpSpPr>
          <a:xfrm>
            <a:off x="3617232" y="2367811"/>
            <a:ext cx="3179359" cy="1018240"/>
            <a:chOff x="3617232" y="2367811"/>
            <a:chExt cx="3179359" cy="1018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B85DF0-0310-CA4B-82A5-E1C999758C57}"/>
                </a:ext>
              </a:extLst>
            </p:cNvPr>
            <p:cNvSpPr txBox="1"/>
            <p:nvPr/>
          </p:nvSpPr>
          <p:spPr>
            <a:xfrm>
              <a:off x="3617232" y="2985941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= 2.25</a:t>
              </a:r>
              <a:r>
                <a:rPr lang="en-US" sz="20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EA67A6-944B-6E47-947B-9159DD5303F6}"/>
                </a:ext>
              </a:extLst>
            </p:cNvPr>
            <p:cNvGrpSpPr/>
            <p:nvPr/>
          </p:nvGrpSpPr>
          <p:grpSpPr>
            <a:xfrm>
              <a:off x="3851554" y="2367811"/>
              <a:ext cx="2945037" cy="590274"/>
              <a:chOff x="2584175" y="1497802"/>
              <a:chExt cx="2945037" cy="59027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4C643B-1AE3-6948-9657-075333F41FCD}"/>
                  </a:ext>
                </a:extLst>
              </p:cNvPr>
              <p:cNvSpPr txBox="1"/>
              <p:nvPr/>
            </p:nvSpPr>
            <p:spPr>
              <a:xfrm>
                <a:off x="2584175" y="1497802"/>
                <a:ext cx="2945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.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baseline="-25000" dirty="0">
                    <a:latin typeface="Courier" pitchFamily="2" charset="0"/>
                  </a:rPr>
                  <a:t>2XP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D967D6-50EF-9747-8F00-8CA24D74A040}"/>
                  </a:ext>
                </a:extLst>
              </p:cNvPr>
              <p:cNvSpPr txBox="1"/>
              <p:nvPr/>
            </p:nvSpPr>
            <p:spPr>
              <a:xfrm>
                <a:off x="2726078" y="1811077"/>
                <a:ext cx="2316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2</a:t>
                </a:r>
                <a:r>
                  <a:rPr lang="en-US" sz="1200" baseline="30000" dirty="0">
                    <a:latin typeface="Courier" pitchFamily="2" charset="0"/>
                  </a:rPr>
                  <a:t>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0</a:t>
                </a:r>
                <a:r>
                  <a:rPr lang="en-US" sz="1200" dirty="0">
                    <a:latin typeface="Courier" pitchFamily="2" charset="0"/>
                  </a:rPr>
                  <a:t>       2</a:t>
                </a:r>
                <a:r>
                  <a:rPr lang="en-US" sz="1200" baseline="30000" dirty="0">
                    <a:latin typeface="Courier" pitchFamily="2" charset="0"/>
                  </a:rPr>
                  <a:t>-1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-2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F1B8412-C122-3243-8DB8-9663E5E5E5A1}"/>
              </a:ext>
            </a:extLst>
          </p:cNvPr>
          <p:cNvGrpSpPr/>
          <p:nvPr/>
        </p:nvGrpSpPr>
        <p:grpSpPr>
          <a:xfrm>
            <a:off x="2775605" y="3219424"/>
            <a:ext cx="4091505" cy="1685195"/>
            <a:chOff x="2775605" y="3219424"/>
            <a:chExt cx="4091505" cy="16851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667610-405D-7242-BDF8-FF7B82B1B66D}"/>
                </a:ext>
              </a:extLst>
            </p:cNvPr>
            <p:cNvSpPr txBox="1"/>
            <p:nvPr/>
          </p:nvSpPr>
          <p:spPr>
            <a:xfrm>
              <a:off x="2781919" y="3871934"/>
              <a:ext cx="1146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urier" pitchFamily="2" charset="0"/>
                </a:rPr>
                <a:t>2.4</a:t>
              </a:r>
              <a:r>
                <a:rPr lang="en-US" sz="2000" b="1" baseline="-25000" dirty="0">
                  <a:latin typeface="Courier" pitchFamily="2" charset="0"/>
                </a:rPr>
                <a:t>10</a:t>
              </a:r>
              <a:r>
                <a:rPr lang="en-US" sz="2000" dirty="0">
                  <a:latin typeface="Courier" pitchFamily="2" charset="0"/>
                </a:rPr>
                <a:t> ≈</a:t>
              </a:r>
              <a:endParaRPr lang="en-US" sz="2000" baseline="-25000" dirty="0">
                <a:latin typeface="Courier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38474B-080E-A04F-A4DA-2A69EE774CF1}"/>
                </a:ext>
              </a:extLst>
            </p:cNvPr>
            <p:cNvSpPr txBox="1"/>
            <p:nvPr/>
          </p:nvSpPr>
          <p:spPr>
            <a:xfrm>
              <a:off x="2775605" y="321942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or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F5A2D86-8130-9641-9EAA-543D81517201}"/>
                </a:ext>
              </a:extLst>
            </p:cNvPr>
            <p:cNvGrpSpPr/>
            <p:nvPr/>
          </p:nvGrpSpPr>
          <p:grpSpPr>
            <a:xfrm>
              <a:off x="3922073" y="3865305"/>
              <a:ext cx="2945037" cy="590274"/>
              <a:chOff x="2584175" y="1497802"/>
              <a:chExt cx="2945037" cy="59027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57257C-00D5-B04D-8352-14B255107DD7}"/>
                  </a:ext>
                </a:extLst>
              </p:cNvPr>
              <p:cNvSpPr txBox="1"/>
              <p:nvPr/>
            </p:nvSpPr>
            <p:spPr>
              <a:xfrm>
                <a:off x="2584175" y="1497802"/>
                <a:ext cx="2945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. </a:t>
                </a:r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baseline="-25000" dirty="0">
                    <a:latin typeface="Courier" pitchFamily="2" charset="0"/>
                  </a:rPr>
                  <a:t>2XP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344940-3FA1-3A41-9F65-03ABFA879E14}"/>
                  </a:ext>
                </a:extLst>
              </p:cNvPr>
              <p:cNvSpPr txBox="1"/>
              <p:nvPr/>
            </p:nvSpPr>
            <p:spPr>
              <a:xfrm>
                <a:off x="2726078" y="1811077"/>
                <a:ext cx="2316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2</a:t>
                </a:r>
                <a:r>
                  <a:rPr lang="en-US" sz="1200" baseline="30000" dirty="0">
                    <a:latin typeface="Courier" pitchFamily="2" charset="0"/>
                  </a:rPr>
                  <a:t>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0</a:t>
                </a:r>
                <a:r>
                  <a:rPr lang="en-US" sz="1200" dirty="0">
                    <a:latin typeface="Courier" pitchFamily="2" charset="0"/>
                  </a:rPr>
                  <a:t>       2</a:t>
                </a:r>
                <a:r>
                  <a:rPr lang="en-US" sz="1200" baseline="30000" dirty="0">
                    <a:latin typeface="Courier" pitchFamily="2" charset="0"/>
                  </a:rPr>
                  <a:t>-1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-2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A37D38-8C36-EC41-8F8F-090071DF9300}"/>
                </a:ext>
              </a:extLst>
            </p:cNvPr>
            <p:cNvSpPr txBox="1"/>
            <p:nvPr/>
          </p:nvSpPr>
          <p:spPr>
            <a:xfrm>
              <a:off x="3617232" y="4504509"/>
              <a:ext cx="1159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= 2.5</a:t>
              </a:r>
              <a:r>
                <a:rPr lang="en-US" sz="2000" baseline="-25000" dirty="0">
                  <a:latin typeface="Courier" pitchFamily="2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50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352B-6C74-9148-9E66-1FCA1A70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659" y="72394"/>
            <a:ext cx="4944300" cy="645300"/>
          </a:xfrm>
        </p:spPr>
        <p:txBody>
          <a:bodyPr/>
          <a:lstStyle/>
          <a:p>
            <a:r>
              <a:rPr lang="en-US" dirty="0"/>
              <a:t>Precision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A247C-0E66-B74C-B7D1-CEDD6B31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9911" y="779228"/>
            <a:ext cx="6825796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precision error</a:t>
            </a:r>
            <a:r>
              <a:rPr lang="en-US" sz="2000" b="1" dirty="0"/>
              <a:t> </a:t>
            </a:r>
            <a:r>
              <a:rPr lang="en-US" sz="2000" dirty="0"/>
              <a:t>occurs when there are insufficient bits to the right of the binary point to represent a value exactly.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4C12-3392-CC42-8D59-E977155DF9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DFA27-28DF-6A47-8683-9D47FDBF6826}"/>
              </a:ext>
            </a:extLst>
          </p:cNvPr>
          <p:cNvSpPr txBox="1"/>
          <p:nvPr/>
        </p:nvSpPr>
        <p:spPr>
          <a:xfrm>
            <a:off x="2774842" y="2788401"/>
            <a:ext cx="456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System.out.println</a:t>
            </a:r>
            <a:r>
              <a:rPr lang="en-US" sz="1800" dirty="0">
                <a:latin typeface="Courier" pitchFamily="2" charset="0"/>
              </a:rPr>
              <a:t>(101.0 * 0.1);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648B6-C301-C64E-A6AC-EA9451626AC1}"/>
              </a:ext>
            </a:extLst>
          </p:cNvPr>
          <p:cNvSpPr txBox="1"/>
          <p:nvPr/>
        </p:nvSpPr>
        <p:spPr>
          <a:xfrm>
            <a:off x="2492071" y="4657129"/>
            <a:ext cx="4159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it: </a:t>
            </a:r>
            <a:r>
              <a:rPr lang="en-US" dirty="0">
                <a:hlinkClick r:id="rId3"/>
              </a:rPr>
              <a:t>https://replit.com/@braughtg/PrecisionError</a:t>
            </a:r>
            <a:r>
              <a:rPr lang="en-US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4D34B6-7C67-36EA-16DF-A1040964E764}"/>
              </a:ext>
            </a:extLst>
          </p:cNvPr>
          <p:cNvGrpSpPr/>
          <p:nvPr/>
        </p:nvGrpSpPr>
        <p:grpSpPr>
          <a:xfrm>
            <a:off x="407733" y="2105687"/>
            <a:ext cx="2144356" cy="1660015"/>
            <a:chOff x="2841908" y="1259076"/>
            <a:chExt cx="2144356" cy="16600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99D726-E089-7487-BB78-12740DE3E43C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What should this Java code snippet print?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39C16A-98FF-21E7-E159-4E8381CE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17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352B-6C74-9148-9E66-1FCA1A70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659" y="72394"/>
            <a:ext cx="4944300" cy="645300"/>
          </a:xfrm>
        </p:spPr>
        <p:txBody>
          <a:bodyPr/>
          <a:lstStyle/>
          <a:p>
            <a:r>
              <a:rPr lang="en-US" dirty="0"/>
              <a:t>Precision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A247C-0E66-B74C-B7D1-CEDD6B31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9911" y="779228"/>
            <a:ext cx="6825796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precision error</a:t>
            </a:r>
            <a:r>
              <a:rPr lang="en-US" sz="2000" b="1" dirty="0"/>
              <a:t> </a:t>
            </a:r>
            <a:r>
              <a:rPr lang="en-US" sz="2000" dirty="0"/>
              <a:t>occurs when there are insufficient bits to the right of the binary point to represent a value exactly.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4C12-3392-CC42-8D59-E977155DF9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30FBF-BF82-C44C-885B-2EE26B01D51E}"/>
              </a:ext>
            </a:extLst>
          </p:cNvPr>
          <p:cNvGrpSpPr/>
          <p:nvPr/>
        </p:nvGrpSpPr>
        <p:grpSpPr>
          <a:xfrm>
            <a:off x="1788989" y="2937721"/>
            <a:ext cx="4943644" cy="2156392"/>
            <a:chOff x="1788989" y="2808514"/>
            <a:chExt cx="4943644" cy="21563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8138D9-5072-F142-B132-3383B0FA8A15}"/>
                </a:ext>
              </a:extLst>
            </p:cNvPr>
            <p:cNvGrpSpPr/>
            <p:nvPr/>
          </p:nvGrpSpPr>
          <p:grpSpPr>
            <a:xfrm>
              <a:off x="2709947" y="2890821"/>
              <a:ext cx="4022686" cy="2074085"/>
              <a:chOff x="3563103" y="2424018"/>
              <a:chExt cx="7050355" cy="304575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C782AB6-36A4-E94D-8CD5-2C913975B9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3103" y="2424018"/>
                <a:ext cx="7050355" cy="3045753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8D2D3-EB42-8845-8F05-1B0732BE5401}"/>
                  </a:ext>
                </a:extLst>
              </p:cNvPr>
              <p:cNvSpPr txBox="1"/>
              <p:nvPr/>
            </p:nvSpPr>
            <p:spPr>
              <a:xfrm>
                <a:off x="4402723" y="5195947"/>
                <a:ext cx="5841515" cy="271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Image From: https://</a:t>
                </a:r>
                <a:r>
                  <a:rPr lang="en-US" sz="600" dirty="0" err="1"/>
                  <a:t>www.exploringbinary.com</a:t>
                </a:r>
                <a:r>
                  <a:rPr lang="en-US" sz="600" dirty="0"/>
                  <a:t>/why-0-point-1-does-not-exist-in-floating-point/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8161FE-D43B-C346-A938-CA1D7A3F870D}"/>
                </a:ext>
              </a:extLst>
            </p:cNvPr>
            <p:cNvSpPr txBox="1"/>
            <p:nvPr/>
          </p:nvSpPr>
          <p:spPr>
            <a:xfrm>
              <a:off x="1788989" y="2808514"/>
              <a:ext cx="8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0.1</a:t>
              </a:r>
              <a:r>
                <a:rPr lang="en-US" sz="1800" baseline="-25000" dirty="0"/>
                <a:t>10</a:t>
              </a:r>
              <a:r>
                <a:rPr lang="en-US" sz="1800" dirty="0"/>
                <a:t> ≈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05E160-BBE5-584A-A193-1B07681F5B51}"/>
              </a:ext>
            </a:extLst>
          </p:cNvPr>
          <p:cNvGrpSpPr/>
          <p:nvPr/>
        </p:nvGrpSpPr>
        <p:grpSpPr>
          <a:xfrm>
            <a:off x="1955773" y="1954040"/>
            <a:ext cx="7775405" cy="925487"/>
            <a:chOff x="1955773" y="1954040"/>
            <a:chExt cx="7775405" cy="925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5DFA27-28DF-6A47-8683-9D47FDBF6826}"/>
                </a:ext>
              </a:extLst>
            </p:cNvPr>
            <p:cNvSpPr txBox="1"/>
            <p:nvPr/>
          </p:nvSpPr>
          <p:spPr>
            <a:xfrm>
              <a:off x="1955773" y="1954040"/>
              <a:ext cx="777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ourier" pitchFamily="2" charset="0"/>
                </a:rPr>
                <a:t>System.out.println</a:t>
              </a:r>
              <a:r>
                <a:rPr lang="en-US" sz="1800" dirty="0">
                  <a:latin typeface="Courier" pitchFamily="2" charset="0"/>
                </a:rPr>
                <a:t>(101.0 * 0.1);  </a:t>
              </a:r>
            </a:p>
            <a:p>
              <a:r>
                <a:rPr lang="en-US" sz="1800" dirty="0">
                  <a:latin typeface="Courier" pitchFamily="2" charset="0"/>
                </a:rPr>
                <a:t>			➜ 10.100000000000001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D648B6-C301-C64E-A6AC-EA9451626AC1}"/>
                </a:ext>
              </a:extLst>
            </p:cNvPr>
            <p:cNvSpPr txBox="1"/>
            <p:nvPr/>
          </p:nvSpPr>
          <p:spPr>
            <a:xfrm>
              <a:off x="2492071" y="2571750"/>
              <a:ext cx="4159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Try it: </a:t>
              </a:r>
              <a:r>
                <a:rPr lang="en-US" dirty="0">
                  <a:hlinkClick r:id="rId4"/>
                </a:rPr>
                <a:t>https://replit.com/@braughtg/PrecisionError</a:t>
              </a:r>
              <a:r>
                <a:rPr lang="en-US" dirty="0"/>
                <a:t>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9BFCC1-B3E7-BB0C-431D-8629960A032F}"/>
              </a:ext>
            </a:extLst>
          </p:cNvPr>
          <p:cNvSpPr txBox="1"/>
          <p:nvPr/>
        </p:nvSpPr>
        <p:spPr>
          <a:xfrm rot="20922571">
            <a:off x="112170" y="3493921"/>
            <a:ext cx="202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halkboard SE" panose="03050602040202020205" pitchFamily="66" charset="77"/>
              </a:rPr>
              <a:t>The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double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halkboard SE" panose="03050602040202020205" pitchFamily="66" charset="77"/>
              </a:rPr>
              <a:t> type is an </a:t>
            </a:r>
            <a:r>
              <a:rPr lang="en-US" sz="1800" i="1" dirty="0">
                <a:solidFill>
                  <a:schemeClr val="accent4">
                    <a:lumMod val="75000"/>
                  </a:schemeClr>
                </a:solidFill>
                <a:latin typeface="Chalkboard SE" panose="03050602040202020205" pitchFamily="66" charset="77"/>
              </a:rPr>
              <a:t>imperfect abstraction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halkboard SE" panose="03050602040202020205" pitchFamily="66" charset="77"/>
              </a:rPr>
              <a:t>for Real numbers!</a:t>
            </a:r>
          </a:p>
        </p:txBody>
      </p:sp>
    </p:spTree>
    <p:extLst>
      <p:ext uri="{BB962C8B-B14F-4D97-AF65-F5344CB8AC3E}">
        <p14:creationId xmlns:p14="http://schemas.microsoft.com/office/powerpoint/2010/main" val="4022549215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3403</TotalTime>
  <Words>4515</Words>
  <Application>Microsoft Macintosh PowerPoint</Application>
  <PresentationFormat>On-screen Show (16:9)</PresentationFormat>
  <Paragraphs>562</Paragraphs>
  <Slides>25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Cambria Math</vt:lpstr>
      <vt:lpstr>Chalkboard SE</vt:lpstr>
      <vt:lpstr>Courier</vt:lpstr>
      <vt:lpstr>Helvetica Neue</vt:lpstr>
      <vt:lpstr>Muli</vt:lpstr>
      <vt:lpstr>Nixie One</vt:lpstr>
      <vt:lpstr>Segoe Print</vt:lpstr>
      <vt:lpstr>Imogen template</vt:lpstr>
      <vt:lpstr>DA4 – Fractional Numbers</vt:lpstr>
      <vt:lpstr>Fixed Point Values</vt:lpstr>
      <vt:lpstr>Fixed Point Values</vt:lpstr>
      <vt:lpstr>PowerPoint Presentation</vt:lpstr>
      <vt:lpstr>PowerPoint Presentation</vt:lpstr>
      <vt:lpstr>PowerPoint Presentation</vt:lpstr>
      <vt:lpstr>Precision Errors</vt:lpstr>
      <vt:lpstr>Precision Errors</vt:lpstr>
      <vt:lpstr>Precision Errors</vt:lpstr>
      <vt:lpstr>Scientific Notation</vt:lpstr>
      <vt:lpstr>Scientific Notation in Binary</vt:lpstr>
      <vt:lpstr>Normalized Forms</vt:lpstr>
      <vt:lpstr>A 14-bit Floating Point Representation</vt:lpstr>
      <vt:lpstr>14 Bit Floating Point Example</vt:lpstr>
      <vt:lpstr>14 Bit Floating Point Example</vt:lpstr>
      <vt:lpstr>Floating Point Errors</vt:lpstr>
      <vt:lpstr>Floating Point Optimizations</vt:lpstr>
      <vt:lpstr>14 Bit Floating Point Example</vt:lpstr>
      <vt:lpstr>Acknowledgments</vt:lpstr>
      <vt:lpstr>Fixed Point Binary Representation</vt:lpstr>
      <vt:lpstr>Fixed Point Decimal Numbers</vt:lpstr>
      <vt:lpstr>Fixed Point Binary Representation</vt:lpstr>
      <vt:lpstr>Precision Errors</vt:lpstr>
      <vt:lpstr>Rounding Modes</vt:lpstr>
      <vt:lpstr>A 14-bit Floating Point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– Non-Whole Numbers</dc:title>
  <dc:creator>Braught, Grant</dc:creator>
  <cp:lastModifiedBy>Braught, Grant</cp:lastModifiedBy>
  <cp:revision>185</cp:revision>
  <cp:lastPrinted>2022-02-09T12:25:44Z</cp:lastPrinted>
  <dcterms:created xsi:type="dcterms:W3CDTF">2020-08-31T19:39:44Z</dcterms:created>
  <dcterms:modified xsi:type="dcterms:W3CDTF">2023-02-08T13:46:59Z</dcterms:modified>
</cp:coreProperties>
</file>