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1"/>
  </p:notesMasterIdLst>
  <p:sldIdLst>
    <p:sldId id="288" r:id="rId2"/>
    <p:sldId id="347" r:id="rId3"/>
    <p:sldId id="346" r:id="rId4"/>
    <p:sldId id="309" r:id="rId5"/>
    <p:sldId id="317" r:id="rId6"/>
    <p:sldId id="356" r:id="rId7"/>
    <p:sldId id="357" r:id="rId8"/>
    <p:sldId id="308" r:id="rId9"/>
    <p:sldId id="358" r:id="rId10"/>
    <p:sldId id="311" r:id="rId11"/>
    <p:sldId id="307" r:id="rId12"/>
    <p:sldId id="314" r:id="rId13"/>
    <p:sldId id="312" r:id="rId14"/>
    <p:sldId id="348" r:id="rId15"/>
    <p:sldId id="310" r:id="rId16"/>
    <p:sldId id="349" r:id="rId17"/>
    <p:sldId id="350" r:id="rId18"/>
    <p:sldId id="313" r:id="rId19"/>
    <p:sldId id="360" r:id="rId20"/>
    <p:sldId id="289" r:id="rId21"/>
    <p:sldId id="343" r:id="rId22"/>
    <p:sldId id="290" r:id="rId23"/>
    <p:sldId id="359" r:id="rId24"/>
    <p:sldId id="345" r:id="rId25"/>
    <p:sldId id="351" r:id="rId26"/>
    <p:sldId id="352" r:id="rId27"/>
    <p:sldId id="353" r:id="rId28"/>
    <p:sldId id="354" r:id="rId29"/>
    <p:sldId id="296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6"/>
    <p:restoredTop sz="70204"/>
  </p:normalViewPr>
  <p:slideViewPr>
    <p:cSldViewPr snapToGrid="0" snapToObjects="1">
      <p:cViewPr varScale="1">
        <p:scale>
          <a:sx n="116" d="100"/>
          <a:sy n="116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about the mechanisms that produce the logical memory abstraction.</a:t>
            </a:r>
          </a:p>
          <a:p>
            <a:r>
              <a:rPr lang="en-US" dirty="0"/>
              <a:t>They also provide the sharing </a:t>
            </a:r>
          </a:p>
          <a:p>
            <a:endParaRPr lang="en-US" dirty="0"/>
          </a:p>
          <a:p>
            <a:r>
              <a:rPr lang="en-US" dirty="0"/>
              <a:t>… for next slide do an analogy of how multiple processes (students) share the memory (library).</a:t>
            </a:r>
          </a:p>
          <a:p>
            <a:r>
              <a:rPr lang="en-US" dirty="0"/>
              <a:t>  - check out just a chunk of it at a time.</a:t>
            </a:r>
          </a:p>
          <a:p>
            <a:r>
              <a:rPr lang="en-US" dirty="0"/>
              <a:t>  - can be contiguous (stretch of books on a shelf)</a:t>
            </a:r>
          </a:p>
          <a:p>
            <a:r>
              <a:rPr lang="en-US" dirty="0"/>
              <a:t>  - more likely not (scattered around)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8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move whole pages from logical memory to physical memory</a:t>
            </a:r>
          </a:p>
          <a:p>
            <a:r>
              <a:rPr lang="en-US" dirty="0"/>
              <a:t>So, if a byte is at an offset of 500 in its logical page then it will also be at offset 500 in whatever physical page frame it is moved into.</a:t>
            </a:r>
          </a:p>
          <a:p>
            <a:endParaRPr lang="en-US" dirty="0"/>
          </a:p>
          <a:p>
            <a:r>
              <a:rPr lang="en-US" dirty="0"/>
              <a:t>So that means that to do address translation from logical to physical addresses</a:t>
            </a:r>
          </a:p>
          <a:p>
            <a:r>
              <a:rPr lang="en-US" dirty="0"/>
              <a:t>  - We only need to translate the page number.</a:t>
            </a:r>
          </a:p>
          <a:p>
            <a:r>
              <a:rPr lang="en-US" dirty="0"/>
              <a:t>  - We can just use the offset that we already have.</a:t>
            </a:r>
          </a:p>
        </p:txBody>
      </p:sp>
    </p:spTree>
    <p:extLst>
      <p:ext uri="{BB962C8B-B14F-4D97-AF65-F5344CB8AC3E}">
        <p14:creationId xmlns:p14="http://schemas.microsoft.com/office/powerpoint/2010/main" val="52642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MMU uses a Page table to translate page numbers to the page frame that contains the page.</a:t>
            </a:r>
          </a:p>
          <a:p>
            <a:r>
              <a:rPr lang="en-US" dirty="0"/>
              <a:t>  - If the page is in a page frame.</a:t>
            </a:r>
          </a:p>
          <a:p>
            <a:endParaRPr lang="en-US" dirty="0"/>
          </a:p>
          <a:p>
            <a:r>
              <a:rPr lang="en-US" dirty="0"/>
              <a:t>The page table provides translations from page numbers to frame numbers for process P1</a:t>
            </a:r>
          </a:p>
          <a:p>
            <a:r>
              <a:rPr lang="en-US" dirty="0"/>
              <a:t>  - If the page corresponding to a row (e.g. page 0) is in physical memory </a:t>
            </a:r>
          </a:p>
          <a:p>
            <a:r>
              <a:rPr lang="en-US" dirty="0"/>
              <a:t>    - then the frame in which that page is contained is indicated (e.g. 12).</a:t>
            </a:r>
          </a:p>
          <a:p>
            <a:r>
              <a:rPr lang="en-US" dirty="0"/>
              <a:t>  - If the page corresponding to a row (e.g. page 2) is not in physical memory</a:t>
            </a:r>
          </a:p>
          <a:p>
            <a:r>
              <a:rPr lang="en-US" dirty="0"/>
              <a:t>    - then the entry in the table will be a – to indicate that the page is not currently in physical memory.</a:t>
            </a:r>
          </a:p>
          <a:p>
            <a:endParaRPr lang="en-US" dirty="0"/>
          </a:p>
          <a:p>
            <a:r>
              <a:rPr lang="en-US" dirty="0"/>
              <a:t>So for example, this table tells us that:</a:t>
            </a:r>
          </a:p>
          <a:p>
            <a:r>
              <a:rPr lang="en-US" dirty="0"/>
              <a:t>  - page 0 of the logical memory is stored in page frame 12 of the physical memory.</a:t>
            </a:r>
          </a:p>
          <a:p>
            <a:r>
              <a:rPr lang="en-US" dirty="0"/>
              <a:t>  - page 3 of the logical memory is stored in page frame 200 of the physical memory.</a:t>
            </a:r>
          </a:p>
          <a:p>
            <a:r>
              <a:rPr lang="en-US" dirty="0"/>
              <a:t>  - page 2 is not currently stored in main memory.</a:t>
            </a:r>
          </a:p>
          <a:p>
            <a:r>
              <a:rPr lang="en-US" dirty="0"/>
              <a:t>    - it is stored in the “Virtual Memory” </a:t>
            </a:r>
          </a:p>
          <a:p>
            <a:r>
              <a:rPr lang="en-US" dirty="0"/>
              <a:t>      - i.e. on the disk.</a:t>
            </a:r>
          </a:p>
          <a:p>
            <a:r>
              <a:rPr lang="en-US" dirty="0"/>
              <a:t>    - So any request for data or instructions on logical page 2 of P! will result in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422996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0, offset 20</a:t>
            </a:r>
          </a:p>
          <a:p>
            <a:r>
              <a:rPr lang="en-US" dirty="0"/>
              <a:t>  - look at index 0 in the page table</a:t>
            </a:r>
          </a:p>
          <a:p>
            <a:r>
              <a:rPr lang="en-US" dirty="0"/>
              <a:t>  - find 12 as the page frame</a:t>
            </a:r>
          </a:p>
          <a:p>
            <a:r>
              <a:rPr lang="en-US" dirty="0"/>
              <a:t>  - offset stays the same because the whole page has moved</a:t>
            </a:r>
          </a:p>
          <a:p>
            <a:r>
              <a:rPr lang="en-US" dirty="0"/>
              <a:t>    - so byte 240 in the page will be at byte 240 in the page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the second address translate?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index (page) 1070</a:t>
            </a:r>
          </a:p>
          <a:p>
            <a:r>
              <a:rPr lang="en-US" dirty="0"/>
              <a:t>  - Find that it is in page frame 83</a:t>
            </a:r>
          </a:p>
          <a:p>
            <a:r>
              <a:rPr lang="en-US" dirty="0"/>
              <a:t>  - Copy the offset because </a:t>
            </a:r>
          </a:p>
          <a:p>
            <a:r>
              <a:rPr lang="en-US" dirty="0"/>
              <a:t>    - the byte at 500 in the page will be at 500 in the page frame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  - Page 2 does not have a mapping to a physical page frame.</a:t>
            </a:r>
          </a:p>
          <a:p>
            <a:r>
              <a:rPr lang="en-US" dirty="0"/>
              <a:t>  - That means that the page is not loaded into physical memory.</a:t>
            </a:r>
          </a:p>
          <a:p>
            <a:r>
              <a:rPr lang="en-US" dirty="0"/>
              <a:t>  - It is stored on the disk drive (i.e. in the virtual memory).</a:t>
            </a:r>
          </a:p>
          <a:p>
            <a:endParaRPr lang="en-US" dirty="0"/>
          </a:p>
          <a:p>
            <a:r>
              <a:rPr lang="en-US" dirty="0"/>
              <a:t>What will happen?</a:t>
            </a:r>
          </a:p>
          <a:p>
            <a:r>
              <a:rPr lang="en-US" dirty="0"/>
              <a:t>  - MMU will generate an interrupt!</a:t>
            </a:r>
          </a:p>
          <a:p>
            <a:r>
              <a:rPr lang="en-US" dirty="0"/>
              <a:t>  - That interrupt is called a page fault.</a:t>
            </a:r>
          </a:p>
        </p:txBody>
      </p:sp>
    </p:spTree>
    <p:extLst>
      <p:ext uri="{BB962C8B-B14F-4D97-AF65-F5344CB8AC3E}">
        <p14:creationId xmlns:p14="http://schemas.microsoft.com/office/powerpoint/2010/main" val="391076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page fault occurs?</a:t>
            </a:r>
          </a:p>
          <a:p>
            <a:r>
              <a:rPr lang="en-US" dirty="0"/>
              <a:t> - big picture … </a:t>
            </a:r>
          </a:p>
          <a:p>
            <a:r>
              <a:rPr lang="en-US" dirty="0"/>
              <a:t> - The OS must move the requested page</a:t>
            </a:r>
          </a:p>
          <a:p>
            <a:r>
              <a:rPr lang="en-US" dirty="0"/>
              <a:t>    - from disk (virtual memory)</a:t>
            </a:r>
          </a:p>
          <a:p>
            <a:r>
              <a:rPr lang="en-US" dirty="0"/>
              <a:t>    - to a page frame (physical memory)</a:t>
            </a:r>
          </a:p>
          <a:p>
            <a:r>
              <a:rPr lang="en-US" dirty="0"/>
              <a:t> - Then the OS must update the Page Table to reflect the new mapping.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5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page fault occurs</a:t>
            </a:r>
          </a:p>
          <a:p>
            <a:r>
              <a:rPr lang="en-US" dirty="0"/>
              <a:t>  - Page fault handler is invoked</a:t>
            </a:r>
          </a:p>
          <a:p>
            <a:r>
              <a:rPr lang="en-US" dirty="0"/>
              <a:t>    - The context of the running process is saved into its PCB</a:t>
            </a:r>
          </a:p>
          <a:p>
            <a:r>
              <a:rPr lang="en-US" dirty="0"/>
              <a:t>    - The PCB is moved to the waiting state</a:t>
            </a:r>
          </a:p>
          <a:p>
            <a:r>
              <a:rPr lang="en-US" dirty="0"/>
              <a:t>      - process cannot proceed until the page containing the requested data is in main memory.</a:t>
            </a:r>
          </a:p>
          <a:p>
            <a:r>
              <a:rPr lang="en-US" dirty="0"/>
              <a:t>    - The OS makes an I/O request to disk to read the page.</a:t>
            </a:r>
          </a:p>
          <a:p>
            <a:r>
              <a:rPr lang="en-US" dirty="0"/>
              <a:t>    - The OS runs its scheduler to pick new process from the ready state to run</a:t>
            </a:r>
          </a:p>
          <a:p>
            <a:r>
              <a:rPr lang="en-US" dirty="0"/>
              <a:t>      - The newly chosen process is context switched onto the processor.</a:t>
            </a:r>
          </a:p>
          <a:p>
            <a:endParaRPr lang="en-US" dirty="0"/>
          </a:p>
          <a:p>
            <a:r>
              <a:rPr lang="en-US" dirty="0"/>
              <a:t>  - Disk processes request while other processes run</a:t>
            </a:r>
          </a:p>
          <a:p>
            <a:r>
              <a:rPr lang="en-US" dirty="0"/>
              <a:t>    - Just like any other I/O request.</a:t>
            </a:r>
          </a:p>
          <a:p>
            <a:r>
              <a:rPr lang="en-US" dirty="0"/>
              <a:t>    - When done</a:t>
            </a:r>
          </a:p>
          <a:p>
            <a:r>
              <a:rPr lang="en-US" dirty="0"/>
              <a:t>       - Disk generates interrupt</a:t>
            </a:r>
          </a:p>
          <a:p>
            <a:r>
              <a:rPr lang="en-US" dirty="0"/>
              <a:t>       - OS ISR runs</a:t>
            </a:r>
          </a:p>
          <a:p>
            <a:r>
              <a:rPr lang="en-US" dirty="0"/>
              <a:t>         - Context of whatever process was running is saved.</a:t>
            </a:r>
          </a:p>
          <a:p>
            <a:r>
              <a:rPr lang="en-US" dirty="0"/>
              <a:t>         - Page is moved, page table is updated with the new mapping</a:t>
            </a:r>
          </a:p>
          <a:p>
            <a:r>
              <a:rPr lang="en-US" dirty="0"/>
              <a:t>         - Process is now ready to go</a:t>
            </a:r>
          </a:p>
          <a:p>
            <a:r>
              <a:rPr lang="en-US" dirty="0"/>
              <a:t>           - The instruction or data it needed is now in physical memory</a:t>
            </a:r>
          </a:p>
          <a:p>
            <a:r>
              <a:rPr lang="en-US" dirty="0"/>
              <a:t>           - So put its PCB back into the ready state.</a:t>
            </a:r>
          </a:p>
          <a:p>
            <a:r>
              <a:rPr lang="en-US" dirty="0"/>
              <a:t>         - Let the process that was interrupted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5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2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does OS manage the memory</a:t>
            </a:r>
          </a:p>
          <a:p>
            <a:r>
              <a:rPr lang="en-US" dirty="0"/>
              <a:t> - clearly it will use the Paging mechanisms we discussed last class</a:t>
            </a:r>
          </a:p>
          <a:p>
            <a:r>
              <a:rPr lang="en-US" dirty="0"/>
              <a:t> - but it has to be more than than that.</a:t>
            </a:r>
          </a:p>
          <a:p>
            <a:r>
              <a:rPr lang="en-US" dirty="0"/>
              <a:t> - Just too big!!</a:t>
            </a:r>
          </a:p>
          <a:p>
            <a:endParaRPr lang="en-US" dirty="0"/>
          </a:p>
          <a:p>
            <a:r>
              <a:rPr lang="en-US" dirty="0"/>
              <a:t>So only pages of logical memory that are used exist.  </a:t>
            </a:r>
          </a:p>
          <a:p>
            <a:r>
              <a:rPr lang="en-US" dirty="0"/>
              <a:t>Only pages that are currently being used are in page frames.</a:t>
            </a:r>
          </a:p>
          <a:p>
            <a:r>
              <a:rPr lang="en-US" dirty="0"/>
              <a:t>Much of the Empty region does not actually exist at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Recall: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Logical memory is an abstraction created by a combination of the OS and some additional Hardware support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Makes it seem from the process perspective that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each process has its own independent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that its memory is much much larger than the physical memory.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Seems impossible… how can that be….  We’ll we will see.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73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3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sbrk</a:t>
            </a:r>
            <a:r>
              <a:rPr lang="en-US" dirty="0"/>
              <a:t> is the </a:t>
            </a:r>
            <a:r>
              <a:rPr lang="en-US" dirty="0" err="1"/>
              <a:t>linux</a:t>
            </a:r>
            <a:r>
              <a:rPr lang="en-US" dirty="0"/>
              <a:t> system call for changing the size of the heap.</a:t>
            </a:r>
          </a:p>
          <a:p>
            <a:endParaRPr lang="en-US" dirty="0"/>
          </a:p>
          <a:p>
            <a:r>
              <a:rPr lang="en-US" dirty="0"/>
              <a:t>Details of the interrupt and the jump were covered in the previous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2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04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stack shrinks below an allocated page, that page can be removed from the logical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1815960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of the allocations on a page go away then the page can be </a:t>
            </a:r>
            <a:r>
              <a:rPr lang="en-US" dirty="0" err="1"/>
              <a:t>deallocted</a:t>
            </a:r>
            <a:r>
              <a:rPr lang="en-US" dirty="0"/>
              <a:t> from the logical memory.</a:t>
            </a:r>
          </a:p>
        </p:txBody>
      </p:sp>
    </p:spTree>
    <p:extLst>
      <p:ext uri="{BB962C8B-B14F-4D97-AF65-F5344CB8AC3E}">
        <p14:creationId xmlns:p14="http://schemas.microsoft.com/office/powerpoint/2010/main" val="3689818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greatly simplifies allocating and freeing space</a:t>
            </a:r>
          </a:p>
          <a:p>
            <a:r>
              <a:rPr lang="en-US" dirty="0"/>
              <a:t>Practically eliminates memory leaks which are the bane of new C/C++ programmers.</a:t>
            </a:r>
          </a:p>
          <a:p>
            <a:r>
              <a:rPr lang="en-US" dirty="0"/>
              <a:t>Many languages now work this way.</a:t>
            </a:r>
          </a:p>
          <a:p>
            <a:r>
              <a:rPr lang="en-US" dirty="0"/>
              <a:t> - Python, Objective C, Lisp</a:t>
            </a:r>
          </a:p>
          <a:p>
            <a:r>
              <a:rPr lang="en-US" dirty="0"/>
              <a:t> - Others I’m sure…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6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Challenge:</a:t>
            </a:r>
          </a:p>
          <a:p>
            <a:r>
              <a:rPr lang="en-US" dirty="0"/>
              <a:t>  - So every process sees its own HUGE logical memory (e.g. 256,000 GB)</a:t>
            </a:r>
          </a:p>
          <a:p>
            <a:r>
              <a:rPr lang="en-US" dirty="0"/>
              <a:t>  - P1, P2, … P10, can be lots of these</a:t>
            </a:r>
          </a:p>
          <a:p>
            <a:endParaRPr lang="en-US" dirty="0"/>
          </a:p>
          <a:p>
            <a:r>
              <a:rPr lang="en-US" dirty="0"/>
              <a:t>But Main memory is much smaller (e.g. 4-64GB)</a:t>
            </a:r>
          </a:p>
          <a:p>
            <a:r>
              <a:rPr lang="en-US" dirty="0"/>
              <a:t>And all executing processes must share the main memory </a:t>
            </a:r>
          </a:p>
          <a:p>
            <a:r>
              <a:rPr lang="en-US" dirty="0"/>
              <a:t>  - That is just the stored program architecture</a:t>
            </a:r>
          </a:p>
          <a:p>
            <a:r>
              <a:rPr lang="en-US" dirty="0"/>
              <a:t>    - Program and data must be in main memory to be used.</a:t>
            </a:r>
          </a:p>
          <a:p>
            <a:endParaRPr lang="en-US" dirty="0"/>
          </a:p>
          <a:p>
            <a:r>
              <a:rPr lang="en-US" dirty="0"/>
              <a:t>So the question is of course… </a:t>
            </a:r>
          </a:p>
          <a:p>
            <a:r>
              <a:rPr lang="en-US" dirty="0"/>
              <a:t>  - how do we share the MM among all of the processes?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14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  <a:p>
            <a:r>
              <a:rPr lang="en-US" dirty="0"/>
              <a:t>  - one mechanism by which we can implement the logical memory abstraction.</a:t>
            </a:r>
          </a:p>
          <a:p>
            <a:r>
              <a:rPr lang="en-US" dirty="0"/>
              <a:t>    - There are others, but this is the one we’ll look at in this class.</a:t>
            </a:r>
          </a:p>
          <a:p>
            <a:r>
              <a:rPr lang="en-US" dirty="0"/>
              <a:t>    - If you take an OS class you’ll see some other alternatives.</a:t>
            </a:r>
          </a:p>
          <a:p>
            <a:endParaRPr lang="en-US" dirty="0"/>
          </a:p>
          <a:p>
            <a:r>
              <a:rPr lang="en-US" dirty="0"/>
              <a:t>Big idea of paged virtual memory</a:t>
            </a:r>
          </a:p>
          <a:p>
            <a:r>
              <a:rPr lang="en-US" dirty="0"/>
              <a:t>  - we divide logical memory into equal size pages</a:t>
            </a:r>
          </a:p>
          <a:p>
            <a:r>
              <a:rPr lang="en-US" dirty="0"/>
              <a:t>  - and we divide physical memory into page frames of the same size</a:t>
            </a:r>
          </a:p>
          <a:p>
            <a:r>
              <a:rPr lang="en-US" dirty="0"/>
              <a:t>  - we keep pages that contain the instructions and data that we are currently using in page frames</a:t>
            </a:r>
          </a:p>
          <a:p>
            <a:r>
              <a:rPr lang="en-US" dirty="0"/>
              <a:t>    - This allows us to do the fetch/decode/execute or LOAD/STORE operations that we need to.</a:t>
            </a:r>
          </a:p>
          <a:p>
            <a:r>
              <a:rPr lang="en-US" dirty="0"/>
              <a:t>    - Instructions or data that we are not using won’t be fetches or </a:t>
            </a:r>
            <a:r>
              <a:rPr lang="en-US" dirty="0" err="1"/>
              <a:t>LOADed</a:t>
            </a:r>
            <a:r>
              <a:rPr lang="en-US" dirty="0"/>
              <a:t> or </a:t>
            </a:r>
            <a:r>
              <a:rPr lang="en-US" dirty="0" err="1"/>
              <a:t>STOREed</a:t>
            </a:r>
            <a:r>
              <a:rPr lang="en-US" dirty="0"/>
              <a:t> so it doesn’t need to be in physical memory.</a:t>
            </a:r>
          </a:p>
          <a:p>
            <a:r>
              <a:rPr lang="en-US" dirty="0"/>
              <a:t>  - Pages that we are not actively using do not need to be kept in the physical main memory.</a:t>
            </a:r>
          </a:p>
          <a:p>
            <a:r>
              <a:rPr lang="en-US" dirty="0"/>
              <a:t>    - Instead, they can be brought into the main memory if/when they are needed.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Called Virtual Memory because</a:t>
            </a:r>
          </a:p>
          <a:p>
            <a:r>
              <a:rPr lang="en-US" dirty="0"/>
              <a:t>  - The disk is used to make it look like the physical memory is larger than it is.</a:t>
            </a:r>
          </a:p>
          <a:p>
            <a:r>
              <a:rPr lang="en-US" dirty="0"/>
              <a:t>  - Virtual = not physical</a:t>
            </a:r>
          </a:p>
          <a:p>
            <a:r>
              <a:rPr lang="en-US" dirty="0"/>
              <a:t>    - Technically the disk is physical, but it is not physical main memory.  </a:t>
            </a:r>
          </a:p>
          <a:p>
            <a:r>
              <a:rPr lang="en-US" dirty="0"/>
              <a:t>      - it is just pretending to be main memory</a:t>
            </a:r>
          </a:p>
          <a:p>
            <a:r>
              <a:rPr lang="en-US" dirty="0"/>
              <a:t>      - So it’s called virtual.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purple arrows represent the information that the OS and hardware will need to keep track of in order to translate logical addresses into physical addresses.</a:t>
            </a:r>
          </a:p>
          <a:p>
            <a:r>
              <a:rPr lang="en-US" dirty="0"/>
              <a:t>  - That is when the program uses a logical address to JUMP or LOAD or STORE</a:t>
            </a:r>
          </a:p>
          <a:p>
            <a:r>
              <a:rPr lang="en-US" dirty="0"/>
              <a:t>  - That logical address will have to be translated into the corresponding physical address</a:t>
            </a:r>
          </a:p>
          <a:p>
            <a:r>
              <a:rPr lang="en-US" dirty="0"/>
              <a:t>  - So that the machine can actually get the data or instruction.</a:t>
            </a:r>
          </a:p>
          <a:p>
            <a:r>
              <a:rPr lang="en-US" dirty="0"/>
              <a:t>  - We’ll see how soon… for now, just know that this translation has to happen</a:t>
            </a:r>
          </a:p>
          <a:p>
            <a:endParaRPr lang="en-US" dirty="0"/>
          </a:p>
          <a:p>
            <a:r>
              <a:rPr lang="en-US" dirty="0"/>
              <a:t>This Big Idea:</a:t>
            </a:r>
          </a:p>
          <a:p>
            <a:r>
              <a:rPr lang="en-US" dirty="0"/>
              <a:t>  - Allows processes to have their own logical memory.</a:t>
            </a:r>
          </a:p>
          <a:p>
            <a:r>
              <a:rPr lang="en-US" dirty="0"/>
              <a:t>  - Allows that logical memory to be much larger than physical memory</a:t>
            </a:r>
          </a:p>
          <a:p>
            <a:r>
              <a:rPr lang="en-US" dirty="0"/>
              <a:t>  - Makes it possible to share the physical memory between multiple processes.</a:t>
            </a:r>
          </a:p>
          <a:p>
            <a:r>
              <a:rPr lang="en-US" dirty="0"/>
              <a:t>      - Two shown here, but clearly, this would also work with many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Said we will only keep the pages that are currently in use in the main memory.</a:t>
            </a:r>
          </a:p>
          <a:p>
            <a:r>
              <a:rPr lang="en-US" dirty="0"/>
              <a:t>  - The pages that are currently needed will be loaded into page frames (a.k.a. “swapped in”)</a:t>
            </a:r>
          </a:p>
          <a:p>
            <a:r>
              <a:rPr lang="en-US" dirty="0"/>
              <a:t>  - The pages that are not currently needed can be stored on disk and not in main memory (a.k.a. “swapped out.”)</a:t>
            </a:r>
          </a:p>
          <a:p>
            <a:endParaRPr lang="en-US" dirty="0"/>
          </a:p>
          <a:p>
            <a:r>
              <a:rPr lang="en-US" dirty="0"/>
              <a:t>The question is how does this happen?</a:t>
            </a:r>
          </a:p>
          <a:p>
            <a:r>
              <a:rPr lang="en-US" dirty="0"/>
              <a:t>   - The answer is Demand Paging</a:t>
            </a:r>
          </a:p>
          <a:p>
            <a:endParaRPr lang="en-US" dirty="0"/>
          </a:p>
          <a:p>
            <a:r>
              <a:rPr lang="en-US" dirty="0"/>
              <a:t>Imagine P1 is running and executing the instruction at the indicated PC value.</a:t>
            </a:r>
          </a:p>
          <a:p>
            <a:r>
              <a:rPr lang="en-US" dirty="0"/>
              <a:t>  - Now imagine that instruction is a JUMP instruction</a:t>
            </a:r>
          </a:p>
          <a:p>
            <a:r>
              <a:rPr lang="en-US" dirty="0"/>
              <a:t>  - This will change the PC to a new location indicating the next instruction that needs to be fetched.</a:t>
            </a:r>
          </a:p>
          <a:p>
            <a:r>
              <a:rPr lang="en-US" dirty="0"/>
              <a:t>  - If the page containing that instruction is in physical (main) memory, no problem… </a:t>
            </a:r>
          </a:p>
          <a:p>
            <a:r>
              <a:rPr lang="en-US" dirty="0"/>
              <a:t>  - But what if the page containing that instruction is not in main memory (i.e. it is swapped out to disk)?</a:t>
            </a:r>
          </a:p>
          <a:p>
            <a:endParaRPr lang="en-US" dirty="0"/>
          </a:p>
          <a:p>
            <a:r>
              <a:rPr lang="en-US" dirty="0"/>
              <a:t>If the page containing the instruction to be fetched is not in physical (main) memory…</a:t>
            </a:r>
          </a:p>
          <a:p>
            <a:r>
              <a:rPr lang="en-US" dirty="0"/>
              <a:t>  - it cannot be fetched</a:t>
            </a:r>
          </a:p>
          <a:p>
            <a:r>
              <a:rPr lang="en-US" dirty="0"/>
              <a:t>  - the page containing the instruction will need to be moved into main memory.</a:t>
            </a:r>
          </a:p>
          <a:p>
            <a:r>
              <a:rPr lang="en-US" dirty="0"/>
              <a:t>  - Then it can be fetched!</a:t>
            </a:r>
          </a:p>
          <a:p>
            <a:endParaRPr lang="en-US" dirty="0"/>
          </a:p>
          <a:p>
            <a:r>
              <a:rPr lang="en-US" dirty="0"/>
              <a:t>When a process uses a logical address on a page that is not in main memory</a:t>
            </a:r>
          </a:p>
          <a:p>
            <a:r>
              <a:rPr lang="en-US" dirty="0"/>
              <a:t>  - I.e. that address does not currently have a corresponding physical address</a:t>
            </a:r>
          </a:p>
          <a:p>
            <a:r>
              <a:rPr lang="en-US" dirty="0"/>
              <a:t>  - the hardware (which we’ll see soon) generates an interrupt.</a:t>
            </a:r>
          </a:p>
          <a:p>
            <a:r>
              <a:rPr lang="en-US" dirty="0"/>
              <a:t>  - That interrupt – like any other </a:t>
            </a:r>
          </a:p>
          <a:p>
            <a:r>
              <a:rPr lang="en-US" dirty="0"/>
              <a:t>    - Switches the CPU to kernel mode</a:t>
            </a:r>
          </a:p>
          <a:p>
            <a:r>
              <a:rPr lang="en-US" dirty="0"/>
              <a:t>    - Invokes an ISR in the OS which loads the page containing the requested instruction from the disk into an available page frame in physical memory.</a:t>
            </a:r>
          </a:p>
          <a:p>
            <a:r>
              <a:rPr lang="en-US" dirty="0"/>
              <a:t>    - Control of the CPU is returned to the process</a:t>
            </a:r>
          </a:p>
          <a:p>
            <a:r>
              <a:rPr lang="en-US" dirty="0"/>
              <a:t>      - The fetch now succeeds because there is a physical address corresponding to the logical address.</a:t>
            </a:r>
          </a:p>
          <a:p>
            <a:endParaRPr lang="en-US" dirty="0"/>
          </a:p>
          <a:p>
            <a:r>
              <a:rPr lang="en-US" dirty="0"/>
              <a:t>So Demand Paging ensures that:</a:t>
            </a:r>
          </a:p>
          <a:p>
            <a:r>
              <a:rPr lang="en-US" dirty="0"/>
              <a:t>  - Pages are brought into physical memory when they are needed.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Recall that the Disk (HDD or SSD) is much much slower than the main memory.</a:t>
            </a:r>
          </a:p>
          <a:p>
            <a:r>
              <a:rPr lang="en-US" dirty="0"/>
              <a:t>  - So anytime there is a page fault, there will be a time cost.</a:t>
            </a:r>
          </a:p>
          <a:p>
            <a:r>
              <a:rPr lang="en-US" dirty="0"/>
              <a:t>  - But in exchange for that time cost</a:t>
            </a:r>
          </a:p>
          <a:p>
            <a:r>
              <a:rPr lang="en-US" dirty="0"/>
              <a:t>    - We can run more programs than will fit in the main memory.</a:t>
            </a:r>
          </a:p>
          <a:p>
            <a:r>
              <a:rPr lang="en-US" dirty="0"/>
              <a:t>    - Each program and its data can be much larger than the main memory.</a:t>
            </a:r>
          </a:p>
          <a:p>
            <a:endParaRPr lang="en-US" dirty="0"/>
          </a:p>
          <a:p>
            <a:r>
              <a:rPr lang="en-US" dirty="0"/>
              <a:t>Notice that this is like our Library Analogy:</a:t>
            </a:r>
          </a:p>
          <a:p>
            <a:r>
              <a:rPr lang="en-US" dirty="0"/>
              <a:t>  - The interlibrary loan is much larger than our physical library.</a:t>
            </a:r>
          </a:p>
          <a:p>
            <a:r>
              <a:rPr lang="en-US" dirty="0"/>
              <a:t>  - But when we request things that are not in the physical library</a:t>
            </a:r>
          </a:p>
          <a:p>
            <a:r>
              <a:rPr lang="en-US" dirty="0"/>
              <a:t>  - We get them (on demand)</a:t>
            </a:r>
          </a:p>
          <a:p>
            <a:r>
              <a:rPr lang="en-US" dirty="0"/>
              <a:t>  - It just takes longer.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7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fewer page frames than there are pages.</a:t>
            </a:r>
          </a:p>
          <a:p>
            <a:r>
              <a:rPr lang="en-US" dirty="0"/>
              <a:t>So it will happen that a page fault will occur and there are no empty page frames to move the page to.</a:t>
            </a:r>
          </a:p>
          <a:p>
            <a:endParaRPr lang="en-US" dirty="0"/>
          </a:p>
          <a:p>
            <a:r>
              <a:rPr lang="en-US" dirty="0"/>
              <a:t>What do we do?</a:t>
            </a:r>
          </a:p>
          <a:p>
            <a:r>
              <a:rPr lang="en-US" dirty="0"/>
              <a:t>  - We have to remove one of the pages from the main memory.</a:t>
            </a:r>
          </a:p>
          <a:p>
            <a:r>
              <a:rPr lang="en-US" dirty="0"/>
              <a:t>  - If it has changed we will copy it is contents back to disk (i.e. to the virtual memory)</a:t>
            </a:r>
          </a:p>
          <a:p>
            <a:r>
              <a:rPr lang="en-US" dirty="0"/>
              <a:t>  - If it has not changed we can just overwrite it.</a:t>
            </a:r>
          </a:p>
          <a:p>
            <a:endParaRPr lang="en-US" dirty="0"/>
          </a:p>
          <a:p>
            <a:r>
              <a:rPr lang="en-US" dirty="0"/>
              <a:t>Which page frame should we pick?</a:t>
            </a:r>
          </a:p>
          <a:p>
            <a:r>
              <a:rPr lang="en-US" dirty="0"/>
              <a:t>   - First In First Out – Seems fair</a:t>
            </a:r>
          </a:p>
          <a:p>
            <a:r>
              <a:rPr lang="en-US" dirty="0"/>
              <a:t>     - May not be very good if that page is used all of the time.</a:t>
            </a:r>
          </a:p>
          <a:p>
            <a:r>
              <a:rPr lang="en-US" dirty="0"/>
              <a:t>     - We will just end up generating another page fault right away and swapping it back in.</a:t>
            </a:r>
          </a:p>
          <a:p>
            <a:r>
              <a:rPr lang="en-US" dirty="0"/>
              <a:t>  - The one we won’t need for the longest in the future…</a:t>
            </a:r>
          </a:p>
          <a:p>
            <a:r>
              <a:rPr lang="en-US" dirty="0"/>
              <a:t>    - This would be ideal…</a:t>
            </a:r>
          </a:p>
          <a:p>
            <a:r>
              <a:rPr lang="en-US" dirty="0"/>
              <a:t>    - However, we can’t do that, there is no way to know.</a:t>
            </a:r>
          </a:p>
          <a:p>
            <a:r>
              <a:rPr lang="en-US" dirty="0"/>
              <a:t>    - So we can approximate it.</a:t>
            </a:r>
          </a:p>
          <a:p>
            <a:r>
              <a:rPr lang="en-US" dirty="0"/>
              <a:t>      - We will remove the page we haven’t used in the longest period of time.</a:t>
            </a:r>
          </a:p>
          <a:p>
            <a:r>
              <a:rPr lang="en-US" dirty="0"/>
              <a:t>      - The Least Recently Used (LRU) page.</a:t>
            </a:r>
          </a:p>
          <a:p>
            <a:endParaRPr lang="en-US" dirty="0"/>
          </a:p>
          <a:p>
            <a:r>
              <a:rPr lang="en-US" dirty="0"/>
              <a:t>LRU</a:t>
            </a:r>
          </a:p>
          <a:p>
            <a:r>
              <a:rPr lang="en-US" dirty="0"/>
              <a:t>  - Uses the inverse of temporal locality to predict that </a:t>
            </a:r>
          </a:p>
          <a:p>
            <a:r>
              <a:rPr lang="en-US" dirty="0"/>
              <a:t>  - If a page has not been used in a long time then </a:t>
            </a:r>
          </a:p>
          <a:p>
            <a:r>
              <a:rPr lang="en-US" dirty="0"/>
              <a:t>  - it is unlikely to be used again soon! </a:t>
            </a:r>
          </a:p>
        </p:txBody>
      </p:sp>
    </p:spTree>
    <p:extLst>
      <p:ext uri="{BB962C8B-B14F-4D97-AF65-F5344CB8AC3E}">
        <p14:creationId xmlns:p14="http://schemas.microsoft.com/office/powerpoint/2010/main" val="31138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7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translation of addresses from logical addresses to physical addresses is at the heart of the virtual memory abstraction.</a:t>
            </a:r>
          </a:p>
          <a:p>
            <a:endParaRPr lang="en-US" dirty="0"/>
          </a:p>
          <a:p>
            <a:r>
              <a:rPr lang="en-US" dirty="0"/>
              <a:t>The work done by the MMU was represented by the purple arrows in the previous diagrams.</a:t>
            </a:r>
          </a:p>
          <a:p>
            <a:r>
              <a:rPr lang="en-US" dirty="0"/>
              <a:t>  - It takes in logical addresses issued by the ML instructions in the programs</a:t>
            </a:r>
          </a:p>
          <a:p>
            <a:r>
              <a:rPr lang="en-US" dirty="0"/>
              <a:t>  - Converts them into the corresponding physical address of where the data or instruction actually is in the main memory.</a:t>
            </a:r>
          </a:p>
          <a:p>
            <a:r>
              <a:rPr lang="en-US" dirty="0"/>
              <a:t>  - Or generates a page fault interrupt if there is not currently a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5793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page contains 1024 bytes</a:t>
            </a:r>
          </a:p>
          <a:p>
            <a:r>
              <a:rPr lang="en-US" dirty="0"/>
              <a:t>  - Page 0 will contain addresses 0 … 1023</a:t>
            </a:r>
          </a:p>
          <a:p>
            <a:r>
              <a:rPr lang="en-US" dirty="0"/>
              <a:t>  - Page 1 will contain addresses 1024 … 2047</a:t>
            </a:r>
          </a:p>
          <a:p>
            <a:endParaRPr lang="en-US" dirty="0"/>
          </a:p>
          <a:p>
            <a:r>
              <a:rPr lang="en-US" dirty="0"/>
              <a:t>Address 500 will be in the first (0</a:t>
            </a:r>
            <a:r>
              <a:rPr lang="en-US" baseline="0" dirty="0"/>
              <a:t>) page</a:t>
            </a:r>
          </a:p>
          <a:p>
            <a:r>
              <a:rPr lang="en-US" baseline="0" dirty="0"/>
              <a:t>  - And will be the 500</a:t>
            </a:r>
            <a:r>
              <a:rPr lang="en-US" baseline="30000" dirty="0"/>
              <a:t>th</a:t>
            </a:r>
            <a:r>
              <a:rPr lang="en-US" baseline="0" dirty="0"/>
              <a:t> byte in that page.</a:t>
            </a:r>
          </a:p>
          <a:p>
            <a:r>
              <a:rPr lang="en-US" baseline="0" dirty="0"/>
              <a:t>  </a:t>
            </a:r>
          </a:p>
          <a:p>
            <a:r>
              <a:rPr lang="en-US" baseline="0" dirty="0"/>
              <a:t>Address 1023 will also be in the first page.</a:t>
            </a:r>
          </a:p>
          <a:p>
            <a:r>
              <a:rPr lang="en-US" baseline="0" dirty="0"/>
              <a:t>  - It will be the 1023</a:t>
            </a:r>
            <a:r>
              <a:rPr lang="en-US" baseline="30000" dirty="0"/>
              <a:t>rd</a:t>
            </a:r>
            <a:r>
              <a:rPr lang="en-US" baseline="0" dirty="0"/>
              <a:t> byte in the page.</a:t>
            </a:r>
          </a:p>
          <a:p>
            <a:endParaRPr lang="en-US" baseline="0" dirty="0"/>
          </a:p>
          <a:p>
            <a:r>
              <a:rPr lang="en-US" baseline="0" dirty="0"/>
              <a:t>What about 1024?</a:t>
            </a:r>
          </a:p>
          <a:p>
            <a:r>
              <a:rPr lang="en-US" baseline="0" dirty="0"/>
              <a:t>  - It will be the first byte (0) byte on the second (1) page.</a:t>
            </a:r>
          </a:p>
        </p:txBody>
      </p:sp>
    </p:spTree>
    <p:extLst>
      <p:ext uri="{BB962C8B-B14F-4D97-AF65-F5344CB8AC3E}">
        <p14:creationId xmlns:p14="http://schemas.microsoft.com/office/powerpoint/2010/main" val="23230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5868955" cy="1159800"/>
          </a:xfrm>
        </p:spPr>
        <p:txBody>
          <a:bodyPr/>
          <a:lstStyle/>
          <a:p>
            <a:r>
              <a:rPr lang="en-US" dirty="0"/>
              <a:t>24 – Paged Virtual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21598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  Page 1,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  Page 1, Offset   24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Page 2, Offset    0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  Page 2, Offset  500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15015-767B-FE41-A878-ACE8259B879B}"/>
              </a:ext>
            </a:extLst>
          </p:cNvPr>
          <p:cNvSpPr txBox="1"/>
          <p:nvPr/>
        </p:nvSpPr>
        <p:spPr>
          <a:xfrm rot="20843640">
            <a:off x="130468" y="3580353"/>
            <a:ext cx="234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Notice: The </a:t>
            </a:r>
            <a:r>
              <a:rPr lang="en-US" sz="1600" b="1" dirty="0">
                <a:latin typeface="Segoe Print" panose="02000800000000000000" pitchFamily="2" charset="0"/>
              </a:rPr>
              <a:t>offset</a:t>
            </a:r>
            <a:r>
              <a:rPr lang="en-US" sz="1600" dirty="0">
                <a:latin typeface="Segoe Print" panose="02000800000000000000" pitchFamily="2" charset="0"/>
              </a:rPr>
              <a:t> of a data or instruction will be the same in a page frame as it is in a page.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2A33-06F7-4C4E-943D-E464C8CB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B573A-D352-B349-A32C-8A38F511C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1318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830E47-3D70-914C-A3B6-C8A9ABAA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91" y="3020958"/>
            <a:ext cx="978305" cy="20669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C03F93-E1DB-2846-B6FC-44F35A25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529" y="3020958"/>
            <a:ext cx="963822" cy="148332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488C3C0-EFAB-A949-B028-0631C0EC9CC6}"/>
              </a:ext>
            </a:extLst>
          </p:cNvPr>
          <p:cNvSpPr txBox="1"/>
          <p:nvPr/>
        </p:nvSpPr>
        <p:spPr>
          <a:xfrm rot="733442">
            <a:off x="6838841" y="1565540"/>
            <a:ext cx="995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Page</a:t>
            </a:r>
          </a:p>
          <a:p>
            <a:pPr algn="ctr"/>
            <a:r>
              <a:rPr lang="en-US" sz="2400" dirty="0">
                <a:latin typeface="Segoe Print" panose="02000800000000000000" pitchFamily="2" charset="0"/>
              </a:rPr>
              <a:t>Table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16726EE-0B4D-854B-9D13-0D0E50833C38}"/>
              </a:ext>
            </a:extLst>
          </p:cNvPr>
          <p:cNvSpPr/>
          <p:nvPr/>
        </p:nvSpPr>
        <p:spPr>
          <a:xfrm>
            <a:off x="4337578" y="2092960"/>
            <a:ext cx="2530582" cy="558800"/>
          </a:xfrm>
          <a:custGeom>
            <a:avLst/>
            <a:gdLst>
              <a:gd name="connsiteX0" fmla="*/ 2530582 w 2530582"/>
              <a:gd name="connsiteY0" fmla="*/ 0 h 558800"/>
              <a:gd name="connsiteX1" fmla="*/ 2388342 w 2530582"/>
              <a:gd name="connsiteY1" fmla="*/ 91440 h 558800"/>
              <a:gd name="connsiteX2" fmla="*/ 2357862 w 2530582"/>
              <a:gd name="connsiteY2" fmla="*/ 111760 h 558800"/>
              <a:gd name="connsiteX3" fmla="*/ 2327382 w 2530582"/>
              <a:gd name="connsiteY3" fmla="*/ 142240 h 558800"/>
              <a:gd name="connsiteX4" fmla="*/ 2266422 w 2530582"/>
              <a:gd name="connsiteY4" fmla="*/ 182880 h 558800"/>
              <a:gd name="connsiteX5" fmla="*/ 2235942 w 2530582"/>
              <a:gd name="connsiteY5" fmla="*/ 213360 h 558800"/>
              <a:gd name="connsiteX6" fmla="*/ 2205462 w 2530582"/>
              <a:gd name="connsiteY6" fmla="*/ 223520 h 558800"/>
              <a:gd name="connsiteX7" fmla="*/ 2114022 w 2530582"/>
              <a:gd name="connsiteY7" fmla="*/ 264160 h 558800"/>
              <a:gd name="connsiteX8" fmla="*/ 2083542 w 2530582"/>
              <a:gd name="connsiteY8" fmla="*/ 274320 h 558800"/>
              <a:gd name="connsiteX9" fmla="*/ 1920982 w 2530582"/>
              <a:gd name="connsiteY9" fmla="*/ 264160 h 558800"/>
              <a:gd name="connsiteX10" fmla="*/ 1738102 w 2530582"/>
              <a:gd name="connsiteY10" fmla="*/ 254000 h 558800"/>
              <a:gd name="connsiteX11" fmla="*/ 1656822 w 2530582"/>
              <a:gd name="connsiteY11" fmla="*/ 243840 h 558800"/>
              <a:gd name="connsiteX12" fmla="*/ 1494262 w 2530582"/>
              <a:gd name="connsiteY12" fmla="*/ 233680 h 558800"/>
              <a:gd name="connsiteX13" fmla="*/ 1372342 w 2530582"/>
              <a:gd name="connsiteY13" fmla="*/ 223520 h 558800"/>
              <a:gd name="connsiteX14" fmla="*/ 1250422 w 2530582"/>
              <a:gd name="connsiteY14" fmla="*/ 203200 h 558800"/>
              <a:gd name="connsiteX15" fmla="*/ 1098022 w 2530582"/>
              <a:gd name="connsiteY15" fmla="*/ 182880 h 558800"/>
              <a:gd name="connsiteX16" fmla="*/ 803382 w 2530582"/>
              <a:gd name="connsiteY16" fmla="*/ 162560 h 558800"/>
              <a:gd name="connsiteX17" fmla="*/ 722102 w 2530582"/>
              <a:gd name="connsiteY17" fmla="*/ 152400 h 558800"/>
              <a:gd name="connsiteX18" fmla="*/ 325862 w 2530582"/>
              <a:gd name="connsiteY18" fmla="*/ 162560 h 558800"/>
              <a:gd name="connsiteX19" fmla="*/ 264902 w 2530582"/>
              <a:gd name="connsiteY19" fmla="*/ 172720 h 558800"/>
              <a:gd name="connsiteX20" fmla="*/ 203942 w 2530582"/>
              <a:gd name="connsiteY20" fmla="*/ 193040 h 558800"/>
              <a:gd name="connsiteX21" fmla="*/ 132822 w 2530582"/>
              <a:gd name="connsiteY21" fmla="*/ 233680 h 558800"/>
              <a:gd name="connsiteX22" fmla="*/ 112502 w 2530582"/>
              <a:gd name="connsiteY22" fmla="*/ 264160 h 558800"/>
              <a:gd name="connsiteX23" fmla="*/ 61702 w 2530582"/>
              <a:gd name="connsiteY23" fmla="*/ 325120 h 558800"/>
              <a:gd name="connsiteX24" fmla="*/ 31222 w 2530582"/>
              <a:gd name="connsiteY24" fmla="*/ 426720 h 558800"/>
              <a:gd name="connsiteX25" fmla="*/ 21062 w 2530582"/>
              <a:gd name="connsiteY25" fmla="*/ 457200 h 558800"/>
              <a:gd name="connsiteX26" fmla="*/ 10902 w 2530582"/>
              <a:gd name="connsiteY26" fmla="*/ 497840 h 558800"/>
              <a:gd name="connsiteX27" fmla="*/ 742 w 2530582"/>
              <a:gd name="connsiteY27" fmla="*/ 528320 h 558800"/>
              <a:gd name="connsiteX28" fmla="*/ 742 w 2530582"/>
              <a:gd name="connsiteY28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530582" h="558800">
                <a:moveTo>
                  <a:pt x="2530582" y="0"/>
                </a:moveTo>
                <a:lnTo>
                  <a:pt x="2388342" y="91440"/>
                </a:lnTo>
                <a:cubicBezTo>
                  <a:pt x="2378090" y="98074"/>
                  <a:pt x="2366496" y="103126"/>
                  <a:pt x="2357862" y="111760"/>
                </a:cubicBezTo>
                <a:cubicBezTo>
                  <a:pt x="2347702" y="121920"/>
                  <a:pt x="2338724" y="133419"/>
                  <a:pt x="2327382" y="142240"/>
                </a:cubicBezTo>
                <a:cubicBezTo>
                  <a:pt x="2308105" y="157233"/>
                  <a:pt x="2283691" y="165611"/>
                  <a:pt x="2266422" y="182880"/>
                </a:cubicBezTo>
                <a:cubicBezTo>
                  <a:pt x="2256262" y="193040"/>
                  <a:pt x="2247897" y="205390"/>
                  <a:pt x="2235942" y="213360"/>
                </a:cubicBezTo>
                <a:cubicBezTo>
                  <a:pt x="2227031" y="219301"/>
                  <a:pt x="2215041" y="218731"/>
                  <a:pt x="2205462" y="223520"/>
                </a:cubicBezTo>
                <a:cubicBezTo>
                  <a:pt x="2108858" y="271822"/>
                  <a:pt x="2271293" y="211736"/>
                  <a:pt x="2114022" y="264160"/>
                </a:cubicBezTo>
                <a:lnTo>
                  <a:pt x="2083542" y="274320"/>
                </a:lnTo>
                <a:lnTo>
                  <a:pt x="1920982" y="264160"/>
                </a:lnTo>
                <a:cubicBezTo>
                  <a:pt x="1860033" y="260575"/>
                  <a:pt x="1798976" y="258683"/>
                  <a:pt x="1738102" y="254000"/>
                </a:cubicBezTo>
                <a:cubicBezTo>
                  <a:pt x="1710878" y="251906"/>
                  <a:pt x="1684032" y="246107"/>
                  <a:pt x="1656822" y="243840"/>
                </a:cubicBezTo>
                <a:cubicBezTo>
                  <a:pt x="1602717" y="239331"/>
                  <a:pt x="1548416" y="237548"/>
                  <a:pt x="1494262" y="233680"/>
                </a:cubicBezTo>
                <a:cubicBezTo>
                  <a:pt x="1453585" y="230774"/>
                  <a:pt x="1412982" y="226907"/>
                  <a:pt x="1372342" y="223520"/>
                </a:cubicBezTo>
                <a:cubicBezTo>
                  <a:pt x="1282914" y="205634"/>
                  <a:pt x="1359641" y="220003"/>
                  <a:pt x="1250422" y="203200"/>
                </a:cubicBezTo>
                <a:cubicBezTo>
                  <a:pt x="1164762" y="190022"/>
                  <a:pt x="1201673" y="192303"/>
                  <a:pt x="1098022" y="182880"/>
                </a:cubicBezTo>
                <a:cubicBezTo>
                  <a:pt x="793434" y="155190"/>
                  <a:pt x="1155560" y="191908"/>
                  <a:pt x="803382" y="162560"/>
                </a:cubicBezTo>
                <a:cubicBezTo>
                  <a:pt x="776172" y="160293"/>
                  <a:pt x="749195" y="155787"/>
                  <a:pt x="722102" y="152400"/>
                </a:cubicBezTo>
                <a:lnTo>
                  <a:pt x="325862" y="162560"/>
                </a:lnTo>
                <a:cubicBezTo>
                  <a:pt x="305282" y="163475"/>
                  <a:pt x="284887" y="167724"/>
                  <a:pt x="264902" y="172720"/>
                </a:cubicBezTo>
                <a:cubicBezTo>
                  <a:pt x="244122" y="177915"/>
                  <a:pt x="223100" y="183461"/>
                  <a:pt x="203942" y="193040"/>
                </a:cubicBezTo>
                <a:cubicBezTo>
                  <a:pt x="152380" y="218821"/>
                  <a:pt x="175904" y="204959"/>
                  <a:pt x="132822" y="233680"/>
                </a:cubicBezTo>
                <a:cubicBezTo>
                  <a:pt x="126049" y="243840"/>
                  <a:pt x="120319" y="254779"/>
                  <a:pt x="112502" y="264160"/>
                </a:cubicBezTo>
                <a:cubicBezTo>
                  <a:pt x="89715" y="291504"/>
                  <a:pt x="76116" y="292687"/>
                  <a:pt x="61702" y="325120"/>
                </a:cubicBezTo>
                <a:cubicBezTo>
                  <a:pt x="42386" y="368580"/>
                  <a:pt x="43043" y="385345"/>
                  <a:pt x="31222" y="426720"/>
                </a:cubicBezTo>
                <a:cubicBezTo>
                  <a:pt x="28280" y="437018"/>
                  <a:pt x="24004" y="446902"/>
                  <a:pt x="21062" y="457200"/>
                </a:cubicBezTo>
                <a:cubicBezTo>
                  <a:pt x="17226" y="470626"/>
                  <a:pt x="14738" y="484414"/>
                  <a:pt x="10902" y="497840"/>
                </a:cubicBezTo>
                <a:cubicBezTo>
                  <a:pt x="7960" y="508138"/>
                  <a:pt x="2503" y="517756"/>
                  <a:pt x="742" y="528320"/>
                </a:cubicBezTo>
                <a:cubicBezTo>
                  <a:pt x="-928" y="538342"/>
                  <a:pt x="742" y="548640"/>
                  <a:pt x="742" y="558800"/>
                </a:cubicBez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63F16B5-3747-EC40-AFE5-9BE8044AD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2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31839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290545" y="3010798"/>
            <a:ext cx="931510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8" y="3010798"/>
            <a:ext cx="74228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398958" y="3010797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8595" y="2936240"/>
            <a:ext cx="2219006" cy="30105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E03ED-10D0-0F45-8840-8637889FC684}"/>
              </a:ext>
            </a:extLst>
          </p:cNvPr>
          <p:cNvGrpSpPr/>
          <p:nvPr/>
        </p:nvGrpSpPr>
        <p:grpSpPr>
          <a:xfrm>
            <a:off x="669958" y="2703022"/>
            <a:ext cx="1673792" cy="615555"/>
            <a:chOff x="669958" y="3241502"/>
            <a:chExt cx="1673792" cy="615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86913C-61CD-7A47-8D49-7F75A790A737}"/>
                </a:ext>
              </a:extLst>
            </p:cNvPr>
            <p:cNvSpPr txBox="1"/>
            <p:nvPr/>
          </p:nvSpPr>
          <p:spPr>
            <a:xfrm>
              <a:off x="669958" y="3549280"/>
              <a:ext cx="1673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Page 0, Offset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787B28-3DFD-6142-B4C4-5D3B4436E16E}"/>
                </a:ext>
              </a:extLst>
            </p:cNvPr>
            <p:cNvSpPr txBox="1"/>
            <p:nvPr/>
          </p:nvSpPr>
          <p:spPr>
            <a:xfrm>
              <a:off x="722152" y="3241502"/>
              <a:ext cx="1569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Address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778327-56C7-5344-BDA0-8F6798CE5BF4}"/>
              </a:ext>
            </a:extLst>
          </p:cNvPr>
          <p:cNvGrpSpPr/>
          <p:nvPr/>
        </p:nvGrpSpPr>
        <p:grpSpPr>
          <a:xfrm>
            <a:off x="5290545" y="2703021"/>
            <a:ext cx="1870961" cy="615555"/>
            <a:chOff x="5290545" y="3241501"/>
            <a:chExt cx="1870961" cy="6155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7351D-D276-C846-8422-8B3EEC6C5BE1}"/>
                </a:ext>
              </a:extLst>
            </p:cNvPr>
            <p:cNvSpPr txBox="1"/>
            <p:nvPr/>
          </p:nvSpPr>
          <p:spPr>
            <a:xfrm>
              <a:off x="5290545" y="3549279"/>
              <a:ext cx="1870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 12, Offset 240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041E2-E9FE-5E47-885F-2BEDE5EFDD40}"/>
                </a:ext>
              </a:extLst>
            </p:cNvPr>
            <p:cNvSpPr txBox="1"/>
            <p:nvPr/>
          </p:nvSpPr>
          <p:spPr>
            <a:xfrm>
              <a:off x="5292243" y="3241501"/>
              <a:ext cx="1670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Physical Address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FC53CE4-146F-2D40-8CB1-BB9A74E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E4D1622-D4ED-C64B-AE96-17D44DF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E78A3CD-F432-3A44-A12A-CB0AC3B0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</p:spTree>
    <p:extLst>
      <p:ext uri="{BB962C8B-B14F-4D97-AF65-F5344CB8AC3E}">
        <p14:creationId xmlns:p14="http://schemas.microsoft.com/office/powerpoint/2010/main" val="160167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D0D559-552E-F345-8EAD-33A82222D7C9}"/>
              </a:ext>
            </a:extLst>
          </p:cNvPr>
          <p:cNvSpPr/>
          <p:nvPr/>
        </p:nvSpPr>
        <p:spPr>
          <a:xfrm>
            <a:off x="630491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5F7BAD-3138-4142-817E-E87F30C863C1}"/>
              </a:ext>
            </a:extLst>
          </p:cNvPr>
          <p:cNvSpPr/>
          <p:nvPr/>
        </p:nvSpPr>
        <p:spPr>
          <a:xfrm>
            <a:off x="5311245" y="3435425"/>
            <a:ext cx="993671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CCFF84-B3D6-7743-A119-ED4C829AD262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CA5AA0-37C6-9443-8C2C-D9799C921BB6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970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3197A-BF4F-1541-8FB5-72A5184B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320" y="3880609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52DC0D-076D-C141-8441-B2FFBC3AB65E}"/>
              </a:ext>
            </a:extLst>
          </p:cNvPr>
          <p:cNvSpPr/>
          <p:nvPr/>
        </p:nvSpPr>
        <p:spPr>
          <a:xfrm>
            <a:off x="6213476" y="3443068"/>
            <a:ext cx="890243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E03CDC-B7A2-1749-8444-986C34D3868A}"/>
              </a:ext>
            </a:extLst>
          </p:cNvPr>
          <p:cNvSpPr/>
          <p:nvPr/>
        </p:nvSpPr>
        <p:spPr>
          <a:xfrm>
            <a:off x="5311245" y="3435425"/>
            <a:ext cx="890243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3DF53F1-5247-D345-9432-D0C3B3A46321}"/>
              </a:ext>
            </a:extLst>
          </p:cNvPr>
          <p:cNvSpPr/>
          <p:nvPr/>
        </p:nvSpPr>
        <p:spPr>
          <a:xfrm>
            <a:off x="669957" y="3435425"/>
            <a:ext cx="1003881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9E9D42-48AC-8E4F-8119-9BFA1356BED3}"/>
              </a:ext>
            </a:extLst>
          </p:cNvPr>
          <p:cNvSpPr/>
          <p:nvPr/>
        </p:nvSpPr>
        <p:spPr>
          <a:xfrm>
            <a:off x="1679957" y="3435425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C66C2F-93DF-3147-B197-E1C82ADF29F3}"/>
              </a:ext>
            </a:extLst>
          </p:cNvPr>
          <p:cNvSpPr/>
          <p:nvPr/>
        </p:nvSpPr>
        <p:spPr>
          <a:xfrm>
            <a:off x="2701615" y="4155479"/>
            <a:ext cx="2219006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FD140-0752-6C48-BC21-17BDC1BD02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87B28-3DFD-6142-B4C4-5D3B4436E16E}"/>
              </a:ext>
            </a:extLst>
          </p:cNvPr>
          <p:cNvSpPr txBox="1"/>
          <p:nvPr/>
        </p:nvSpPr>
        <p:spPr>
          <a:xfrm>
            <a:off x="722152" y="270302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041E2-E9FE-5E47-885F-2BEDE5EFDD40}"/>
              </a:ext>
            </a:extLst>
          </p:cNvPr>
          <p:cNvSpPr txBox="1"/>
          <p:nvPr/>
        </p:nvSpPr>
        <p:spPr>
          <a:xfrm>
            <a:off x="5292243" y="270302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C04878-46D2-4441-8960-73862184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EFEAF58-7898-7940-9B2B-FE2BE301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DD1E4A-DBBF-264D-AC6F-AE19BDBD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6913C-61CD-7A47-8D49-7F75A790A737}"/>
              </a:ext>
            </a:extLst>
          </p:cNvPr>
          <p:cNvSpPr txBox="1"/>
          <p:nvPr/>
        </p:nvSpPr>
        <p:spPr>
          <a:xfrm>
            <a:off x="669958" y="3010800"/>
            <a:ext cx="1971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351D-D276-C846-8422-8B3EEC6C5BE1}"/>
              </a:ext>
            </a:extLst>
          </p:cNvPr>
          <p:cNvSpPr txBox="1"/>
          <p:nvPr/>
        </p:nvSpPr>
        <p:spPr>
          <a:xfrm>
            <a:off x="5290545" y="3010799"/>
            <a:ext cx="1870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</p:txBody>
      </p:sp>
    </p:spTree>
    <p:extLst>
      <p:ext uri="{BB962C8B-B14F-4D97-AF65-F5344CB8AC3E}">
        <p14:creationId xmlns:p14="http://schemas.microsoft.com/office/powerpoint/2010/main" val="389345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DB013F-2E52-E94D-A814-1ADFFAF6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20" y="214814"/>
            <a:ext cx="4944300" cy="645300"/>
          </a:xfrm>
        </p:spPr>
        <p:txBody>
          <a:bodyPr/>
          <a:lstStyle/>
          <a:p>
            <a:r>
              <a:rPr lang="en-US" dirty="0"/>
              <a:t>Page Table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40FEC8-4E01-E542-964D-BEB089427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805" y="921534"/>
            <a:ext cx="5249545" cy="1659900"/>
          </a:xfrm>
        </p:spPr>
        <p:txBody>
          <a:bodyPr/>
          <a:lstStyle/>
          <a:p>
            <a:r>
              <a:rPr lang="en-US" sz="2000" dirty="0"/>
              <a:t>The MMU uses a </a:t>
            </a:r>
            <a:r>
              <a:rPr lang="en-US" sz="2000" b="1" i="1" dirty="0"/>
              <a:t>page table</a:t>
            </a:r>
            <a:r>
              <a:rPr lang="en-US" sz="2000" dirty="0"/>
              <a:t> to translate </a:t>
            </a:r>
            <a:r>
              <a:rPr lang="en-US" sz="2000" i="1" dirty="0"/>
              <a:t>page numbers </a:t>
            </a:r>
            <a:r>
              <a:rPr lang="en-US" sz="2000" dirty="0"/>
              <a:t>(logical) to </a:t>
            </a:r>
            <a:r>
              <a:rPr lang="en-US" sz="2000" i="1" dirty="0"/>
              <a:t>page frame numbers </a:t>
            </a:r>
            <a:r>
              <a:rPr lang="en-US" sz="2000" dirty="0"/>
              <a:t>(physical).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6DC3DD6-D496-F542-B96C-9B29B87A101A}"/>
              </a:ext>
            </a:extLst>
          </p:cNvPr>
          <p:cNvSpPr/>
          <p:nvPr/>
        </p:nvSpPr>
        <p:spPr>
          <a:xfrm>
            <a:off x="5330951" y="4385163"/>
            <a:ext cx="97196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EEE7E5-F5A0-334A-B45B-A78D3B39D856}"/>
              </a:ext>
            </a:extLst>
          </p:cNvPr>
          <p:cNvSpPr/>
          <p:nvPr/>
        </p:nvSpPr>
        <p:spPr>
          <a:xfrm>
            <a:off x="6302913" y="438516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970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dirty="0"/>
              <a:t>Frame ???, Offset ???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5967C-6234-6841-B607-8CD232942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93" y="4377473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E8C1-0562-A047-9F03-1EBD26D2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500" y="199308"/>
            <a:ext cx="4944300" cy="645300"/>
          </a:xfrm>
        </p:spPr>
        <p:txBody>
          <a:bodyPr/>
          <a:lstStyle/>
          <a:p>
            <a:r>
              <a:rPr lang="en-US" dirty="0"/>
              <a:t>Page Fault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5AE78-0070-C143-A601-2046D0BB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854" y="844608"/>
            <a:ext cx="6163945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page fault </a:t>
            </a:r>
            <a:r>
              <a:rPr lang="en-US" sz="2000" dirty="0"/>
              <a:t>is an </a:t>
            </a:r>
            <a:r>
              <a:rPr lang="en-US" sz="2000" i="1" dirty="0"/>
              <a:t>interrupt generated by the MMU …</a:t>
            </a:r>
          </a:p>
          <a:p>
            <a:pPr marL="596900" lvl="1" indent="0">
              <a:buNone/>
            </a:pPr>
            <a:r>
              <a:rPr lang="en-US" sz="1600" dirty="0"/>
              <a:t>… because a program issued a logical address requesting data or an instruction from a page that is not currently loaded into a page frame (i.e. there is no page to frame mapping in the page table).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1FD-4EBD-D94C-9D59-571ED016A0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C04913-3D70-4144-A75D-F6590114A0D8}"/>
              </a:ext>
            </a:extLst>
          </p:cNvPr>
          <p:cNvSpPr/>
          <p:nvPr/>
        </p:nvSpPr>
        <p:spPr>
          <a:xfrm>
            <a:off x="669959" y="4411053"/>
            <a:ext cx="738802" cy="307778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31348A-3E3F-2849-A707-BB6D725E9A59}"/>
              </a:ext>
            </a:extLst>
          </p:cNvPr>
          <p:cNvSpPr/>
          <p:nvPr/>
        </p:nvSpPr>
        <p:spPr>
          <a:xfrm>
            <a:off x="1408760" y="4411053"/>
            <a:ext cx="892598" cy="30777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A344B3-28A7-E44E-992B-F3AC1A907742}"/>
              </a:ext>
            </a:extLst>
          </p:cNvPr>
          <p:cNvSpPr/>
          <p:nvPr/>
        </p:nvSpPr>
        <p:spPr>
          <a:xfrm>
            <a:off x="5290545" y="4403409"/>
            <a:ext cx="1120415" cy="3154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3C835E-89F1-A346-B99B-34E73C90606E}"/>
              </a:ext>
            </a:extLst>
          </p:cNvPr>
          <p:cNvSpPr/>
          <p:nvPr/>
        </p:nvSpPr>
        <p:spPr>
          <a:xfrm>
            <a:off x="2712323" y="342971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85D86-545D-C14E-B765-EA1EB1C788E9}"/>
              </a:ext>
            </a:extLst>
          </p:cNvPr>
          <p:cNvSpPr txBox="1"/>
          <p:nvPr/>
        </p:nvSpPr>
        <p:spPr>
          <a:xfrm>
            <a:off x="722152" y="324150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7E08-D69F-324D-90B9-0A817B689205}"/>
              </a:ext>
            </a:extLst>
          </p:cNvPr>
          <p:cNvSpPr txBox="1"/>
          <p:nvPr/>
        </p:nvSpPr>
        <p:spPr>
          <a:xfrm>
            <a:off x="5292243" y="3241501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D199-D3F6-A346-9E72-8ADB70FA544F}"/>
              </a:ext>
            </a:extLst>
          </p:cNvPr>
          <p:cNvSpPr txBox="1"/>
          <p:nvPr/>
        </p:nvSpPr>
        <p:spPr>
          <a:xfrm>
            <a:off x="669958" y="3549280"/>
            <a:ext cx="1971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0, Offset 240</a:t>
            </a:r>
          </a:p>
          <a:p>
            <a:endParaRPr lang="en-US" dirty="0"/>
          </a:p>
          <a:p>
            <a:r>
              <a:rPr lang="en-US" dirty="0"/>
              <a:t>Page 1070, Offset 500</a:t>
            </a:r>
          </a:p>
          <a:p>
            <a:endParaRPr lang="en-US" dirty="0"/>
          </a:p>
          <a:p>
            <a:r>
              <a:rPr lang="en-US" dirty="0"/>
              <a:t>Page 2, Offset 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C35D5-8678-C54E-9F85-E9DFB8F22C8B}"/>
              </a:ext>
            </a:extLst>
          </p:cNvPr>
          <p:cNvSpPr txBox="1"/>
          <p:nvPr/>
        </p:nvSpPr>
        <p:spPr>
          <a:xfrm>
            <a:off x="5290545" y="3549279"/>
            <a:ext cx="18709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12, Offset 240</a:t>
            </a:r>
          </a:p>
          <a:p>
            <a:endParaRPr lang="en-US" dirty="0"/>
          </a:p>
          <a:p>
            <a:r>
              <a:rPr lang="en-US" dirty="0"/>
              <a:t>Frame 83, Offset 500</a:t>
            </a:r>
          </a:p>
          <a:p>
            <a:endParaRPr lang="en-US" dirty="0"/>
          </a:p>
          <a:p>
            <a:r>
              <a:rPr lang="en-US" b="1" dirty="0"/>
              <a:t>Page Fault!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8F18A8-0078-0E4A-998E-29E113E4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70" y="2713180"/>
            <a:ext cx="1991690" cy="2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8DC8BD-B174-4143-BCE3-7D530698D8ED}"/>
              </a:ext>
            </a:extLst>
          </p:cNvPr>
          <p:cNvSpPr/>
          <p:nvPr/>
        </p:nvSpPr>
        <p:spPr>
          <a:xfrm>
            <a:off x="5189514" y="3439870"/>
            <a:ext cx="2219006" cy="30777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4099B-1298-384B-A387-7C5FDCFC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035" y="195368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BA89-11F5-ED4A-BDF5-32FF9E3F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99" y="761714"/>
            <a:ext cx="7596715" cy="1659900"/>
          </a:xfrm>
        </p:spPr>
        <p:txBody>
          <a:bodyPr/>
          <a:lstStyle/>
          <a:p>
            <a:r>
              <a:rPr lang="en-US" sz="2000" dirty="0"/>
              <a:t>When a </a:t>
            </a:r>
            <a:r>
              <a:rPr lang="en-US" sz="2000" b="1" i="1" dirty="0"/>
              <a:t>page fault </a:t>
            </a:r>
            <a:r>
              <a:rPr lang="en-US" sz="2000" dirty="0"/>
              <a:t>occurs, </a:t>
            </a:r>
          </a:p>
          <a:p>
            <a:pPr lvl="1"/>
            <a:r>
              <a:rPr lang="en-US" sz="1800" dirty="0"/>
              <a:t>The MMU generates an interrupt</a:t>
            </a:r>
          </a:p>
          <a:p>
            <a:pPr lvl="1"/>
            <a:r>
              <a:rPr lang="en-US" sz="1800" dirty="0"/>
              <a:t>The Page fault Handler (ISR in the OS) is Invoked</a:t>
            </a:r>
          </a:p>
          <a:p>
            <a:pPr lvl="2"/>
            <a:r>
              <a:rPr lang="en-US" sz="1600" dirty="0"/>
              <a:t>The requested page is copied from disk to a page frame in RAM.</a:t>
            </a:r>
          </a:p>
          <a:p>
            <a:pPr lvl="3"/>
            <a:r>
              <a:rPr lang="en-US" sz="1600" dirty="0"/>
              <a:t>If necessary, a page to be replaced is chosen and copied to disk.</a:t>
            </a:r>
          </a:p>
          <a:p>
            <a:pPr lvl="2"/>
            <a:r>
              <a:rPr lang="en-US" sz="1600" dirty="0"/>
              <a:t>The page table is updated.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016DC-F284-4643-B043-B691C99DDE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7B25A-3AAB-9F4C-AAEE-0997F3320B06}"/>
              </a:ext>
            </a:extLst>
          </p:cNvPr>
          <p:cNvSpPr txBox="1"/>
          <p:nvPr/>
        </p:nvSpPr>
        <p:spPr>
          <a:xfrm>
            <a:off x="1250472" y="2713182"/>
            <a:ext cx="1569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Logical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41D19-93DD-CD49-A08C-BE8CAD195ECD}"/>
              </a:ext>
            </a:extLst>
          </p:cNvPr>
          <p:cNvSpPr txBox="1"/>
          <p:nvPr/>
        </p:nvSpPr>
        <p:spPr>
          <a:xfrm>
            <a:off x="2994159" y="3020958"/>
            <a:ext cx="167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Physical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D01CA-5C31-5246-9C1B-681EACBF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26" y="3036926"/>
            <a:ext cx="978305" cy="2066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81BF1-91BF-E84D-B412-52C16E16C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45" y="3328735"/>
            <a:ext cx="963822" cy="1483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D6B26-C67C-7D47-8333-7333792C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645" y="2713182"/>
            <a:ext cx="1991690" cy="223495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CEA380D1-CE39-DF4D-9BB0-A53E98EDB194}"/>
              </a:ext>
            </a:extLst>
          </p:cNvPr>
          <p:cNvSpPr/>
          <p:nvPr/>
        </p:nvSpPr>
        <p:spPr>
          <a:xfrm>
            <a:off x="2455775" y="3636512"/>
            <a:ext cx="978305" cy="620528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C44F29-4500-7847-AAB7-FA186E4FCC06}"/>
              </a:ext>
            </a:extLst>
          </p:cNvPr>
          <p:cNvGrpSpPr/>
          <p:nvPr/>
        </p:nvGrpSpPr>
        <p:grpSpPr>
          <a:xfrm>
            <a:off x="383864" y="3512720"/>
            <a:ext cx="1502233" cy="307777"/>
            <a:chOff x="1343322" y="2379521"/>
            <a:chExt cx="1502233" cy="3077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B0DB7-5373-494F-9F76-F3433F118A53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71060-B021-8E4A-9F4D-F268E6C5DD6E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D44339-E007-9641-BA59-143B9C7B71B9}"/>
              </a:ext>
            </a:extLst>
          </p:cNvPr>
          <p:cNvSpPr txBox="1"/>
          <p:nvPr/>
        </p:nvSpPr>
        <p:spPr>
          <a:xfrm>
            <a:off x="7052763" y="343169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D1C6E-574B-DD4D-94E1-E305FBF4E0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904" y="3586236"/>
            <a:ext cx="529646" cy="1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7 C 0.02448 -0.00987 0.04861 -0.01574 0.06267 -0.00987 C 0.07674 -0.0037 0.07743 0.01358 0.0849 0.03179 C 0.09236 0.05 0.08785 0.08488 0.10712 0.09908 C 0.12639 0.11328 0.16337 0.11513 0.20052 0.11698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AC7A-D7E4-8845-88E5-A31D32B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40" y="151445"/>
            <a:ext cx="4944300" cy="645300"/>
          </a:xfrm>
        </p:spPr>
        <p:txBody>
          <a:bodyPr/>
          <a:lstStyle/>
          <a:p>
            <a:r>
              <a:rPr lang="en-US" dirty="0"/>
              <a:t>Handling Page Faults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081A-8A77-D243-9009-BFDC6465E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02" y="2107979"/>
            <a:ext cx="7387738" cy="2536093"/>
          </a:xfrm>
        </p:spPr>
        <p:txBody>
          <a:bodyPr/>
          <a:lstStyle/>
          <a:p>
            <a:r>
              <a:rPr lang="en-US" sz="1800" dirty="0"/>
              <a:t>Page Fault Handler (ISR):</a:t>
            </a:r>
          </a:p>
          <a:p>
            <a:pPr lvl="1"/>
            <a:r>
              <a:rPr lang="en-US" sz="1600" dirty="0"/>
              <a:t>OS saves process context to its PCB</a:t>
            </a:r>
          </a:p>
          <a:p>
            <a:pPr lvl="1"/>
            <a:r>
              <a:rPr lang="en-US" sz="1600" dirty="0"/>
              <a:t>OS moves PCB to the waiting state</a:t>
            </a:r>
          </a:p>
          <a:p>
            <a:pPr lvl="1"/>
            <a:r>
              <a:rPr lang="en-US" sz="1600" dirty="0"/>
              <a:t>OS makes request to disk to read the page</a:t>
            </a:r>
          </a:p>
          <a:p>
            <a:pPr lvl="1"/>
            <a:r>
              <a:rPr lang="en-US" sz="1600" dirty="0"/>
              <a:t>OS invokes scheduler to pick a new process to run.</a:t>
            </a:r>
          </a:p>
          <a:p>
            <a:r>
              <a:rPr lang="en-US" sz="1800" dirty="0"/>
              <a:t>Disk Interrupt Handler (ISR):</a:t>
            </a:r>
          </a:p>
          <a:p>
            <a:pPr lvl="1"/>
            <a:r>
              <a:rPr lang="en-US" sz="1600" dirty="0"/>
              <a:t>OS saves context of running process to its PCB</a:t>
            </a:r>
          </a:p>
          <a:p>
            <a:pPr lvl="1"/>
            <a:r>
              <a:rPr lang="en-US" sz="1600" dirty="0"/>
              <a:t>OS loads page into an available page frame (possibly with replacement)</a:t>
            </a:r>
          </a:p>
          <a:p>
            <a:pPr lvl="1"/>
            <a:r>
              <a:rPr lang="en-US" sz="1600" dirty="0"/>
              <a:t>OS update the process’ page table with new mapping</a:t>
            </a:r>
          </a:p>
          <a:p>
            <a:pPr lvl="1"/>
            <a:r>
              <a:rPr lang="en-US" sz="1600" dirty="0"/>
              <a:t>OS moves process’s PCB to ready state</a:t>
            </a:r>
          </a:p>
          <a:p>
            <a:pPr lvl="1"/>
            <a:r>
              <a:rPr lang="en-US" sz="1600" dirty="0"/>
              <a:t>OS restores context of the running process.</a:t>
            </a:r>
          </a:p>
          <a:p>
            <a:pPr marL="5969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880E-8C8D-AA48-91B9-ACE14B4A04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A3AE08E-AAA0-0F45-8B56-2F52F252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78" y="911052"/>
            <a:ext cx="5725722" cy="25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2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97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932-B88B-7E41-BC39-D03AB72C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Recall: Logical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7E15-C090-D944-A712-57A3A68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8079" y="1693147"/>
            <a:ext cx="5659448" cy="3271759"/>
          </a:xfrm>
        </p:spPr>
        <p:txBody>
          <a:bodyPr/>
          <a:lstStyle/>
          <a:p>
            <a:r>
              <a:rPr lang="en-US" sz="2400" b="1" i="1" dirty="0"/>
              <a:t>Logical memory </a:t>
            </a:r>
            <a:r>
              <a:rPr lang="en-US" sz="2400" dirty="0"/>
              <a:t>is an abstraction </a:t>
            </a:r>
            <a:br>
              <a:rPr lang="en-US" sz="2400" dirty="0"/>
            </a:br>
            <a:r>
              <a:rPr lang="en-US" sz="2400" dirty="0"/>
              <a:t>produced by a combination of the </a:t>
            </a:r>
            <a:br>
              <a:rPr lang="en-US" sz="2400" dirty="0"/>
            </a:br>
            <a:r>
              <a:rPr lang="en-US" sz="2400" dirty="0"/>
              <a:t>OS and added hardware support that: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Creates the </a:t>
            </a:r>
            <a:r>
              <a:rPr lang="en-US" sz="2000" i="1" dirty="0"/>
              <a:t>illusion</a:t>
            </a:r>
            <a:r>
              <a:rPr lang="en-US" sz="2000" dirty="0"/>
              <a:t> of:</a:t>
            </a:r>
          </a:p>
          <a:p>
            <a:pPr lvl="2"/>
            <a:r>
              <a:rPr lang="en-US" sz="1800" dirty="0"/>
              <a:t>each process having its </a:t>
            </a:r>
            <a:r>
              <a:rPr lang="en-US" sz="1800" i="1" dirty="0"/>
              <a:t>own memory</a:t>
            </a:r>
            <a:r>
              <a:rPr lang="en-US" sz="1800" dirty="0"/>
              <a:t>, and </a:t>
            </a:r>
          </a:p>
          <a:p>
            <a:pPr lvl="2"/>
            <a:r>
              <a:rPr lang="en-US" sz="1800" dirty="0"/>
              <a:t>its own memory is </a:t>
            </a:r>
            <a:r>
              <a:rPr lang="en-US" sz="1800" i="1" dirty="0"/>
              <a:t>larger</a:t>
            </a:r>
            <a:r>
              <a:rPr lang="en-US" sz="1800" dirty="0"/>
              <a:t> than the </a:t>
            </a:r>
            <a:br>
              <a:rPr lang="en-US" sz="1800" dirty="0"/>
            </a:br>
            <a:r>
              <a:rPr lang="en-US" sz="1800" dirty="0"/>
              <a:t>physical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05B63-9E93-0849-B90A-CB8B330438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B7E38-0285-E84B-9141-1E177E99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" y="2987536"/>
            <a:ext cx="2342832" cy="155212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9D854-314E-B945-842F-F7BB3AA9DEB6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F8C-7D7C-7A4C-BDAB-E9CF9AFE07C4}"/>
              </a:ext>
            </a:extLst>
          </p:cNvPr>
          <p:cNvGrpSpPr/>
          <p:nvPr/>
        </p:nvGrpSpPr>
        <p:grpSpPr>
          <a:xfrm>
            <a:off x="6591467" y="271524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FDCE5A1-0893-9F47-9DA5-757FDA939963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34E2E2-F67F-9B4D-84EF-7074C8536344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6117076-524B-924C-92F6-1FC9A59166AD}"/>
                </a:ext>
              </a:extLst>
            </p:cNvPr>
            <p:cNvSpPr/>
            <p:nvPr/>
          </p:nvSpPr>
          <p:spPr>
            <a:xfrm rot="1024477">
              <a:off x="7409965" y="960691"/>
              <a:ext cx="792491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0118C7-BD82-1C45-9768-3C91AEC8F719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library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Process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B369A-2A02-D74B-B411-788F2A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489964" cy="645300"/>
          </a:xfrm>
        </p:spPr>
        <p:txBody>
          <a:bodyPr/>
          <a:lstStyle/>
          <a:p>
            <a:r>
              <a:rPr lang="en-US" dirty="0"/>
              <a:t>Inside the Logical Memory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6A8A3-CD4A-7549-B332-0EDA4978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870" y="1557337"/>
            <a:ext cx="2823521" cy="3330751"/>
          </a:xfrm>
        </p:spPr>
        <p:txBody>
          <a:bodyPr/>
          <a:lstStyle/>
          <a:p>
            <a:r>
              <a:rPr lang="en-US" dirty="0"/>
              <a:t>Logical Memory:</a:t>
            </a:r>
          </a:p>
          <a:p>
            <a:pPr lvl="1"/>
            <a:r>
              <a:rPr lang="en-US" dirty="0"/>
              <a:t>To big for MM</a:t>
            </a:r>
          </a:p>
          <a:p>
            <a:pPr lvl="1"/>
            <a:r>
              <a:rPr lang="en-US" dirty="0"/>
              <a:t>Typically, also too big for disk</a:t>
            </a:r>
          </a:p>
          <a:p>
            <a:r>
              <a:rPr lang="en-US" dirty="0"/>
              <a:t>“Empty” is typically huge even for large programs!</a:t>
            </a:r>
          </a:p>
          <a:p>
            <a:r>
              <a:rPr lang="en-US" dirty="0"/>
              <a:t>So, </a:t>
            </a:r>
            <a:r>
              <a:rPr lang="en-US" b="1" dirty="0"/>
              <a:t>OS only allocates pages that are not empty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 (fixed)</a:t>
            </a:r>
          </a:p>
          <a:p>
            <a:pPr lvl="1"/>
            <a:r>
              <a:rPr lang="en-US" dirty="0"/>
              <a:t>Data (fixed)</a:t>
            </a:r>
          </a:p>
          <a:p>
            <a:pPr lvl="1"/>
            <a:r>
              <a:rPr lang="en-US" dirty="0"/>
              <a:t>Small initial Heap</a:t>
            </a:r>
          </a:p>
          <a:p>
            <a:pPr lvl="1"/>
            <a:r>
              <a:rPr lang="en-US" dirty="0"/>
              <a:t>Small initial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0CB68-4DD4-8F49-87D5-84A33971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06" y="2215197"/>
            <a:ext cx="4728821" cy="254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68CF1D-9CF7-9F45-9ED6-67AE477CD364}"/>
              </a:ext>
            </a:extLst>
          </p:cNvPr>
          <p:cNvSpPr txBox="1"/>
          <p:nvPr/>
        </p:nvSpPr>
        <p:spPr>
          <a:xfrm rot="21038607">
            <a:off x="4951064" y="1135294"/>
            <a:ext cx="450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egoe Print" panose="02000800000000000000" pitchFamily="2" charset="0"/>
              </a:rPr>
              <a:t>For Context: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On 64 bit Linux - m=48.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Each process has 2</a:t>
            </a:r>
            <a:r>
              <a:rPr lang="en-US" sz="1600" baseline="30000" dirty="0">
                <a:latin typeface="Segoe Print" panose="02000800000000000000" pitchFamily="2" charset="0"/>
              </a:rPr>
              <a:t>48</a:t>
            </a:r>
            <a:r>
              <a:rPr lang="en-US" sz="1600" dirty="0">
                <a:latin typeface="Segoe Print" panose="02000800000000000000" pitchFamily="2" charset="0"/>
              </a:rPr>
              <a:t>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Print" panose="02000800000000000000" pitchFamily="2" charset="0"/>
              </a:rPr>
              <a:t>Or 256,000 GB!!!</a:t>
            </a:r>
          </a:p>
        </p:txBody>
      </p:sp>
    </p:spTree>
    <p:extLst>
      <p:ext uri="{BB962C8B-B14F-4D97-AF65-F5344CB8AC3E}">
        <p14:creationId xmlns:p14="http://schemas.microsoft.com/office/powerpoint/2010/main" val="16385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610E31-90E7-3948-A5F5-9F8B1964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21167" cy="645300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7DF007-AC1C-4540-A355-8983083A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3536" y="1306397"/>
            <a:ext cx="5839027" cy="3479915"/>
          </a:xfrm>
        </p:spPr>
        <p:txBody>
          <a:bodyPr/>
          <a:lstStyle/>
          <a:p>
            <a:r>
              <a:rPr lang="en-US" sz="2000" dirty="0"/>
              <a:t>Managing Page Allocations (Operating System)</a:t>
            </a:r>
          </a:p>
          <a:p>
            <a:pPr lvl="1"/>
            <a:r>
              <a:rPr lang="en-US" sz="1800" dirty="0"/>
              <a:t>Stack and heap grow and shrink as processes run.</a:t>
            </a:r>
          </a:p>
          <a:p>
            <a:pPr lvl="1"/>
            <a:r>
              <a:rPr lang="en-US" sz="1800" dirty="0"/>
              <a:t>OS must dynamically add pages to and remove pages from the stack and the heap (i.e. fill in the empty).</a:t>
            </a:r>
          </a:p>
          <a:p>
            <a:pPr lvl="1"/>
            <a:endParaRPr lang="en-US" sz="1800" dirty="0"/>
          </a:p>
          <a:p>
            <a:r>
              <a:rPr lang="en-US" sz="2000" dirty="0"/>
              <a:t>Managing Allocated Heap Space (Library Code)</a:t>
            </a:r>
          </a:p>
          <a:p>
            <a:pPr lvl="1"/>
            <a:r>
              <a:rPr lang="en-US" sz="1800" dirty="0"/>
              <a:t>Within the allocated heap pages the library code can make new allocations and free old ones.</a:t>
            </a:r>
          </a:p>
          <a:p>
            <a:pPr lvl="1"/>
            <a:r>
              <a:rPr lang="en-US" sz="1800" dirty="0"/>
              <a:t>Library track used and available space in the already allocated heap pages.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E241-E8FD-DE44-A742-5730B61846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C799-911F-1D46-AFF6-557C96AA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Page Allocations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A6A2-70E1-C74B-B4CE-7005E358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54667"/>
            <a:ext cx="4853710" cy="2747571"/>
          </a:xfrm>
        </p:spPr>
        <p:txBody>
          <a:bodyPr/>
          <a:lstStyle/>
          <a:p>
            <a:r>
              <a:rPr lang="en-US" sz="2000" dirty="0"/>
              <a:t>The page table also contains a </a:t>
            </a:r>
            <a:r>
              <a:rPr lang="en-US" sz="2000" b="1" i="1" dirty="0"/>
              <a:t>valid bit </a:t>
            </a:r>
            <a:r>
              <a:rPr lang="en-US" sz="2000" dirty="0"/>
              <a:t>for each page.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1 – page exists in </a:t>
            </a:r>
            <a:r>
              <a:rPr lang="en-US" sz="1800" i="1" dirty="0"/>
              <a:t>logical memory</a:t>
            </a:r>
            <a:r>
              <a:rPr lang="en-US" sz="1800" dirty="0"/>
              <a:t>.</a:t>
            </a:r>
          </a:p>
          <a:p>
            <a:pPr lvl="2"/>
            <a:r>
              <a:rPr lang="en-US" sz="1600" dirty="0"/>
              <a:t>Access generates a page fault to load the page if it is not in a page frame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0 – page does not exist in logical memory (i.e. empty).</a:t>
            </a:r>
          </a:p>
          <a:p>
            <a:pPr lvl="2"/>
            <a:r>
              <a:rPr lang="en-US" sz="1600" dirty="0"/>
              <a:t>Access will generate a </a:t>
            </a:r>
            <a:r>
              <a:rPr lang="en-US" sz="1600" b="1" i="1" dirty="0"/>
              <a:t>segmentation fault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541D0-FC77-BE4C-882F-DA867BF1EC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6C45CD-F1C1-7A47-BE18-AF2ABF7F27D9}"/>
              </a:ext>
            </a:extLst>
          </p:cNvPr>
          <p:cNvSpPr txBox="1"/>
          <p:nvPr/>
        </p:nvSpPr>
        <p:spPr>
          <a:xfrm>
            <a:off x="8309784" y="329193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Empty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2F661B-31A8-EE41-A869-19FD6880AC49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A78015E-5419-5D4C-A042-2E2C1FF1C714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2C7FFF-6B7C-3942-939E-E36821A7315C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DC6C10B-2BA3-8F4A-ADD7-C641097BAB88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02B8A-F224-7845-86EE-4174ED4A5BDD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E5A170B-282C-734C-B5DA-146D0BF283B8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DD5CD-25C9-E840-89A4-97688AB84277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F4CABE9-02D4-864C-BC46-48E99E72E4FE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0F7E9-8DDB-E646-9FAA-AA0258D91860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67EED228-5798-CD4D-BAAA-46F549117A1C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13AEA2-7B85-794C-8C9B-A21817FEE1AC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1860AB-7BBC-FD46-8865-190CEBE4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16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4FC958-3FAA-C040-BC1E-8CEE24DD0141}"/>
              </a:ext>
            </a:extLst>
          </p:cNvPr>
          <p:cNvSpPr/>
          <p:nvPr/>
        </p:nvSpPr>
        <p:spPr>
          <a:xfrm>
            <a:off x="680083" y="3085288"/>
            <a:ext cx="2076764" cy="6713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9A9D-E58D-6049-ACFB-096FD07D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21" y="37649"/>
            <a:ext cx="4944300" cy="645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238DD-8E9E-CB40-AF30-6FB6E8DA0F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C7BC7-A53C-1243-B760-8545C6248857}"/>
              </a:ext>
            </a:extLst>
          </p:cNvPr>
          <p:cNvSpPr txBox="1"/>
          <p:nvPr/>
        </p:nvSpPr>
        <p:spPr>
          <a:xfrm>
            <a:off x="1819573" y="667653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669264-6A07-2442-B7DF-37E602BA2C32}"/>
              </a:ext>
            </a:extLst>
          </p:cNvPr>
          <p:cNvGrpSpPr/>
          <p:nvPr/>
        </p:nvGrpSpPr>
        <p:grpSpPr>
          <a:xfrm>
            <a:off x="6039515" y="980763"/>
            <a:ext cx="2977097" cy="2813934"/>
            <a:chOff x="6376981" y="980763"/>
            <a:chExt cx="2977097" cy="281393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8F7E88-BFD1-0D47-9F86-081BD9F49D0A}"/>
                </a:ext>
              </a:extLst>
            </p:cNvPr>
            <p:cNvSpPr txBox="1"/>
            <p:nvPr/>
          </p:nvSpPr>
          <p:spPr>
            <a:xfrm>
              <a:off x="6376981" y="1325527"/>
              <a:ext cx="2977097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SCR45 {</a:t>
              </a:r>
            </a:p>
            <a:p>
              <a:r>
                <a:rPr lang="en-US" dirty="0">
                  <a:latin typeface="Courier" pitchFamily="2" charset="0"/>
                </a:rPr>
                <a:t>  Add page to process heap</a:t>
              </a:r>
            </a:p>
            <a:p>
              <a:r>
                <a:rPr lang="en-US" dirty="0">
                  <a:latin typeface="Courier" pitchFamily="2" charset="0"/>
                </a:rPr>
                <a:t>  Update OS Data</a:t>
              </a:r>
            </a:p>
            <a:p>
              <a:r>
                <a:rPr lang="en-US" dirty="0">
                  <a:latin typeface="Courier" pitchFamily="2" charset="0"/>
                </a:rPr>
                <a:t>    - PCB</a:t>
              </a:r>
            </a:p>
            <a:p>
              <a:r>
                <a:rPr lang="en-US" dirty="0">
                  <a:latin typeface="Courier" pitchFamily="2" charset="0"/>
                </a:rPr>
                <a:t>    - Page Table</a:t>
              </a:r>
            </a:p>
            <a:p>
              <a:r>
                <a:rPr lang="en-US" dirty="0">
                  <a:latin typeface="Courier" pitchFamily="2" charset="0"/>
                </a:rPr>
                <a:t>    - </a:t>
              </a:r>
              <a:r>
                <a:rPr lang="en-US" dirty="0" err="1">
                  <a:latin typeface="Courier" pitchFamily="2" charset="0"/>
                </a:rPr>
                <a:t>Etc</a:t>
              </a:r>
              <a:endParaRPr lang="en-US" dirty="0">
                <a:latin typeface="Courier" pitchFamily="2" charset="0"/>
              </a:endParaRP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5B2DE6AA-41AD-614D-B255-0EB980954E08}"/>
                </a:ext>
              </a:extLst>
            </p:cNvPr>
            <p:cNvSpPr/>
            <p:nvPr/>
          </p:nvSpPr>
          <p:spPr>
            <a:xfrm rot="10800000">
              <a:off x="7300872" y="3132672"/>
              <a:ext cx="296155" cy="66202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6874A-1A46-5F46-9BE9-69BA39817FEE}"/>
                </a:ext>
              </a:extLst>
            </p:cNvPr>
            <p:cNvSpPr txBox="1"/>
            <p:nvPr/>
          </p:nvSpPr>
          <p:spPr>
            <a:xfrm>
              <a:off x="6502213" y="980763"/>
              <a:ext cx="2117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System Call Routine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03338-C601-8B40-99F2-4CDD8A658B48}"/>
                </a:ext>
              </a:extLst>
            </p:cNvPr>
            <p:cNvSpPr txBox="1"/>
            <p:nvPr/>
          </p:nvSpPr>
          <p:spPr>
            <a:xfrm rot="19839739">
              <a:off x="7064067" y="3387675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Jump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5F8226E-A95D-814F-A826-42A58A5BBE7D}"/>
              </a:ext>
            </a:extLst>
          </p:cNvPr>
          <p:cNvSpPr/>
          <p:nvPr/>
        </p:nvSpPr>
        <p:spPr>
          <a:xfrm>
            <a:off x="3380523" y="1422401"/>
            <a:ext cx="2199568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B77D615-80A1-714F-B5E5-069E5511B6E0}"/>
              </a:ext>
            </a:extLst>
          </p:cNvPr>
          <p:cNvSpPr/>
          <p:nvPr/>
        </p:nvSpPr>
        <p:spPr>
          <a:xfrm>
            <a:off x="888426" y="3937615"/>
            <a:ext cx="943139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0F1D82-4A85-714A-9C09-8095C013EA77}"/>
              </a:ext>
            </a:extLst>
          </p:cNvPr>
          <p:cNvSpPr/>
          <p:nvPr/>
        </p:nvSpPr>
        <p:spPr>
          <a:xfrm>
            <a:off x="3987812" y="4051591"/>
            <a:ext cx="1433525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B0BE19-146B-CE4A-B753-664803EEAD4A}"/>
              </a:ext>
            </a:extLst>
          </p:cNvPr>
          <p:cNvSpPr/>
          <p:nvPr/>
        </p:nvSpPr>
        <p:spPr>
          <a:xfrm>
            <a:off x="6880264" y="4070509"/>
            <a:ext cx="1830636" cy="271042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14232-5608-0E47-BC08-7EF65FD885C4}"/>
              </a:ext>
            </a:extLst>
          </p:cNvPr>
          <p:cNvSpPr txBox="1"/>
          <p:nvPr/>
        </p:nvSpPr>
        <p:spPr>
          <a:xfrm>
            <a:off x="1732495" y="978367"/>
            <a:ext cx="3836307" cy="13849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stdlib.h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char *name = (char *)malloc(50);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free(name);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05951F-B04F-0E4F-8D8C-4080D8F48644}"/>
              </a:ext>
            </a:extLst>
          </p:cNvPr>
          <p:cNvGrpSpPr/>
          <p:nvPr/>
        </p:nvGrpSpPr>
        <p:grpSpPr>
          <a:xfrm>
            <a:off x="200111" y="2388610"/>
            <a:ext cx="2887883" cy="2483071"/>
            <a:chOff x="200111" y="2388610"/>
            <a:chExt cx="2887883" cy="2483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BE2ED-B116-444A-9507-F61212F32531}"/>
                </a:ext>
              </a:extLst>
            </p:cNvPr>
            <p:cNvSpPr txBox="1"/>
            <p:nvPr/>
          </p:nvSpPr>
          <p:spPr>
            <a:xfrm>
              <a:off x="433100" y="2840356"/>
              <a:ext cx="2654894" cy="203132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malloc(b) { </a:t>
              </a:r>
            </a:p>
            <a:p>
              <a:r>
                <a:rPr lang="en-US" dirty="0">
                  <a:latin typeface="Courier" pitchFamily="2" charset="0"/>
                </a:rPr>
                <a:t>  if (space in heap) 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     </a:t>
              </a:r>
            </a:p>
            <a:p>
              <a:r>
                <a:rPr lang="en-US" dirty="0">
                  <a:latin typeface="Courier" pitchFamily="2" charset="0"/>
                </a:rPr>
                <a:t>  else</a:t>
              </a:r>
            </a:p>
            <a:p>
              <a:r>
                <a:rPr lang="en-US" dirty="0">
                  <a:latin typeface="Courier" pitchFamily="2" charset="0"/>
                </a:rPr>
                <a:t>    </a:t>
              </a:r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(b);</a:t>
              </a:r>
            </a:p>
            <a:p>
              <a:r>
                <a:rPr lang="en-US" dirty="0">
                  <a:latin typeface="Courier" pitchFamily="2" charset="0"/>
                </a:rPr>
                <a:t>    make allocation</a:t>
              </a:r>
            </a:p>
            <a:p>
              <a:r>
                <a:rPr lang="en-US" dirty="0">
                  <a:latin typeface="Courier" pitchFamily="2" charset="0"/>
                </a:rPr>
                <a:t>    return address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C137F-6C0A-A540-A598-883D583A8694}"/>
                </a:ext>
              </a:extLst>
            </p:cNvPr>
            <p:cNvSpPr txBox="1"/>
            <p:nvPr/>
          </p:nvSpPr>
          <p:spPr>
            <a:xfrm>
              <a:off x="200111" y="2513008"/>
              <a:ext cx="1903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stdlib</a:t>
              </a:r>
              <a:r>
                <a:rPr lang="en-US" dirty="0"/>
                <a:t> Library Code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406806DB-5886-474A-BC03-232B82B8F6B4}"/>
                </a:ext>
              </a:extLst>
            </p:cNvPr>
            <p:cNvSpPr/>
            <p:nvPr/>
          </p:nvSpPr>
          <p:spPr>
            <a:xfrm>
              <a:off x="2344717" y="238861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C7AF3-96FE-284B-8572-65D26CD04469}"/>
                </a:ext>
              </a:extLst>
            </p:cNvPr>
            <p:cNvSpPr txBox="1"/>
            <p:nvPr/>
          </p:nvSpPr>
          <p:spPr>
            <a:xfrm rot="19839739">
              <a:off x="2202365" y="2419351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DCE5EB-B52A-C842-AF77-26B75A1412BA}"/>
              </a:ext>
            </a:extLst>
          </p:cNvPr>
          <p:cNvGrpSpPr/>
          <p:nvPr/>
        </p:nvGrpSpPr>
        <p:grpSpPr>
          <a:xfrm>
            <a:off x="1846942" y="2666896"/>
            <a:ext cx="3826906" cy="2119417"/>
            <a:chOff x="1846942" y="2666896"/>
            <a:chExt cx="3826906" cy="21194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C0221B-6943-C448-87AE-80EE6302677D}"/>
                </a:ext>
              </a:extLst>
            </p:cNvPr>
            <p:cNvSpPr txBox="1"/>
            <p:nvPr/>
          </p:nvSpPr>
          <p:spPr>
            <a:xfrm>
              <a:off x="3849311" y="2970431"/>
              <a:ext cx="1688283" cy="181588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sbrk</a:t>
              </a:r>
              <a:r>
                <a:rPr lang="en-US" dirty="0">
                  <a:latin typeface="Courier" pitchFamily="2" charset="0"/>
                </a:rPr>
                <a:t>(b…) {</a:t>
              </a:r>
            </a:p>
            <a:p>
              <a:r>
                <a:rPr lang="en-US" dirty="0">
                  <a:latin typeface="Courier" pitchFamily="2" charset="0"/>
                </a:rPr>
                <a:t>  … </a:t>
              </a:r>
            </a:p>
            <a:p>
              <a:r>
                <a:rPr lang="en-US" dirty="0">
                  <a:latin typeface="Courier" pitchFamily="2" charset="0"/>
                </a:rPr>
                <a:t>  PUSH b</a:t>
              </a:r>
            </a:p>
            <a:p>
              <a:r>
                <a:rPr lang="en-US" dirty="0">
                  <a:latin typeface="Courier" pitchFamily="2" charset="0"/>
                </a:rPr>
                <a:t>  …</a:t>
              </a:r>
            </a:p>
            <a:p>
              <a:r>
                <a:rPr lang="en-US" dirty="0">
                  <a:latin typeface="Courier" pitchFamily="2" charset="0"/>
                </a:rPr>
                <a:t>  LOAD SCR #45</a:t>
              </a:r>
            </a:p>
            <a:p>
              <a:r>
                <a:rPr lang="en-US" dirty="0">
                  <a:latin typeface="Courier" pitchFamily="2" charset="0"/>
                </a:rPr>
                <a:t>  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039AC6BD-49BA-2949-AC44-63903B5A6B9A}"/>
                </a:ext>
              </a:extLst>
            </p:cNvPr>
            <p:cNvSpPr/>
            <p:nvPr/>
          </p:nvSpPr>
          <p:spPr>
            <a:xfrm rot="16200000">
              <a:off x="2679261" y="3084299"/>
              <a:ext cx="296155" cy="1960793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35C082-D79E-1446-A5A8-163945FBFCBD}"/>
                </a:ext>
              </a:extLst>
            </p:cNvPr>
            <p:cNvSpPr txBox="1"/>
            <p:nvPr/>
          </p:nvSpPr>
          <p:spPr>
            <a:xfrm>
              <a:off x="3713055" y="2666896"/>
              <a:ext cx="1960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unistd</a:t>
              </a:r>
              <a:r>
                <a:rPr lang="en-US" dirty="0">
                  <a:latin typeface="Courier" pitchFamily="2" charset="0"/>
                </a:rPr>
                <a:t> </a:t>
              </a:r>
              <a:r>
                <a:rPr lang="en-US" dirty="0"/>
                <a:t>Library Code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939DC-AC35-2142-9B4F-7D7341E8E910}"/>
                </a:ext>
              </a:extLst>
            </p:cNvPr>
            <p:cNvSpPr txBox="1"/>
            <p:nvPr/>
          </p:nvSpPr>
          <p:spPr>
            <a:xfrm rot="19839739">
              <a:off x="3074853" y="3917996"/>
              <a:ext cx="562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Call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A465FE-0473-744B-9B89-02324EC30041}"/>
              </a:ext>
            </a:extLst>
          </p:cNvPr>
          <p:cNvGrpSpPr/>
          <p:nvPr/>
        </p:nvGrpSpPr>
        <p:grpSpPr>
          <a:xfrm>
            <a:off x="5501300" y="3818469"/>
            <a:ext cx="3246645" cy="1243921"/>
            <a:chOff x="5501300" y="3818469"/>
            <a:chExt cx="3246645" cy="1243921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105493C8-5732-4042-B487-C6A6E5FD3514}"/>
                </a:ext>
              </a:extLst>
            </p:cNvPr>
            <p:cNvSpPr/>
            <p:nvPr/>
          </p:nvSpPr>
          <p:spPr>
            <a:xfrm rot="16200000">
              <a:off x="5943437" y="3673084"/>
              <a:ext cx="296155" cy="107708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56C8BD-3ACC-3045-8543-E58773068F80}"/>
                </a:ext>
              </a:extLst>
            </p:cNvPr>
            <p:cNvSpPr txBox="1"/>
            <p:nvPr/>
          </p:nvSpPr>
          <p:spPr>
            <a:xfrm>
              <a:off x="6730937" y="4539170"/>
              <a:ext cx="2017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OS Interrupt</a:t>
              </a:r>
            </a:p>
            <a:p>
              <a:pPr algn="ctr"/>
              <a:r>
                <a:rPr lang="en-US" dirty="0">
                  <a:latin typeface="+mn-lt"/>
                </a:rPr>
                <a:t>Service Routine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05449A-0BBB-C14D-BC7B-7F326DFE5AF1}"/>
                </a:ext>
              </a:extLst>
            </p:cNvPr>
            <p:cNvSpPr txBox="1"/>
            <p:nvPr/>
          </p:nvSpPr>
          <p:spPr>
            <a:xfrm rot="19839739">
              <a:off x="5501300" y="4039146"/>
              <a:ext cx="11496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Interrupt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3F16C4-F188-1145-BB4A-12E03A8D51FA}"/>
                </a:ext>
              </a:extLst>
            </p:cNvPr>
            <p:cNvSpPr txBox="1"/>
            <p:nvPr/>
          </p:nvSpPr>
          <p:spPr>
            <a:xfrm>
              <a:off x="6630058" y="3818469"/>
              <a:ext cx="2117887" cy="738664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ISR18 {</a:t>
              </a:r>
            </a:p>
            <a:p>
              <a:r>
                <a:rPr lang="en-US" dirty="0">
                  <a:latin typeface="Courier" pitchFamily="2" charset="0"/>
                </a:rPr>
                <a:t>  jump </a:t>
              </a:r>
              <a:r>
                <a:rPr lang="en-US" dirty="0" err="1">
                  <a:latin typeface="Courier" pitchFamily="2" charset="0"/>
                </a:rPr>
                <a:t>SCVect</a:t>
              </a:r>
              <a:r>
                <a:rPr lang="en-US" dirty="0">
                  <a:latin typeface="Courier" pitchFamily="2" charset="0"/>
                </a:rPr>
                <a:t>[SCR]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9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A986-6EC9-1547-AFAD-10CCF5B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609765" cy="645300"/>
          </a:xfrm>
        </p:spPr>
        <p:txBody>
          <a:bodyPr/>
          <a:lstStyle/>
          <a:p>
            <a:r>
              <a:rPr lang="en-US" dirty="0"/>
              <a:t>Adding/Removing Stack Pages (OS)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DD1FD-72F2-7548-8ABD-B15D6515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732" y="1377244"/>
            <a:ext cx="4474843" cy="2724994"/>
          </a:xfrm>
        </p:spPr>
        <p:txBody>
          <a:bodyPr/>
          <a:lstStyle/>
          <a:p>
            <a:r>
              <a:rPr lang="en-US" sz="2000" dirty="0"/>
              <a:t>If the stack fills its allocation the next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will generate a segmentation fault.</a:t>
            </a:r>
          </a:p>
          <a:p>
            <a:pPr lvl="1"/>
            <a:endParaRPr lang="en-US" sz="2000" dirty="0"/>
          </a:p>
          <a:p>
            <a:pPr lvl="1"/>
            <a:r>
              <a:rPr lang="en-US" sz="1800" dirty="0"/>
              <a:t>The segmentation fault (i.e. trap) handler in the OS can allocate another page to the stack and load it into a page frame.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B508-E148-954D-91D9-63806DAEB3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73BD77-DDB3-DA4D-BF94-B5D2CB07830D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4F695DBE-847C-4241-BFA3-03927F7C2563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680A01-136F-CC4E-B5D5-CCC82F3DE5B9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6465E4B-1E3C-DA48-8502-58EAA2329464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B50192-613A-634E-9259-C9268E35B6DE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B078F61C-E491-4342-8DDB-AD655CAD234D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F171B-AA49-B04D-978F-960577B1426A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55CD1D2A-CDA9-8148-A0F5-0E4C21054177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CF027E-79A4-9B47-B8D6-618F151E7A9B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E119C70-4BEF-C646-A129-A8D8C504CCE2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0E0EFD-DFDB-2E40-8EF6-91DD64FD0970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CA4F000-B848-5347-B185-E11EE2A9D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31447-0F3F-6B49-94F8-DD438715DE92}"/>
              </a:ext>
            </a:extLst>
          </p:cNvPr>
          <p:cNvSpPr/>
          <p:nvPr/>
        </p:nvSpPr>
        <p:spPr>
          <a:xfrm>
            <a:off x="5981188" y="3520914"/>
            <a:ext cx="2285415" cy="282003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92B94F-E00B-594B-907B-9035FA01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361409" cy="645300"/>
          </a:xfrm>
        </p:spPr>
        <p:txBody>
          <a:bodyPr/>
          <a:lstStyle/>
          <a:p>
            <a:r>
              <a:rPr lang="en-US" dirty="0"/>
              <a:t>Adding/Removing Heap Pages (OS)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DEBAD-B976-E844-A824-9B7B0C5B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028" y="1324931"/>
            <a:ext cx="4579299" cy="3461381"/>
          </a:xfrm>
        </p:spPr>
        <p:txBody>
          <a:bodyPr/>
          <a:lstStyle/>
          <a:p>
            <a:r>
              <a:rPr lang="en-US" sz="2000" dirty="0"/>
              <a:t>Processes use library calls to:</a:t>
            </a:r>
          </a:p>
          <a:p>
            <a:pPr lvl="1"/>
            <a:r>
              <a:rPr lang="en-US" sz="1800" dirty="0"/>
              <a:t>request space from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release space to the heap </a:t>
            </a:r>
            <a:br>
              <a:rPr lang="en-US" sz="1800" dirty="0"/>
            </a:br>
            <a:r>
              <a:rPr lang="en-US" sz="1800" dirty="0"/>
              <a:t>(via </a:t>
            </a:r>
            <a:r>
              <a:rPr lang="en-US" sz="1800" dirty="0">
                <a:latin typeface="Courier" pitchFamily="2" charset="0"/>
              </a:rPr>
              <a:t>free</a:t>
            </a:r>
            <a:r>
              <a:rPr lang="en-US" sz="1800" dirty="0"/>
              <a:t>).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library calls:</a:t>
            </a:r>
          </a:p>
          <a:p>
            <a:pPr lvl="1"/>
            <a:r>
              <a:rPr lang="en-US" sz="1800" dirty="0"/>
              <a:t>make system calls to ask the OS to allocate additional pages to the heap or remove pages from the heap. 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AEF7-FE48-A445-9F33-E3D57C6E20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B32482-38BF-AA48-AB62-E0B1824F14FA}"/>
              </a:ext>
            </a:extLst>
          </p:cNvPr>
          <p:cNvGrpSpPr/>
          <p:nvPr/>
        </p:nvGrpSpPr>
        <p:grpSpPr>
          <a:xfrm>
            <a:off x="6088846" y="1334960"/>
            <a:ext cx="2858675" cy="2855035"/>
            <a:chOff x="6088846" y="1334960"/>
            <a:chExt cx="2858675" cy="2855035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100D730-72D3-1B4F-A4F5-AA9B4D70169E}"/>
                </a:ext>
              </a:extLst>
            </p:cNvPr>
            <p:cNvSpPr/>
            <p:nvPr/>
          </p:nvSpPr>
          <p:spPr>
            <a:xfrm>
              <a:off x="8189716" y="1922488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3B22F-B3CF-5845-B8CE-AAB8FE1BC3B3}"/>
                </a:ext>
              </a:extLst>
            </p:cNvPr>
            <p:cNvSpPr txBox="1"/>
            <p:nvPr/>
          </p:nvSpPr>
          <p:spPr>
            <a:xfrm>
              <a:off x="8309784" y="196490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Code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E850B815-156F-3F44-844F-7CF6AA598A90}"/>
                </a:ext>
              </a:extLst>
            </p:cNvPr>
            <p:cNvSpPr/>
            <p:nvPr/>
          </p:nvSpPr>
          <p:spPr>
            <a:xfrm>
              <a:off x="8189716" y="2315483"/>
              <a:ext cx="155843" cy="191911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B8594-747B-9C4B-86C5-DB379672C0E4}"/>
                </a:ext>
              </a:extLst>
            </p:cNvPr>
            <p:cNvSpPr txBox="1"/>
            <p:nvPr/>
          </p:nvSpPr>
          <p:spPr>
            <a:xfrm>
              <a:off x="8309784" y="225754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Data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EB3B01-5442-424E-BA9C-78C0E927A073}"/>
                </a:ext>
              </a:extLst>
            </p:cNvPr>
            <p:cNvSpPr/>
            <p:nvPr/>
          </p:nvSpPr>
          <p:spPr>
            <a:xfrm>
              <a:off x="8186647" y="2527856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A4747-8E89-7E4C-BB60-163E656F1CF9}"/>
                </a:ext>
              </a:extLst>
            </p:cNvPr>
            <p:cNvSpPr txBox="1"/>
            <p:nvPr/>
          </p:nvSpPr>
          <p:spPr>
            <a:xfrm>
              <a:off x="8309784" y="2675239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Heap</a:t>
              </a:r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EABF3F59-AF81-0E46-B0DB-194138A845C2}"/>
                </a:ext>
              </a:extLst>
            </p:cNvPr>
            <p:cNvSpPr/>
            <p:nvPr/>
          </p:nvSpPr>
          <p:spPr>
            <a:xfrm>
              <a:off x="8193946" y="3760502"/>
              <a:ext cx="152773" cy="383823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D58F11-403C-D045-A798-01C97E17FB02}"/>
                </a:ext>
              </a:extLst>
            </p:cNvPr>
            <p:cNvSpPr txBox="1"/>
            <p:nvPr/>
          </p:nvSpPr>
          <p:spPr>
            <a:xfrm>
              <a:off x="8314014" y="3802917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Stack</a:t>
              </a:r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D0C84FC-8B1C-2A4C-9BED-17CD4D215FE8}"/>
                </a:ext>
              </a:extLst>
            </p:cNvPr>
            <p:cNvSpPr/>
            <p:nvPr/>
          </p:nvSpPr>
          <p:spPr>
            <a:xfrm>
              <a:off x="8186647" y="3144554"/>
              <a:ext cx="155843" cy="602544"/>
            </a:xfrm>
            <a:prstGeom prst="rightBrac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4B8F16-F783-074D-80A2-D30C102EBEE3}"/>
                </a:ext>
              </a:extLst>
            </p:cNvPr>
            <p:cNvSpPr txBox="1"/>
            <p:nvPr/>
          </p:nvSpPr>
          <p:spPr>
            <a:xfrm>
              <a:off x="6428222" y="1334960"/>
              <a:ext cx="1346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 Page Table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B7F909-748A-F647-9AB7-D3175CF0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8846" y="1713495"/>
              <a:ext cx="20701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28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4C27-696E-7F43-BB05-5096FB6A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98589" cy="645300"/>
          </a:xfrm>
        </p:spPr>
        <p:txBody>
          <a:bodyPr/>
          <a:lstStyle/>
          <a:p>
            <a:r>
              <a:rPr lang="en-US" dirty="0"/>
              <a:t>Tracking Allocated Heap Space (Library)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F8A7-A61E-BA46-90C3-0F35F78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5" y="1349683"/>
            <a:ext cx="4467225" cy="1659900"/>
          </a:xfrm>
        </p:spPr>
        <p:txBody>
          <a:bodyPr/>
          <a:lstStyle/>
          <a:p>
            <a:r>
              <a:rPr lang="en-US" sz="2000" dirty="0"/>
              <a:t>It is also necessary to track allocation within the heap pages.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Allows space that has been freed to be reused.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Reduces allocations of new pages to the heap.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1EFE-8D0F-1748-8891-9749F3584FA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634A9D-6D05-2849-BEC7-9741B298E248}"/>
              </a:ext>
            </a:extLst>
          </p:cNvPr>
          <p:cNvSpPr/>
          <p:nvPr/>
        </p:nvSpPr>
        <p:spPr>
          <a:xfrm>
            <a:off x="5868710" y="1875122"/>
            <a:ext cx="1243290" cy="2324345"/>
          </a:xfrm>
          <a:prstGeom prst="roundRect">
            <a:avLst>
              <a:gd name="adj" fmla="val 5111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Heap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CC1405-79E4-FD4C-B0F9-4651A3CEC8F8}"/>
              </a:ext>
            </a:extLst>
          </p:cNvPr>
          <p:cNvSpPr/>
          <p:nvPr/>
        </p:nvSpPr>
        <p:spPr>
          <a:xfrm>
            <a:off x="5868710" y="2179633"/>
            <a:ext cx="1243290" cy="209378"/>
          </a:xfrm>
          <a:prstGeom prst="roundRect">
            <a:avLst>
              <a:gd name="adj" fmla="val 511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53B86E-20F7-4E42-856B-22D32859CFB1}"/>
              </a:ext>
            </a:extLst>
          </p:cNvPr>
          <p:cNvSpPr/>
          <p:nvPr/>
        </p:nvSpPr>
        <p:spPr>
          <a:xfrm>
            <a:off x="5868710" y="2397299"/>
            <a:ext cx="1243290" cy="1116872"/>
          </a:xfrm>
          <a:prstGeom prst="roundRect">
            <a:avLst>
              <a:gd name="adj" fmla="val 511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F62327-3B41-404F-9107-A2BECD6D8BF8}"/>
              </a:ext>
            </a:extLst>
          </p:cNvPr>
          <p:cNvSpPr/>
          <p:nvPr/>
        </p:nvSpPr>
        <p:spPr>
          <a:xfrm>
            <a:off x="5868710" y="3514171"/>
            <a:ext cx="1243290" cy="462846"/>
          </a:xfrm>
          <a:prstGeom prst="roundRect">
            <a:avLst>
              <a:gd name="adj" fmla="val 51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040FAC-9513-A841-BE2D-84D83B225251}"/>
              </a:ext>
            </a:extLst>
          </p:cNvPr>
          <p:cNvSpPr/>
          <p:nvPr/>
        </p:nvSpPr>
        <p:spPr>
          <a:xfrm>
            <a:off x="5868710" y="2389011"/>
            <a:ext cx="1243290" cy="357187"/>
          </a:xfrm>
          <a:prstGeom prst="roundRect">
            <a:avLst>
              <a:gd name="adj" fmla="val 5111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75DDE3-C644-3142-85CB-9C1D60E7D4B4}"/>
              </a:ext>
            </a:extLst>
          </p:cNvPr>
          <p:cNvSpPr/>
          <p:nvPr/>
        </p:nvSpPr>
        <p:spPr>
          <a:xfrm>
            <a:off x="5868710" y="2754486"/>
            <a:ext cx="1243290" cy="318363"/>
          </a:xfrm>
          <a:prstGeom prst="roundRect">
            <a:avLst>
              <a:gd name="adj" fmla="val 5111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7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3EA5-05DB-2740-B23A-38EB0A8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Java?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9515-6BA6-834B-844C-D683D2BB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11351"/>
            <a:ext cx="5596114" cy="3373535"/>
          </a:xfrm>
        </p:spPr>
        <p:txBody>
          <a:bodyPr/>
          <a:lstStyle/>
          <a:p>
            <a:r>
              <a:rPr lang="en-US" sz="2000" dirty="0"/>
              <a:t>Java hides the management of heap space.</a:t>
            </a:r>
          </a:p>
          <a:p>
            <a:pPr lvl="1"/>
            <a:endParaRPr lang="en-US" sz="2000" dirty="0"/>
          </a:p>
          <a:p>
            <a:r>
              <a:rPr lang="en-US" sz="2000" dirty="0"/>
              <a:t>Allocating: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 is similar to a call to </a:t>
            </a:r>
            <a:r>
              <a:rPr lang="en-US" sz="1800" dirty="0">
                <a:latin typeface="Courier" pitchFamily="2" charset="0"/>
              </a:rPr>
              <a:t>malloc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Plus some additional record keeping to support automated freeing (i.e. Garbage Collection).</a:t>
            </a:r>
          </a:p>
          <a:p>
            <a:pPr lvl="1"/>
            <a:endParaRPr lang="en-US" sz="1800" dirty="0"/>
          </a:p>
          <a:p>
            <a:r>
              <a:rPr lang="en-US" sz="2000" dirty="0"/>
              <a:t>Freeing:</a:t>
            </a:r>
          </a:p>
          <a:p>
            <a:pPr lvl="1"/>
            <a:r>
              <a:rPr lang="en-US" sz="1800" dirty="0"/>
              <a:t>The </a:t>
            </a:r>
            <a:r>
              <a:rPr lang="en-US" sz="1800" b="1" i="1" dirty="0"/>
              <a:t>Garbage Collector</a:t>
            </a:r>
            <a:r>
              <a:rPr lang="en-US" sz="1800" i="1" dirty="0"/>
              <a:t> routine </a:t>
            </a:r>
            <a:r>
              <a:rPr lang="en-US" sz="1800" dirty="0"/>
              <a:t>runs periodically, uses the records to detect and free any allocations that are no longer referenced.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E302E-AB7B-BB45-AE4E-F5F8661E03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9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480871" cy="645300"/>
          </a:xfrm>
        </p:spPr>
        <p:txBody>
          <a:bodyPr/>
          <a:lstStyle/>
          <a:p>
            <a:r>
              <a:rPr lang="en-US" dirty="0"/>
              <a:t>Logical Memory to Physical (Main)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63976" y="1512220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20250" y="299038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C46A7F-1B31-034C-AAAC-914A7BF54059}"/>
              </a:ext>
            </a:extLst>
          </p:cNvPr>
          <p:cNvGrpSpPr/>
          <p:nvPr/>
        </p:nvGrpSpPr>
        <p:grpSpPr>
          <a:xfrm>
            <a:off x="4786735" y="2259645"/>
            <a:ext cx="1763400" cy="2763087"/>
            <a:chOff x="4175417" y="1864287"/>
            <a:chExt cx="1763400" cy="276308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3D5B95-6B45-8140-8D33-4D662E4F8B28}"/>
                </a:ext>
              </a:extLst>
            </p:cNvPr>
            <p:cNvSpPr/>
            <p:nvPr/>
          </p:nvSpPr>
          <p:spPr>
            <a:xfrm>
              <a:off x="4175417" y="1873908"/>
              <a:ext cx="1763400" cy="2720153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 Box 5">
              <a:extLst>
                <a:ext uri="{FF2B5EF4-FFF2-40B4-BE49-F238E27FC236}">
                  <a16:creationId xmlns:a16="http://schemas.microsoft.com/office/drawing/2014/main" id="{C417220B-FA8E-D943-BD6B-9AEAA4697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569" y="2159967"/>
              <a:ext cx="802758" cy="2467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n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4F665E-E9C8-6C44-B363-74DF5052880A}"/>
                </a:ext>
              </a:extLst>
            </p:cNvPr>
            <p:cNvSpPr txBox="1"/>
            <p:nvPr/>
          </p:nvSpPr>
          <p:spPr>
            <a:xfrm>
              <a:off x="4391697" y="1864287"/>
              <a:ext cx="13292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Main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D313C9-1878-F24A-A9E6-BF63C7ADE4FD}"/>
                </a:ext>
              </a:extLst>
            </p:cNvPr>
            <p:cNvSpPr/>
            <p:nvPr/>
          </p:nvSpPr>
          <p:spPr>
            <a:xfrm>
              <a:off x="4920550" y="2342270"/>
              <a:ext cx="823630" cy="164309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6DB49C-7565-A44A-8792-306830740761}"/>
                </a:ext>
              </a:extLst>
            </p:cNvPr>
            <p:cNvSpPr/>
            <p:nvPr/>
          </p:nvSpPr>
          <p:spPr>
            <a:xfrm>
              <a:off x="4920551" y="2595028"/>
              <a:ext cx="823630" cy="28413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DE203-B5AA-A34E-BA66-10E5860421C7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F1F1E680-8BEC-5645-9513-632A49A815FB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216F41AC-787C-5E48-B38E-9C4E9519EEC4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5771C5-B8FA-8347-9CD7-36360B33C75E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337F97D-4BF5-2D44-AAE5-3068911DB8AB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52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1171241">
            <a:off x="4943659" y="225514"/>
            <a:ext cx="3852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Big Idea: </a:t>
            </a:r>
            <a:r>
              <a:rPr lang="en-US" sz="1600" dirty="0">
                <a:latin typeface="Segoe Print" panose="02000800000000000000" pitchFamily="2" charset="0"/>
              </a:rPr>
              <a:t>Divide logical memory into </a:t>
            </a:r>
            <a:r>
              <a:rPr lang="en-US" sz="1600" u="sng" dirty="0">
                <a:latin typeface="Segoe Print" panose="02000800000000000000" pitchFamily="2" charset="0"/>
              </a:rPr>
              <a:t>equal size </a:t>
            </a:r>
            <a:r>
              <a:rPr lang="en-US" sz="1600" b="1" dirty="0">
                <a:latin typeface="Segoe Print" panose="02000800000000000000" pitchFamily="2" charset="0"/>
              </a:rPr>
              <a:t>“pages,” </a:t>
            </a:r>
            <a:r>
              <a:rPr lang="en-US" sz="1600" dirty="0">
                <a:latin typeface="Segoe Print" panose="02000800000000000000" pitchFamily="2" charset="0"/>
              </a:rPr>
              <a:t>keep the pages currently in use in </a:t>
            </a:r>
            <a:br>
              <a:rPr lang="en-US" sz="1600" dirty="0">
                <a:latin typeface="Segoe Print" panose="02000800000000000000" pitchFamily="2" charset="0"/>
              </a:rPr>
            </a:br>
            <a:r>
              <a:rPr lang="en-US" sz="1600" b="1" dirty="0">
                <a:latin typeface="Segoe Print" panose="02000800000000000000" pitchFamily="2" charset="0"/>
              </a:rPr>
              <a:t>“page frames” </a:t>
            </a:r>
            <a:r>
              <a:rPr lang="en-US" sz="1600" u="sng" dirty="0">
                <a:latin typeface="Segoe Print" panose="02000800000000000000" pitchFamily="2" charset="0"/>
              </a:rPr>
              <a:t>of the same size</a:t>
            </a:r>
            <a:r>
              <a:rPr lang="en-US" sz="1600" b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the Main (physical) Memory.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CB02DE-24E3-EB4C-B08D-4624DEADBF74}"/>
              </a:ext>
            </a:extLst>
          </p:cNvPr>
          <p:cNvSpPr txBox="1"/>
          <p:nvPr/>
        </p:nvSpPr>
        <p:spPr>
          <a:xfrm rot="20945854">
            <a:off x="53079" y="3013382"/>
            <a:ext cx="214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Pages not in Main Memory are stored on the disk drive (i.e. the </a:t>
            </a:r>
            <a:r>
              <a:rPr lang="en-US" sz="1600" b="1" dirty="0">
                <a:latin typeface="Segoe Print" panose="02000800000000000000" pitchFamily="2" charset="0"/>
              </a:rPr>
              <a:t>“virtual memory”</a:t>
            </a:r>
            <a:r>
              <a:rPr lang="en-US" sz="1600" dirty="0">
                <a:latin typeface="Segoe Print" panose="02000800000000000000" pitchFamily="2" charset="0"/>
              </a:rPr>
              <a:t>) until they are needed.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526621-C214-1544-9B8F-444BF084BA46}"/>
              </a:ext>
            </a:extLst>
          </p:cNvPr>
          <p:cNvGrpSpPr/>
          <p:nvPr/>
        </p:nvGrpSpPr>
        <p:grpSpPr>
          <a:xfrm>
            <a:off x="3891132" y="2430974"/>
            <a:ext cx="3352916" cy="1446550"/>
            <a:chOff x="2995034" y="2197424"/>
            <a:chExt cx="3352916" cy="1446550"/>
          </a:xfrm>
        </p:grpSpPr>
        <p:sp>
          <p:nvSpPr>
            <p:cNvPr id="91" name="Left Arrow 90">
              <a:extLst>
                <a:ext uri="{FF2B5EF4-FFF2-40B4-BE49-F238E27FC236}">
                  <a16:creationId xmlns:a16="http://schemas.microsoft.com/office/drawing/2014/main" id="{C822DA05-94E9-4F44-B3AC-2682D32B127E}"/>
                </a:ext>
              </a:extLst>
            </p:cNvPr>
            <p:cNvSpPr/>
            <p:nvPr/>
          </p:nvSpPr>
          <p:spPr>
            <a:xfrm>
              <a:off x="5443976" y="3274703"/>
              <a:ext cx="841237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D7E7C1DB-DC16-D749-B108-ED2C5252439B}"/>
                </a:ext>
              </a:extLst>
            </p:cNvPr>
            <p:cNvSpPr/>
            <p:nvPr/>
          </p:nvSpPr>
          <p:spPr>
            <a:xfrm rot="10800000">
              <a:off x="2995034" y="3272310"/>
              <a:ext cx="1093206" cy="254628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A9C2DBB-230C-B44C-A73C-CBB1C7D6C279}"/>
                </a:ext>
              </a:extLst>
            </p:cNvPr>
            <p:cNvSpPr txBox="1"/>
            <p:nvPr/>
          </p:nvSpPr>
          <p:spPr>
            <a:xfrm>
              <a:off x="3057168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7B1B76C-4688-8348-8191-9D2A6839F80E}"/>
                </a:ext>
              </a:extLst>
            </p:cNvPr>
            <p:cNvSpPr txBox="1"/>
            <p:nvPr/>
          </p:nvSpPr>
          <p:spPr>
            <a:xfrm>
              <a:off x="5584599" y="2197424"/>
              <a:ext cx="76335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Segoe Print" panose="02000800000000000000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C3D5B95-6B45-8140-8D33-4D662E4F8B28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C417220B-FA8E-D943-BD6B-9AEAA469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AB5AE-FCC9-7046-855E-B5DE3729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DC66-5203-ED4C-8650-491F028B4E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45E370-8CCE-3348-AB0F-3D474EB3E8E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2993007-E880-1741-B482-873AB87E26F4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91F3559-4DD6-284E-A2BF-3AF7F52FFBDB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818A0B19-06CD-7747-B914-8331ED711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05855-FE00-F043-9ED6-CBD761F36044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53536E7-C95A-0549-A1A9-57EABC0BD925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1128C4-188D-1648-B621-D544251124A1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ED59A-8467-DD49-BC3C-2F1DA373CB9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5A63E59-78DF-F84D-B7FE-6346AA13EDD2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62EBB6-203E-824C-9AC7-A5D33B193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3F72C7-7A4D-7A41-A6E5-FEDE4ED5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715B65-DC30-1941-B7EF-C6931F18A04E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665E-E9C8-6C44-B363-74DF5052880A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D313C9-1878-F24A-A9E6-BF63C7ADE4FD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6DB49C-7565-A44A-8792-306830740761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3E0E80-A40D-FB40-875D-F52A44AADF9B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647A7F-6E28-EE48-8A5D-090683DE0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02711A-04AE-FE49-B773-E85C6FF4F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8B6089-8065-C24A-A2A3-EFB2173D2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54F5C9-F0A5-5A4D-9871-E1E9F61C7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FE2A614-F6D1-8F48-94D0-4DC7BEBC9F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F55AFF-BE98-D14C-AFCF-E33157BD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4D2D1D-327B-7A45-9BAE-3E73E7F26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F838F-F95C-4341-97A1-89AFB54B7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5DA1E70-6572-9D44-84D9-20B46175F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741EAB-DD2F-EE4C-8913-036348FA3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500E1C-C5DC-D84A-BDDB-39A31D4FC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EE43DCA-DEB7-BC4D-9335-A2AEA8EF1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5625D5-4100-FE4B-B880-23D5E9CF7345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00AFD0-873E-B143-8A29-B8C129D41C8A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752E1FE-6AAE-1744-9354-C3BC7156492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5E517AD-3BF8-B444-99F2-D0B1FA3A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9123B5D-925E-1645-9F19-5439F6B26BE6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3E1B429-91B1-DF45-87B3-698001FDBD23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5769F83-130F-704B-AF62-0408A5169476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194ADF-AC02-5244-B3FF-41E84FA8BEC3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F9553F6-38F2-B44A-A310-0490B0169855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8BB6B7D-6F9B-A247-B118-6E9F42D65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68DBF3-E797-5C4F-A402-878453079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0367F4B-30DF-A549-BB42-3F7FCA173556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DD17582-9F55-B340-AFDE-2C14BCF25B4A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B7F9C9-D468-BC44-B018-07733FF58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620010-C551-7141-8969-76DAF0D48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372EB-D8A2-3C4C-BDA0-6C72A0383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3B5D68-152E-F644-BDCD-1E9B3A83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D9B68-C958-0F4A-BB98-30455C19A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C474AF6-ED10-7349-B848-A839195C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59EDC6-5904-3545-BC48-230A45D2F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72DDF19-A4F7-A640-AB6D-214D401DD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ECC707-6ACF-7440-8189-762DB9071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1C83B5-1A63-B04B-99D9-0CADEA166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46F7F2-D37B-0346-B7EE-8FFB595DA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CBA82E-E715-CC4A-98C4-E5D501131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F758C4-9F04-7140-A875-F7E11EFB501D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D437559-E1DF-A14A-9977-AAD14613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5BB589D-9F2E-0F47-871E-AE5841C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A3235A-E05E-164B-9EE2-8AE23A375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13C1A3-FE51-244B-BE79-DCAC8CDEA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B2D3DC-659B-B147-824C-D4E1A5794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2CC8B3-86FE-C144-8952-478EC9ED6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591DD4E-9CEC-554D-82A8-F5BE23F07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31F36A-8D75-9D49-8A06-12C715685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90725E-A1E5-1443-9C27-DB3154D81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69F6785-EB21-EE42-9751-2EC01BF89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8A85966-DA78-2840-B49E-C40E1B686F97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AB78929C-0EE5-0B47-9232-ABFD943F3E4F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F6043EBE-216C-034F-86B5-4FF40FC0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7AA2293-36EB-7849-8E0E-E9E618D9E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E38C39-47FF-9745-A1A5-F35FEE151063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F8479963-0C02-3043-A1F5-2FED9F66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405093D1-F3FD-0044-BD66-7E75388F6E0A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902632-7545-4047-9340-028A63F523B0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D0A91CA-77C1-074F-B058-0D5679D24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64101D5-C2D4-8C4B-952B-9B07C2ECCBB9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718018F-6224-4443-80A9-5B66FA657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9A226A7-ABDE-6646-9227-0FBC95F855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2A48A-C909-6E45-B2FA-4CACBB1E7A77}"/>
              </a:ext>
            </a:extLst>
          </p:cNvPr>
          <p:cNvSpPr txBox="1"/>
          <p:nvPr/>
        </p:nvSpPr>
        <p:spPr>
          <a:xfrm rot="20936146">
            <a:off x="4401299" y="391127"/>
            <a:ext cx="3847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Page Fault: </a:t>
            </a:r>
            <a:r>
              <a:rPr lang="en-US" sz="1600" dirty="0">
                <a:latin typeface="Segoe Print" panose="02000800000000000000" pitchFamily="2" charset="0"/>
              </a:rPr>
              <a:t>An </a:t>
            </a:r>
            <a:r>
              <a:rPr lang="en-US" sz="1600" i="1" dirty="0">
                <a:latin typeface="Segoe Print" panose="02000800000000000000" pitchFamily="2" charset="0"/>
              </a:rPr>
              <a:t>interrupt</a:t>
            </a:r>
            <a:r>
              <a:rPr lang="en-US" sz="1600" dirty="0">
                <a:latin typeface="Segoe Print" panose="02000800000000000000" pitchFamily="2" charset="0"/>
              </a:rPr>
              <a:t> that occurs when a process uses a logical address that does not currently map to a physical address.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21BF5-545B-774B-B4A8-D197209E14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91" name="Freeform 90">
            <a:extLst>
              <a:ext uri="{FF2B5EF4-FFF2-40B4-BE49-F238E27FC236}">
                <a16:creationId xmlns:a16="http://schemas.microsoft.com/office/drawing/2014/main" id="{35291525-229B-824B-A10D-88E8F7D9BC3D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BB322-43BA-2149-A941-89AF6E8AF1A9}"/>
              </a:ext>
            </a:extLst>
          </p:cNvPr>
          <p:cNvGrpSpPr/>
          <p:nvPr/>
        </p:nvGrpSpPr>
        <p:grpSpPr>
          <a:xfrm>
            <a:off x="1343322" y="2156001"/>
            <a:ext cx="1502233" cy="307777"/>
            <a:chOff x="1343322" y="2379521"/>
            <a:chExt cx="1502233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0E675E-6842-F140-BE16-D31C43C5AC3F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33ADEB-2483-7142-890F-4D0E300F1368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A96F36A-4CFA-DF4A-AFAC-29951DF646F8}"/>
              </a:ext>
            </a:extLst>
          </p:cNvPr>
          <p:cNvSpPr txBox="1"/>
          <p:nvPr/>
        </p:nvSpPr>
        <p:spPr>
          <a:xfrm rot="20936146">
            <a:off x="140677" y="2696202"/>
            <a:ext cx="196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page fault occurs an ISR in the OS runs and loads the needed page from the Virtual Memory (disk) into a page frame.</a:t>
            </a:r>
          </a:p>
        </p:txBody>
      </p:sp>
    </p:spTree>
    <p:extLst>
      <p:ext uri="{BB962C8B-B14F-4D97-AF65-F5344CB8AC3E}">
        <p14:creationId xmlns:p14="http://schemas.microsoft.com/office/powerpoint/2010/main" val="16168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00052 0.052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C 0.04375 0.00926 0.08906 0.02284 0.10746 0.04568 C 0.12587 0.06759 0.11024 0.10278 0.10955 0.13179 C 0.10885 0.16018 0.09635 0.23518 0.12448 0.25494 C 0.15225 0.27562 0.20677 0.25586 0.28298 0.2765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9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91" grpId="0" animBg="1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4ADE-36EE-CF4D-9BB0-9175F6FD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366" y="368363"/>
            <a:ext cx="4944300" cy="645300"/>
          </a:xfrm>
        </p:spPr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7B7EF-4DB7-CB40-BE0C-657ACCA870D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36C6E2-37F7-8C4C-A2A3-87544C2456C3}"/>
              </a:ext>
            </a:extLst>
          </p:cNvPr>
          <p:cNvSpPr/>
          <p:nvPr/>
        </p:nvSpPr>
        <p:spPr>
          <a:xfrm>
            <a:off x="4791236" y="2275123"/>
            <a:ext cx="1763400" cy="2720153"/>
          </a:xfrm>
          <a:prstGeom prst="roundRect">
            <a:avLst>
              <a:gd name="adj" fmla="val 593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BB34710-BD93-B741-B133-D36488AE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88" y="2561182"/>
            <a:ext cx="802758" cy="69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   0: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83BEBC-72C6-194C-8D55-CF27258853F4}"/>
              </a:ext>
            </a:extLst>
          </p:cNvPr>
          <p:cNvGrpSpPr/>
          <p:nvPr/>
        </p:nvGrpSpPr>
        <p:grpSpPr>
          <a:xfrm>
            <a:off x="2152732" y="1511015"/>
            <a:ext cx="1687654" cy="3503708"/>
            <a:chOff x="5676548" y="1514554"/>
            <a:chExt cx="1687654" cy="350370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D9C455-634F-EB44-9C8C-4EAB67BEF5FF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886896-5363-CD41-ABF3-4C00D62AE3A8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5C441008-BB76-5847-9552-82953418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6CA216-F731-DA46-9898-2CDF67E8AF3D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891F4DF-665F-A045-85AE-F6B7ADD77BD6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6215FC-7C97-6A4E-8698-DD31919BD22A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B9D164-322D-DA4E-9DC2-5BF4DD530BB9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1F1B500-8BA7-AC46-8FA9-82992138FE0D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B96326-2DBE-1142-B69D-E131C860C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108737-CF3D-144D-92F7-9B0EFAFEB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B3D180-A53A-C544-B2EC-F43C3B67B34B}"/>
              </a:ext>
            </a:extLst>
          </p:cNvPr>
          <p:cNvSpPr txBox="1"/>
          <p:nvPr/>
        </p:nvSpPr>
        <p:spPr>
          <a:xfrm>
            <a:off x="2319227" y="2930217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714B2-82CD-F34D-80BA-B968DDB58821}"/>
              </a:ext>
            </a:extLst>
          </p:cNvPr>
          <p:cNvSpPr txBox="1"/>
          <p:nvPr/>
        </p:nvSpPr>
        <p:spPr>
          <a:xfrm>
            <a:off x="5007516" y="2265502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Main 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47C52-D532-6D43-875B-F86EF606B094}"/>
              </a:ext>
            </a:extLst>
          </p:cNvPr>
          <p:cNvSpPr/>
          <p:nvPr/>
        </p:nvSpPr>
        <p:spPr>
          <a:xfrm>
            <a:off x="5536369" y="2743485"/>
            <a:ext cx="823630" cy="164309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C4F221-4B24-0545-9791-2C2CA3733326}"/>
              </a:ext>
            </a:extLst>
          </p:cNvPr>
          <p:cNvSpPr/>
          <p:nvPr/>
        </p:nvSpPr>
        <p:spPr>
          <a:xfrm>
            <a:off x="5536370" y="2996243"/>
            <a:ext cx="823630" cy="284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4FF5F2-7CE0-994A-862C-677AA148DFB5}"/>
              </a:ext>
            </a:extLst>
          </p:cNvPr>
          <p:cNvGrpSpPr/>
          <p:nvPr/>
        </p:nvGrpSpPr>
        <p:grpSpPr>
          <a:xfrm>
            <a:off x="2273830" y="1931763"/>
            <a:ext cx="1560110" cy="2801434"/>
            <a:chOff x="1388206" y="1935302"/>
            <a:chExt cx="1560110" cy="28014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AAF8BD-8226-8F42-BF62-FC2BAA2E2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19353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AD58A44-4779-4A47-B4FD-94AF74210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1899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F98EBD-C7A4-BE4B-89B9-EDDD69C48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4446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BCFD41-4C01-B247-8A9C-CBB7FDDAF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6993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CB3054-9898-2144-B099-7303F5406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295400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B25D2B-20A8-C143-AEB7-5673965A2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20868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AF0381-81F1-874B-86BD-75CCB3B018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46335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526F99-F890-8846-B767-511FC490B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71803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F5809BE-DF7B-5549-BDE5-05AD646F0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397271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3B7F41-EA00-E147-8F97-49A0F3199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22738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1476B-27E9-8B44-9CB4-3AE6E1D35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48206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BCE650-EE7D-474D-B7C3-30F768116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206" y="473673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B89C387-AB7A-B345-A9B9-7D4EB6F94A0B}"/>
              </a:ext>
            </a:extLst>
          </p:cNvPr>
          <p:cNvGrpSpPr/>
          <p:nvPr/>
        </p:nvGrpSpPr>
        <p:grpSpPr>
          <a:xfrm>
            <a:off x="7111451" y="1502522"/>
            <a:ext cx="1687654" cy="3503708"/>
            <a:chOff x="5676548" y="1514554"/>
            <a:chExt cx="1687654" cy="350370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80CE324-1B6E-DF4A-9B85-9543F035832E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CBE3D43-145A-8E41-A6A0-41629EFC6818}"/>
                </a:ext>
              </a:extLst>
            </p:cNvPr>
            <p:cNvSpPr/>
            <p:nvPr/>
          </p:nvSpPr>
          <p:spPr>
            <a:xfrm>
              <a:off x="6460590" y="3240439"/>
              <a:ext cx="854816" cy="1284994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73650D44-EE89-7246-85ED-E791EF826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080A5DA-74A9-B349-A43B-DE874A800959}"/>
                </a:ext>
              </a:extLst>
            </p:cNvPr>
            <p:cNvSpPr/>
            <p:nvPr/>
          </p:nvSpPr>
          <p:spPr>
            <a:xfrm>
              <a:off x="6460590" y="1935302"/>
              <a:ext cx="854816" cy="59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54B169-2BC1-8946-B516-AEEAB2DBB157}"/>
                </a:ext>
              </a:extLst>
            </p:cNvPr>
            <p:cNvSpPr/>
            <p:nvPr/>
          </p:nvSpPr>
          <p:spPr>
            <a:xfrm>
              <a:off x="6460590" y="2531696"/>
              <a:ext cx="854816" cy="554202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83F8E34-1C53-9147-8364-FBE1964CA2EA}"/>
                </a:ext>
              </a:extLst>
            </p:cNvPr>
            <p:cNvSpPr/>
            <p:nvPr/>
          </p:nvSpPr>
          <p:spPr>
            <a:xfrm>
              <a:off x="6460590" y="4138783"/>
              <a:ext cx="854816" cy="78421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45BE64-9158-D249-BC4E-13658168ADED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4930635-7771-384C-B0B8-857682420270}"/>
                </a:ext>
              </a:extLst>
            </p:cNvPr>
            <p:cNvSpPr/>
            <p:nvPr/>
          </p:nvSpPr>
          <p:spPr>
            <a:xfrm>
              <a:off x="6460590" y="3072803"/>
              <a:ext cx="854816" cy="16763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6A62AE4-E59C-B740-81D5-E9511C5FE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598" y="383803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834DFD-487D-5C4B-9CA3-61BE2F1AF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6558" y="3255495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52CB5A1-3DFF-EF45-B93B-751CBFD72B27}"/>
              </a:ext>
            </a:extLst>
          </p:cNvPr>
          <p:cNvSpPr txBox="1"/>
          <p:nvPr/>
        </p:nvSpPr>
        <p:spPr>
          <a:xfrm>
            <a:off x="7292844" y="2933756"/>
            <a:ext cx="433132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tencil" pitchFamily="82" charset="77"/>
                <a:cs typeface="Broadway" panose="020F0502020204030204" pitchFamily="34" charset="0"/>
              </a:rPr>
              <a:t>P2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1E6C576-B1CD-1A42-97C2-B50FF23375E0}"/>
              </a:ext>
            </a:extLst>
          </p:cNvPr>
          <p:cNvGrpSpPr/>
          <p:nvPr/>
        </p:nvGrpSpPr>
        <p:grpSpPr>
          <a:xfrm>
            <a:off x="7226103" y="1923270"/>
            <a:ext cx="1560110" cy="2801434"/>
            <a:chOff x="7226103" y="1923270"/>
            <a:chExt cx="1560110" cy="28014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C9C0DF-31E6-624C-A7E9-158383E55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192327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825B37D-1C9F-C542-B737-EDA58267A4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17794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04093B-F2B4-254D-B5C1-1BE135CFB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43262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249A49-148F-B948-8A6D-5E591F2A68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68729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D7E1CE-02EA-2942-8FE7-E63D82CCF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294197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26B3A9-BC1E-174F-A6B2-32A43DA97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19665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862D05-2A5F-A54E-95CC-A5F8957AD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45132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5056D2-1D93-C042-AB19-E0A3DF9A4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70600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38B13C-03FC-CC45-B051-14469EB70F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396067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F69E60-9A35-9742-A2A6-AB09327C3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21535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678E75-5D02-994B-BD30-58E2DE6F6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47003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7420DB4-13ED-A94A-96B2-5B7E30F57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6103" y="472470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ACAC802-0189-9649-97A7-F47BCE168D2C}"/>
              </a:ext>
            </a:extLst>
          </p:cNvPr>
          <p:cNvGrpSpPr/>
          <p:nvPr/>
        </p:nvGrpSpPr>
        <p:grpSpPr>
          <a:xfrm>
            <a:off x="4827091" y="2585768"/>
            <a:ext cx="1563633" cy="2285347"/>
            <a:chOff x="4410531" y="2585768"/>
            <a:chExt cx="1563633" cy="228534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91CDD7-F4A3-0444-873B-6AE13EFD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258576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A9609F-9188-3F45-9F2A-6BFA6CC46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09512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0357DFE-5362-C142-807A-6660B240D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349796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EA15FF5-623E-E14E-AFC1-8B9BB7641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604472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43721C-C78E-714C-B86C-AD8B537C71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3859148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878C0A5-F619-6642-A55F-3CC2EA52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113824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368D6-D3CD-074D-9BC0-AB4B90363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531" y="4368500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DA9BDA1-2F5A-8A44-B014-D3BC211BB0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61748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300A6E-BA41-B142-89EA-416C67AB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4054" y="4871115"/>
              <a:ext cx="1560110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F06EA2-B925-C84E-9E99-630477DE4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0531" y="2840444"/>
              <a:ext cx="1560110" cy="1047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5082BA-1D32-6A47-945A-EA90E85AE384}"/>
              </a:ext>
            </a:extLst>
          </p:cNvPr>
          <p:cNvGrpSpPr/>
          <p:nvPr/>
        </p:nvGrpSpPr>
        <p:grpSpPr>
          <a:xfrm>
            <a:off x="3703208" y="2296306"/>
            <a:ext cx="2647396" cy="2545586"/>
            <a:chOff x="3286648" y="2296306"/>
            <a:chExt cx="2647396" cy="2545586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BA6CA874-3AD9-3944-8B18-E9482F764726}"/>
                </a:ext>
              </a:extLst>
            </p:cNvPr>
            <p:cNvSpPr/>
            <p:nvPr/>
          </p:nvSpPr>
          <p:spPr>
            <a:xfrm>
              <a:off x="3299800" y="2296306"/>
              <a:ext cx="1728791" cy="1184006"/>
            </a:xfrm>
            <a:custGeom>
              <a:avLst/>
              <a:gdLst>
                <a:gd name="connsiteX0" fmla="*/ 0 w 2174240"/>
                <a:gd name="connsiteY0" fmla="*/ 0 h 1424465"/>
                <a:gd name="connsiteX1" fmla="*/ 233680 w 2174240"/>
                <a:gd name="connsiteY1" fmla="*/ 30480 h 1424465"/>
                <a:gd name="connsiteX2" fmla="*/ 264160 w 2174240"/>
                <a:gd name="connsiteY2" fmla="*/ 40640 h 1424465"/>
                <a:gd name="connsiteX3" fmla="*/ 304800 w 2174240"/>
                <a:gd name="connsiteY3" fmla="*/ 50800 h 1424465"/>
                <a:gd name="connsiteX4" fmla="*/ 375920 w 2174240"/>
                <a:gd name="connsiteY4" fmla="*/ 71120 h 1424465"/>
                <a:gd name="connsiteX5" fmla="*/ 406400 w 2174240"/>
                <a:gd name="connsiteY5" fmla="*/ 91440 h 1424465"/>
                <a:gd name="connsiteX6" fmla="*/ 447040 w 2174240"/>
                <a:gd name="connsiteY6" fmla="*/ 101600 h 1424465"/>
                <a:gd name="connsiteX7" fmla="*/ 477520 w 2174240"/>
                <a:gd name="connsiteY7" fmla="*/ 111760 h 1424465"/>
                <a:gd name="connsiteX8" fmla="*/ 548640 w 2174240"/>
                <a:gd name="connsiteY8" fmla="*/ 203200 h 1424465"/>
                <a:gd name="connsiteX9" fmla="*/ 589280 w 2174240"/>
                <a:gd name="connsiteY9" fmla="*/ 264160 h 1424465"/>
                <a:gd name="connsiteX10" fmla="*/ 609600 w 2174240"/>
                <a:gd name="connsiteY10" fmla="*/ 304800 h 1424465"/>
                <a:gd name="connsiteX11" fmla="*/ 650240 w 2174240"/>
                <a:gd name="connsiteY11" fmla="*/ 365760 h 1424465"/>
                <a:gd name="connsiteX12" fmla="*/ 670560 w 2174240"/>
                <a:gd name="connsiteY12" fmla="*/ 396240 h 1424465"/>
                <a:gd name="connsiteX13" fmla="*/ 701040 w 2174240"/>
                <a:gd name="connsiteY13" fmla="*/ 457200 h 1424465"/>
                <a:gd name="connsiteX14" fmla="*/ 721360 w 2174240"/>
                <a:gd name="connsiteY14" fmla="*/ 518160 h 1424465"/>
                <a:gd name="connsiteX15" fmla="*/ 741680 w 2174240"/>
                <a:gd name="connsiteY15" fmla="*/ 548640 h 1424465"/>
                <a:gd name="connsiteX16" fmla="*/ 762000 w 2174240"/>
                <a:gd name="connsiteY16" fmla="*/ 619760 h 1424465"/>
                <a:gd name="connsiteX17" fmla="*/ 782320 w 2174240"/>
                <a:gd name="connsiteY17" fmla="*/ 680720 h 1424465"/>
                <a:gd name="connsiteX18" fmla="*/ 792480 w 2174240"/>
                <a:gd name="connsiteY18" fmla="*/ 711200 h 1424465"/>
                <a:gd name="connsiteX19" fmla="*/ 802640 w 2174240"/>
                <a:gd name="connsiteY19" fmla="*/ 751840 h 1424465"/>
                <a:gd name="connsiteX20" fmla="*/ 822960 w 2174240"/>
                <a:gd name="connsiteY20" fmla="*/ 822960 h 1424465"/>
                <a:gd name="connsiteX21" fmla="*/ 853440 w 2174240"/>
                <a:gd name="connsiteY21" fmla="*/ 934720 h 1424465"/>
                <a:gd name="connsiteX22" fmla="*/ 863600 w 2174240"/>
                <a:gd name="connsiteY22" fmla="*/ 965200 h 1424465"/>
                <a:gd name="connsiteX23" fmla="*/ 904240 w 2174240"/>
                <a:gd name="connsiteY23" fmla="*/ 1026160 h 1424465"/>
                <a:gd name="connsiteX24" fmla="*/ 965200 w 2174240"/>
                <a:gd name="connsiteY24" fmla="*/ 1127760 h 1424465"/>
                <a:gd name="connsiteX25" fmla="*/ 985520 w 2174240"/>
                <a:gd name="connsiteY25" fmla="*/ 1158240 h 1424465"/>
                <a:gd name="connsiteX26" fmla="*/ 1016000 w 2174240"/>
                <a:gd name="connsiteY26" fmla="*/ 1178560 h 1424465"/>
                <a:gd name="connsiteX27" fmla="*/ 1107440 w 2174240"/>
                <a:gd name="connsiteY27" fmla="*/ 1249680 h 1424465"/>
                <a:gd name="connsiteX28" fmla="*/ 1168400 w 2174240"/>
                <a:gd name="connsiteY28" fmla="*/ 1290320 h 1424465"/>
                <a:gd name="connsiteX29" fmla="*/ 1198880 w 2174240"/>
                <a:gd name="connsiteY29" fmla="*/ 1310640 h 1424465"/>
                <a:gd name="connsiteX30" fmla="*/ 1259840 w 2174240"/>
                <a:gd name="connsiteY30" fmla="*/ 1330960 h 1424465"/>
                <a:gd name="connsiteX31" fmla="*/ 1300480 w 2174240"/>
                <a:gd name="connsiteY31" fmla="*/ 1341120 h 1424465"/>
                <a:gd name="connsiteX32" fmla="*/ 1361440 w 2174240"/>
                <a:gd name="connsiteY32" fmla="*/ 1361440 h 1424465"/>
                <a:gd name="connsiteX33" fmla="*/ 1422400 w 2174240"/>
                <a:gd name="connsiteY33" fmla="*/ 1381760 h 1424465"/>
                <a:gd name="connsiteX34" fmla="*/ 1452880 w 2174240"/>
                <a:gd name="connsiteY34" fmla="*/ 1391920 h 1424465"/>
                <a:gd name="connsiteX35" fmla="*/ 1584960 w 2174240"/>
                <a:gd name="connsiteY35" fmla="*/ 1412240 h 1424465"/>
                <a:gd name="connsiteX36" fmla="*/ 2174240 w 2174240"/>
                <a:gd name="connsiteY36" fmla="*/ 1422400 h 142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74240" h="1424465">
                  <a:moveTo>
                    <a:pt x="0" y="0"/>
                  </a:moveTo>
                  <a:cubicBezTo>
                    <a:pt x="115309" y="46123"/>
                    <a:pt x="6407" y="8835"/>
                    <a:pt x="233680" y="30480"/>
                  </a:cubicBezTo>
                  <a:cubicBezTo>
                    <a:pt x="244341" y="31495"/>
                    <a:pt x="253862" y="37698"/>
                    <a:pt x="264160" y="40640"/>
                  </a:cubicBezTo>
                  <a:cubicBezTo>
                    <a:pt x="277586" y="44476"/>
                    <a:pt x="291374" y="46964"/>
                    <a:pt x="304800" y="50800"/>
                  </a:cubicBezTo>
                  <a:cubicBezTo>
                    <a:pt x="406830" y="79951"/>
                    <a:pt x="248873" y="39358"/>
                    <a:pt x="375920" y="71120"/>
                  </a:cubicBezTo>
                  <a:cubicBezTo>
                    <a:pt x="386080" y="77893"/>
                    <a:pt x="395177" y="86630"/>
                    <a:pt x="406400" y="91440"/>
                  </a:cubicBezTo>
                  <a:cubicBezTo>
                    <a:pt x="419235" y="96941"/>
                    <a:pt x="433614" y="97764"/>
                    <a:pt x="447040" y="101600"/>
                  </a:cubicBezTo>
                  <a:cubicBezTo>
                    <a:pt x="457338" y="104542"/>
                    <a:pt x="467360" y="108373"/>
                    <a:pt x="477520" y="111760"/>
                  </a:cubicBezTo>
                  <a:cubicBezTo>
                    <a:pt x="526130" y="184675"/>
                    <a:pt x="500891" y="155451"/>
                    <a:pt x="548640" y="203200"/>
                  </a:cubicBezTo>
                  <a:cubicBezTo>
                    <a:pt x="570434" y="268583"/>
                    <a:pt x="541714" y="197568"/>
                    <a:pt x="589280" y="264160"/>
                  </a:cubicBezTo>
                  <a:cubicBezTo>
                    <a:pt x="598083" y="276485"/>
                    <a:pt x="601808" y="291813"/>
                    <a:pt x="609600" y="304800"/>
                  </a:cubicBezTo>
                  <a:cubicBezTo>
                    <a:pt x="622165" y="325741"/>
                    <a:pt x="636693" y="345440"/>
                    <a:pt x="650240" y="365760"/>
                  </a:cubicBezTo>
                  <a:cubicBezTo>
                    <a:pt x="657013" y="375920"/>
                    <a:pt x="666699" y="384656"/>
                    <a:pt x="670560" y="396240"/>
                  </a:cubicBezTo>
                  <a:cubicBezTo>
                    <a:pt x="707613" y="507400"/>
                    <a:pt x="648519" y="339027"/>
                    <a:pt x="701040" y="457200"/>
                  </a:cubicBezTo>
                  <a:cubicBezTo>
                    <a:pt x="709739" y="476773"/>
                    <a:pt x="709479" y="500338"/>
                    <a:pt x="721360" y="518160"/>
                  </a:cubicBezTo>
                  <a:cubicBezTo>
                    <a:pt x="728133" y="528320"/>
                    <a:pt x="736219" y="537718"/>
                    <a:pt x="741680" y="548640"/>
                  </a:cubicBezTo>
                  <a:cubicBezTo>
                    <a:pt x="750216" y="565712"/>
                    <a:pt x="757117" y="603484"/>
                    <a:pt x="762000" y="619760"/>
                  </a:cubicBezTo>
                  <a:cubicBezTo>
                    <a:pt x="768155" y="640276"/>
                    <a:pt x="775547" y="660400"/>
                    <a:pt x="782320" y="680720"/>
                  </a:cubicBezTo>
                  <a:cubicBezTo>
                    <a:pt x="785707" y="690880"/>
                    <a:pt x="789883" y="700810"/>
                    <a:pt x="792480" y="711200"/>
                  </a:cubicBezTo>
                  <a:cubicBezTo>
                    <a:pt x="795867" y="724747"/>
                    <a:pt x="798804" y="738414"/>
                    <a:pt x="802640" y="751840"/>
                  </a:cubicBezTo>
                  <a:cubicBezTo>
                    <a:pt x="819611" y="811239"/>
                    <a:pt x="807079" y="751496"/>
                    <a:pt x="822960" y="822960"/>
                  </a:cubicBezTo>
                  <a:cubicBezTo>
                    <a:pt x="842108" y="909124"/>
                    <a:pt x="821722" y="839565"/>
                    <a:pt x="853440" y="934720"/>
                  </a:cubicBezTo>
                  <a:cubicBezTo>
                    <a:pt x="856827" y="944880"/>
                    <a:pt x="857659" y="956289"/>
                    <a:pt x="863600" y="965200"/>
                  </a:cubicBezTo>
                  <a:cubicBezTo>
                    <a:pt x="877147" y="985520"/>
                    <a:pt x="893318" y="1004317"/>
                    <a:pt x="904240" y="1026160"/>
                  </a:cubicBezTo>
                  <a:cubicBezTo>
                    <a:pt x="935482" y="1088643"/>
                    <a:pt x="916159" y="1054198"/>
                    <a:pt x="965200" y="1127760"/>
                  </a:cubicBezTo>
                  <a:cubicBezTo>
                    <a:pt x="971973" y="1137920"/>
                    <a:pt x="975360" y="1151467"/>
                    <a:pt x="985520" y="1158240"/>
                  </a:cubicBezTo>
                  <a:cubicBezTo>
                    <a:pt x="995680" y="1165013"/>
                    <a:pt x="1006231" y="1171234"/>
                    <a:pt x="1016000" y="1178560"/>
                  </a:cubicBezTo>
                  <a:cubicBezTo>
                    <a:pt x="1046891" y="1201728"/>
                    <a:pt x="1075311" y="1228261"/>
                    <a:pt x="1107440" y="1249680"/>
                  </a:cubicBezTo>
                  <a:lnTo>
                    <a:pt x="1168400" y="1290320"/>
                  </a:lnTo>
                  <a:cubicBezTo>
                    <a:pt x="1178560" y="1297093"/>
                    <a:pt x="1187296" y="1306779"/>
                    <a:pt x="1198880" y="1310640"/>
                  </a:cubicBezTo>
                  <a:cubicBezTo>
                    <a:pt x="1219200" y="1317413"/>
                    <a:pt x="1239060" y="1325765"/>
                    <a:pt x="1259840" y="1330960"/>
                  </a:cubicBezTo>
                  <a:cubicBezTo>
                    <a:pt x="1273387" y="1334347"/>
                    <a:pt x="1287105" y="1337108"/>
                    <a:pt x="1300480" y="1341120"/>
                  </a:cubicBezTo>
                  <a:cubicBezTo>
                    <a:pt x="1320996" y="1347275"/>
                    <a:pt x="1341120" y="1354667"/>
                    <a:pt x="1361440" y="1361440"/>
                  </a:cubicBezTo>
                  <a:lnTo>
                    <a:pt x="1422400" y="1381760"/>
                  </a:lnTo>
                  <a:cubicBezTo>
                    <a:pt x="1432560" y="1385147"/>
                    <a:pt x="1442316" y="1390159"/>
                    <a:pt x="1452880" y="1391920"/>
                  </a:cubicBezTo>
                  <a:cubicBezTo>
                    <a:pt x="1482253" y="1396816"/>
                    <a:pt x="1557625" y="1409863"/>
                    <a:pt x="1584960" y="1412240"/>
                  </a:cubicBezTo>
                  <a:cubicBezTo>
                    <a:pt x="1803836" y="1431273"/>
                    <a:pt x="1917613" y="1422400"/>
                    <a:pt x="217424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9693B1C-7269-7D4E-BCEF-91C70569A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354" y="4380462"/>
              <a:ext cx="811203" cy="21031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9EB76DF-9B6B-9146-BF38-E017628E1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8257" y="3373271"/>
              <a:ext cx="811203" cy="210312"/>
            </a:xfrm>
            <a:prstGeom prst="rect">
              <a:avLst/>
            </a:prstGeom>
          </p:spPr>
        </p:pic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10C08EB-02F2-344C-B402-463F7392536C}"/>
                </a:ext>
              </a:extLst>
            </p:cNvPr>
            <p:cNvSpPr/>
            <p:nvPr/>
          </p:nvSpPr>
          <p:spPr>
            <a:xfrm>
              <a:off x="3286648" y="4490720"/>
              <a:ext cx="1750604" cy="155333"/>
            </a:xfrm>
            <a:custGeom>
              <a:avLst/>
              <a:gdLst>
                <a:gd name="connsiteX0" fmla="*/ 0 w 1412240"/>
                <a:gd name="connsiteY0" fmla="*/ 132080 h 182880"/>
                <a:gd name="connsiteX1" fmla="*/ 60960 w 1412240"/>
                <a:gd name="connsiteY1" fmla="*/ 162560 h 182880"/>
                <a:gd name="connsiteX2" fmla="*/ 213360 w 1412240"/>
                <a:gd name="connsiteY2" fmla="*/ 182880 h 182880"/>
                <a:gd name="connsiteX3" fmla="*/ 365760 w 1412240"/>
                <a:gd name="connsiteY3" fmla="*/ 172720 h 182880"/>
                <a:gd name="connsiteX4" fmla="*/ 528320 w 1412240"/>
                <a:gd name="connsiteY4" fmla="*/ 152400 h 182880"/>
                <a:gd name="connsiteX5" fmla="*/ 589280 w 1412240"/>
                <a:gd name="connsiteY5" fmla="*/ 132080 h 182880"/>
                <a:gd name="connsiteX6" fmla="*/ 711200 w 1412240"/>
                <a:gd name="connsiteY6" fmla="*/ 91440 h 182880"/>
                <a:gd name="connsiteX7" fmla="*/ 741680 w 1412240"/>
                <a:gd name="connsiteY7" fmla="*/ 81280 h 182880"/>
                <a:gd name="connsiteX8" fmla="*/ 772160 w 1412240"/>
                <a:gd name="connsiteY8" fmla="*/ 71120 h 182880"/>
                <a:gd name="connsiteX9" fmla="*/ 863600 w 1412240"/>
                <a:gd name="connsiteY9" fmla="*/ 50800 h 182880"/>
                <a:gd name="connsiteX10" fmla="*/ 894080 w 1412240"/>
                <a:gd name="connsiteY10" fmla="*/ 40640 h 182880"/>
                <a:gd name="connsiteX11" fmla="*/ 965200 w 1412240"/>
                <a:gd name="connsiteY11" fmla="*/ 30480 h 182880"/>
                <a:gd name="connsiteX12" fmla="*/ 995680 w 1412240"/>
                <a:gd name="connsiteY12" fmla="*/ 20320 h 182880"/>
                <a:gd name="connsiteX13" fmla="*/ 1097280 w 1412240"/>
                <a:gd name="connsiteY13" fmla="*/ 0 h 182880"/>
                <a:gd name="connsiteX14" fmla="*/ 1412240 w 1412240"/>
                <a:gd name="connsiteY14" fmla="*/ 101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40" h="182880">
                  <a:moveTo>
                    <a:pt x="0" y="132080"/>
                  </a:moveTo>
                  <a:cubicBezTo>
                    <a:pt x="20320" y="142240"/>
                    <a:pt x="39246" y="155879"/>
                    <a:pt x="60960" y="162560"/>
                  </a:cubicBezTo>
                  <a:cubicBezTo>
                    <a:pt x="70554" y="165512"/>
                    <a:pt x="209287" y="182371"/>
                    <a:pt x="213360" y="182880"/>
                  </a:cubicBezTo>
                  <a:lnTo>
                    <a:pt x="365760" y="172720"/>
                  </a:lnTo>
                  <a:cubicBezTo>
                    <a:pt x="415122" y="168923"/>
                    <a:pt x="477585" y="166237"/>
                    <a:pt x="528320" y="152400"/>
                  </a:cubicBezTo>
                  <a:cubicBezTo>
                    <a:pt x="548984" y="146764"/>
                    <a:pt x="568960" y="138853"/>
                    <a:pt x="589280" y="132080"/>
                  </a:cubicBezTo>
                  <a:lnTo>
                    <a:pt x="711200" y="91440"/>
                  </a:lnTo>
                  <a:lnTo>
                    <a:pt x="741680" y="81280"/>
                  </a:lnTo>
                  <a:cubicBezTo>
                    <a:pt x="751840" y="77893"/>
                    <a:pt x="761658" y="73220"/>
                    <a:pt x="772160" y="71120"/>
                  </a:cubicBezTo>
                  <a:cubicBezTo>
                    <a:pt x="807078" y="64136"/>
                    <a:pt x="830121" y="60366"/>
                    <a:pt x="863600" y="50800"/>
                  </a:cubicBezTo>
                  <a:cubicBezTo>
                    <a:pt x="873898" y="47858"/>
                    <a:pt x="883578" y="42740"/>
                    <a:pt x="894080" y="40640"/>
                  </a:cubicBezTo>
                  <a:cubicBezTo>
                    <a:pt x="917562" y="35944"/>
                    <a:pt x="941493" y="33867"/>
                    <a:pt x="965200" y="30480"/>
                  </a:cubicBezTo>
                  <a:cubicBezTo>
                    <a:pt x="975360" y="27093"/>
                    <a:pt x="985245" y="22728"/>
                    <a:pt x="995680" y="20320"/>
                  </a:cubicBezTo>
                  <a:cubicBezTo>
                    <a:pt x="1029333" y="12554"/>
                    <a:pt x="1097280" y="0"/>
                    <a:pt x="1097280" y="0"/>
                  </a:cubicBezTo>
                  <a:cubicBezTo>
                    <a:pt x="1378361" y="10811"/>
                    <a:pt x="1273322" y="10160"/>
                    <a:pt x="1412240" y="1016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DA0C70C-1DBD-C74A-A3B2-D7E6AEFF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22841" y="4631580"/>
              <a:ext cx="811203" cy="210312"/>
            </a:xfrm>
            <a:prstGeom prst="rect">
              <a:avLst/>
            </a:prstGeom>
          </p:spPr>
        </p:pic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8B7D644-58F0-0F4A-A8DA-CB3DE7B0578C}"/>
                </a:ext>
              </a:extLst>
            </p:cNvPr>
            <p:cNvSpPr/>
            <p:nvPr/>
          </p:nvSpPr>
          <p:spPr>
            <a:xfrm>
              <a:off x="3286648" y="3332480"/>
              <a:ext cx="1630791" cy="1452880"/>
            </a:xfrm>
            <a:custGeom>
              <a:avLst/>
              <a:gdLst>
                <a:gd name="connsiteX0" fmla="*/ 0 w 2153920"/>
                <a:gd name="connsiteY0" fmla="*/ 0 h 1452880"/>
                <a:gd name="connsiteX1" fmla="*/ 60960 w 2153920"/>
                <a:gd name="connsiteY1" fmla="*/ 10160 h 1452880"/>
                <a:gd name="connsiteX2" fmla="*/ 91440 w 2153920"/>
                <a:gd name="connsiteY2" fmla="*/ 20320 h 1452880"/>
                <a:gd name="connsiteX3" fmla="*/ 121920 w 2153920"/>
                <a:gd name="connsiteY3" fmla="*/ 10160 h 1452880"/>
                <a:gd name="connsiteX4" fmla="*/ 284480 w 2153920"/>
                <a:gd name="connsiteY4" fmla="*/ 20320 h 1452880"/>
                <a:gd name="connsiteX5" fmla="*/ 375920 w 2153920"/>
                <a:gd name="connsiteY5" fmla="*/ 40640 h 1452880"/>
                <a:gd name="connsiteX6" fmla="*/ 416560 w 2153920"/>
                <a:gd name="connsiteY6" fmla="*/ 60960 h 1452880"/>
                <a:gd name="connsiteX7" fmla="*/ 447040 w 2153920"/>
                <a:gd name="connsiteY7" fmla="*/ 71120 h 1452880"/>
                <a:gd name="connsiteX8" fmla="*/ 518160 w 2153920"/>
                <a:gd name="connsiteY8" fmla="*/ 111760 h 1452880"/>
                <a:gd name="connsiteX9" fmla="*/ 528320 w 2153920"/>
                <a:gd name="connsiteY9" fmla="*/ 142240 h 1452880"/>
                <a:gd name="connsiteX10" fmla="*/ 548640 w 2153920"/>
                <a:gd name="connsiteY10" fmla="*/ 172720 h 1452880"/>
                <a:gd name="connsiteX11" fmla="*/ 558800 w 2153920"/>
                <a:gd name="connsiteY11" fmla="*/ 233680 h 1452880"/>
                <a:gd name="connsiteX12" fmla="*/ 568960 w 2153920"/>
                <a:gd name="connsiteY12" fmla="*/ 284480 h 1452880"/>
                <a:gd name="connsiteX13" fmla="*/ 589280 w 2153920"/>
                <a:gd name="connsiteY13" fmla="*/ 345440 h 1452880"/>
                <a:gd name="connsiteX14" fmla="*/ 599440 w 2153920"/>
                <a:gd name="connsiteY14" fmla="*/ 375920 h 1452880"/>
                <a:gd name="connsiteX15" fmla="*/ 619760 w 2153920"/>
                <a:gd name="connsiteY15" fmla="*/ 487680 h 1452880"/>
                <a:gd name="connsiteX16" fmla="*/ 629920 w 2153920"/>
                <a:gd name="connsiteY16" fmla="*/ 568960 h 1452880"/>
                <a:gd name="connsiteX17" fmla="*/ 650240 w 2153920"/>
                <a:gd name="connsiteY17" fmla="*/ 863600 h 1452880"/>
                <a:gd name="connsiteX18" fmla="*/ 660400 w 2153920"/>
                <a:gd name="connsiteY18" fmla="*/ 934720 h 1452880"/>
                <a:gd name="connsiteX19" fmla="*/ 690880 w 2153920"/>
                <a:gd name="connsiteY19" fmla="*/ 1026160 h 1452880"/>
                <a:gd name="connsiteX20" fmla="*/ 701040 w 2153920"/>
                <a:gd name="connsiteY20" fmla="*/ 1066800 h 1452880"/>
                <a:gd name="connsiteX21" fmla="*/ 731520 w 2153920"/>
                <a:gd name="connsiteY21" fmla="*/ 1158240 h 1452880"/>
                <a:gd name="connsiteX22" fmla="*/ 741680 w 2153920"/>
                <a:gd name="connsiteY22" fmla="*/ 1188720 h 1452880"/>
                <a:gd name="connsiteX23" fmla="*/ 812800 w 2153920"/>
                <a:gd name="connsiteY23" fmla="*/ 1229360 h 1452880"/>
                <a:gd name="connsiteX24" fmla="*/ 873760 w 2153920"/>
                <a:gd name="connsiteY24" fmla="*/ 1270000 h 1452880"/>
                <a:gd name="connsiteX25" fmla="*/ 934720 w 2153920"/>
                <a:gd name="connsiteY25" fmla="*/ 1310640 h 1452880"/>
                <a:gd name="connsiteX26" fmla="*/ 995680 w 2153920"/>
                <a:gd name="connsiteY26" fmla="*/ 1351280 h 1452880"/>
                <a:gd name="connsiteX27" fmla="*/ 1066800 w 2153920"/>
                <a:gd name="connsiteY27" fmla="*/ 1371600 h 1452880"/>
                <a:gd name="connsiteX28" fmla="*/ 1097280 w 2153920"/>
                <a:gd name="connsiteY28" fmla="*/ 1391920 h 1452880"/>
                <a:gd name="connsiteX29" fmla="*/ 1198880 w 2153920"/>
                <a:gd name="connsiteY29" fmla="*/ 1422400 h 1452880"/>
                <a:gd name="connsiteX30" fmla="*/ 1229360 w 2153920"/>
                <a:gd name="connsiteY30" fmla="*/ 1432560 h 1452880"/>
                <a:gd name="connsiteX31" fmla="*/ 1361440 w 2153920"/>
                <a:gd name="connsiteY31" fmla="*/ 1442720 h 1452880"/>
                <a:gd name="connsiteX32" fmla="*/ 1584960 w 2153920"/>
                <a:gd name="connsiteY32" fmla="*/ 1432560 h 1452880"/>
                <a:gd name="connsiteX33" fmla="*/ 1757680 w 2153920"/>
                <a:gd name="connsiteY33" fmla="*/ 1442720 h 1452880"/>
                <a:gd name="connsiteX34" fmla="*/ 1991360 w 2153920"/>
                <a:gd name="connsiteY34" fmla="*/ 1452880 h 1452880"/>
                <a:gd name="connsiteX35" fmla="*/ 2052320 w 2153920"/>
                <a:gd name="connsiteY35" fmla="*/ 1442720 h 1452880"/>
                <a:gd name="connsiteX36" fmla="*/ 2153920 w 2153920"/>
                <a:gd name="connsiteY36" fmla="*/ 142240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53920" h="1452880">
                  <a:moveTo>
                    <a:pt x="0" y="0"/>
                  </a:moveTo>
                  <a:cubicBezTo>
                    <a:pt x="20320" y="3387"/>
                    <a:pt x="40850" y="5691"/>
                    <a:pt x="60960" y="10160"/>
                  </a:cubicBezTo>
                  <a:cubicBezTo>
                    <a:pt x="71415" y="12483"/>
                    <a:pt x="80730" y="20320"/>
                    <a:pt x="91440" y="20320"/>
                  </a:cubicBezTo>
                  <a:cubicBezTo>
                    <a:pt x="102150" y="20320"/>
                    <a:pt x="111760" y="13547"/>
                    <a:pt x="121920" y="10160"/>
                  </a:cubicBezTo>
                  <a:cubicBezTo>
                    <a:pt x="176107" y="13547"/>
                    <a:pt x="230432" y="15173"/>
                    <a:pt x="284480" y="20320"/>
                  </a:cubicBezTo>
                  <a:cubicBezTo>
                    <a:pt x="293109" y="21142"/>
                    <a:pt x="363699" y="36057"/>
                    <a:pt x="375920" y="40640"/>
                  </a:cubicBezTo>
                  <a:cubicBezTo>
                    <a:pt x="390101" y="45958"/>
                    <a:pt x="402639" y="54994"/>
                    <a:pt x="416560" y="60960"/>
                  </a:cubicBezTo>
                  <a:cubicBezTo>
                    <a:pt x="426404" y="65179"/>
                    <a:pt x="437196" y="66901"/>
                    <a:pt x="447040" y="71120"/>
                  </a:cubicBezTo>
                  <a:cubicBezTo>
                    <a:pt x="483133" y="86589"/>
                    <a:pt x="487549" y="91353"/>
                    <a:pt x="518160" y="111760"/>
                  </a:cubicBezTo>
                  <a:cubicBezTo>
                    <a:pt x="521547" y="121920"/>
                    <a:pt x="523531" y="132661"/>
                    <a:pt x="528320" y="142240"/>
                  </a:cubicBezTo>
                  <a:cubicBezTo>
                    <a:pt x="533781" y="153162"/>
                    <a:pt x="544779" y="161136"/>
                    <a:pt x="548640" y="172720"/>
                  </a:cubicBezTo>
                  <a:cubicBezTo>
                    <a:pt x="555154" y="192263"/>
                    <a:pt x="555115" y="213412"/>
                    <a:pt x="558800" y="233680"/>
                  </a:cubicBezTo>
                  <a:cubicBezTo>
                    <a:pt x="561889" y="250670"/>
                    <a:pt x="564416" y="267820"/>
                    <a:pt x="568960" y="284480"/>
                  </a:cubicBezTo>
                  <a:cubicBezTo>
                    <a:pt x="574596" y="305144"/>
                    <a:pt x="582507" y="325120"/>
                    <a:pt x="589280" y="345440"/>
                  </a:cubicBezTo>
                  <a:cubicBezTo>
                    <a:pt x="592667" y="355600"/>
                    <a:pt x="597340" y="365418"/>
                    <a:pt x="599440" y="375920"/>
                  </a:cubicBezTo>
                  <a:cubicBezTo>
                    <a:pt x="608192" y="419679"/>
                    <a:pt x="613261" y="442184"/>
                    <a:pt x="619760" y="487680"/>
                  </a:cubicBezTo>
                  <a:cubicBezTo>
                    <a:pt x="623621" y="514710"/>
                    <a:pt x="626533" y="541867"/>
                    <a:pt x="629920" y="568960"/>
                  </a:cubicBezTo>
                  <a:cubicBezTo>
                    <a:pt x="643610" y="883833"/>
                    <a:pt x="626566" y="709719"/>
                    <a:pt x="650240" y="863600"/>
                  </a:cubicBezTo>
                  <a:cubicBezTo>
                    <a:pt x="653881" y="887269"/>
                    <a:pt x="655015" y="911386"/>
                    <a:pt x="660400" y="934720"/>
                  </a:cubicBezTo>
                  <a:cubicBezTo>
                    <a:pt x="690880" y="1066800"/>
                    <a:pt x="670560" y="944880"/>
                    <a:pt x="690880" y="1026160"/>
                  </a:cubicBezTo>
                  <a:cubicBezTo>
                    <a:pt x="694267" y="1039707"/>
                    <a:pt x="697028" y="1053425"/>
                    <a:pt x="701040" y="1066800"/>
                  </a:cubicBezTo>
                  <a:lnTo>
                    <a:pt x="731520" y="1158240"/>
                  </a:lnTo>
                  <a:cubicBezTo>
                    <a:pt x="734907" y="1168400"/>
                    <a:pt x="732101" y="1183931"/>
                    <a:pt x="741680" y="1188720"/>
                  </a:cubicBezTo>
                  <a:cubicBezTo>
                    <a:pt x="766523" y="1201142"/>
                    <a:pt x="791259" y="1211409"/>
                    <a:pt x="812800" y="1229360"/>
                  </a:cubicBezTo>
                  <a:cubicBezTo>
                    <a:pt x="863537" y="1271641"/>
                    <a:pt x="820195" y="1252145"/>
                    <a:pt x="873760" y="1270000"/>
                  </a:cubicBezTo>
                  <a:cubicBezTo>
                    <a:pt x="941403" y="1337643"/>
                    <a:pt x="868553" y="1273881"/>
                    <a:pt x="934720" y="1310640"/>
                  </a:cubicBezTo>
                  <a:cubicBezTo>
                    <a:pt x="956068" y="1322500"/>
                    <a:pt x="971988" y="1345357"/>
                    <a:pt x="995680" y="1351280"/>
                  </a:cubicBezTo>
                  <a:cubicBezTo>
                    <a:pt x="1008701" y="1354535"/>
                    <a:pt x="1052224" y="1364312"/>
                    <a:pt x="1066800" y="1371600"/>
                  </a:cubicBezTo>
                  <a:cubicBezTo>
                    <a:pt x="1077722" y="1377061"/>
                    <a:pt x="1086122" y="1386961"/>
                    <a:pt x="1097280" y="1391920"/>
                  </a:cubicBezTo>
                  <a:cubicBezTo>
                    <a:pt x="1140740" y="1411236"/>
                    <a:pt x="1157505" y="1410579"/>
                    <a:pt x="1198880" y="1422400"/>
                  </a:cubicBezTo>
                  <a:cubicBezTo>
                    <a:pt x="1209178" y="1425342"/>
                    <a:pt x="1218733" y="1431232"/>
                    <a:pt x="1229360" y="1432560"/>
                  </a:cubicBezTo>
                  <a:cubicBezTo>
                    <a:pt x="1273176" y="1438037"/>
                    <a:pt x="1317413" y="1439333"/>
                    <a:pt x="1361440" y="1442720"/>
                  </a:cubicBezTo>
                  <a:cubicBezTo>
                    <a:pt x="1435947" y="1439333"/>
                    <a:pt x="1510376" y="1432560"/>
                    <a:pt x="1584960" y="1432560"/>
                  </a:cubicBezTo>
                  <a:cubicBezTo>
                    <a:pt x="1642633" y="1432560"/>
                    <a:pt x="1700079" y="1439840"/>
                    <a:pt x="1757680" y="1442720"/>
                  </a:cubicBezTo>
                  <a:lnTo>
                    <a:pt x="1991360" y="1452880"/>
                  </a:lnTo>
                  <a:cubicBezTo>
                    <a:pt x="2011680" y="1449493"/>
                    <a:pt x="2031900" y="1445443"/>
                    <a:pt x="2052320" y="1442720"/>
                  </a:cubicBezTo>
                  <a:cubicBezTo>
                    <a:pt x="2150987" y="1429564"/>
                    <a:pt x="2121690" y="1454630"/>
                    <a:pt x="2153920" y="1422400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39330D-CB31-CB41-89A3-DA5F45B7E72E}"/>
              </a:ext>
            </a:extLst>
          </p:cNvPr>
          <p:cNvGrpSpPr/>
          <p:nvPr/>
        </p:nvGrpSpPr>
        <p:grpSpPr>
          <a:xfrm>
            <a:off x="5534816" y="2499308"/>
            <a:ext cx="2389984" cy="1834450"/>
            <a:chOff x="5118256" y="2499308"/>
            <a:chExt cx="2389984" cy="1834450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8EBB5BA-6695-FF45-B3B5-E82C0298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256" y="4123446"/>
              <a:ext cx="811203" cy="210312"/>
            </a:xfrm>
            <a:prstGeom prst="rect">
              <a:avLst/>
            </a:prstGeom>
          </p:spPr>
        </p:pic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F7C2D93-1B73-614F-94C5-14833FA2F0F7}"/>
                </a:ext>
              </a:extLst>
            </p:cNvPr>
            <p:cNvSpPr/>
            <p:nvPr/>
          </p:nvSpPr>
          <p:spPr>
            <a:xfrm>
              <a:off x="5933440" y="2499308"/>
              <a:ext cx="1574800" cy="1756993"/>
            </a:xfrm>
            <a:custGeom>
              <a:avLst/>
              <a:gdLst>
                <a:gd name="connsiteX0" fmla="*/ 1574800 w 1574800"/>
                <a:gd name="connsiteY0" fmla="*/ 61011 h 1474204"/>
                <a:gd name="connsiteX1" fmla="*/ 1513840 w 1574800"/>
                <a:gd name="connsiteY1" fmla="*/ 50851 h 1474204"/>
                <a:gd name="connsiteX2" fmla="*/ 1483360 w 1574800"/>
                <a:gd name="connsiteY2" fmla="*/ 40691 h 1474204"/>
                <a:gd name="connsiteX3" fmla="*/ 1351280 w 1574800"/>
                <a:gd name="connsiteY3" fmla="*/ 20371 h 1474204"/>
                <a:gd name="connsiteX4" fmla="*/ 1320800 w 1574800"/>
                <a:gd name="connsiteY4" fmla="*/ 10211 h 1474204"/>
                <a:gd name="connsiteX5" fmla="*/ 1056640 w 1574800"/>
                <a:gd name="connsiteY5" fmla="*/ 10211 h 1474204"/>
                <a:gd name="connsiteX6" fmla="*/ 894080 w 1574800"/>
                <a:gd name="connsiteY6" fmla="*/ 20371 h 1474204"/>
                <a:gd name="connsiteX7" fmla="*/ 812800 w 1574800"/>
                <a:gd name="connsiteY7" fmla="*/ 40691 h 1474204"/>
                <a:gd name="connsiteX8" fmla="*/ 782320 w 1574800"/>
                <a:gd name="connsiteY8" fmla="*/ 61011 h 1474204"/>
                <a:gd name="connsiteX9" fmla="*/ 762000 w 1574800"/>
                <a:gd name="connsiteY9" fmla="*/ 91491 h 1474204"/>
                <a:gd name="connsiteX10" fmla="*/ 711200 w 1574800"/>
                <a:gd name="connsiteY10" fmla="*/ 152451 h 1474204"/>
                <a:gd name="connsiteX11" fmla="*/ 701040 w 1574800"/>
                <a:gd name="connsiteY11" fmla="*/ 182931 h 1474204"/>
                <a:gd name="connsiteX12" fmla="*/ 680720 w 1574800"/>
                <a:gd name="connsiteY12" fmla="*/ 213411 h 1474204"/>
                <a:gd name="connsiteX13" fmla="*/ 660400 w 1574800"/>
                <a:gd name="connsiteY13" fmla="*/ 274371 h 1474204"/>
                <a:gd name="connsiteX14" fmla="*/ 619760 w 1574800"/>
                <a:gd name="connsiteY14" fmla="*/ 335331 h 1474204"/>
                <a:gd name="connsiteX15" fmla="*/ 599440 w 1574800"/>
                <a:gd name="connsiteY15" fmla="*/ 396291 h 1474204"/>
                <a:gd name="connsiteX16" fmla="*/ 579120 w 1574800"/>
                <a:gd name="connsiteY16" fmla="*/ 487731 h 1474204"/>
                <a:gd name="connsiteX17" fmla="*/ 589280 w 1574800"/>
                <a:gd name="connsiteY17" fmla="*/ 589331 h 1474204"/>
                <a:gd name="connsiteX18" fmla="*/ 609600 w 1574800"/>
                <a:gd name="connsiteY18" fmla="*/ 650291 h 1474204"/>
                <a:gd name="connsiteX19" fmla="*/ 599440 w 1574800"/>
                <a:gd name="connsiteY19" fmla="*/ 701091 h 1474204"/>
                <a:gd name="connsiteX20" fmla="*/ 589280 w 1574800"/>
                <a:gd name="connsiteY20" fmla="*/ 762051 h 1474204"/>
                <a:gd name="connsiteX21" fmla="*/ 568960 w 1574800"/>
                <a:gd name="connsiteY21" fmla="*/ 843331 h 1474204"/>
                <a:gd name="connsiteX22" fmla="*/ 558800 w 1574800"/>
                <a:gd name="connsiteY22" fmla="*/ 883971 h 1474204"/>
                <a:gd name="connsiteX23" fmla="*/ 548640 w 1574800"/>
                <a:gd name="connsiteY23" fmla="*/ 965251 h 1474204"/>
                <a:gd name="connsiteX24" fmla="*/ 538480 w 1574800"/>
                <a:gd name="connsiteY24" fmla="*/ 995731 h 1474204"/>
                <a:gd name="connsiteX25" fmla="*/ 528320 w 1574800"/>
                <a:gd name="connsiteY25" fmla="*/ 1036371 h 1474204"/>
                <a:gd name="connsiteX26" fmla="*/ 508000 w 1574800"/>
                <a:gd name="connsiteY26" fmla="*/ 1137971 h 1474204"/>
                <a:gd name="connsiteX27" fmla="*/ 497840 w 1574800"/>
                <a:gd name="connsiteY27" fmla="*/ 1168451 h 1474204"/>
                <a:gd name="connsiteX28" fmla="*/ 477520 w 1574800"/>
                <a:gd name="connsiteY28" fmla="*/ 1198931 h 1474204"/>
                <a:gd name="connsiteX29" fmla="*/ 416560 w 1574800"/>
                <a:gd name="connsiteY29" fmla="*/ 1249731 h 1474204"/>
                <a:gd name="connsiteX30" fmla="*/ 396240 w 1574800"/>
                <a:gd name="connsiteY30" fmla="*/ 1280211 h 1474204"/>
                <a:gd name="connsiteX31" fmla="*/ 335280 w 1574800"/>
                <a:gd name="connsiteY31" fmla="*/ 1320851 h 1474204"/>
                <a:gd name="connsiteX32" fmla="*/ 304800 w 1574800"/>
                <a:gd name="connsiteY32" fmla="*/ 1351331 h 1474204"/>
                <a:gd name="connsiteX33" fmla="*/ 274320 w 1574800"/>
                <a:gd name="connsiteY33" fmla="*/ 1361491 h 1474204"/>
                <a:gd name="connsiteX34" fmla="*/ 203200 w 1574800"/>
                <a:gd name="connsiteY34" fmla="*/ 1412291 h 1474204"/>
                <a:gd name="connsiteX35" fmla="*/ 142240 w 1574800"/>
                <a:gd name="connsiteY35" fmla="*/ 1452931 h 1474204"/>
                <a:gd name="connsiteX36" fmla="*/ 71120 w 1574800"/>
                <a:gd name="connsiteY36" fmla="*/ 1473251 h 1474204"/>
                <a:gd name="connsiteX37" fmla="*/ 0 w 1574800"/>
                <a:gd name="connsiteY37" fmla="*/ 1473251 h 14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74800" h="1474204">
                  <a:moveTo>
                    <a:pt x="1574800" y="61011"/>
                  </a:moveTo>
                  <a:cubicBezTo>
                    <a:pt x="1554480" y="57624"/>
                    <a:pt x="1533950" y="55320"/>
                    <a:pt x="1513840" y="50851"/>
                  </a:cubicBezTo>
                  <a:cubicBezTo>
                    <a:pt x="1503385" y="48528"/>
                    <a:pt x="1493815" y="43014"/>
                    <a:pt x="1483360" y="40691"/>
                  </a:cubicBezTo>
                  <a:cubicBezTo>
                    <a:pt x="1457986" y="35052"/>
                    <a:pt x="1373966" y="23612"/>
                    <a:pt x="1351280" y="20371"/>
                  </a:cubicBezTo>
                  <a:cubicBezTo>
                    <a:pt x="1341120" y="16984"/>
                    <a:pt x="1331416" y="11626"/>
                    <a:pt x="1320800" y="10211"/>
                  </a:cubicBezTo>
                  <a:cubicBezTo>
                    <a:pt x="1190096" y="-7216"/>
                    <a:pt x="1194581" y="1015"/>
                    <a:pt x="1056640" y="10211"/>
                  </a:cubicBezTo>
                  <a:lnTo>
                    <a:pt x="894080" y="20371"/>
                  </a:lnTo>
                  <a:cubicBezTo>
                    <a:pt x="874758" y="24235"/>
                    <a:pt x="833628" y="30277"/>
                    <a:pt x="812800" y="40691"/>
                  </a:cubicBezTo>
                  <a:cubicBezTo>
                    <a:pt x="801878" y="46152"/>
                    <a:pt x="792480" y="54238"/>
                    <a:pt x="782320" y="61011"/>
                  </a:cubicBezTo>
                  <a:cubicBezTo>
                    <a:pt x="775547" y="71171"/>
                    <a:pt x="769817" y="82110"/>
                    <a:pt x="762000" y="91491"/>
                  </a:cubicBezTo>
                  <a:cubicBezTo>
                    <a:pt x="733913" y="125196"/>
                    <a:pt x="730119" y="114613"/>
                    <a:pt x="711200" y="152451"/>
                  </a:cubicBezTo>
                  <a:cubicBezTo>
                    <a:pt x="706411" y="162030"/>
                    <a:pt x="705829" y="173352"/>
                    <a:pt x="701040" y="182931"/>
                  </a:cubicBezTo>
                  <a:cubicBezTo>
                    <a:pt x="695579" y="193853"/>
                    <a:pt x="685679" y="202253"/>
                    <a:pt x="680720" y="213411"/>
                  </a:cubicBezTo>
                  <a:cubicBezTo>
                    <a:pt x="672021" y="232984"/>
                    <a:pt x="672281" y="256549"/>
                    <a:pt x="660400" y="274371"/>
                  </a:cubicBezTo>
                  <a:cubicBezTo>
                    <a:pt x="646853" y="294691"/>
                    <a:pt x="627483" y="312163"/>
                    <a:pt x="619760" y="335331"/>
                  </a:cubicBezTo>
                  <a:cubicBezTo>
                    <a:pt x="612987" y="355651"/>
                    <a:pt x="602961" y="375163"/>
                    <a:pt x="599440" y="396291"/>
                  </a:cubicBezTo>
                  <a:cubicBezTo>
                    <a:pt x="587519" y="467815"/>
                    <a:pt x="595794" y="437708"/>
                    <a:pt x="579120" y="487731"/>
                  </a:cubicBezTo>
                  <a:cubicBezTo>
                    <a:pt x="582507" y="521598"/>
                    <a:pt x="583008" y="555878"/>
                    <a:pt x="589280" y="589331"/>
                  </a:cubicBezTo>
                  <a:cubicBezTo>
                    <a:pt x="593227" y="610383"/>
                    <a:pt x="609600" y="650291"/>
                    <a:pt x="609600" y="650291"/>
                  </a:cubicBezTo>
                  <a:cubicBezTo>
                    <a:pt x="606213" y="667224"/>
                    <a:pt x="602529" y="684101"/>
                    <a:pt x="599440" y="701091"/>
                  </a:cubicBezTo>
                  <a:cubicBezTo>
                    <a:pt x="595755" y="721359"/>
                    <a:pt x="593596" y="741908"/>
                    <a:pt x="589280" y="762051"/>
                  </a:cubicBezTo>
                  <a:cubicBezTo>
                    <a:pt x="583428" y="789358"/>
                    <a:pt x="575733" y="816238"/>
                    <a:pt x="568960" y="843331"/>
                  </a:cubicBezTo>
                  <a:cubicBezTo>
                    <a:pt x="565573" y="856878"/>
                    <a:pt x="560532" y="870115"/>
                    <a:pt x="558800" y="883971"/>
                  </a:cubicBezTo>
                  <a:cubicBezTo>
                    <a:pt x="555413" y="911064"/>
                    <a:pt x="553524" y="938387"/>
                    <a:pt x="548640" y="965251"/>
                  </a:cubicBezTo>
                  <a:cubicBezTo>
                    <a:pt x="546724" y="975788"/>
                    <a:pt x="541422" y="985433"/>
                    <a:pt x="538480" y="995731"/>
                  </a:cubicBezTo>
                  <a:cubicBezTo>
                    <a:pt x="534644" y="1009157"/>
                    <a:pt x="531246" y="1022717"/>
                    <a:pt x="528320" y="1036371"/>
                  </a:cubicBezTo>
                  <a:cubicBezTo>
                    <a:pt x="521083" y="1070142"/>
                    <a:pt x="518922" y="1105206"/>
                    <a:pt x="508000" y="1137971"/>
                  </a:cubicBezTo>
                  <a:cubicBezTo>
                    <a:pt x="504613" y="1148131"/>
                    <a:pt x="502629" y="1158872"/>
                    <a:pt x="497840" y="1168451"/>
                  </a:cubicBezTo>
                  <a:cubicBezTo>
                    <a:pt x="492379" y="1179373"/>
                    <a:pt x="486154" y="1190297"/>
                    <a:pt x="477520" y="1198931"/>
                  </a:cubicBezTo>
                  <a:cubicBezTo>
                    <a:pt x="397600" y="1278851"/>
                    <a:pt x="499782" y="1149864"/>
                    <a:pt x="416560" y="1249731"/>
                  </a:cubicBezTo>
                  <a:cubicBezTo>
                    <a:pt x="408743" y="1259112"/>
                    <a:pt x="405430" y="1272170"/>
                    <a:pt x="396240" y="1280211"/>
                  </a:cubicBezTo>
                  <a:cubicBezTo>
                    <a:pt x="377861" y="1296293"/>
                    <a:pt x="352549" y="1303582"/>
                    <a:pt x="335280" y="1320851"/>
                  </a:cubicBezTo>
                  <a:cubicBezTo>
                    <a:pt x="325120" y="1331011"/>
                    <a:pt x="316755" y="1343361"/>
                    <a:pt x="304800" y="1351331"/>
                  </a:cubicBezTo>
                  <a:cubicBezTo>
                    <a:pt x="295889" y="1357272"/>
                    <a:pt x="283899" y="1356702"/>
                    <a:pt x="274320" y="1361491"/>
                  </a:cubicBezTo>
                  <a:cubicBezTo>
                    <a:pt x="257804" y="1369749"/>
                    <a:pt x="214705" y="1404237"/>
                    <a:pt x="203200" y="1412291"/>
                  </a:cubicBezTo>
                  <a:cubicBezTo>
                    <a:pt x="183193" y="1426296"/>
                    <a:pt x="165408" y="1445208"/>
                    <a:pt x="142240" y="1452931"/>
                  </a:cubicBezTo>
                  <a:cubicBezTo>
                    <a:pt x="124197" y="1458945"/>
                    <a:pt x="88662" y="1471656"/>
                    <a:pt x="71120" y="1473251"/>
                  </a:cubicBezTo>
                  <a:cubicBezTo>
                    <a:pt x="47511" y="1475397"/>
                    <a:pt x="23707" y="1473251"/>
                    <a:pt x="0" y="1473251"/>
                  </a:cubicBez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02C7B7F-639E-0449-AA7B-6A116235F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22353" y="3616556"/>
              <a:ext cx="811203" cy="210312"/>
            </a:xfrm>
            <a:prstGeom prst="rect">
              <a:avLst/>
            </a:prstGeom>
          </p:spPr>
        </p:pic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55414F34-1CB0-F742-BF1A-55287FCA8D6C}"/>
                </a:ext>
              </a:extLst>
            </p:cNvPr>
            <p:cNvSpPr/>
            <p:nvPr/>
          </p:nvSpPr>
          <p:spPr>
            <a:xfrm>
              <a:off x="5963920" y="3566160"/>
              <a:ext cx="1513840" cy="538480"/>
            </a:xfrm>
            <a:custGeom>
              <a:avLst/>
              <a:gdLst>
                <a:gd name="connsiteX0" fmla="*/ 1513840 w 1513840"/>
                <a:gd name="connsiteY0" fmla="*/ 528320 h 538480"/>
                <a:gd name="connsiteX1" fmla="*/ 1463040 w 1513840"/>
                <a:gd name="connsiteY1" fmla="*/ 538480 h 538480"/>
                <a:gd name="connsiteX2" fmla="*/ 1432560 w 1513840"/>
                <a:gd name="connsiteY2" fmla="*/ 528320 h 538480"/>
                <a:gd name="connsiteX3" fmla="*/ 1087120 w 1513840"/>
                <a:gd name="connsiteY3" fmla="*/ 477520 h 538480"/>
                <a:gd name="connsiteX4" fmla="*/ 1056640 w 1513840"/>
                <a:gd name="connsiteY4" fmla="*/ 447040 h 538480"/>
                <a:gd name="connsiteX5" fmla="*/ 1026160 w 1513840"/>
                <a:gd name="connsiteY5" fmla="*/ 426720 h 538480"/>
                <a:gd name="connsiteX6" fmla="*/ 1016000 w 1513840"/>
                <a:gd name="connsiteY6" fmla="*/ 396240 h 538480"/>
                <a:gd name="connsiteX7" fmla="*/ 995680 w 1513840"/>
                <a:gd name="connsiteY7" fmla="*/ 365760 h 538480"/>
                <a:gd name="connsiteX8" fmla="*/ 975360 w 1513840"/>
                <a:gd name="connsiteY8" fmla="*/ 304800 h 538480"/>
                <a:gd name="connsiteX9" fmla="*/ 965200 w 1513840"/>
                <a:gd name="connsiteY9" fmla="*/ 274320 h 538480"/>
                <a:gd name="connsiteX10" fmla="*/ 955040 w 1513840"/>
                <a:gd name="connsiteY10" fmla="*/ 243840 h 538480"/>
                <a:gd name="connsiteX11" fmla="*/ 934720 w 1513840"/>
                <a:gd name="connsiteY11" fmla="*/ 152400 h 538480"/>
                <a:gd name="connsiteX12" fmla="*/ 914400 w 1513840"/>
                <a:gd name="connsiteY12" fmla="*/ 121920 h 538480"/>
                <a:gd name="connsiteX13" fmla="*/ 822960 w 1513840"/>
                <a:gd name="connsiteY13" fmla="*/ 50800 h 538480"/>
                <a:gd name="connsiteX14" fmla="*/ 782320 w 1513840"/>
                <a:gd name="connsiteY14" fmla="*/ 30480 h 538480"/>
                <a:gd name="connsiteX15" fmla="*/ 721360 w 1513840"/>
                <a:gd name="connsiteY15" fmla="*/ 10160 h 538480"/>
                <a:gd name="connsiteX16" fmla="*/ 690880 w 1513840"/>
                <a:gd name="connsiteY16" fmla="*/ 0 h 538480"/>
                <a:gd name="connsiteX17" fmla="*/ 365760 w 1513840"/>
                <a:gd name="connsiteY17" fmla="*/ 10160 h 538480"/>
                <a:gd name="connsiteX18" fmla="*/ 335280 w 1513840"/>
                <a:gd name="connsiteY18" fmla="*/ 20320 h 538480"/>
                <a:gd name="connsiteX19" fmla="*/ 284480 w 1513840"/>
                <a:gd name="connsiteY19" fmla="*/ 30480 h 538480"/>
                <a:gd name="connsiteX20" fmla="*/ 254000 w 1513840"/>
                <a:gd name="connsiteY20" fmla="*/ 40640 h 538480"/>
                <a:gd name="connsiteX21" fmla="*/ 193040 w 1513840"/>
                <a:gd name="connsiteY21" fmla="*/ 50800 h 538480"/>
                <a:gd name="connsiteX22" fmla="*/ 152400 w 1513840"/>
                <a:gd name="connsiteY22" fmla="*/ 60960 h 538480"/>
                <a:gd name="connsiteX23" fmla="*/ 101600 w 1513840"/>
                <a:gd name="connsiteY23" fmla="*/ 71120 h 538480"/>
                <a:gd name="connsiteX24" fmla="*/ 40640 w 1513840"/>
                <a:gd name="connsiteY24" fmla="*/ 91440 h 538480"/>
                <a:gd name="connsiteX25" fmla="*/ 0 w 1513840"/>
                <a:gd name="connsiteY25" fmla="*/ 101600 h 53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3840" h="538480">
                  <a:moveTo>
                    <a:pt x="1513840" y="528320"/>
                  </a:moveTo>
                  <a:cubicBezTo>
                    <a:pt x="1496907" y="531707"/>
                    <a:pt x="1480309" y="538480"/>
                    <a:pt x="1463040" y="538480"/>
                  </a:cubicBezTo>
                  <a:cubicBezTo>
                    <a:pt x="1452330" y="538480"/>
                    <a:pt x="1443131" y="530034"/>
                    <a:pt x="1432560" y="528320"/>
                  </a:cubicBezTo>
                  <a:cubicBezTo>
                    <a:pt x="1317676" y="509690"/>
                    <a:pt x="1202267" y="494453"/>
                    <a:pt x="1087120" y="477520"/>
                  </a:cubicBezTo>
                  <a:cubicBezTo>
                    <a:pt x="1076960" y="467360"/>
                    <a:pt x="1067678" y="456238"/>
                    <a:pt x="1056640" y="447040"/>
                  </a:cubicBezTo>
                  <a:cubicBezTo>
                    <a:pt x="1047259" y="439223"/>
                    <a:pt x="1033788" y="436255"/>
                    <a:pt x="1026160" y="426720"/>
                  </a:cubicBezTo>
                  <a:cubicBezTo>
                    <a:pt x="1019470" y="418357"/>
                    <a:pt x="1020789" y="405819"/>
                    <a:pt x="1016000" y="396240"/>
                  </a:cubicBezTo>
                  <a:cubicBezTo>
                    <a:pt x="1010539" y="385318"/>
                    <a:pt x="1000639" y="376918"/>
                    <a:pt x="995680" y="365760"/>
                  </a:cubicBezTo>
                  <a:cubicBezTo>
                    <a:pt x="986981" y="346187"/>
                    <a:pt x="982133" y="325120"/>
                    <a:pt x="975360" y="304800"/>
                  </a:cubicBezTo>
                  <a:lnTo>
                    <a:pt x="965200" y="274320"/>
                  </a:lnTo>
                  <a:cubicBezTo>
                    <a:pt x="961813" y="264160"/>
                    <a:pt x="956801" y="254404"/>
                    <a:pt x="955040" y="243840"/>
                  </a:cubicBezTo>
                  <a:cubicBezTo>
                    <a:pt x="951138" y="220427"/>
                    <a:pt x="947226" y="177412"/>
                    <a:pt x="934720" y="152400"/>
                  </a:cubicBezTo>
                  <a:cubicBezTo>
                    <a:pt x="929259" y="141478"/>
                    <a:pt x="922217" y="131301"/>
                    <a:pt x="914400" y="121920"/>
                  </a:cubicBezTo>
                  <a:cubicBezTo>
                    <a:pt x="890508" y="93250"/>
                    <a:pt x="855327" y="66983"/>
                    <a:pt x="822960" y="50800"/>
                  </a:cubicBezTo>
                  <a:cubicBezTo>
                    <a:pt x="809413" y="44027"/>
                    <a:pt x="796382" y="36105"/>
                    <a:pt x="782320" y="30480"/>
                  </a:cubicBezTo>
                  <a:cubicBezTo>
                    <a:pt x="762433" y="22525"/>
                    <a:pt x="741680" y="16933"/>
                    <a:pt x="721360" y="10160"/>
                  </a:cubicBezTo>
                  <a:lnTo>
                    <a:pt x="690880" y="0"/>
                  </a:lnTo>
                  <a:cubicBezTo>
                    <a:pt x="582507" y="3387"/>
                    <a:pt x="474010" y="3974"/>
                    <a:pt x="365760" y="10160"/>
                  </a:cubicBezTo>
                  <a:cubicBezTo>
                    <a:pt x="355068" y="10771"/>
                    <a:pt x="345670" y="17723"/>
                    <a:pt x="335280" y="20320"/>
                  </a:cubicBezTo>
                  <a:cubicBezTo>
                    <a:pt x="318527" y="24508"/>
                    <a:pt x="301233" y="26292"/>
                    <a:pt x="284480" y="30480"/>
                  </a:cubicBezTo>
                  <a:cubicBezTo>
                    <a:pt x="274090" y="33077"/>
                    <a:pt x="264455" y="38317"/>
                    <a:pt x="254000" y="40640"/>
                  </a:cubicBezTo>
                  <a:cubicBezTo>
                    <a:pt x="233890" y="45109"/>
                    <a:pt x="213240" y="46760"/>
                    <a:pt x="193040" y="50800"/>
                  </a:cubicBezTo>
                  <a:cubicBezTo>
                    <a:pt x="179348" y="53538"/>
                    <a:pt x="166031" y="57931"/>
                    <a:pt x="152400" y="60960"/>
                  </a:cubicBezTo>
                  <a:cubicBezTo>
                    <a:pt x="135543" y="64706"/>
                    <a:pt x="118260" y="66576"/>
                    <a:pt x="101600" y="71120"/>
                  </a:cubicBezTo>
                  <a:cubicBezTo>
                    <a:pt x="80936" y="76756"/>
                    <a:pt x="61420" y="86245"/>
                    <a:pt x="40640" y="91440"/>
                  </a:cubicBezTo>
                  <a:lnTo>
                    <a:pt x="0" y="101600"/>
                  </a:lnTo>
                </a:path>
              </a:pathLst>
            </a:custGeom>
            <a:noFill/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31ED269C-C7F3-EE48-B7C0-F2C8E201E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1955" y="2458179"/>
            <a:ext cx="811203" cy="210312"/>
          </a:xfrm>
          <a:prstGeom prst="rect">
            <a:avLst/>
          </a:prstGeom>
        </p:spPr>
      </p:pic>
      <p:sp>
        <p:nvSpPr>
          <p:cNvPr id="85" name="Freeform 84">
            <a:extLst>
              <a:ext uri="{FF2B5EF4-FFF2-40B4-BE49-F238E27FC236}">
                <a16:creationId xmlns:a16="http://schemas.microsoft.com/office/drawing/2014/main" id="{BDE07677-3EE2-4D4F-A0C7-75F9D7ACA75F}"/>
              </a:ext>
            </a:extLst>
          </p:cNvPr>
          <p:cNvSpPr/>
          <p:nvPr/>
        </p:nvSpPr>
        <p:spPr>
          <a:xfrm>
            <a:off x="3667564" y="2571272"/>
            <a:ext cx="1728791" cy="1418392"/>
          </a:xfrm>
          <a:custGeom>
            <a:avLst/>
            <a:gdLst>
              <a:gd name="connsiteX0" fmla="*/ 0 w 2174240"/>
              <a:gd name="connsiteY0" fmla="*/ 0 h 1424465"/>
              <a:gd name="connsiteX1" fmla="*/ 233680 w 2174240"/>
              <a:gd name="connsiteY1" fmla="*/ 30480 h 1424465"/>
              <a:gd name="connsiteX2" fmla="*/ 264160 w 2174240"/>
              <a:gd name="connsiteY2" fmla="*/ 40640 h 1424465"/>
              <a:gd name="connsiteX3" fmla="*/ 304800 w 2174240"/>
              <a:gd name="connsiteY3" fmla="*/ 50800 h 1424465"/>
              <a:gd name="connsiteX4" fmla="*/ 375920 w 2174240"/>
              <a:gd name="connsiteY4" fmla="*/ 71120 h 1424465"/>
              <a:gd name="connsiteX5" fmla="*/ 406400 w 2174240"/>
              <a:gd name="connsiteY5" fmla="*/ 91440 h 1424465"/>
              <a:gd name="connsiteX6" fmla="*/ 447040 w 2174240"/>
              <a:gd name="connsiteY6" fmla="*/ 101600 h 1424465"/>
              <a:gd name="connsiteX7" fmla="*/ 477520 w 2174240"/>
              <a:gd name="connsiteY7" fmla="*/ 111760 h 1424465"/>
              <a:gd name="connsiteX8" fmla="*/ 548640 w 2174240"/>
              <a:gd name="connsiteY8" fmla="*/ 203200 h 1424465"/>
              <a:gd name="connsiteX9" fmla="*/ 589280 w 2174240"/>
              <a:gd name="connsiteY9" fmla="*/ 264160 h 1424465"/>
              <a:gd name="connsiteX10" fmla="*/ 609600 w 2174240"/>
              <a:gd name="connsiteY10" fmla="*/ 304800 h 1424465"/>
              <a:gd name="connsiteX11" fmla="*/ 650240 w 2174240"/>
              <a:gd name="connsiteY11" fmla="*/ 365760 h 1424465"/>
              <a:gd name="connsiteX12" fmla="*/ 670560 w 2174240"/>
              <a:gd name="connsiteY12" fmla="*/ 396240 h 1424465"/>
              <a:gd name="connsiteX13" fmla="*/ 701040 w 2174240"/>
              <a:gd name="connsiteY13" fmla="*/ 457200 h 1424465"/>
              <a:gd name="connsiteX14" fmla="*/ 721360 w 2174240"/>
              <a:gd name="connsiteY14" fmla="*/ 518160 h 1424465"/>
              <a:gd name="connsiteX15" fmla="*/ 741680 w 2174240"/>
              <a:gd name="connsiteY15" fmla="*/ 548640 h 1424465"/>
              <a:gd name="connsiteX16" fmla="*/ 762000 w 2174240"/>
              <a:gd name="connsiteY16" fmla="*/ 619760 h 1424465"/>
              <a:gd name="connsiteX17" fmla="*/ 782320 w 2174240"/>
              <a:gd name="connsiteY17" fmla="*/ 680720 h 1424465"/>
              <a:gd name="connsiteX18" fmla="*/ 792480 w 2174240"/>
              <a:gd name="connsiteY18" fmla="*/ 711200 h 1424465"/>
              <a:gd name="connsiteX19" fmla="*/ 802640 w 2174240"/>
              <a:gd name="connsiteY19" fmla="*/ 751840 h 1424465"/>
              <a:gd name="connsiteX20" fmla="*/ 822960 w 2174240"/>
              <a:gd name="connsiteY20" fmla="*/ 822960 h 1424465"/>
              <a:gd name="connsiteX21" fmla="*/ 853440 w 2174240"/>
              <a:gd name="connsiteY21" fmla="*/ 934720 h 1424465"/>
              <a:gd name="connsiteX22" fmla="*/ 863600 w 2174240"/>
              <a:gd name="connsiteY22" fmla="*/ 965200 h 1424465"/>
              <a:gd name="connsiteX23" fmla="*/ 904240 w 2174240"/>
              <a:gd name="connsiteY23" fmla="*/ 1026160 h 1424465"/>
              <a:gd name="connsiteX24" fmla="*/ 965200 w 2174240"/>
              <a:gd name="connsiteY24" fmla="*/ 1127760 h 1424465"/>
              <a:gd name="connsiteX25" fmla="*/ 985520 w 2174240"/>
              <a:gd name="connsiteY25" fmla="*/ 1158240 h 1424465"/>
              <a:gd name="connsiteX26" fmla="*/ 1016000 w 2174240"/>
              <a:gd name="connsiteY26" fmla="*/ 1178560 h 1424465"/>
              <a:gd name="connsiteX27" fmla="*/ 1107440 w 2174240"/>
              <a:gd name="connsiteY27" fmla="*/ 1249680 h 1424465"/>
              <a:gd name="connsiteX28" fmla="*/ 1168400 w 2174240"/>
              <a:gd name="connsiteY28" fmla="*/ 1290320 h 1424465"/>
              <a:gd name="connsiteX29" fmla="*/ 1198880 w 2174240"/>
              <a:gd name="connsiteY29" fmla="*/ 1310640 h 1424465"/>
              <a:gd name="connsiteX30" fmla="*/ 1259840 w 2174240"/>
              <a:gd name="connsiteY30" fmla="*/ 1330960 h 1424465"/>
              <a:gd name="connsiteX31" fmla="*/ 1300480 w 2174240"/>
              <a:gd name="connsiteY31" fmla="*/ 1341120 h 1424465"/>
              <a:gd name="connsiteX32" fmla="*/ 1361440 w 2174240"/>
              <a:gd name="connsiteY32" fmla="*/ 1361440 h 1424465"/>
              <a:gd name="connsiteX33" fmla="*/ 1422400 w 2174240"/>
              <a:gd name="connsiteY33" fmla="*/ 1381760 h 1424465"/>
              <a:gd name="connsiteX34" fmla="*/ 1452880 w 2174240"/>
              <a:gd name="connsiteY34" fmla="*/ 1391920 h 1424465"/>
              <a:gd name="connsiteX35" fmla="*/ 1584960 w 2174240"/>
              <a:gd name="connsiteY35" fmla="*/ 1412240 h 1424465"/>
              <a:gd name="connsiteX36" fmla="*/ 2174240 w 2174240"/>
              <a:gd name="connsiteY36" fmla="*/ 1422400 h 14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74240" h="1424465">
                <a:moveTo>
                  <a:pt x="0" y="0"/>
                </a:moveTo>
                <a:cubicBezTo>
                  <a:pt x="115309" y="46123"/>
                  <a:pt x="6407" y="8835"/>
                  <a:pt x="233680" y="30480"/>
                </a:cubicBezTo>
                <a:cubicBezTo>
                  <a:pt x="244341" y="31495"/>
                  <a:pt x="253862" y="37698"/>
                  <a:pt x="264160" y="40640"/>
                </a:cubicBezTo>
                <a:cubicBezTo>
                  <a:pt x="277586" y="44476"/>
                  <a:pt x="291374" y="46964"/>
                  <a:pt x="304800" y="50800"/>
                </a:cubicBezTo>
                <a:cubicBezTo>
                  <a:pt x="406830" y="79951"/>
                  <a:pt x="248873" y="39358"/>
                  <a:pt x="375920" y="71120"/>
                </a:cubicBezTo>
                <a:cubicBezTo>
                  <a:pt x="386080" y="77893"/>
                  <a:pt x="395177" y="86630"/>
                  <a:pt x="406400" y="91440"/>
                </a:cubicBezTo>
                <a:cubicBezTo>
                  <a:pt x="419235" y="96941"/>
                  <a:pt x="433614" y="97764"/>
                  <a:pt x="447040" y="101600"/>
                </a:cubicBezTo>
                <a:cubicBezTo>
                  <a:pt x="457338" y="104542"/>
                  <a:pt x="467360" y="108373"/>
                  <a:pt x="477520" y="111760"/>
                </a:cubicBezTo>
                <a:cubicBezTo>
                  <a:pt x="526130" y="184675"/>
                  <a:pt x="500891" y="155451"/>
                  <a:pt x="548640" y="203200"/>
                </a:cubicBezTo>
                <a:cubicBezTo>
                  <a:pt x="570434" y="268583"/>
                  <a:pt x="541714" y="197568"/>
                  <a:pt x="589280" y="264160"/>
                </a:cubicBezTo>
                <a:cubicBezTo>
                  <a:pt x="598083" y="276485"/>
                  <a:pt x="601808" y="291813"/>
                  <a:pt x="609600" y="304800"/>
                </a:cubicBezTo>
                <a:cubicBezTo>
                  <a:pt x="622165" y="325741"/>
                  <a:pt x="636693" y="345440"/>
                  <a:pt x="650240" y="365760"/>
                </a:cubicBezTo>
                <a:cubicBezTo>
                  <a:pt x="657013" y="375920"/>
                  <a:pt x="666699" y="384656"/>
                  <a:pt x="670560" y="396240"/>
                </a:cubicBezTo>
                <a:cubicBezTo>
                  <a:pt x="707613" y="507400"/>
                  <a:pt x="648519" y="339027"/>
                  <a:pt x="701040" y="457200"/>
                </a:cubicBezTo>
                <a:cubicBezTo>
                  <a:pt x="709739" y="476773"/>
                  <a:pt x="709479" y="500338"/>
                  <a:pt x="721360" y="518160"/>
                </a:cubicBezTo>
                <a:cubicBezTo>
                  <a:pt x="728133" y="528320"/>
                  <a:pt x="736219" y="537718"/>
                  <a:pt x="741680" y="548640"/>
                </a:cubicBezTo>
                <a:cubicBezTo>
                  <a:pt x="750216" y="565712"/>
                  <a:pt x="757117" y="603484"/>
                  <a:pt x="762000" y="619760"/>
                </a:cubicBezTo>
                <a:cubicBezTo>
                  <a:pt x="768155" y="640276"/>
                  <a:pt x="775547" y="660400"/>
                  <a:pt x="782320" y="680720"/>
                </a:cubicBezTo>
                <a:cubicBezTo>
                  <a:pt x="785707" y="690880"/>
                  <a:pt x="789883" y="700810"/>
                  <a:pt x="792480" y="711200"/>
                </a:cubicBezTo>
                <a:cubicBezTo>
                  <a:pt x="795867" y="724747"/>
                  <a:pt x="798804" y="738414"/>
                  <a:pt x="802640" y="751840"/>
                </a:cubicBezTo>
                <a:cubicBezTo>
                  <a:pt x="819611" y="811239"/>
                  <a:pt x="807079" y="751496"/>
                  <a:pt x="822960" y="822960"/>
                </a:cubicBezTo>
                <a:cubicBezTo>
                  <a:pt x="842108" y="909124"/>
                  <a:pt x="821722" y="839565"/>
                  <a:pt x="853440" y="934720"/>
                </a:cubicBezTo>
                <a:cubicBezTo>
                  <a:pt x="856827" y="944880"/>
                  <a:pt x="857659" y="956289"/>
                  <a:pt x="863600" y="965200"/>
                </a:cubicBezTo>
                <a:cubicBezTo>
                  <a:pt x="877147" y="985520"/>
                  <a:pt x="893318" y="1004317"/>
                  <a:pt x="904240" y="1026160"/>
                </a:cubicBezTo>
                <a:cubicBezTo>
                  <a:pt x="935482" y="1088643"/>
                  <a:pt x="916159" y="1054198"/>
                  <a:pt x="965200" y="1127760"/>
                </a:cubicBezTo>
                <a:cubicBezTo>
                  <a:pt x="971973" y="1137920"/>
                  <a:pt x="975360" y="1151467"/>
                  <a:pt x="985520" y="1158240"/>
                </a:cubicBezTo>
                <a:cubicBezTo>
                  <a:pt x="995680" y="1165013"/>
                  <a:pt x="1006231" y="1171234"/>
                  <a:pt x="1016000" y="1178560"/>
                </a:cubicBezTo>
                <a:cubicBezTo>
                  <a:pt x="1046891" y="1201728"/>
                  <a:pt x="1075311" y="1228261"/>
                  <a:pt x="1107440" y="1249680"/>
                </a:cubicBezTo>
                <a:lnTo>
                  <a:pt x="1168400" y="1290320"/>
                </a:lnTo>
                <a:cubicBezTo>
                  <a:pt x="1178560" y="1297093"/>
                  <a:pt x="1187296" y="1306779"/>
                  <a:pt x="1198880" y="1310640"/>
                </a:cubicBezTo>
                <a:cubicBezTo>
                  <a:pt x="1219200" y="1317413"/>
                  <a:pt x="1239060" y="1325765"/>
                  <a:pt x="1259840" y="1330960"/>
                </a:cubicBezTo>
                <a:cubicBezTo>
                  <a:pt x="1273387" y="1334347"/>
                  <a:pt x="1287105" y="1337108"/>
                  <a:pt x="1300480" y="1341120"/>
                </a:cubicBezTo>
                <a:cubicBezTo>
                  <a:pt x="1320996" y="1347275"/>
                  <a:pt x="1341120" y="1354667"/>
                  <a:pt x="1361440" y="1361440"/>
                </a:cubicBezTo>
                <a:lnTo>
                  <a:pt x="1422400" y="1381760"/>
                </a:lnTo>
                <a:cubicBezTo>
                  <a:pt x="1432560" y="1385147"/>
                  <a:pt x="1442316" y="1390159"/>
                  <a:pt x="1452880" y="1391920"/>
                </a:cubicBezTo>
                <a:cubicBezTo>
                  <a:pt x="1482253" y="1396816"/>
                  <a:pt x="1557625" y="1409863"/>
                  <a:pt x="1584960" y="1412240"/>
                </a:cubicBezTo>
                <a:cubicBezTo>
                  <a:pt x="1803836" y="1431273"/>
                  <a:pt x="1917613" y="1422400"/>
                  <a:pt x="2174240" y="1422400"/>
                </a:cubicBezTo>
              </a:path>
            </a:pathLst>
          </a:custGeom>
          <a:noFill/>
          <a:ln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80AB4F2-AC4A-E844-AC97-01BC8FEEA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160" y="3855522"/>
            <a:ext cx="811203" cy="21031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9A59817-A46E-6042-A8AA-4DFDB8217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88" y="2327134"/>
            <a:ext cx="649191" cy="682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761E6-3800-4F4E-B5F0-F2272420C437}"/>
              </a:ext>
            </a:extLst>
          </p:cNvPr>
          <p:cNvSpPr txBox="1"/>
          <p:nvPr/>
        </p:nvSpPr>
        <p:spPr>
          <a:xfrm>
            <a:off x="168195" y="3070438"/>
            <a:ext cx="177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What do we do if there is a page fault and there are no free page frames?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E26DE7-B270-634C-81E2-7F19769C6E30}"/>
              </a:ext>
            </a:extLst>
          </p:cNvPr>
          <p:cNvGrpSpPr/>
          <p:nvPr/>
        </p:nvGrpSpPr>
        <p:grpSpPr>
          <a:xfrm>
            <a:off x="1343322" y="1946678"/>
            <a:ext cx="1502233" cy="307777"/>
            <a:chOff x="1343322" y="2379521"/>
            <a:chExt cx="1502233" cy="307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7C4653E-4C3E-544D-8D2B-1F68ADC22E05}"/>
                </a:ext>
              </a:extLst>
            </p:cNvPr>
            <p:cNvSpPr txBox="1"/>
            <p:nvPr/>
          </p:nvSpPr>
          <p:spPr>
            <a:xfrm>
              <a:off x="1343322" y="2379521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53AA9E6-D315-3646-86AB-77DBA11BB7CD}"/>
                </a:ext>
              </a:extLst>
            </p:cNvPr>
            <p:cNvCxnSpPr/>
            <p:nvPr/>
          </p:nvCxnSpPr>
          <p:spPr>
            <a:xfrm>
              <a:off x="1778056" y="2519663"/>
              <a:ext cx="1067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F6DD7269-D530-A74A-8030-4DA221E9D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6C58CD-B147-694B-AD00-BB41AAFDF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Paged Virtual 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C0A7-ACB7-9E42-90CD-0398545145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18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8D7C-3126-634E-B9C5-1A1D4C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154" y="370847"/>
            <a:ext cx="4944300" cy="645300"/>
          </a:xfrm>
        </p:spPr>
        <p:txBody>
          <a:bodyPr/>
          <a:lstStyle/>
          <a:p>
            <a:r>
              <a:rPr lang="en-US" dirty="0"/>
              <a:t>Translating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4E5F2-9729-2545-BBD2-482F022A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910" y="1152843"/>
            <a:ext cx="6324180" cy="2662286"/>
          </a:xfrm>
        </p:spPr>
        <p:txBody>
          <a:bodyPr/>
          <a:lstStyle/>
          <a:p>
            <a:r>
              <a:rPr lang="en-US" sz="2000" dirty="0"/>
              <a:t>Processes use </a:t>
            </a:r>
            <a:r>
              <a:rPr lang="en-US" sz="2000" b="1" i="1" dirty="0"/>
              <a:t>logical addresses</a:t>
            </a:r>
          </a:p>
          <a:p>
            <a:r>
              <a:rPr lang="en-US" sz="2000" dirty="0"/>
              <a:t>Data and instructions can only be loaded or fetched from </a:t>
            </a:r>
            <a:r>
              <a:rPr lang="en-US" sz="2000" b="1" i="1" dirty="0"/>
              <a:t>physical addresses</a:t>
            </a:r>
            <a:r>
              <a:rPr lang="en-US" sz="2000" i="1" dirty="0"/>
              <a:t>.</a:t>
            </a:r>
            <a:endParaRPr lang="en-US" sz="2000" b="1" i="1" dirty="0"/>
          </a:p>
          <a:p>
            <a:r>
              <a:rPr lang="en-US" sz="2000" dirty="0"/>
              <a:t>The </a:t>
            </a:r>
            <a:r>
              <a:rPr lang="en-US" sz="2000" b="1" i="1" dirty="0"/>
              <a:t>Memory Management Unit (MMU)</a:t>
            </a:r>
            <a:r>
              <a:rPr lang="en-US" sz="2000" b="1" dirty="0"/>
              <a:t> </a:t>
            </a:r>
            <a:r>
              <a:rPr lang="en-US" sz="2000" dirty="0"/>
              <a:t>is </a:t>
            </a:r>
            <a:r>
              <a:rPr lang="en-US" sz="2000" i="1" dirty="0"/>
              <a:t>hardware configured by the OS</a:t>
            </a:r>
            <a:r>
              <a:rPr lang="en-US" sz="2000" dirty="0"/>
              <a:t> that </a:t>
            </a:r>
            <a:r>
              <a:rPr lang="en-US" sz="2000" b="1" i="1" dirty="0"/>
              <a:t>translates logical addresses into corresponding physical addresses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954F-B1E4-494D-93EE-1137280DB5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263C9-5B47-AB4E-84F1-9F96BF58C8CD}"/>
              </a:ext>
            </a:extLst>
          </p:cNvPr>
          <p:cNvGrpSpPr/>
          <p:nvPr/>
        </p:nvGrpSpPr>
        <p:grpSpPr>
          <a:xfrm>
            <a:off x="1099687" y="3533888"/>
            <a:ext cx="6210326" cy="1359898"/>
            <a:chOff x="901674" y="3681002"/>
            <a:chExt cx="6210326" cy="13598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D32826-A788-6A4D-B64C-209B06D6E8F5}"/>
                </a:ext>
              </a:extLst>
            </p:cNvPr>
            <p:cNvGrpSpPr/>
            <p:nvPr/>
          </p:nvGrpSpPr>
          <p:grpSpPr>
            <a:xfrm>
              <a:off x="1249680" y="3681002"/>
              <a:ext cx="5862320" cy="1188720"/>
              <a:chOff x="1513840" y="3127282"/>
              <a:chExt cx="5862320" cy="118872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2724706-ED74-5742-818E-B9B586C325E3}"/>
                  </a:ext>
                </a:extLst>
              </p:cNvPr>
              <p:cNvSpPr/>
              <p:nvPr/>
            </p:nvSpPr>
            <p:spPr>
              <a:xfrm>
                <a:off x="3799840" y="3127282"/>
                <a:ext cx="1280160" cy="11887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MMU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1631B3-8D5F-F140-A4B6-AF605F9DA65E}"/>
                  </a:ext>
                </a:extLst>
              </p:cNvPr>
              <p:cNvSpPr/>
              <p:nvPr/>
            </p:nvSpPr>
            <p:spPr>
              <a:xfrm>
                <a:off x="1513840" y="3556000"/>
                <a:ext cx="1717040" cy="33836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Logical Address</a:t>
                </a:r>
              </a:p>
            </p:txBody>
          </p: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70082FB1-8C4B-5144-8C76-55E4C473EDDA}"/>
                  </a:ext>
                </a:extLst>
              </p:cNvPr>
              <p:cNvSpPr/>
              <p:nvPr/>
            </p:nvSpPr>
            <p:spPr>
              <a:xfrm>
                <a:off x="324104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2D4DB5A5-7BD8-7445-B63F-7F6EC7780FD7}"/>
                  </a:ext>
                </a:extLst>
              </p:cNvPr>
              <p:cNvSpPr/>
              <p:nvPr/>
            </p:nvSpPr>
            <p:spPr>
              <a:xfrm>
                <a:off x="5080000" y="3596640"/>
                <a:ext cx="558800" cy="257082"/>
              </a:xfrm>
              <a:prstGeom prst="rightArrow">
                <a:avLst>
                  <a:gd name="adj1" fmla="val 34192"/>
                  <a:gd name="adj2" fmla="val 50000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1189A9-D608-7F41-8160-D26AA8369D34}"/>
                  </a:ext>
                </a:extLst>
              </p:cNvPr>
              <p:cNvSpPr/>
              <p:nvPr/>
            </p:nvSpPr>
            <p:spPr>
              <a:xfrm>
                <a:off x="5659120" y="3547260"/>
                <a:ext cx="1717040" cy="33836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 Address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E5963-EC82-BD47-97D0-9E6DBA7D8E20}"/>
                </a:ext>
              </a:extLst>
            </p:cNvPr>
            <p:cNvSpPr/>
            <p:nvPr/>
          </p:nvSpPr>
          <p:spPr>
            <a:xfrm>
              <a:off x="5505519" y="4517680"/>
              <a:ext cx="149592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dirty="0">
                  <a:latin typeface="Segoe Print" panose="02000800000000000000" pitchFamily="2" charset="0"/>
                </a:rPr>
                <a:t>Main Memory:</a:t>
              </a:r>
            </a:p>
            <a:p>
              <a:pPr algn="ctr"/>
              <a:r>
                <a:rPr lang="en-US" i="1" dirty="0">
                  <a:latin typeface="Segoe Print" panose="02000800000000000000" pitchFamily="2" charset="0"/>
                </a:rPr>
                <a:t>0x239493</a:t>
              </a:r>
              <a:endParaRPr lang="en-US" dirty="0">
                <a:latin typeface="Segoe Print" panose="020008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C4ABE6-F887-8743-8CB8-1424DFC8A278}"/>
                </a:ext>
              </a:extLst>
            </p:cNvPr>
            <p:cNvSpPr txBox="1"/>
            <p:nvPr/>
          </p:nvSpPr>
          <p:spPr>
            <a:xfrm>
              <a:off x="901674" y="4515692"/>
              <a:ext cx="24817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Segoe Print" panose="02000800000000000000" pitchFamily="2" charset="0"/>
                </a:rPr>
                <a:t>Program: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LOAD R0 </a:t>
              </a:r>
              <a:r>
                <a:rPr lang="en-US" i="1" dirty="0">
                  <a:latin typeface="Segoe Print" panose="02000800000000000000" pitchFamily="2" charset="0"/>
                </a:rPr>
                <a:t>0xAC789493</a:t>
              </a:r>
              <a:r>
                <a:rPr lang="en-US" dirty="0">
                  <a:latin typeface="Segoe Print" panose="02000800000000000000" pitchFamily="2" charset="0"/>
                </a:rPr>
                <a:t>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5F0958-E662-F846-AAB3-DD5D4AE5B3D9}"/>
              </a:ext>
            </a:extLst>
          </p:cNvPr>
          <p:cNvSpPr txBox="1"/>
          <p:nvPr/>
        </p:nvSpPr>
        <p:spPr>
          <a:xfrm rot="20936146">
            <a:off x="6555379" y="194320"/>
            <a:ext cx="2486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MMU generates a </a:t>
            </a:r>
            <a:r>
              <a:rPr lang="en-US" sz="1600" i="1" dirty="0">
                <a:latin typeface="Segoe Print" panose="02000800000000000000" pitchFamily="2" charset="0"/>
              </a:rPr>
              <a:t>page fault </a:t>
            </a:r>
            <a:r>
              <a:rPr lang="en-US" sz="1600" dirty="0">
                <a:latin typeface="Segoe Print" panose="02000800000000000000" pitchFamily="2" charset="0"/>
              </a:rPr>
              <a:t>if there is currently no corresponding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23760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805B8-A3F8-0A4A-BDBA-5F848DE7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51" y="20385"/>
            <a:ext cx="4944300" cy="645300"/>
          </a:xfrm>
        </p:spPr>
        <p:txBody>
          <a:bodyPr/>
          <a:lstStyle/>
          <a:p>
            <a:r>
              <a:rPr lang="en-US" dirty="0"/>
              <a:t>Deconstructing Addresses: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0839D8-F0AE-0E48-AEE8-1058D7E17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7775" y="665685"/>
            <a:ext cx="5860786" cy="4220437"/>
          </a:xfrm>
        </p:spPr>
        <p:txBody>
          <a:bodyPr/>
          <a:lstStyle/>
          <a:p>
            <a:r>
              <a:rPr lang="en-US" sz="2000" dirty="0"/>
              <a:t>Pages (and page frames) for a system are a fixed size defined by the designer.</a:t>
            </a:r>
          </a:p>
          <a:p>
            <a:pPr lvl="1"/>
            <a:r>
              <a:rPr lang="en-US" sz="1800" dirty="0"/>
              <a:t>512 to 8kb (8192 bytes)</a:t>
            </a:r>
          </a:p>
          <a:p>
            <a:pPr lvl="2"/>
            <a:r>
              <a:rPr lang="en-US" sz="1600" dirty="0"/>
              <a:t>Often 4kb (4096 bytes) in practice</a:t>
            </a:r>
          </a:p>
          <a:p>
            <a:pPr lvl="1"/>
            <a:endParaRPr lang="en-US" sz="1800" dirty="0"/>
          </a:p>
          <a:p>
            <a:r>
              <a:rPr lang="en-US" sz="2000" dirty="0"/>
              <a:t>A logical address can be divided into a </a:t>
            </a:r>
            <a:br>
              <a:rPr lang="en-US" sz="2000" dirty="0"/>
            </a:br>
            <a:r>
              <a:rPr lang="en-US" sz="2000" b="1" i="1" dirty="0"/>
              <a:t>page number</a:t>
            </a:r>
            <a:r>
              <a:rPr lang="en-US" sz="2000" i="1" dirty="0"/>
              <a:t> </a:t>
            </a:r>
            <a:r>
              <a:rPr lang="en-US" sz="2000" dirty="0"/>
              <a:t>and an </a:t>
            </a:r>
            <a:r>
              <a:rPr lang="en-US" sz="2000" b="1" i="1" dirty="0"/>
              <a:t>offset</a:t>
            </a:r>
            <a:r>
              <a:rPr lang="en-US" sz="2000" dirty="0"/>
              <a:t> into that page.</a:t>
            </a:r>
          </a:p>
          <a:p>
            <a:pPr lvl="1"/>
            <a:r>
              <a:rPr lang="en-US" sz="2000" dirty="0"/>
              <a:t>Example:  1kb pages → 1024 bytes/page</a:t>
            </a:r>
            <a:endParaRPr lang="en-US" sz="1000" dirty="0"/>
          </a:p>
          <a:p>
            <a:pPr lvl="1"/>
            <a:endParaRPr lang="en-US" sz="1000" dirty="0"/>
          </a:p>
          <a:p>
            <a:pPr lvl="2"/>
            <a:r>
              <a:rPr lang="en-US" sz="1800" dirty="0">
                <a:latin typeface="Courier" pitchFamily="2" charset="0"/>
              </a:rPr>
              <a:t>500  →  Page 0, Offset  500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800" dirty="0">
                <a:latin typeface="Courier" pitchFamily="2" charset="0"/>
              </a:rPr>
              <a:t>1023 →  Page 0, Offset 1023</a:t>
            </a:r>
          </a:p>
          <a:p>
            <a:pPr lvl="2"/>
            <a:r>
              <a:rPr lang="en-US" sz="1800" dirty="0">
                <a:latin typeface="Courier" pitchFamily="2" charset="0"/>
              </a:rPr>
              <a:t>1024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1048 →</a:t>
            </a:r>
          </a:p>
          <a:p>
            <a:pPr lvl="2"/>
            <a:r>
              <a:rPr lang="en-US" sz="1800" dirty="0">
                <a:latin typeface="Courier" pitchFamily="2" charset="0"/>
              </a:rPr>
              <a:t>2048 →  </a:t>
            </a:r>
          </a:p>
          <a:p>
            <a:pPr lvl="2"/>
            <a:r>
              <a:rPr lang="en-US" sz="1800" dirty="0">
                <a:latin typeface="Courier" pitchFamily="2" charset="0"/>
              </a:rPr>
              <a:t>2548 →</a:t>
            </a:r>
          </a:p>
          <a:p>
            <a:pPr lvl="2"/>
            <a:endParaRPr lang="en-US" sz="1800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68F3-3D5B-6E40-A800-16D15DD3F8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9469F3-5FAB-204C-A7F7-9182139F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720" y="1749340"/>
            <a:ext cx="1367560" cy="2889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C05E-065A-C742-B70D-9658DFE5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53" y="4136458"/>
            <a:ext cx="649191" cy="6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3027</TotalTime>
  <Words>4396</Words>
  <Application>Microsoft Macintosh PowerPoint</Application>
  <PresentationFormat>On-screen Show (16:9)</PresentationFormat>
  <Paragraphs>848</Paragraphs>
  <Slides>29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Muli</vt:lpstr>
      <vt:lpstr>Nixie One</vt:lpstr>
      <vt:lpstr>Arial</vt:lpstr>
      <vt:lpstr>Courier</vt:lpstr>
      <vt:lpstr>Helvetica Neue</vt:lpstr>
      <vt:lpstr>Segoe Print</vt:lpstr>
      <vt:lpstr>Stencil</vt:lpstr>
      <vt:lpstr>Imogen template</vt:lpstr>
      <vt:lpstr>24 – Paged Virtual Memory</vt:lpstr>
      <vt:lpstr>Recall: Logical Memory</vt:lpstr>
      <vt:lpstr>Logical Memory to Physical (Main) Memory</vt:lpstr>
      <vt:lpstr>Paged Virtual Memory</vt:lpstr>
      <vt:lpstr>Demand Paging</vt:lpstr>
      <vt:lpstr>Page Replacement</vt:lpstr>
      <vt:lpstr>Implementing Paged Virtual Memory</vt:lpstr>
      <vt:lpstr>Translating Addresses</vt:lpstr>
      <vt:lpstr>Deconstructing Addresses:</vt:lpstr>
      <vt:lpstr>Deconstructing Addresses:</vt:lpstr>
      <vt:lpstr>Page Table</vt:lpstr>
      <vt:lpstr>Page Table</vt:lpstr>
      <vt:lpstr>Page Table</vt:lpstr>
      <vt:lpstr>Page Table</vt:lpstr>
      <vt:lpstr>Page Table</vt:lpstr>
      <vt:lpstr>Page Fault</vt:lpstr>
      <vt:lpstr>Handling Page Faults</vt:lpstr>
      <vt:lpstr>Handling Page Faults</vt:lpstr>
      <vt:lpstr>Memory Management</vt:lpstr>
      <vt:lpstr>Inside the Logical Memory Abstraction</vt:lpstr>
      <vt:lpstr>Memory Management</vt:lpstr>
      <vt:lpstr>Managing Page Allocations (OS)</vt:lpstr>
      <vt:lpstr>Putting it All Together</vt:lpstr>
      <vt:lpstr>Acknowledgments</vt:lpstr>
      <vt:lpstr>PowerPoint Presentation</vt:lpstr>
      <vt:lpstr>Adding/Removing Stack Pages (OS)</vt:lpstr>
      <vt:lpstr>Adding/Removing Heap Pages (OS)</vt:lpstr>
      <vt:lpstr>Tracking Allocated Heap Space (Library)</vt:lpstr>
      <vt:lpstr>What about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 – Virtual Memory</dc:title>
  <dc:creator>Braught, Grant</dc:creator>
  <cp:lastModifiedBy>Braught, Grant</cp:lastModifiedBy>
  <cp:revision>190</cp:revision>
  <dcterms:created xsi:type="dcterms:W3CDTF">2020-10-26T11:53:49Z</dcterms:created>
  <dcterms:modified xsi:type="dcterms:W3CDTF">2022-04-06T12:11:44Z</dcterms:modified>
</cp:coreProperties>
</file>