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9"/>
    <p:restoredTop sz="73878"/>
  </p:normalViewPr>
  <p:slideViewPr>
    <p:cSldViewPr snapToGrid="0" snapToObjects="1">
      <p:cViewPr varScale="1">
        <p:scale>
          <a:sx n="115" d="100"/>
          <a:sy n="115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often find the CLI more convenient for many tasks.</a:t>
            </a:r>
          </a:p>
          <a:p>
            <a:r>
              <a:rPr lang="en-US" dirty="0"/>
              <a:t>     - Taking 190 will move you in that direction.</a:t>
            </a:r>
          </a:p>
          <a:p>
            <a:endParaRPr lang="en-US" dirty="0"/>
          </a:p>
          <a:p>
            <a:r>
              <a:rPr lang="en-US" dirty="0"/>
              <a:t>  - The tradeoff again is that any machine cycles spent</a:t>
            </a:r>
          </a:p>
          <a:p>
            <a:r>
              <a:rPr lang="en-US" dirty="0"/>
              <a:t>    - Generating, updating, displaying the GUI</a:t>
            </a:r>
          </a:p>
          <a:p>
            <a:r>
              <a:rPr lang="en-US" dirty="0"/>
              <a:t>    - Are cycles not spent running the application programs that do actual work that we care about.</a:t>
            </a:r>
          </a:p>
          <a:p>
            <a:r>
              <a:rPr lang="en-US" dirty="0"/>
              <a:t>  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The Boot Program is the first program that runs when the computer turns on</a:t>
            </a:r>
          </a:p>
          <a:p>
            <a:r>
              <a:rPr lang="en-US" dirty="0"/>
              <a:t>  - One of its jobs is to get the OS into the main memory</a:t>
            </a:r>
          </a:p>
          <a:p>
            <a:r>
              <a:rPr lang="en-US" dirty="0"/>
              <a:t>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 - to ask the OS to do something for the program that it is not allowed to do for itself.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They give us a way to think about complex systems in terms of things we know.</a:t>
            </a:r>
          </a:p>
          <a:p>
            <a:r>
              <a:rPr lang="en-US" dirty="0"/>
              <a:t>  - Like the cache metaphor you’ve developed</a:t>
            </a:r>
          </a:p>
          <a:p>
            <a:r>
              <a:rPr lang="en-US" dirty="0"/>
              <a:t>They give us intuition about how the system works.</a:t>
            </a:r>
          </a:p>
          <a:p>
            <a:r>
              <a:rPr lang="en-US" dirty="0"/>
              <a:t>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running/executing… </a:t>
            </a:r>
          </a:p>
          <a:p>
            <a:r>
              <a:rPr lang="en-US" dirty="0"/>
              <a:t>  - Note a program may or may not be executing (class/team)</a:t>
            </a:r>
          </a:p>
          <a:p>
            <a:r>
              <a:rPr lang="en-US" dirty="0"/>
              <a:t>    - a class not being offered this semester or a sport that is out of season</a:t>
            </a:r>
          </a:p>
          <a:p>
            <a:r>
              <a:rPr lang="en-US" dirty="0"/>
              <a:t>  - there is a lot of additional information when the program is executing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executing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- The hardware is switched from one to the other so in some sense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what to use a shared resource they must request it via the OS </a:t>
            </a:r>
          </a:p>
          <a:p>
            <a:r>
              <a:rPr lang="en-US" dirty="0"/>
              <a:t>  - For example to reserve a room</a:t>
            </a:r>
          </a:p>
          <a:p>
            <a:r>
              <a:rPr lang="en-US" dirty="0"/>
              <a:t>    - contact staff</a:t>
            </a:r>
          </a:p>
          <a:p>
            <a:r>
              <a:rPr lang="en-US" dirty="0"/>
              <a:t>    - That staff ensures the resource is shared fairly</a:t>
            </a:r>
          </a:p>
          <a:p>
            <a:r>
              <a:rPr lang="en-US" dirty="0"/>
              <a:t>  - To get a transcript</a:t>
            </a:r>
          </a:p>
          <a:p>
            <a:r>
              <a:rPr lang="en-US" dirty="0"/>
              <a:t>    - contact the registrar</a:t>
            </a:r>
          </a:p>
          <a:p>
            <a:r>
              <a:rPr lang="en-US" dirty="0"/>
              <a:t>    - the registrar ensures that the resource is protected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- Also the library appears to have way more books than it actually does (inter library loan)</a:t>
            </a:r>
          </a:p>
          <a:p>
            <a:r>
              <a:rPr lang="en-US" dirty="0"/>
              <a:t>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Make a request that a repair be made</a:t>
            </a:r>
          </a:p>
          <a:p>
            <a:r>
              <a:rPr lang="en-US" dirty="0"/>
              <a:t>  - The person making the request does not need to worry about the specific tools to be used</a:t>
            </a:r>
          </a:p>
          <a:p>
            <a:r>
              <a:rPr lang="en-US" dirty="0"/>
              <a:t>  - Where they are on campus or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While a team or a class might be a program</a:t>
            </a:r>
          </a:p>
          <a:p>
            <a:r>
              <a:rPr lang="en-US" dirty="0"/>
              <a:t>  - Each team / class has individual members</a:t>
            </a:r>
          </a:p>
          <a:p>
            <a:r>
              <a:rPr lang="en-US" dirty="0"/>
              <a:t>  - each doing their part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Very similar to multiprogramming, but code is in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 the entire OS unit!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boot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HLL program can be translated into ASM</a:t>
            </a:r>
          </a:p>
          <a:p>
            <a:r>
              <a:rPr lang="en-US" dirty="0"/>
              <a:t>    - We did it by hand, but not hard to imagine a program that does it.</a:t>
            </a:r>
          </a:p>
          <a:p>
            <a:r>
              <a:rPr lang="en-US" dirty="0"/>
              <a:t>    - ASM is assembled into ML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Working on that in Lab now.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controlled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 level language.</a:t>
            </a:r>
          </a:p>
          <a:p>
            <a:r>
              <a:rPr lang="en-US" dirty="0"/>
              <a:t>  - Sure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there… </a:t>
            </a:r>
          </a:p>
          <a:p>
            <a:endParaRPr lang="en-US" dirty="0"/>
          </a:p>
          <a:p>
            <a:r>
              <a:rPr lang="en-US" dirty="0"/>
              <a:t>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is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generally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bootstrap is small</a:t>
            </a:r>
          </a:p>
          <a:p>
            <a:r>
              <a:rPr lang="en-US" dirty="0"/>
              <a:t>And generally the process of loading the OS is complicated</a:t>
            </a:r>
          </a:p>
          <a:p>
            <a:r>
              <a:rPr lang="en-US" dirty="0"/>
              <a:t> - Different OS’s are different sizes</a:t>
            </a:r>
          </a:p>
          <a:p>
            <a:r>
              <a:rPr lang="en-US" dirty="0"/>
              <a:t> - Different OS’s organize the data differently on disk</a:t>
            </a:r>
          </a:p>
          <a:p>
            <a:r>
              <a:rPr lang="en-US" dirty="0"/>
              <a:t> - Require different initialization processes</a:t>
            </a:r>
          </a:p>
          <a:p>
            <a:r>
              <a:rPr lang="en-US" dirty="0"/>
              <a:t> - doing all of that for all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to…</a:t>
            </a:r>
          </a:p>
          <a:p>
            <a:r>
              <a:rPr lang="en-US" dirty="0"/>
              <a:t> - the bootstrap small and simple</a:t>
            </a:r>
          </a:p>
          <a:p>
            <a:r>
              <a:rPr lang="en-US" dirty="0"/>
              <a:t> -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Always located in the MBR or the first readable location on the disk.</a:t>
            </a:r>
          </a:p>
          <a:p>
            <a:r>
              <a:rPr lang="en-US" dirty="0"/>
              <a:t>  - Small 512 bytes in size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the I/O Functions in the BIOS</a:t>
            </a:r>
          </a:p>
          <a:p>
            <a:r>
              <a:rPr lang="en-US" dirty="0"/>
              <a:t> - To find the first readable location (sector) </a:t>
            </a:r>
          </a:p>
          <a:p>
            <a:r>
              <a:rPr lang="en-US" dirty="0"/>
              <a:t> - Read the MBR bootloader program that is there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to:</a:t>
            </a:r>
          </a:p>
          <a:p>
            <a:r>
              <a:rPr lang="en-US" dirty="0"/>
              <a:t>  - Load the entire stage 2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It knows how the info is organized on disk</a:t>
            </a:r>
          </a:p>
          <a:p>
            <a:r>
              <a:rPr lang="en-US" dirty="0"/>
              <a:t>So it can find the OS program (the kernel)</a:t>
            </a:r>
          </a:p>
          <a:p>
            <a:r>
              <a:rPr lang="en-US" dirty="0"/>
              <a:t>Load it into memory</a:t>
            </a:r>
          </a:p>
          <a:p>
            <a:r>
              <a:rPr lang="en-US" dirty="0"/>
              <a:t>Do some simple initialization</a:t>
            </a:r>
          </a:p>
          <a:p>
            <a:r>
              <a:rPr lang="en-US" dirty="0"/>
              <a:t>JUMP to the OS startup code.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  <a:p>
            <a:endParaRPr lang="en-US" dirty="0"/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This was the model until about the late 1980’s – at least for personal computers</a:t>
            </a:r>
          </a:p>
          <a:p>
            <a:r>
              <a:rPr lang="en-US" dirty="0"/>
              <a:t>Some main frame computers had progressed to the point where they could run multiple programs.</a:t>
            </a:r>
          </a:p>
          <a:p>
            <a:r>
              <a:rPr lang="en-US" dirty="0"/>
              <a:t>  - This unit is about how we get from this point to what we are used to.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To produce this illusion it:</a:t>
            </a:r>
          </a:p>
          <a:p>
            <a:r>
              <a:rPr lang="en-US" dirty="0"/>
              <a:t>     - switches rapidly from one program to the other</a:t>
            </a:r>
          </a:p>
          <a:p>
            <a:r>
              <a:rPr lang="en-US" dirty="0"/>
              <a:t>     - keeping in mind that any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all of the running programs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different programs can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not all starting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a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executing instructions from the program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- Again, the OS is just a collection of programs… </a:t>
            </a:r>
          </a:p>
          <a:p>
            <a:r>
              <a:rPr lang="en-US" dirty="0"/>
              <a:t>- These programs manage all of the other application programs…</a:t>
            </a:r>
          </a:p>
          <a:p>
            <a:r>
              <a:rPr lang="en-US" dirty="0"/>
              <a:t>  - they share the resources between the applications</a:t>
            </a:r>
          </a:p>
          <a:p>
            <a:r>
              <a:rPr lang="en-US" dirty="0"/>
              <a:t>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This definition distinguishes Application Programs</a:t>
            </a:r>
          </a:p>
          <a:p>
            <a:r>
              <a:rPr lang="en-US" dirty="0"/>
              <a:t>  - These are the user programs</a:t>
            </a:r>
          </a:p>
          <a:p>
            <a:r>
              <a:rPr lang="en-US" dirty="0"/>
              <a:t>  - The things your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882998"/>
            <a:ext cx="5638800" cy="1159800"/>
          </a:xfrm>
        </p:spPr>
        <p:txBody>
          <a:bodyPr/>
          <a:lstStyle/>
          <a:p>
            <a:r>
              <a:rPr lang="en-US" dirty="0"/>
              <a:t>20 - Operating System 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968252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604189" y="1976752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hardware,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An executing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The ability to execute multiple 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for OS services </a:t>
            </a:r>
            <a:br>
              <a:rPr lang="en-US" sz="2000" dirty="0"/>
            </a:br>
            <a:r>
              <a:rPr lang="en-US" sz="2000" dirty="0"/>
              <a:t>to ensure sharing and protection.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The illusion of executing multiple parts of a single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</a:p>
          <a:p>
            <a:pPr lvl="1"/>
            <a:endParaRPr lang="en-US" sz="1800" dirty="0"/>
          </a:p>
          <a:p>
            <a:r>
              <a:rPr lang="en-US" sz="2400" dirty="0"/>
              <a:t>A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2000" dirty="0"/>
              <a:t>If the OS running, </a:t>
            </a:r>
            <a:br>
              <a:rPr lang="en-US" sz="2000" dirty="0"/>
            </a:br>
            <a:r>
              <a:rPr lang="en-US" sz="2000" dirty="0"/>
              <a:t>user programs are not running</a:t>
            </a:r>
          </a:p>
          <a:p>
            <a:pPr lvl="2"/>
            <a:r>
              <a:rPr lang="en-US" sz="2000" dirty="0"/>
              <a:t>If a user program is running, </a:t>
            </a:r>
            <a:br>
              <a:rPr lang="en-US" sz="2000" dirty="0"/>
            </a:br>
            <a:r>
              <a:rPr lang="en-US" sz="2000" dirty="0"/>
              <a:t>the OS is not running, </a:t>
            </a:r>
            <a:br>
              <a:rPr lang="en-US" sz="2000" dirty="0"/>
            </a:br>
            <a:r>
              <a:rPr lang="en-US" sz="2000" dirty="0"/>
              <a:t>and no other user programs are either.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621823" y="1468637"/>
            <a:ext cx="4131466" cy="2795766"/>
            <a:chOff x="3683619" y="1757334"/>
            <a:chExt cx="4131466" cy="2795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683619" y="2614108"/>
              <a:ext cx="41314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if all we have is a machine and the OS is a program that manages that machine… how does that program get loaded into the machine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Stored program architecture.</a:t>
            </a:r>
          </a:p>
          <a:p>
            <a:pPr lvl="1"/>
            <a:r>
              <a:rPr lang="en-US" sz="1600" dirty="0"/>
              <a:t>So, to run, the OS must be in memory.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600" dirty="0"/>
              <a:t>Load OS into main memory.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(</a:t>
            </a:r>
            <a:r>
              <a:rPr lang="en-US" sz="2000" i="1" dirty="0"/>
              <a:t>kernel</a:t>
            </a:r>
            <a:r>
              <a:rPr lang="en-US" sz="2000" dirty="0"/>
              <a:t>)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MBR bootloader</a:t>
            </a:r>
          </a:p>
          <a:p>
            <a:pPr lvl="1"/>
            <a:r>
              <a:rPr lang="en-US" sz="1800" dirty="0"/>
              <a:t>MBR bootloader loads stage 2 bootloader</a:t>
            </a:r>
          </a:p>
          <a:p>
            <a:pPr lvl="1"/>
            <a:r>
              <a:rPr lang="en-US" sz="1800" dirty="0"/>
              <a:t>Stage 2 bootloader loads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Starting point for OS…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Only one CPU (w/ one core)</a:t>
            </a:r>
          </a:p>
          <a:p>
            <a:pPr lvl="1"/>
            <a:r>
              <a:rPr lang="en-US" dirty="0"/>
              <a:t>So, only one program counter (PC) and only one instruction register (IR).</a:t>
            </a:r>
          </a:p>
          <a:p>
            <a:pPr lvl="2"/>
            <a:r>
              <a:rPr lang="en-US" sz="2000" b="1" dirty="0"/>
              <a:t>So, only one instruction (i.e. one program) can run at a time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(shares and protects)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/>
              <a:t>manages all of the other application programs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2491</TotalTime>
  <Words>5258</Words>
  <Application>Microsoft Macintosh PowerPoint</Application>
  <PresentationFormat>On-screen Show (16:9)</PresentationFormat>
  <Paragraphs>617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20 - Operating System Abstractions</vt:lpstr>
      <vt:lpstr>What we know so far…</vt:lpstr>
      <vt:lpstr>Starting point for OS…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190</cp:revision>
  <dcterms:created xsi:type="dcterms:W3CDTF">2020-10-12T13:14:34Z</dcterms:created>
  <dcterms:modified xsi:type="dcterms:W3CDTF">2022-03-28T12:16:37Z</dcterms:modified>
</cp:coreProperties>
</file>