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314" r:id="rId2"/>
    <p:sldId id="289" r:id="rId3"/>
    <p:sldId id="288" r:id="rId4"/>
    <p:sldId id="318" r:id="rId5"/>
    <p:sldId id="316" r:id="rId6"/>
    <p:sldId id="317" r:id="rId7"/>
    <p:sldId id="295" r:id="rId8"/>
    <p:sldId id="319" r:id="rId9"/>
    <p:sldId id="322" r:id="rId10"/>
    <p:sldId id="315" r:id="rId11"/>
    <p:sldId id="323" r:id="rId12"/>
    <p:sldId id="325" r:id="rId13"/>
    <p:sldId id="326" r:id="rId14"/>
    <p:sldId id="327" r:id="rId15"/>
    <p:sldId id="328" r:id="rId16"/>
    <p:sldId id="313" r:id="rId17"/>
    <p:sldId id="291" r:id="rId18"/>
    <p:sldId id="290" r:id="rId19"/>
    <p:sldId id="292" r:id="rId20"/>
    <p:sldId id="321" r:id="rId21"/>
    <p:sldId id="296" r:id="rId22"/>
    <p:sldId id="297" r:id="rId23"/>
    <p:sldId id="298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1"/>
    <p:restoredTop sz="86720"/>
  </p:normalViewPr>
  <p:slideViewPr>
    <p:cSldViewPr snapToGrid="0" snapToObjects="1">
      <p:cViewPr varScale="1">
        <p:scale>
          <a:sx n="129" d="100"/>
          <a:sy n="129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”pie”!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Animates the previous examples for later reference.</a:t>
            </a:r>
          </a:p>
          <a:p>
            <a:endParaRPr lang="en-US" dirty="0"/>
          </a:p>
          <a:p>
            <a:r>
              <a:rPr lang="en-US" dirty="0"/>
              <a:t>For 98 base 10</a:t>
            </a:r>
          </a:p>
          <a:p>
            <a:r>
              <a:rPr lang="en-US" dirty="0"/>
              <a:t>  - It is a positive value </a:t>
            </a:r>
          </a:p>
          <a:p>
            <a:r>
              <a:rPr lang="en-US" dirty="0"/>
              <a:t>  - so just use unsigned binary.</a:t>
            </a:r>
          </a:p>
          <a:p>
            <a:endParaRPr lang="en-US" dirty="0"/>
          </a:p>
          <a:p>
            <a:r>
              <a:rPr lang="en-US" dirty="0"/>
              <a:t>For -102 base 10</a:t>
            </a:r>
          </a:p>
          <a:p>
            <a:r>
              <a:rPr lang="en-US" dirty="0"/>
              <a:t>  - it is a negative value</a:t>
            </a:r>
          </a:p>
          <a:p>
            <a:r>
              <a:rPr lang="en-US" dirty="0"/>
              <a:t>  - So we will work with positive 102 then correct the sign at the end.</a:t>
            </a:r>
          </a:p>
          <a:p>
            <a:r>
              <a:rPr lang="en-US" dirty="0"/>
              <a:t>    - Convert 102 to unsigned binary</a:t>
            </a:r>
          </a:p>
          <a:p>
            <a:r>
              <a:rPr lang="en-US" dirty="0"/>
              <a:t>    - Take the complement to make it negative.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31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 problems if time permits.</a:t>
            </a:r>
          </a:p>
        </p:txBody>
      </p:sp>
    </p:spTree>
    <p:extLst>
      <p:ext uri="{BB962C8B-B14F-4D97-AF65-F5344CB8AC3E}">
        <p14:creationId xmlns:p14="http://schemas.microsoft.com/office/powerpoint/2010/main" val="894145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of the prior examples.</a:t>
            </a:r>
          </a:p>
          <a:p>
            <a:endParaRPr lang="en-US" dirty="0"/>
          </a:p>
          <a:p>
            <a:r>
              <a:rPr lang="en-US" dirty="0"/>
              <a:t>For 88 base 10</a:t>
            </a:r>
          </a:p>
          <a:p>
            <a:r>
              <a:rPr lang="en-US" dirty="0"/>
              <a:t>  - it is positive </a:t>
            </a:r>
          </a:p>
          <a:p>
            <a:r>
              <a:rPr lang="en-US" dirty="0"/>
              <a:t>  - so just convert using unsigned binary.</a:t>
            </a:r>
          </a:p>
          <a:p>
            <a:endParaRPr lang="en-US" dirty="0"/>
          </a:p>
          <a:p>
            <a:r>
              <a:rPr lang="en-US" dirty="0"/>
              <a:t>For -35 base 10</a:t>
            </a:r>
          </a:p>
          <a:p>
            <a:r>
              <a:rPr lang="en-US" dirty="0"/>
              <a:t>  - it is negative so work with the positive and then take the complement.</a:t>
            </a:r>
          </a:p>
          <a:p>
            <a:r>
              <a:rPr lang="en-US" dirty="0"/>
              <a:t>  - Convert positive 35 to unsigned binary</a:t>
            </a:r>
          </a:p>
          <a:p>
            <a:r>
              <a:rPr lang="en-US" dirty="0"/>
              <a:t>  - Find the complement</a:t>
            </a:r>
          </a:p>
          <a:p>
            <a:r>
              <a:rPr lang="en-US" dirty="0"/>
              <a:t>    - flip the bits, add one</a:t>
            </a:r>
          </a:p>
          <a:p>
            <a:r>
              <a:rPr lang="en-US" dirty="0"/>
              <a:t>    - to get the two’s complement representation of -35 base 10.</a:t>
            </a:r>
          </a:p>
        </p:txBody>
      </p:sp>
    </p:spTree>
    <p:extLst>
      <p:ext uri="{BB962C8B-B14F-4D97-AF65-F5344CB8AC3E}">
        <p14:creationId xmlns:p14="http://schemas.microsoft.com/office/powerpoint/2010/main" val="675436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7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subscript 2 was for unsigned binary.</a:t>
            </a:r>
          </a:p>
          <a:p>
            <a:endParaRPr lang="en-US" dirty="0"/>
          </a:p>
          <a:p>
            <a:r>
              <a:rPr lang="en-US" dirty="0"/>
              <a:t>Have them do the negative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14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do the negative one?</a:t>
            </a:r>
          </a:p>
        </p:txBody>
      </p:sp>
    </p:spTree>
    <p:extLst>
      <p:ext uri="{BB962C8B-B14F-4D97-AF65-F5344CB8AC3E}">
        <p14:creationId xmlns:p14="http://schemas.microsoft.com/office/powerpoint/2010/main" val="101292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 2TC subscript</a:t>
            </a:r>
          </a:p>
        </p:txBody>
      </p:sp>
    </p:spTree>
    <p:extLst>
      <p:ext uri="{BB962C8B-B14F-4D97-AF65-F5344CB8AC3E}">
        <p14:creationId xmlns:p14="http://schemas.microsoft.com/office/powerpoint/2010/main" val="4034964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value represented.</a:t>
            </a:r>
          </a:p>
        </p:txBody>
      </p:sp>
    </p:spTree>
    <p:extLst>
      <p:ext uri="{BB962C8B-B14F-4D97-AF65-F5344CB8AC3E}">
        <p14:creationId xmlns:p14="http://schemas.microsoft.com/office/powerpoint/2010/main" val="235891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have them do one….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88 = 64 + 16 + 8 = 0101 1000 (2)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- (0101 1000) = 1010 0111 + 1 = 1010 1000 (2tc)</a:t>
            </a:r>
          </a:p>
        </p:txBody>
      </p:sp>
    </p:spTree>
    <p:extLst>
      <p:ext uri="{BB962C8B-B14F-4D97-AF65-F5344CB8AC3E}">
        <p14:creationId xmlns:p14="http://schemas.microsoft.com/office/powerpoint/2010/main" val="158939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can’t write + or – because we only have 1’s and 0’s</a:t>
            </a:r>
          </a:p>
          <a:p>
            <a:r>
              <a:rPr lang="en-US" dirty="0"/>
              <a:t>So let’s just use that…</a:t>
            </a:r>
          </a:p>
          <a:p>
            <a:r>
              <a:rPr lang="en-US" dirty="0"/>
              <a:t>  0 for +</a:t>
            </a:r>
          </a:p>
          <a:p>
            <a:r>
              <a:rPr lang="en-US" dirty="0"/>
              <a:t>  1 for –</a:t>
            </a:r>
          </a:p>
          <a:p>
            <a:r>
              <a:rPr lang="en-US" dirty="0"/>
              <a:t>Then we’ll use the rest of the bits to tell us what the number is </a:t>
            </a:r>
          </a:p>
          <a:p>
            <a:r>
              <a:rPr lang="en-US" dirty="0"/>
              <a:t>  - using unsigned binary.</a:t>
            </a:r>
          </a:p>
          <a:p>
            <a:endParaRPr lang="en-US" dirty="0"/>
          </a:p>
          <a:p>
            <a:r>
              <a:rPr lang="en-US" dirty="0"/>
              <a:t>Will use 2SM subscript because remember, its just a byte until we know how to interpret it.</a:t>
            </a:r>
          </a:p>
          <a:p>
            <a:r>
              <a:rPr lang="en-US" dirty="0"/>
              <a:t>Is it unsigned? Is it ASCII? Is it Unicode? Is it sign magnitude?</a:t>
            </a:r>
          </a:p>
          <a:p>
            <a:r>
              <a:rPr lang="en-US" dirty="0"/>
              <a:t>We need to know!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7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Complications:</a:t>
            </a:r>
          </a:p>
          <a:p>
            <a:r>
              <a:rPr lang="en-US" dirty="0"/>
              <a:t>  - Sign magnitude contains two different representations of zeros.</a:t>
            </a:r>
          </a:p>
          <a:p>
            <a:r>
              <a:rPr lang="en-US" dirty="0"/>
              <a:t>  - When adding sign magnitude values we have to account explicitly for the sign bit.</a:t>
            </a:r>
          </a:p>
        </p:txBody>
      </p:sp>
    </p:spTree>
    <p:extLst>
      <p:ext uri="{BB962C8B-B14F-4D97-AF65-F5344CB8AC3E}">
        <p14:creationId xmlns:p14="http://schemas.microsoft.com/office/powerpoint/2010/main" val="123603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Two’s complement representation addresses both of those complications.</a:t>
            </a:r>
          </a:p>
          <a:p>
            <a:r>
              <a:rPr lang="en-US" dirty="0"/>
              <a:t>Will use 2TC subscript</a:t>
            </a:r>
          </a:p>
          <a:p>
            <a:endParaRPr lang="en-US" dirty="0"/>
          </a:p>
          <a:p>
            <a:r>
              <a:rPr lang="en-US" dirty="0"/>
              <a:t>For 0010 1010 </a:t>
            </a:r>
          </a:p>
          <a:p>
            <a:r>
              <a:rPr lang="en-US" dirty="0"/>
              <a:t>  - the </a:t>
            </a:r>
            <a:r>
              <a:rPr lang="en-US" dirty="0" err="1"/>
              <a:t>Msbit</a:t>
            </a:r>
            <a:r>
              <a:rPr lang="en-US" dirty="0"/>
              <a:t> is 0 so it is a positive number.</a:t>
            </a:r>
          </a:p>
          <a:p>
            <a:r>
              <a:rPr lang="en-US" dirty="0"/>
              <a:t>  - Convert it to base 10 using unsigned binary.</a:t>
            </a:r>
          </a:p>
          <a:p>
            <a:r>
              <a:rPr lang="en-US" dirty="0"/>
              <a:t>  - we get 42 base 10</a:t>
            </a:r>
          </a:p>
          <a:p>
            <a:endParaRPr lang="en-US" dirty="0"/>
          </a:p>
          <a:p>
            <a:r>
              <a:rPr lang="en-US" dirty="0"/>
              <a:t>If we want to know what negative 42 is we take its complement.</a:t>
            </a:r>
          </a:p>
          <a:p>
            <a:r>
              <a:rPr lang="en-US" dirty="0"/>
              <a:t>  - Flip all of the bits (0’s become 1’s and 1’s become 0’s)</a:t>
            </a:r>
          </a:p>
          <a:p>
            <a:r>
              <a:rPr lang="en-US" dirty="0"/>
              <a:t>  - Add 1</a:t>
            </a:r>
          </a:p>
          <a:p>
            <a:r>
              <a:rPr lang="en-US" dirty="0"/>
              <a:t>  - The resulting binary value is the representation of -42 base 10 in two’s complement.</a:t>
            </a:r>
          </a:p>
          <a:p>
            <a:endParaRPr lang="en-US" dirty="0"/>
          </a:p>
          <a:p>
            <a:r>
              <a:rPr lang="en-US" dirty="0"/>
              <a:t>If we take the complement of the two’s complement representation of -42 base 10</a:t>
            </a:r>
          </a:p>
          <a:p>
            <a:r>
              <a:rPr lang="en-US" dirty="0"/>
              <a:t>  - flip the bits and add 1</a:t>
            </a:r>
          </a:p>
          <a:p>
            <a:endParaRPr lang="en-US" dirty="0"/>
          </a:p>
          <a:p>
            <a:r>
              <a:rPr lang="en-US" dirty="0"/>
              <a:t>0010 1001</a:t>
            </a:r>
          </a:p>
          <a:p>
            <a:r>
              <a:rPr lang="en-US" dirty="0"/>
              <a:t>+             1</a:t>
            </a:r>
          </a:p>
          <a:p>
            <a:r>
              <a:rPr lang="en-US" dirty="0"/>
              <a:t>0010 1010</a:t>
            </a:r>
          </a:p>
          <a:p>
            <a:endParaRPr lang="en-US" dirty="0"/>
          </a:p>
          <a:p>
            <a:r>
              <a:rPr lang="en-US" dirty="0"/>
              <a:t>We get back to the representation of positive 42 base 10.</a:t>
            </a:r>
          </a:p>
          <a:p>
            <a:r>
              <a:rPr lang="en-US" dirty="0"/>
              <a:t>Which is nice.</a:t>
            </a:r>
          </a:p>
        </p:txBody>
      </p:sp>
    </p:spTree>
    <p:extLst>
      <p:ext uri="{BB962C8B-B14F-4D97-AF65-F5344CB8AC3E}">
        <p14:creationId xmlns:p14="http://schemas.microsoft.com/office/powerpoint/2010/main" val="2206546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these out on the board.</a:t>
            </a:r>
          </a:p>
        </p:txBody>
      </p:sp>
    </p:spTree>
    <p:extLst>
      <p:ext uri="{BB962C8B-B14F-4D97-AF65-F5344CB8AC3E}">
        <p14:creationId xmlns:p14="http://schemas.microsoft.com/office/powerpoint/2010/main" val="395359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process of solving the two examples from the prior slide that would have been done live in class.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0110 1010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0 so these bits represent a positive number in two’s complement representation.</a:t>
            </a:r>
          </a:p>
          <a:p>
            <a:r>
              <a:rPr lang="en-US" dirty="0"/>
              <a:t>  - Convert it to base 10 using unsigned binary</a:t>
            </a:r>
          </a:p>
          <a:p>
            <a:endParaRPr lang="en-US" dirty="0"/>
          </a:p>
          <a:p>
            <a:r>
              <a:rPr lang="en-US" dirty="0"/>
              <a:t>For 1011 0011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1 so these bits represent a negative number in two’s complement representation.</a:t>
            </a:r>
          </a:p>
          <a:p>
            <a:r>
              <a:rPr lang="en-US" dirty="0"/>
              <a:t>  - So find the complement (i.e. its positive)</a:t>
            </a:r>
          </a:p>
          <a:p>
            <a:r>
              <a:rPr lang="en-US" dirty="0"/>
              <a:t>    - Flip the bits &amp; add 1</a:t>
            </a:r>
          </a:p>
          <a:p>
            <a:r>
              <a:rPr lang="en-US" dirty="0"/>
              <a:t>  - Then convert the positive to base 10 using unsigned binary</a:t>
            </a:r>
          </a:p>
          <a:p>
            <a:r>
              <a:rPr lang="en-US" dirty="0"/>
              <a:t>  - Add the negative sign to get the base 10 value.</a:t>
            </a:r>
          </a:p>
        </p:txBody>
      </p:sp>
    </p:spTree>
    <p:extLst>
      <p:ext uri="{BB962C8B-B14F-4D97-AF65-F5344CB8AC3E}">
        <p14:creationId xmlns:p14="http://schemas.microsoft.com/office/powerpoint/2010/main" val="4053811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 as time permits.</a:t>
            </a:r>
          </a:p>
        </p:txBody>
      </p:sp>
    </p:spTree>
    <p:extLst>
      <p:ext uri="{BB962C8B-B14F-4D97-AF65-F5344CB8AC3E}">
        <p14:creationId xmlns:p14="http://schemas.microsoft.com/office/powerpoint/2010/main" val="3001553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solution of the practice exercises on the prior slide.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0011 1001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0 so it represents a positive base 10 value.</a:t>
            </a:r>
          </a:p>
          <a:p>
            <a:r>
              <a:rPr lang="en-US" dirty="0"/>
              <a:t>  - just use unsigned binary representation.</a:t>
            </a:r>
          </a:p>
          <a:p>
            <a:endParaRPr lang="en-US" dirty="0"/>
          </a:p>
          <a:p>
            <a:r>
              <a:rPr lang="en-US" dirty="0"/>
              <a:t>For 1110 0111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1 so it represents a negative base 10 value.</a:t>
            </a:r>
          </a:p>
          <a:p>
            <a:r>
              <a:rPr lang="en-US" dirty="0"/>
              <a:t>  - Take the complement so we can deal with a positive value</a:t>
            </a:r>
          </a:p>
          <a:p>
            <a:r>
              <a:rPr lang="en-US" dirty="0"/>
              <a:t>    - Flip the bits, add 1</a:t>
            </a:r>
          </a:p>
          <a:p>
            <a:r>
              <a:rPr lang="en-US" dirty="0"/>
              <a:t>  - Convert to base 10 using unsigned binary</a:t>
            </a:r>
          </a:p>
          <a:p>
            <a:r>
              <a:rPr lang="en-US" dirty="0"/>
              <a:t>  - Adding in the negative sign.</a:t>
            </a:r>
          </a:p>
        </p:txBody>
      </p:sp>
    </p:spTree>
    <p:extLst>
      <p:ext uri="{BB962C8B-B14F-4D97-AF65-F5344CB8AC3E}">
        <p14:creationId xmlns:p14="http://schemas.microsoft.com/office/powerpoint/2010/main" val="137375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these out in class as examples.</a:t>
            </a:r>
          </a:p>
        </p:txBody>
      </p:sp>
    </p:spTree>
    <p:extLst>
      <p:ext uri="{BB962C8B-B14F-4D97-AF65-F5344CB8AC3E}">
        <p14:creationId xmlns:p14="http://schemas.microsoft.com/office/powerpoint/2010/main" val="138558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7C3596-9D85-7948-B90E-C0DF069F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6026331" cy="1159800"/>
          </a:xfrm>
        </p:spPr>
        <p:txBody>
          <a:bodyPr/>
          <a:lstStyle/>
          <a:p>
            <a:r>
              <a:rPr lang="en-US" dirty="0"/>
              <a:t>07 – Signed Binary 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E2133A-DF55-4E42-82B4-2CFDF652F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250363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14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CB745A-B270-1B41-B861-09B68AA4F522}"/>
              </a:ext>
            </a:extLst>
          </p:cNvPr>
          <p:cNvSpPr txBox="1"/>
          <p:nvPr/>
        </p:nvSpPr>
        <p:spPr>
          <a:xfrm>
            <a:off x="4409951" y="128571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0110 1010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8991A9-0EDD-A442-B20C-1AD8D757E740}"/>
              </a:ext>
            </a:extLst>
          </p:cNvPr>
          <p:cNvSpPr/>
          <p:nvPr/>
        </p:nvSpPr>
        <p:spPr>
          <a:xfrm>
            <a:off x="4730940" y="908577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409951" y="1649397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65C8-1692-BC4D-8FA4-5A1A5A33D6EF}"/>
              </a:ext>
            </a:extLst>
          </p:cNvPr>
          <p:cNvSpPr txBox="1"/>
          <p:nvPr/>
        </p:nvSpPr>
        <p:spPr>
          <a:xfrm>
            <a:off x="4409951" y="201702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+ 106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A6C23ED-1F0E-B740-A519-94209B9D7AE6}"/>
              </a:ext>
            </a:extLst>
          </p:cNvPr>
          <p:cNvSpPr/>
          <p:nvPr/>
        </p:nvSpPr>
        <p:spPr>
          <a:xfrm>
            <a:off x="3865115" y="918176"/>
            <a:ext cx="839755" cy="522573"/>
          </a:xfrm>
          <a:custGeom>
            <a:avLst/>
            <a:gdLst>
              <a:gd name="connsiteX0" fmla="*/ 839755 w 839755"/>
              <a:gd name="connsiteY0" fmla="*/ 37323 h 522573"/>
              <a:gd name="connsiteX1" fmla="*/ 503853 w 839755"/>
              <a:gd name="connsiteY1" fmla="*/ 18661 h 522573"/>
              <a:gd name="connsiteX2" fmla="*/ 401216 w 839755"/>
              <a:gd name="connsiteY2" fmla="*/ 0 h 522573"/>
              <a:gd name="connsiteX3" fmla="*/ 102637 w 839755"/>
              <a:gd name="connsiteY3" fmla="*/ 9331 h 522573"/>
              <a:gd name="connsiteX4" fmla="*/ 65314 w 839755"/>
              <a:gd name="connsiteY4" fmla="*/ 37323 h 522573"/>
              <a:gd name="connsiteX5" fmla="*/ 46653 w 839755"/>
              <a:gd name="connsiteY5" fmla="*/ 65314 h 522573"/>
              <a:gd name="connsiteX6" fmla="*/ 18661 w 839755"/>
              <a:gd name="connsiteY6" fmla="*/ 111968 h 522573"/>
              <a:gd name="connsiteX7" fmla="*/ 0 w 839755"/>
              <a:gd name="connsiteY7" fmla="*/ 186612 h 522573"/>
              <a:gd name="connsiteX8" fmla="*/ 9331 w 839755"/>
              <a:gd name="connsiteY8" fmla="*/ 326572 h 522573"/>
              <a:gd name="connsiteX9" fmla="*/ 37322 w 839755"/>
              <a:gd name="connsiteY9" fmla="*/ 373225 h 522573"/>
              <a:gd name="connsiteX10" fmla="*/ 65314 w 839755"/>
              <a:gd name="connsiteY10" fmla="*/ 410547 h 522573"/>
              <a:gd name="connsiteX11" fmla="*/ 111967 w 839755"/>
              <a:gd name="connsiteY11" fmla="*/ 438539 h 522573"/>
              <a:gd name="connsiteX12" fmla="*/ 205273 w 839755"/>
              <a:gd name="connsiteY12" fmla="*/ 457200 h 522573"/>
              <a:gd name="connsiteX13" fmla="*/ 345233 w 839755"/>
              <a:gd name="connsiteY13" fmla="*/ 475861 h 522573"/>
              <a:gd name="connsiteX14" fmla="*/ 466531 w 839755"/>
              <a:gd name="connsiteY14" fmla="*/ 494523 h 522573"/>
              <a:gd name="connsiteX15" fmla="*/ 587829 w 839755"/>
              <a:gd name="connsiteY15" fmla="*/ 522514 h 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755" h="522573">
                <a:moveTo>
                  <a:pt x="839755" y="37323"/>
                </a:moveTo>
                <a:cubicBezTo>
                  <a:pt x="727788" y="31102"/>
                  <a:pt x="615589" y="28171"/>
                  <a:pt x="503853" y="18661"/>
                </a:cubicBezTo>
                <a:cubicBezTo>
                  <a:pt x="469205" y="15712"/>
                  <a:pt x="435980" y="808"/>
                  <a:pt x="401216" y="0"/>
                </a:cubicBezTo>
                <a:lnTo>
                  <a:pt x="102637" y="9331"/>
                </a:lnTo>
                <a:cubicBezTo>
                  <a:pt x="90196" y="18662"/>
                  <a:pt x="76310" y="26327"/>
                  <a:pt x="65314" y="37323"/>
                </a:cubicBezTo>
                <a:cubicBezTo>
                  <a:pt x="57385" y="45252"/>
                  <a:pt x="52596" y="55805"/>
                  <a:pt x="46653" y="65314"/>
                </a:cubicBezTo>
                <a:cubicBezTo>
                  <a:pt x="37041" y="80693"/>
                  <a:pt x="26771" y="95747"/>
                  <a:pt x="18661" y="111968"/>
                </a:cubicBezTo>
                <a:cubicBezTo>
                  <a:pt x="9099" y="131093"/>
                  <a:pt x="3548" y="168872"/>
                  <a:pt x="0" y="186612"/>
                </a:cubicBezTo>
                <a:cubicBezTo>
                  <a:pt x="3110" y="233265"/>
                  <a:pt x="161" y="280723"/>
                  <a:pt x="9331" y="326572"/>
                </a:cubicBezTo>
                <a:cubicBezTo>
                  <a:pt x="12888" y="344355"/>
                  <a:pt x="27262" y="358135"/>
                  <a:pt x="37322" y="373225"/>
                </a:cubicBezTo>
                <a:cubicBezTo>
                  <a:pt x="45948" y="386164"/>
                  <a:pt x="53611" y="400307"/>
                  <a:pt x="65314" y="410547"/>
                </a:cubicBezTo>
                <a:cubicBezTo>
                  <a:pt x="78962" y="422489"/>
                  <a:pt x="95395" y="431173"/>
                  <a:pt x="111967" y="438539"/>
                </a:cubicBezTo>
                <a:cubicBezTo>
                  <a:pt x="128076" y="445699"/>
                  <a:pt x="195012" y="455734"/>
                  <a:pt x="205273" y="457200"/>
                </a:cubicBezTo>
                <a:lnTo>
                  <a:pt x="345233" y="475861"/>
                </a:lnTo>
                <a:cubicBezTo>
                  <a:pt x="385730" y="481646"/>
                  <a:pt x="426556" y="485833"/>
                  <a:pt x="466531" y="494523"/>
                </a:cubicBezTo>
                <a:cubicBezTo>
                  <a:pt x="607623" y="525195"/>
                  <a:pt x="516202" y="522514"/>
                  <a:pt x="587829" y="52251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46048-C3D2-E340-9840-FC8E9B437914}"/>
              </a:ext>
            </a:extLst>
          </p:cNvPr>
          <p:cNvSpPr txBox="1"/>
          <p:nvPr/>
        </p:nvSpPr>
        <p:spPr>
          <a:xfrm>
            <a:off x="4290618" y="315632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0001 1000 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u="sng" dirty="0">
                <a:latin typeface="Courier" pitchFamily="2" charset="0"/>
              </a:rPr>
              <a:t>+        1</a:t>
            </a:r>
          </a:p>
          <a:p>
            <a:r>
              <a:rPr lang="en-US" sz="1800" dirty="0">
                <a:latin typeface="Courier" pitchFamily="2" charset="0"/>
              </a:rPr>
              <a:t>   0001 1001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A8574-A000-2444-8E7D-85D7809C6591}"/>
              </a:ext>
            </a:extLst>
          </p:cNvPr>
          <p:cNvSpPr txBox="1"/>
          <p:nvPr/>
        </p:nvSpPr>
        <p:spPr>
          <a:xfrm>
            <a:off x="4300663" y="41079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(16+8+1)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2341F-BAFA-6049-BA2B-B9591E719774}"/>
              </a:ext>
            </a:extLst>
          </p:cNvPr>
          <p:cNvSpPr txBox="1"/>
          <p:nvPr/>
        </p:nvSpPr>
        <p:spPr>
          <a:xfrm>
            <a:off x="4313640" y="44772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- 25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5D2C38D-E595-8346-BE71-A3EE58AC3A88}"/>
              </a:ext>
            </a:extLst>
          </p:cNvPr>
          <p:cNvSpPr/>
          <p:nvPr/>
        </p:nvSpPr>
        <p:spPr>
          <a:xfrm>
            <a:off x="4721843" y="271770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901CBE4-559A-1942-8BCF-C2490CCEE1A7}"/>
              </a:ext>
            </a:extLst>
          </p:cNvPr>
          <p:cNvSpPr/>
          <p:nvPr/>
        </p:nvSpPr>
        <p:spPr>
          <a:xfrm>
            <a:off x="3880786" y="2960337"/>
            <a:ext cx="839755" cy="563925"/>
          </a:xfrm>
          <a:custGeom>
            <a:avLst/>
            <a:gdLst>
              <a:gd name="connsiteX0" fmla="*/ 699796 w 699796"/>
              <a:gd name="connsiteY0" fmla="*/ 0 h 979714"/>
              <a:gd name="connsiteX1" fmla="*/ 606490 w 699796"/>
              <a:gd name="connsiteY1" fmla="*/ 55984 h 979714"/>
              <a:gd name="connsiteX2" fmla="*/ 569167 w 699796"/>
              <a:gd name="connsiteY2" fmla="*/ 83976 h 979714"/>
              <a:gd name="connsiteX3" fmla="*/ 513184 w 699796"/>
              <a:gd name="connsiteY3" fmla="*/ 111967 h 979714"/>
              <a:gd name="connsiteX4" fmla="*/ 363894 w 699796"/>
              <a:gd name="connsiteY4" fmla="*/ 214604 h 979714"/>
              <a:gd name="connsiteX5" fmla="*/ 251926 w 699796"/>
              <a:gd name="connsiteY5" fmla="*/ 345233 h 979714"/>
              <a:gd name="connsiteX6" fmla="*/ 167951 w 699796"/>
              <a:gd name="connsiteY6" fmla="*/ 457200 h 979714"/>
              <a:gd name="connsiteX7" fmla="*/ 121298 w 699796"/>
              <a:gd name="connsiteY7" fmla="*/ 522514 h 979714"/>
              <a:gd name="connsiteX8" fmla="*/ 93306 w 699796"/>
              <a:gd name="connsiteY8" fmla="*/ 587829 h 979714"/>
              <a:gd name="connsiteX9" fmla="*/ 65314 w 699796"/>
              <a:gd name="connsiteY9" fmla="*/ 634482 h 979714"/>
              <a:gd name="connsiteX10" fmla="*/ 46653 w 699796"/>
              <a:gd name="connsiteY10" fmla="*/ 690465 h 979714"/>
              <a:gd name="connsiteX11" fmla="*/ 0 w 699796"/>
              <a:gd name="connsiteY11" fmla="*/ 793102 h 979714"/>
              <a:gd name="connsiteX12" fmla="*/ 9331 w 699796"/>
              <a:gd name="connsiteY12" fmla="*/ 877078 h 979714"/>
              <a:gd name="connsiteX13" fmla="*/ 55984 w 699796"/>
              <a:gd name="connsiteY13" fmla="*/ 933061 h 979714"/>
              <a:gd name="connsiteX14" fmla="*/ 102637 w 699796"/>
              <a:gd name="connsiteY14" fmla="*/ 961053 h 979714"/>
              <a:gd name="connsiteX15" fmla="*/ 158620 w 699796"/>
              <a:gd name="connsiteY15" fmla="*/ 979714 h 979714"/>
              <a:gd name="connsiteX16" fmla="*/ 401216 w 699796"/>
              <a:gd name="connsiteY16" fmla="*/ 97038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96" h="979714">
                <a:moveTo>
                  <a:pt x="699796" y="0"/>
                </a:moveTo>
                <a:cubicBezTo>
                  <a:pt x="668694" y="18661"/>
                  <a:pt x="637000" y="36370"/>
                  <a:pt x="606490" y="55984"/>
                </a:cubicBezTo>
                <a:cubicBezTo>
                  <a:pt x="593409" y="64393"/>
                  <a:pt x="582502" y="75975"/>
                  <a:pt x="569167" y="83976"/>
                </a:cubicBezTo>
                <a:cubicBezTo>
                  <a:pt x="551277" y="94710"/>
                  <a:pt x="531299" y="101616"/>
                  <a:pt x="513184" y="111967"/>
                </a:cubicBezTo>
                <a:cubicBezTo>
                  <a:pt x="468113" y="137722"/>
                  <a:pt x="402708" y="180642"/>
                  <a:pt x="363894" y="214604"/>
                </a:cubicBezTo>
                <a:cubicBezTo>
                  <a:pt x="275400" y="292036"/>
                  <a:pt x="307486" y="268303"/>
                  <a:pt x="251926" y="345233"/>
                </a:cubicBezTo>
                <a:cubicBezTo>
                  <a:pt x="224611" y="383054"/>
                  <a:pt x="195625" y="419642"/>
                  <a:pt x="167951" y="457200"/>
                </a:cubicBezTo>
                <a:cubicBezTo>
                  <a:pt x="152080" y="478739"/>
                  <a:pt x="131837" y="497922"/>
                  <a:pt x="121298" y="522514"/>
                </a:cubicBezTo>
                <a:cubicBezTo>
                  <a:pt x="111967" y="544286"/>
                  <a:pt x="103899" y="566643"/>
                  <a:pt x="93306" y="587829"/>
                </a:cubicBezTo>
                <a:cubicBezTo>
                  <a:pt x="85196" y="604050"/>
                  <a:pt x="72819" y="617972"/>
                  <a:pt x="65314" y="634482"/>
                </a:cubicBezTo>
                <a:cubicBezTo>
                  <a:pt x="57174" y="652389"/>
                  <a:pt x="54402" y="672385"/>
                  <a:pt x="46653" y="690465"/>
                </a:cubicBezTo>
                <a:cubicBezTo>
                  <a:pt x="-15931" y="836496"/>
                  <a:pt x="25505" y="716591"/>
                  <a:pt x="0" y="793102"/>
                </a:cubicBezTo>
                <a:cubicBezTo>
                  <a:pt x="3110" y="821094"/>
                  <a:pt x="2500" y="849755"/>
                  <a:pt x="9331" y="877078"/>
                </a:cubicBezTo>
                <a:cubicBezTo>
                  <a:pt x="12979" y="891669"/>
                  <a:pt x="46341" y="925829"/>
                  <a:pt x="55984" y="933061"/>
                </a:cubicBezTo>
                <a:cubicBezTo>
                  <a:pt x="70492" y="943942"/>
                  <a:pt x="86127" y="953548"/>
                  <a:pt x="102637" y="961053"/>
                </a:cubicBezTo>
                <a:cubicBezTo>
                  <a:pt x="120544" y="969193"/>
                  <a:pt x="158620" y="979714"/>
                  <a:pt x="158620" y="979714"/>
                </a:cubicBezTo>
                <a:cubicBezTo>
                  <a:pt x="388770" y="970125"/>
                  <a:pt x="307845" y="970384"/>
                  <a:pt x="401216" y="97038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6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551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742179" y="4111281"/>
            <a:ext cx="3159355" cy="974127"/>
            <a:chOff x="4555638" y="4077997"/>
            <a:chExt cx="3159355" cy="9741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597106" y="4077997"/>
              <a:ext cx="21178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1001 1001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b="1" dirty="0">
                  <a:latin typeface="Courier" pitchFamily="2" charset="0"/>
                </a:rPr>
                <a:t>1001 1010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4555638" y="4313460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-102</a:t>
              </a:r>
              <a:endParaRPr lang="en-US" baseline="-25000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721072" y="4148814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685731" y="336884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0110 1010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13292" y="254391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4954399" y="1695509"/>
            <a:ext cx="1734144" cy="963810"/>
            <a:chOff x="5670017" y="1695509"/>
            <a:chExt cx="1734144" cy="9638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15884" y="1695509"/>
              <a:ext cx="1588277" cy="627543"/>
              <a:chOff x="5614611" y="1854985"/>
              <a:chExt cx="1588277" cy="6420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6261605" y="1854985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5677502" y="1907631"/>
                <a:ext cx="526528" cy="652309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399168" y="295637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0110 1010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8BD304-BF80-4048-9124-CD83CE4EBB83}"/>
              </a:ext>
            </a:extLst>
          </p:cNvPr>
          <p:cNvGrpSpPr/>
          <p:nvPr/>
        </p:nvGrpSpPr>
        <p:grpSpPr>
          <a:xfrm>
            <a:off x="-221466" y="2328605"/>
            <a:ext cx="1920830" cy="1410174"/>
            <a:chOff x="6877146" y="-632528"/>
            <a:chExt cx="1920830" cy="14101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53E999-B140-2F41-BC91-A364342703F9}"/>
                </a:ext>
              </a:extLst>
            </p:cNvPr>
            <p:cNvSpPr txBox="1"/>
            <p:nvPr/>
          </p:nvSpPr>
          <p:spPr>
            <a:xfrm>
              <a:off x="6877146" y="-176461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346C375-DEA8-EC41-A702-87E5D4391B44}"/>
                </a:ext>
              </a:extLst>
            </p:cNvPr>
            <p:cNvSpPr/>
            <p:nvPr/>
          </p:nvSpPr>
          <p:spPr>
            <a:xfrm flipH="1" flipV="1">
              <a:off x="7866807" y="-632528"/>
              <a:ext cx="931169" cy="487968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91D56A-8BE4-7141-A17D-8FD1C3820A12}"/>
              </a:ext>
            </a:extLst>
          </p:cNvPr>
          <p:cNvGrpSpPr/>
          <p:nvPr/>
        </p:nvGrpSpPr>
        <p:grpSpPr>
          <a:xfrm>
            <a:off x="3496397" y="2846165"/>
            <a:ext cx="3237256" cy="1098302"/>
            <a:chOff x="3496397" y="2846165"/>
            <a:chExt cx="3237256" cy="10983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171059-E319-5840-9BED-75BA8729E416}"/>
                </a:ext>
              </a:extLst>
            </p:cNvPr>
            <p:cNvSpPr txBox="1"/>
            <p:nvPr/>
          </p:nvSpPr>
          <p:spPr>
            <a:xfrm>
              <a:off x="5215289" y="3575135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0110 0110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70CFE8-245D-7842-862B-F7D8FC490DAD}"/>
                </a:ext>
              </a:extLst>
            </p:cNvPr>
            <p:cNvGrpSpPr/>
            <p:nvPr/>
          </p:nvGrpSpPr>
          <p:grpSpPr>
            <a:xfrm>
              <a:off x="3496397" y="2846165"/>
              <a:ext cx="1936799" cy="1075673"/>
              <a:chOff x="4290091" y="2435007"/>
              <a:chExt cx="1936799" cy="107567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9210186-121D-FE4B-86E5-664ACD9891FB}"/>
                  </a:ext>
                </a:extLst>
              </p:cNvPr>
              <p:cNvGrpSpPr/>
              <p:nvPr/>
            </p:nvGrpSpPr>
            <p:grpSpPr>
              <a:xfrm>
                <a:off x="4290091" y="2435007"/>
                <a:ext cx="1707801" cy="920816"/>
                <a:chOff x="7269801" y="-624366"/>
                <a:chExt cx="1707801" cy="92081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AF9EFEF-A57C-E844-AF38-8754432611B1}"/>
                    </a:ext>
                  </a:extLst>
                </p:cNvPr>
                <p:cNvSpPr txBox="1"/>
                <p:nvPr/>
              </p:nvSpPr>
              <p:spPr>
                <a:xfrm>
                  <a:off x="7269801" y="-624366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102.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3E8D78CB-686C-6746-8476-AA152BF273C6}"/>
                    </a:ext>
                  </a:extLst>
                </p:cNvPr>
                <p:cNvSpPr/>
                <p:nvPr/>
              </p:nvSpPr>
              <p:spPr>
                <a:xfrm rot="11113008" flipV="1">
                  <a:off x="8547454" y="82917"/>
                  <a:ext cx="430148" cy="213533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FE2900D-8E0F-2E4F-B166-20C0776945F3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3BEF624-6593-D341-B256-5291F55633EB}"/>
              </a:ext>
            </a:extLst>
          </p:cNvPr>
          <p:cNvSpPr txBox="1"/>
          <p:nvPr/>
        </p:nvSpPr>
        <p:spPr>
          <a:xfrm>
            <a:off x="5168265" y="310840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(64+32+4+2)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8ADB09-6025-264C-A822-7A6551007C02}"/>
              </a:ext>
            </a:extLst>
          </p:cNvPr>
          <p:cNvGrpSpPr/>
          <p:nvPr/>
        </p:nvGrpSpPr>
        <p:grpSpPr>
          <a:xfrm>
            <a:off x="5178204" y="1969616"/>
            <a:ext cx="3022303" cy="1136761"/>
            <a:chOff x="5178204" y="1969616"/>
            <a:chExt cx="3022303" cy="11367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95F0BD-865A-3740-8D5A-8F77C7AF36B1}"/>
                </a:ext>
              </a:extLst>
            </p:cNvPr>
            <p:cNvSpPr txBox="1"/>
            <p:nvPr/>
          </p:nvSpPr>
          <p:spPr>
            <a:xfrm>
              <a:off x="5178204" y="273704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102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9708B-B849-054E-90CE-A26C63B952DB}"/>
                </a:ext>
              </a:extLst>
            </p:cNvPr>
            <p:cNvGrpSpPr/>
            <p:nvPr/>
          </p:nvGrpSpPr>
          <p:grpSpPr>
            <a:xfrm>
              <a:off x="6037214" y="1969616"/>
              <a:ext cx="2163293" cy="1034006"/>
              <a:chOff x="6786821" y="-644866"/>
              <a:chExt cx="2163293" cy="103400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BC1DB4-FC6E-8548-9890-DBD533B8A624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40B3C7B-D94E-4041-93F5-75BB19DE5B7C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2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9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26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CB745A-B270-1B41-B861-09B68AA4F522}"/>
              </a:ext>
            </a:extLst>
          </p:cNvPr>
          <p:cNvSpPr txBox="1"/>
          <p:nvPr/>
        </p:nvSpPr>
        <p:spPr>
          <a:xfrm>
            <a:off x="4658680" y="160284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0101 1000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658680" y="122806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(64+16+8)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A8574-A000-2444-8E7D-85D7809C6591}"/>
              </a:ext>
            </a:extLst>
          </p:cNvPr>
          <p:cNvSpPr txBox="1"/>
          <p:nvPr/>
        </p:nvSpPr>
        <p:spPr>
          <a:xfrm>
            <a:off x="4836952" y="34332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(32+2+1)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6FE18-8E9D-DD44-8CCB-7339DE074F77}"/>
              </a:ext>
            </a:extLst>
          </p:cNvPr>
          <p:cNvSpPr txBox="1"/>
          <p:nvPr/>
        </p:nvSpPr>
        <p:spPr>
          <a:xfrm>
            <a:off x="4658680" y="19776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0101 1000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7BE4C8-C526-0849-8FD7-B56D009B113F}"/>
              </a:ext>
            </a:extLst>
          </p:cNvPr>
          <p:cNvGrpSpPr/>
          <p:nvPr/>
        </p:nvGrpSpPr>
        <p:grpSpPr>
          <a:xfrm>
            <a:off x="2766514" y="643288"/>
            <a:ext cx="1951169" cy="954107"/>
            <a:chOff x="6905810" y="-977369"/>
            <a:chExt cx="1951169" cy="9541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A8E6BD-88E3-034F-B032-4487D6753956}"/>
                </a:ext>
              </a:extLst>
            </p:cNvPr>
            <p:cNvSpPr txBox="1"/>
            <p:nvPr/>
          </p:nvSpPr>
          <p:spPr>
            <a:xfrm>
              <a:off x="6905810" y="-977369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E8BF33F-312F-8F40-AF94-3B4D05748D12}"/>
                </a:ext>
              </a:extLst>
            </p:cNvPr>
            <p:cNvSpPr/>
            <p:nvPr/>
          </p:nvSpPr>
          <p:spPr>
            <a:xfrm flipH="1">
              <a:off x="7995679" y="-772819"/>
              <a:ext cx="861300" cy="22763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5F0D5F-6F7E-7245-BE72-50CC81537947}"/>
              </a:ext>
            </a:extLst>
          </p:cNvPr>
          <p:cNvGrpSpPr/>
          <p:nvPr/>
        </p:nvGrpSpPr>
        <p:grpSpPr>
          <a:xfrm>
            <a:off x="3533510" y="2267552"/>
            <a:ext cx="1385635" cy="769450"/>
            <a:chOff x="4474465" y="1889869"/>
            <a:chExt cx="1385635" cy="769450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9A24C81-9DD3-A448-8B3D-5162AB04657E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A59A7D8-6829-9041-9040-3FC7F444E75C}"/>
                </a:ext>
              </a:extLst>
            </p:cNvPr>
            <p:cNvGrpSpPr/>
            <p:nvPr/>
          </p:nvGrpSpPr>
          <p:grpSpPr>
            <a:xfrm>
              <a:off x="4474465" y="1889869"/>
              <a:ext cx="1317956" cy="348029"/>
              <a:chOff x="4273192" y="2053844"/>
              <a:chExt cx="1317956" cy="35608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85C78-CAC2-4541-9343-AB85ECA4A137}"/>
                  </a:ext>
                </a:extLst>
              </p:cNvPr>
              <p:cNvSpPr txBox="1"/>
              <p:nvPr/>
            </p:nvSpPr>
            <p:spPr>
              <a:xfrm>
                <a:off x="4273192" y="2053844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4AA31DD-490C-2C45-B241-CC0831511E0E}"/>
                  </a:ext>
                </a:extLst>
              </p:cNvPr>
              <p:cNvSpPr/>
              <p:nvPr/>
            </p:nvSpPr>
            <p:spPr>
              <a:xfrm rot="16748203">
                <a:off x="5326695" y="2145473"/>
                <a:ext cx="138974" cy="38993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85455F-BADA-EF4D-9645-5F5C21B562D0}"/>
              </a:ext>
            </a:extLst>
          </p:cNvPr>
          <p:cNvGrpSpPr/>
          <p:nvPr/>
        </p:nvGrpSpPr>
        <p:grpSpPr>
          <a:xfrm>
            <a:off x="4836952" y="2315289"/>
            <a:ext cx="2837177" cy="1134662"/>
            <a:chOff x="4836952" y="2315289"/>
            <a:chExt cx="2837177" cy="11346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52341F-BAFA-6049-BA2B-B9591E719774}"/>
                </a:ext>
              </a:extLst>
            </p:cNvPr>
            <p:cNvSpPr txBox="1"/>
            <p:nvPr/>
          </p:nvSpPr>
          <p:spPr>
            <a:xfrm>
              <a:off x="4836952" y="3080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35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2A03F42-9A5D-DF49-ABE6-0BF3D24EB851}"/>
                </a:ext>
              </a:extLst>
            </p:cNvPr>
            <p:cNvGrpSpPr/>
            <p:nvPr/>
          </p:nvGrpSpPr>
          <p:grpSpPr>
            <a:xfrm>
              <a:off x="5510836" y="2315289"/>
              <a:ext cx="2163293" cy="1034006"/>
              <a:chOff x="6786821" y="-644866"/>
              <a:chExt cx="2163293" cy="103400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29C479-4340-8648-BC86-790E0C4CC817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DDA7151-50D9-3342-8BC4-664133648960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F53A6-EBB8-434F-AE7C-8E6137AC9882}"/>
              </a:ext>
            </a:extLst>
          </p:cNvPr>
          <p:cNvGrpSpPr/>
          <p:nvPr/>
        </p:nvGrpSpPr>
        <p:grpSpPr>
          <a:xfrm>
            <a:off x="2721254" y="3771364"/>
            <a:ext cx="3634062" cy="989470"/>
            <a:chOff x="2721254" y="3771364"/>
            <a:chExt cx="3634062" cy="9894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5DD9E2-CA77-924E-84D3-3C3208EFE320}"/>
                </a:ext>
              </a:extLst>
            </p:cNvPr>
            <p:cNvSpPr txBox="1"/>
            <p:nvPr/>
          </p:nvSpPr>
          <p:spPr>
            <a:xfrm>
              <a:off x="4836952" y="3785804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0010 0011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C1CBC5A-980F-EC46-BD89-4E771BCACFC6}"/>
                </a:ext>
              </a:extLst>
            </p:cNvPr>
            <p:cNvGrpSpPr/>
            <p:nvPr/>
          </p:nvGrpSpPr>
          <p:grpSpPr>
            <a:xfrm>
              <a:off x="2721254" y="3771364"/>
              <a:ext cx="2348730" cy="989470"/>
              <a:chOff x="3878160" y="3164770"/>
              <a:chExt cx="2348730" cy="9894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5795D9E-D6B1-F644-ABE9-586EE0286913}"/>
                  </a:ext>
                </a:extLst>
              </p:cNvPr>
              <p:cNvGrpSpPr/>
              <p:nvPr/>
            </p:nvGrpSpPr>
            <p:grpSpPr>
              <a:xfrm>
                <a:off x="3878160" y="3271349"/>
                <a:ext cx="2127099" cy="882891"/>
                <a:chOff x="6857870" y="211976"/>
                <a:chExt cx="2127099" cy="882891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593A26-D00D-4A4B-9325-28211A01B0ED}"/>
                    </a:ext>
                  </a:extLst>
                </p:cNvPr>
                <p:cNvSpPr txBox="1"/>
                <p:nvPr/>
              </p:nvSpPr>
              <p:spPr>
                <a:xfrm>
                  <a:off x="6857870" y="356203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35.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1C4B888F-EF6A-584A-B062-53549F900438}"/>
                    </a:ext>
                  </a:extLst>
                </p:cNvPr>
                <p:cNvSpPr/>
                <p:nvPr/>
              </p:nvSpPr>
              <p:spPr>
                <a:xfrm rot="10800000">
                  <a:off x="8173387" y="211976"/>
                  <a:ext cx="811582" cy="288257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21E2597-1C7F-724F-95FF-20B3F6B37684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D2AB5F-9009-704C-A5A8-D7361A5050D4}"/>
              </a:ext>
            </a:extLst>
          </p:cNvPr>
          <p:cNvGrpSpPr/>
          <p:nvPr/>
        </p:nvGrpSpPr>
        <p:grpSpPr>
          <a:xfrm>
            <a:off x="4717684" y="4145659"/>
            <a:ext cx="3163801" cy="923330"/>
            <a:chOff x="4717684" y="4145659"/>
            <a:chExt cx="3163801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A46048-C3D2-E340-9840-FC8E9B437914}"/>
                </a:ext>
              </a:extLst>
            </p:cNvPr>
            <p:cNvSpPr txBox="1"/>
            <p:nvPr/>
          </p:nvSpPr>
          <p:spPr>
            <a:xfrm>
              <a:off x="4717684" y="4145659"/>
              <a:ext cx="18421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1101 1100 </a:t>
              </a:r>
            </a:p>
            <a:p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</a:t>
              </a:r>
              <a:r>
                <a:rPr lang="en-US" sz="1800" b="1" dirty="0">
                  <a:latin typeface="Courier" pitchFamily="2" charset="0"/>
                </a:rPr>
                <a:t>1101 1101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CA0FEB-AEBE-D348-9F5F-D1C2E7FD23B2}"/>
                </a:ext>
              </a:extLst>
            </p:cNvPr>
            <p:cNvSpPr txBox="1"/>
            <p:nvPr/>
          </p:nvSpPr>
          <p:spPr>
            <a:xfrm>
              <a:off x="6722192" y="4253795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-35.</a:t>
              </a:r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A90794C9-8A94-CB48-984A-EB3632BF8EEC}"/>
                </a:ext>
              </a:extLst>
            </p:cNvPr>
            <p:cNvSpPr/>
            <p:nvPr/>
          </p:nvSpPr>
          <p:spPr>
            <a:xfrm>
              <a:off x="6478308" y="4196871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9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493847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4594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915777" y="2960447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62456" y="245793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5216489" y="291143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- 011 0010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45793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438373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54808" y="394116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23515" y="338331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088523" y="385519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390449" y="247257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BD311D-DC0D-DA48-9CEF-218FD0FECF2A}"/>
              </a:ext>
            </a:extLst>
          </p:cNvPr>
          <p:cNvSpPr/>
          <p:nvPr/>
        </p:nvSpPr>
        <p:spPr>
          <a:xfrm>
            <a:off x="3441070" y="3062442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B075B0-EF53-DC4C-8A5A-BD16305E9CF8}"/>
              </a:ext>
            </a:extLst>
          </p:cNvPr>
          <p:cNvSpPr/>
          <p:nvPr/>
        </p:nvSpPr>
        <p:spPr>
          <a:xfrm>
            <a:off x="6754178" y="3024260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1B1B8ED-2D4D-644C-A508-6A08986DFC8F}"/>
              </a:ext>
            </a:extLst>
          </p:cNvPr>
          <p:cNvSpPr/>
          <p:nvPr/>
        </p:nvSpPr>
        <p:spPr>
          <a:xfrm>
            <a:off x="1315616" y="2631233"/>
            <a:ext cx="727788" cy="615820"/>
          </a:xfrm>
          <a:custGeom>
            <a:avLst/>
            <a:gdLst>
              <a:gd name="connsiteX0" fmla="*/ 727788 w 727788"/>
              <a:gd name="connsiteY0" fmla="*/ 0 h 615820"/>
              <a:gd name="connsiteX1" fmla="*/ 681135 w 727788"/>
              <a:gd name="connsiteY1" fmla="*/ 18661 h 615820"/>
              <a:gd name="connsiteX2" fmla="*/ 186613 w 727788"/>
              <a:gd name="connsiteY2" fmla="*/ 37322 h 615820"/>
              <a:gd name="connsiteX3" fmla="*/ 149290 w 727788"/>
              <a:gd name="connsiteY3" fmla="*/ 65314 h 615820"/>
              <a:gd name="connsiteX4" fmla="*/ 83976 w 727788"/>
              <a:gd name="connsiteY4" fmla="*/ 111967 h 615820"/>
              <a:gd name="connsiteX5" fmla="*/ 65315 w 727788"/>
              <a:gd name="connsiteY5" fmla="*/ 139959 h 615820"/>
              <a:gd name="connsiteX6" fmla="*/ 37323 w 727788"/>
              <a:gd name="connsiteY6" fmla="*/ 186612 h 615820"/>
              <a:gd name="connsiteX7" fmla="*/ 9331 w 727788"/>
              <a:gd name="connsiteY7" fmla="*/ 279918 h 615820"/>
              <a:gd name="connsiteX8" fmla="*/ 0 w 727788"/>
              <a:gd name="connsiteY8" fmla="*/ 307910 h 615820"/>
              <a:gd name="connsiteX9" fmla="*/ 9331 w 727788"/>
              <a:gd name="connsiteY9" fmla="*/ 466530 h 615820"/>
              <a:gd name="connsiteX10" fmla="*/ 55984 w 727788"/>
              <a:gd name="connsiteY10" fmla="*/ 513183 h 615820"/>
              <a:gd name="connsiteX11" fmla="*/ 102637 w 727788"/>
              <a:gd name="connsiteY11" fmla="*/ 559836 h 615820"/>
              <a:gd name="connsiteX12" fmla="*/ 149290 w 727788"/>
              <a:gd name="connsiteY12" fmla="*/ 587828 h 615820"/>
              <a:gd name="connsiteX13" fmla="*/ 261257 w 727788"/>
              <a:gd name="connsiteY13" fmla="*/ 615820 h 615820"/>
              <a:gd name="connsiteX14" fmla="*/ 550506 w 727788"/>
              <a:gd name="connsiteY14" fmla="*/ 587828 h 615820"/>
              <a:gd name="connsiteX15" fmla="*/ 606490 w 727788"/>
              <a:gd name="connsiteY15" fmla="*/ 578498 h 6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7788" h="615820">
                <a:moveTo>
                  <a:pt x="727788" y="0"/>
                </a:moveTo>
                <a:cubicBezTo>
                  <a:pt x="712237" y="6220"/>
                  <a:pt x="697858" y="17732"/>
                  <a:pt x="681135" y="18661"/>
                </a:cubicBezTo>
                <a:cubicBezTo>
                  <a:pt x="126161" y="49492"/>
                  <a:pt x="378962" y="-10768"/>
                  <a:pt x="186613" y="37322"/>
                </a:cubicBezTo>
                <a:cubicBezTo>
                  <a:pt x="174172" y="46653"/>
                  <a:pt x="161945" y="56275"/>
                  <a:pt x="149290" y="65314"/>
                </a:cubicBezTo>
                <a:cubicBezTo>
                  <a:pt x="130745" y="78560"/>
                  <a:pt x="99226" y="96717"/>
                  <a:pt x="83976" y="111967"/>
                </a:cubicBezTo>
                <a:cubicBezTo>
                  <a:pt x="76047" y="119897"/>
                  <a:pt x="71258" y="130450"/>
                  <a:pt x="65315" y="139959"/>
                </a:cubicBezTo>
                <a:cubicBezTo>
                  <a:pt x="55703" y="155338"/>
                  <a:pt x="46654" y="171061"/>
                  <a:pt x="37323" y="186612"/>
                </a:cubicBezTo>
                <a:cubicBezTo>
                  <a:pt x="23222" y="243014"/>
                  <a:pt x="32046" y="211773"/>
                  <a:pt x="9331" y="279918"/>
                </a:cubicBezTo>
                <a:lnTo>
                  <a:pt x="0" y="307910"/>
                </a:lnTo>
                <a:cubicBezTo>
                  <a:pt x="3110" y="360783"/>
                  <a:pt x="1474" y="414151"/>
                  <a:pt x="9331" y="466530"/>
                </a:cubicBezTo>
                <a:cubicBezTo>
                  <a:pt x="13359" y="493382"/>
                  <a:pt x="39515" y="498773"/>
                  <a:pt x="55984" y="513183"/>
                </a:cubicBezTo>
                <a:cubicBezTo>
                  <a:pt x="72535" y="527665"/>
                  <a:pt x="85464" y="546097"/>
                  <a:pt x="102637" y="559836"/>
                </a:cubicBezTo>
                <a:cubicBezTo>
                  <a:pt x="116798" y="571165"/>
                  <a:pt x="132550" y="580853"/>
                  <a:pt x="149290" y="587828"/>
                </a:cubicBezTo>
                <a:cubicBezTo>
                  <a:pt x="181158" y="601106"/>
                  <a:pt x="226507" y="608870"/>
                  <a:pt x="261257" y="615820"/>
                </a:cubicBezTo>
                <a:cubicBezTo>
                  <a:pt x="482254" y="578988"/>
                  <a:pt x="256212" y="612352"/>
                  <a:pt x="550506" y="587828"/>
                </a:cubicBezTo>
                <a:cubicBezTo>
                  <a:pt x="669786" y="577888"/>
                  <a:pt x="567657" y="578498"/>
                  <a:pt x="606490" y="57849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903BE89-C527-1B4F-BBCC-D52025AF5F3F}"/>
              </a:ext>
            </a:extLst>
          </p:cNvPr>
          <p:cNvSpPr/>
          <p:nvPr/>
        </p:nvSpPr>
        <p:spPr>
          <a:xfrm>
            <a:off x="4646645" y="2649894"/>
            <a:ext cx="737118" cy="503853"/>
          </a:xfrm>
          <a:custGeom>
            <a:avLst/>
            <a:gdLst>
              <a:gd name="connsiteX0" fmla="*/ 737118 w 737118"/>
              <a:gd name="connsiteY0" fmla="*/ 0 h 503853"/>
              <a:gd name="connsiteX1" fmla="*/ 447869 w 737118"/>
              <a:gd name="connsiteY1" fmla="*/ 0 h 503853"/>
              <a:gd name="connsiteX2" fmla="*/ 214604 w 737118"/>
              <a:gd name="connsiteY2" fmla="*/ 9330 h 503853"/>
              <a:gd name="connsiteX3" fmla="*/ 121298 w 737118"/>
              <a:gd name="connsiteY3" fmla="*/ 18661 h 503853"/>
              <a:gd name="connsiteX4" fmla="*/ 65314 w 737118"/>
              <a:gd name="connsiteY4" fmla="*/ 74645 h 503853"/>
              <a:gd name="connsiteX5" fmla="*/ 27992 w 737118"/>
              <a:gd name="connsiteY5" fmla="*/ 121298 h 503853"/>
              <a:gd name="connsiteX6" fmla="*/ 0 w 737118"/>
              <a:gd name="connsiteY6" fmla="*/ 205273 h 503853"/>
              <a:gd name="connsiteX7" fmla="*/ 9331 w 737118"/>
              <a:gd name="connsiteY7" fmla="*/ 326571 h 503853"/>
              <a:gd name="connsiteX8" fmla="*/ 46653 w 737118"/>
              <a:gd name="connsiteY8" fmla="*/ 382555 h 503853"/>
              <a:gd name="connsiteX9" fmla="*/ 83975 w 737118"/>
              <a:gd name="connsiteY9" fmla="*/ 429208 h 503853"/>
              <a:gd name="connsiteX10" fmla="*/ 186612 w 737118"/>
              <a:gd name="connsiteY10" fmla="*/ 494522 h 503853"/>
              <a:gd name="connsiteX11" fmla="*/ 223935 w 737118"/>
              <a:gd name="connsiteY11" fmla="*/ 503853 h 503853"/>
              <a:gd name="connsiteX12" fmla="*/ 317241 w 737118"/>
              <a:gd name="connsiteY12" fmla="*/ 494522 h 503853"/>
              <a:gd name="connsiteX13" fmla="*/ 447869 w 737118"/>
              <a:gd name="connsiteY13" fmla="*/ 475861 h 503853"/>
              <a:gd name="connsiteX14" fmla="*/ 569167 w 737118"/>
              <a:gd name="connsiteY14" fmla="*/ 475861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118" h="503853">
                <a:moveTo>
                  <a:pt x="737118" y="0"/>
                </a:moveTo>
                <a:cubicBezTo>
                  <a:pt x="527039" y="21007"/>
                  <a:pt x="783207" y="0"/>
                  <a:pt x="447869" y="0"/>
                </a:cubicBezTo>
                <a:cubicBezTo>
                  <a:pt x="370052" y="0"/>
                  <a:pt x="292359" y="6220"/>
                  <a:pt x="214604" y="9330"/>
                </a:cubicBezTo>
                <a:cubicBezTo>
                  <a:pt x="183502" y="12440"/>
                  <a:pt x="149934" y="6132"/>
                  <a:pt x="121298" y="18661"/>
                </a:cubicBezTo>
                <a:cubicBezTo>
                  <a:pt x="97120" y="29239"/>
                  <a:pt x="83067" y="55117"/>
                  <a:pt x="65314" y="74645"/>
                </a:cubicBezTo>
                <a:cubicBezTo>
                  <a:pt x="51918" y="89381"/>
                  <a:pt x="38238" y="104221"/>
                  <a:pt x="27992" y="121298"/>
                </a:cubicBezTo>
                <a:cubicBezTo>
                  <a:pt x="12935" y="146393"/>
                  <a:pt x="6988" y="177324"/>
                  <a:pt x="0" y="205273"/>
                </a:cubicBezTo>
                <a:cubicBezTo>
                  <a:pt x="3110" y="245706"/>
                  <a:pt x="-989" y="287354"/>
                  <a:pt x="9331" y="326571"/>
                </a:cubicBezTo>
                <a:cubicBezTo>
                  <a:pt x="15039" y="348261"/>
                  <a:pt x="32642" y="365042"/>
                  <a:pt x="46653" y="382555"/>
                </a:cubicBezTo>
                <a:cubicBezTo>
                  <a:pt x="59094" y="398106"/>
                  <a:pt x="69893" y="415126"/>
                  <a:pt x="83975" y="429208"/>
                </a:cubicBezTo>
                <a:cubicBezTo>
                  <a:pt x="114198" y="459431"/>
                  <a:pt x="147097" y="478716"/>
                  <a:pt x="186612" y="494522"/>
                </a:cubicBezTo>
                <a:cubicBezTo>
                  <a:pt x="198519" y="499285"/>
                  <a:pt x="211494" y="500743"/>
                  <a:pt x="223935" y="503853"/>
                </a:cubicBezTo>
                <a:cubicBezTo>
                  <a:pt x="255037" y="500743"/>
                  <a:pt x="286298" y="498942"/>
                  <a:pt x="317241" y="494522"/>
                </a:cubicBezTo>
                <a:cubicBezTo>
                  <a:pt x="433061" y="477976"/>
                  <a:pt x="224380" y="485578"/>
                  <a:pt x="447869" y="475861"/>
                </a:cubicBezTo>
                <a:cubicBezTo>
                  <a:pt x="488264" y="474105"/>
                  <a:pt x="528734" y="475861"/>
                  <a:pt x="569167" y="4758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07" y="144161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9826" y="1006215"/>
            <a:ext cx="7178806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144495" y="196316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73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144495" y="2503226"/>
            <a:ext cx="6187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C36DA-BB05-B746-B02D-54DBA3FD3786}"/>
              </a:ext>
            </a:extLst>
          </p:cNvPr>
          <p:cNvSpPr txBox="1"/>
          <p:nvPr/>
        </p:nvSpPr>
        <p:spPr>
          <a:xfrm>
            <a:off x="1144495" y="2942532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00997-F55E-3740-A4A8-5C3CB6C1373F}"/>
              </a:ext>
            </a:extLst>
          </p:cNvPr>
          <p:cNvSpPr txBox="1"/>
          <p:nvPr/>
        </p:nvSpPr>
        <p:spPr>
          <a:xfrm>
            <a:off x="8117793" y="2717833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73</a:t>
            </a:r>
          </a:p>
          <a:p>
            <a:r>
              <a:rPr lang="en-US" sz="1600" u="sng" dirty="0">
                <a:latin typeface="Courier" pitchFamily="2" charset="0"/>
              </a:rPr>
              <a:t>-64</a:t>
            </a:r>
          </a:p>
          <a:p>
            <a:r>
              <a:rPr lang="en-US" sz="1600" dirty="0">
                <a:latin typeface="Courier" pitchFamily="2" charset="0"/>
              </a:rPr>
              <a:t> 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5CB28-A325-604C-9FD7-A7CAA392754D}"/>
              </a:ext>
            </a:extLst>
          </p:cNvPr>
          <p:cNvSpPr txBox="1"/>
          <p:nvPr/>
        </p:nvSpPr>
        <p:spPr>
          <a:xfrm>
            <a:off x="1144495" y="3381838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44495" y="3821143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309095" y="4524598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73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0100 1001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3D53D-245D-8441-BDE3-4423FD80B8D7}"/>
              </a:ext>
            </a:extLst>
          </p:cNvPr>
          <p:cNvSpPr txBox="1"/>
          <p:nvPr/>
        </p:nvSpPr>
        <p:spPr>
          <a:xfrm>
            <a:off x="8117793" y="3421086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- 8</a:t>
            </a:r>
          </a:p>
          <a:p>
            <a:r>
              <a:rPr lang="en-US" sz="1600" dirty="0">
                <a:latin typeface="Courier" pitchFamily="2" charset="0"/>
              </a:rPr>
              <a:t>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FDC97-91E1-394D-BAAA-D1BEBB7BB394}"/>
              </a:ext>
            </a:extLst>
          </p:cNvPr>
          <p:cNvSpPr txBox="1"/>
          <p:nvPr/>
        </p:nvSpPr>
        <p:spPr>
          <a:xfrm>
            <a:off x="8117793" y="3872805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- 1</a:t>
            </a:r>
          </a:p>
          <a:p>
            <a:r>
              <a:rPr lang="en-US" sz="1600" dirty="0">
                <a:latin typeface="Courier" pitchFamily="2" charset="0"/>
              </a:rPr>
              <a:t>  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724CF-A0F2-A843-B394-9A4E5EF03E2B}"/>
              </a:ext>
            </a:extLst>
          </p:cNvPr>
          <p:cNvGrpSpPr/>
          <p:nvPr/>
        </p:nvGrpSpPr>
        <p:grpSpPr>
          <a:xfrm>
            <a:off x="75145" y="2279030"/>
            <a:ext cx="1445745" cy="551179"/>
            <a:chOff x="75145" y="2279030"/>
            <a:chExt cx="1445745" cy="5511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04C5D62-C127-874B-BFFE-20DD907D5ECB}"/>
                </a:ext>
              </a:extLst>
            </p:cNvPr>
            <p:cNvSpPr/>
            <p:nvPr/>
          </p:nvSpPr>
          <p:spPr>
            <a:xfrm>
              <a:off x="1153431" y="2484299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65C028-BEE0-8847-857A-7EEEC3657EF3}"/>
                </a:ext>
              </a:extLst>
            </p:cNvPr>
            <p:cNvSpPr txBox="1"/>
            <p:nvPr/>
          </p:nvSpPr>
          <p:spPr>
            <a:xfrm rot="21137273">
              <a:off x="75145" y="227903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50D7DDF-749C-4042-9602-D96B992C12A8}"/>
                </a:ext>
              </a:extLst>
            </p:cNvPr>
            <p:cNvSpPr/>
            <p:nvPr/>
          </p:nvSpPr>
          <p:spPr>
            <a:xfrm>
              <a:off x="475861" y="2603241"/>
              <a:ext cx="653143" cy="159556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411" y="239568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3728" y="1000132"/>
            <a:ext cx="7519322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362276" y="223531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-52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328929" y="2668721"/>
            <a:ext cx="6311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B75D8C-DB2D-5441-B454-49EB226898F9}"/>
              </a:ext>
            </a:extLst>
          </p:cNvPr>
          <p:cNvGrpSpPr/>
          <p:nvPr/>
        </p:nvGrpSpPr>
        <p:grpSpPr>
          <a:xfrm>
            <a:off x="8282576" y="2545808"/>
            <a:ext cx="554960" cy="1739747"/>
            <a:chOff x="8117793" y="294441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17793" y="294441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52</a:t>
              </a:r>
            </a:p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17793" y="364767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-16</a:t>
              </a:r>
            </a:p>
            <a:p>
              <a:r>
                <a:rPr lang="en-US" sz="1600" dirty="0">
                  <a:latin typeface="Courier" pitchFamily="2" charset="0"/>
                </a:rPr>
                <a:t>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17793" y="409938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4F0424-569D-8E49-BDE0-4F7F08326D89}"/>
              </a:ext>
            </a:extLst>
          </p:cNvPr>
          <p:cNvSpPr txBox="1"/>
          <p:nvPr/>
        </p:nvSpPr>
        <p:spPr>
          <a:xfrm>
            <a:off x="2725328" y="414218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1011 0100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1A52BD-A152-754C-881D-D47AAF535A0F}"/>
              </a:ext>
            </a:extLst>
          </p:cNvPr>
          <p:cNvGrpSpPr/>
          <p:nvPr/>
        </p:nvGrpSpPr>
        <p:grpSpPr>
          <a:xfrm>
            <a:off x="236575" y="2463025"/>
            <a:ext cx="1464561" cy="561434"/>
            <a:chOff x="44246" y="2225856"/>
            <a:chExt cx="1464561" cy="56143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A8D61B7-3BD1-5C40-A3DB-FA9C2FAF71C4}"/>
                </a:ext>
              </a:extLst>
            </p:cNvPr>
            <p:cNvSpPr/>
            <p:nvPr/>
          </p:nvSpPr>
          <p:spPr>
            <a:xfrm>
              <a:off x="1141348" y="2441380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740F2C-4C77-8448-825F-2CDE3664D239}"/>
                </a:ext>
              </a:extLst>
            </p:cNvPr>
            <p:cNvSpPr txBox="1"/>
            <p:nvPr/>
          </p:nvSpPr>
          <p:spPr>
            <a:xfrm rot="21137273">
              <a:off x="44246" y="2225856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BAC56B-00E4-E545-87F4-AC300FECF75E}"/>
                </a:ext>
              </a:extLst>
            </p:cNvPr>
            <p:cNvSpPr/>
            <p:nvPr/>
          </p:nvSpPr>
          <p:spPr>
            <a:xfrm>
              <a:off x="669095" y="2489420"/>
              <a:ext cx="438077" cy="117421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7F2888-57FB-0C44-8C61-08F66BC9AB1B}"/>
              </a:ext>
            </a:extLst>
          </p:cNvPr>
          <p:cNvSpPr txBox="1"/>
          <p:nvPr/>
        </p:nvSpPr>
        <p:spPr>
          <a:xfrm>
            <a:off x="2877728" y="353233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 011 0100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4C1384-62C9-414E-B52D-5A42CBC83B1F}"/>
              </a:ext>
            </a:extLst>
          </p:cNvPr>
          <p:cNvGrpSpPr/>
          <p:nvPr/>
        </p:nvGrpSpPr>
        <p:grpSpPr>
          <a:xfrm>
            <a:off x="1407957" y="3069771"/>
            <a:ext cx="2701711" cy="1959429"/>
            <a:chOff x="1407957" y="3069771"/>
            <a:chExt cx="2701711" cy="195942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9BF078C-AD84-F04A-9A23-0DA0DB473D3E}"/>
                </a:ext>
              </a:extLst>
            </p:cNvPr>
            <p:cNvSpPr/>
            <p:nvPr/>
          </p:nvSpPr>
          <p:spPr>
            <a:xfrm>
              <a:off x="3890865" y="4155398"/>
              <a:ext cx="21880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F67DAF0-6B6F-DC47-9015-30A840C6D093}"/>
                </a:ext>
              </a:extLst>
            </p:cNvPr>
            <p:cNvSpPr/>
            <p:nvPr/>
          </p:nvSpPr>
          <p:spPr>
            <a:xfrm>
              <a:off x="1407957" y="3069771"/>
              <a:ext cx="2473578" cy="1959429"/>
            </a:xfrm>
            <a:custGeom>
              <a:avLst/>
              <a:gdLst>
                <a:gd name="connsiteX0" fmla="*/ 75610 w 2473578"/>
                <a:gd name="connsiteY0" fmla="*/ 0 h 1959429"/>
                <a:gd name="connsiteX1" fmla="*/ 965 w 2473578"/>
                <a:gd name="connsiteY1" fmla="*/ 522515 h 1959429"/>
                <a:gd name="connsiteX2" fmla="*/ 10296 w 2473578"/>
                <a:gd name="connsiteY2" fmla="*/ 634482 h 1959429"/>
                <a:gd name="connsiteX3" fmla="*/ 38288 w 2473578"/>
                <a:gd name="connsiteY3" fmla="*/ 793102 h 1959429"/>
                <a:gd name="connsiteX4" fmla="*/ 47619 w 2473578"/>
                <a:gd name="connsiteY4" fmla="*/ 867747 h 1959429"/>
                <a:gd name="connsiteX5" fmla="*/ 75610 w 2473578"/>
                <a:gd name="connsiteY5" fmla="*/ 998376 h 1959429"/>
                <a:gd name="connsiteX6" fmla="*/ 84941 w 2473578"/>
                <a:gd name="connsiteY6" fmla="*/ 1073021 h 1959429"/>
                <a:gd name="connsiteX7" fmla="*/ 112933 w 2473578"/>
                <a:gd name="connsiteY7" fmla="*/ 1166327 h 1959429"/>
                <a:gd name="connsiteX8" fmla="*/ 140925 w 2473578"/>
                <a:gd name="connsiteY8" fmla="*/ 1250302 h 1959429"/>
                <a:gd name="connsiteX9" fmla="*/ 150255 w 2473578"/>
                <a:gd name="connsiteY9" fmla="*/ 1278294 h 1959429"/>
                <a:gd name="connsiteX10" fmla="*/ 168916 w 2473578"/>
                <a:gd name="connsiteY10" fmla="*/ 1306286 h 1959429"/>
                <a:gd name="connsiteX11" fmla="*/ 178247 w 2473578"/>
                <a:gd name="connsiteY11" fmla="*/ 1334278 h 1959429"/>
                <a:gd name="connsiteX12" fmla="*/ 215570 w 2473578"/>
                <a:gd name="connsiteY12" fmla="*/ 1390262 h 1959429"/>
                <a:gd name="connsiteX13" fmla="*/ 234231 w 2473578"/>
                <a:gd name="connsiteY13" fmla="*/ 1418253 h 1959429"/>
                <a:gd name="connsiteX14" fmla="*/ 252892 w 2473578"/>
                <a:gd name="connsiteY14" fmla="*/ 1436915 h 1959429"/>
                <a:gd name="connsiteX15" fmla="*/ 318206 w 2473578"/>
                <a:gd name="connsiteY15" fmla="*/ 1511560 h 1959429"/>
                <a:gd name="connsiteX16" fmla="*/ 374190 w 2473578"/>
                <a:gd name="connsiteY16" fmla="*/ 1558213 h 1959429"/>
                <a:gd name="connsiteX17" fmla="*/ 402182 w 2473578"/>
                <a:gd name="connsiteY17" fmla="*/ 1586205 h 1959429"/>
                <a:gd name="connsiteX18" fmla="*/ 430174 w 2473578"/>
                <a:gd name="connsiteY18" fmla="*/ 1604866 h 1959429"/>
                <a:gd name="connsiteX19" fmla="*/ 458165 w 2473578"/>
                <a:gd name="connsiteY19" fmla="*/ 1632858 h 1959429"/>
                <a:gd name="connsiteX20" fmla="*/ 514149 w 2473578"/>
                <a:gd name="connsiteY20" fmla="*/ 1670180 h 1959429"/>
                <a:gd name="connsiteX21" fmla="*/ 542141 w 2473578"/>
                <a:gd name="connsiteY21" fmla="*/ 1688841 h 1959429"/>
                <a:gd name="connsiteX22" fmla="*/ 579463 w 2473578"/>
                <a:gd name="connsiteY22" fmla="*/ 1698172 h 1959429"/>
                <a:gd name="connsiteX23" fmla="*/ 626116 w 2473578"/>
                <a:gd name="connsiteY23" fmla="*/ 1726164 h 1959429"/>
                <a:gd name="connsiteX24" fmla="*/ 682100 w 2473578"/>
                <a:gd name="connsiteY24" fmla="*/ 1763486 h 1959429"/>
                <a:gd name="connsiteX25" fmla="*/ 747414 w 2473578"/>
                <a:gd name="connsiteY25" fmla="*/ 1782147 h 1959429"/>
                <a:gd name="connsiteX26" fmla="*/ 784737 w 2473578"/>
                <a:gd name="connsiteY26" fmla="*/ 1791478 h 1959429"/>
                <a:gd name="connsiteX27" fmla="*/ 812729 w 2473578"/>
                <a:gd name="connsiteY27" fmla="*/ 1800809 h 1959429"/>
                <a:gd name="connsiteX28" fmla="*/ 850051 w 2473578"/>
                <a:gd name="connsiteY28" fmla="*/ 1819470 h 1959429"/>
                <a:gd name="connsiteX29" fmla="*/ 906035 w 2473578"/>
                <a:gd name="connsiteY29" fmla="*/ 1828800 h 1959429"/>
                <a:gd name="connsiteX30" fmla="*/ 934027 w 2473578"/>
                <a:gd name="connsiteY30" fmla="*/ 1838131 h 1959429"/>
                <a:gd name="connsiteX31" fmla="*/ 1036663 w 2473578"/>
                <a:gd name="connsiteY31" fmla="*/ 1856792 h 1959429"/>
                <a:gd name="connsiteX32" fmla="*/ 1092647 w 2473578"/>
                <a:gd name="connsiteY32" fmla="*/ 1875453 h 1959429"/>
                <a:gd name="connsiteX33" fmla="*/ 1139300 w 2473578"/>
                <a:gd name="connsiteY33" fmla="*/ 1884784 h 1959429"/>
                <a:gd name="connsiteX34" fmla="*/ 1167292 w 2473578"/>
                <a:gd name="connsiteY34" fmla="*/ 1894115 h 1959429"/>
                <a:gd name="connsiteX35" fmla="*/ 1223276 w 2473578"/>
                <a:gd name="connsiteY35" fmla="*/ 1903445 h 1959429"/>
                <a:gd name="connsiteX36" fmla="*/ 1269929 w 2473578"/>
                <a:gd name="connsiteY36" fmla="*/ 1912776 h 1959429"/>
                <a:gd name="connsiteX37" fmla="*/ 1325912 w 2473578"/>
                <a:gd name="connsiteY37" fmla="*/ 1922107 h 1959429"/>
                <a:gd name="connsiteX38" fmla="*/ 1353904 w 2473578"/>
                <a:gd name="connsiteY38" fmla="*/ 1931437 h 1959429"/>
                <a:gd name="connsiteX39" fmla="*/ 1419219 w 2473578"/>
                <a:gd name="connsiteY39" fmla="*/ 1940768 h 1959429"/>
                <a:gd name="connsiteX40" fmla="*/ 1540516 w 2473578"/>
                <a:gd name="connsiteY40" fmla="*/ 1959429 h 1959429"/>
                <a:gd name="connsiteX41" fmla="*/ 1699137 w 2473578"/>
                <a:gd name="connsiteY41" fmla="*/ 1950098 h 1959429"/>
                <a:gd name="connsiteX42" fmla="*/ 1755121 w 2473578"/>
                <a:gd name="connsiteY42" fmla="*/ 1931437 h 1959429"/>
                <a:gd name="connsiteX43" fmla="*/ 1867088 w 2473578"/>
                <a:gd name="connsiteY43" fmla="*/ 1912776 h 1959429"/>
                <a:gd name="connsiteX44" fmla="*/ 1904410 w 2473578"/>
                <a:gd name="connsiteY44" fmla="*/ 1903445 h 1959429"/>
                <a:gd name="connsiteX45" fmla="*/ 1941733 w 2473578"/>
                <a:gd name="connsiteY45" fmla="*/ 1884784 h 1959429"/>
                <a:gd name="connsiteX46" fmla="*/ 2044370 w 2473578"/>
                <a:gd name="connsiteY46" fmla="*/ 1856792 h 1959429"/>
                <a:gd name="connsiteX47" fmla="*/ 2072361 w 2473578"/>
                <a:gd name="connsiteY47" fmla="*/ 1838131 h 1959429"/>
                <a:gd name="connsiteX48" fmla="*/ 2128345 w 2473578"/>
                <a:gd name="connsiteY48" fmla="*/ 1819470 h 1959429"/>
                <a:gd name="connsiteX49" fmla="*/ 2184329 w 2473578"/>
                <a:gd name="connsiteY49" fmla="*/ 1782147 h 1959429"/>
                <a:gd name="connsiteX50" fmla="*/ 2240312 w 2473578"/>
                <a:gd name="connsiteY50" fmla="*/ 1735494 h 1959429"/>
                <a:gd name="connsiteX51" fmla="*/ 2258974 w 2473578"/>
                <a:gd name="connsiteY51" fmla="*/ 1716833 h 1959429"/>
                <a:gd name="connsiteX52" fmla="*/ 2352280 w 2473578"/>
                <a:gd name="connsiteY52" fmla="*/ 1660849 h 1959429"/>
                <a:gd name="connsiteX53" fmla="*/ 2389602 w 2473578"/>
                <a:gd name="connsiteY53" fmla="*/ 1614196 h 1959429"/>
                <a:gd name="connsiteX54" fmla="*/ 2408263 w 2473578"/>
                <a:gd name="connsiteY54" fmla="*/ 1586205 h 1959429"/>
                <a:gd name="connsiteX55" fmla="*/ 2445586 w 2473578"/>
                <a:gd name="connsiteY55" fmla="*/ 1539551 h 1959429"/>
                <a:gd name="connsiteX56" fmla="*/ 2473578 w 2473578"/>
                <a:gd name="connsiteY56" fmla="*/ 1502229 h 195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73578" h="1959429">
                  <a:moveTo>
                    <a:pt x="75610" y="0"/>
                  </a:moveTo>
                  <a:cubicBezTo>
                    <a:pt x="50728" y="174172"/>
                    <a:pt x="18981" y="347500"/>
                    <a:pt x="965" y="522515"/>
                  </a:cubicBezTo>
                  <a:cubicBezTo>
                    <a:pt x="-2870" y="559770"/>
                    <a:pt x="5651" y="597319"/>
                    <a:pt x="10296" y="634482"/>
                  </a:cubicBezTo>
                  <a:cubicBezTo>
                    <a:pt x="43173" y="897493"/>
                    <a:pt x="16671" y="652595"/>
                    <a:pt x="38288" y="793102"/>
                  </a:cubicBezTo>
                  <a:cubicBezTo>
                    <a:pt x="42101" y="817886"/>
                    <a:pt x="43806" y="842963"/>
                    <a:pt x="47619" y="867747"/>
                  </a:cubicBezTo>
                  <a:cubicBezTo>
                    <a:pt x="54413" y="911908"/>
                    <a:pt x="68816" y="954215"/>
                    <a:pt x="75610" y="998376"/>
                  </a:cubicBezTo>
                  <a:cubicBezTo>
                    <a:pt x="79423" y="1023160"/>
                    <a:pt x="80818" y="1048287"/>
                    <a:pt x="84941" y="1073021"/>
                  </a:cubicBezTo>
                  <a:cubicBezTo>
                    <a:pt x="89641" y="1101220"/>
                    <a:pt x="104639" y="1141445"/>
                    <a:pt x="112933" y="1166327"/>
                  </a:cubicBezTo>
                  <a:lnTo>
                    <a:pt x="140925" y="1250302"/>
                  </a:lnTo>
                  <a:cubicBezTo>
                    <a:pt x="144035" y="1259633"/>
                    <a:pt x="144799" y="1270110"/>
                    <a:pt x="150255" y="1278294"/>
                  </a:cubicBezTo>
                  <a:cubicBezTo>
                    <a:pt x="156475" y="1287625"/>
                    <a:pt x="163901" y="1296256"/>
                    <a:pt x="168916" y="1306286"/>
                  </a:cubicBezTo>
                  <a:cubicBezTo>
                    <a:pt x="173315" y="1315083"/>
                    <a:pt x="173470" y="1325680"/>
                    <a:pt x="178247" y="1334278"/>
                  </a:cubicBezTo>
                  <a:cubicBezTo>
                    <a:pt x="189139" y="1353884"/>
                    <a:pt x="203129" y="1371601"/>
                    <a:pt x="215570" y="1390262"/>
                  </a:cubicBezTo>
                  <a:cubicBezTo>
                    <a:pt x="221790" y="1399592"/>
                    <a:pt x="226302" y="1410323"/>
                    <a:pt x="234231" y="1418253"/>
                  </a:cubicBezTo>
                  <a:cubicBezTo>
                    <a:pt x="240451" y="1424474"/>
                    <a:pt x="247614" y="1429877"/>
                    <a:pt x="252892" y="1436915"/>
                  </a:cubicBezTo>
                  <a:cubicBezTo>
                    <a:pt x="307319" y="1509485"/>
                    <a:pt x="266111" y="1476829"/>
                    <a:pt x="318206" y="1511560"/>
                  </a:cubicBezTo>
                  <a:cubicBezTo>
                    <a:pt x="354994" y="1566741"/>
                    <a:pt x="313923" y="1515164"/>
                    <a:pt x="374190" y="1558213"/>
                  </a:cubicBezTo>
                  <a:cubicBezTo>
                    <a:pt x="384928" y="1565883"/>
                    <a:pt x="392045" y="1577757"/>
                    <a:pt x="402182" y="1586205"/>
                  </a:cubicBezTo>
                  <a:cubicBezTo>
                    <a:pt x="410797" y="1593384"/>
                    <a:pt x="421559" y="1597687"/>
                    <a:pt x="430174" y="1604866"/>
                  </a:cubicBezTo>
                  <a:cubicBezTo>
                    <a:pt x="440311" y="1613313"/>
                    <a:pt x="447749" y="1624757"/>
                    <a:pt x="458165" y="1632858"/>
                  </a:cubicBezTo>
                  <a:cubicBezTo>
                    <a:pt x="475869" y="1646627"/>
                    <a:pt x="495488" y="1657739"/>
                    <a:pt x="514149" y="1670180"/>
                  </a:cubicBezTo>
                  <a:cubicBezTo>
                    <a:pt x="523480" y="1676400"/>
                    <a:pt x="531262" y="1686121"/>
                    <a:pt x="542141" y="1688841"/>
                  </a:cubicBezTo>
                  <a:lnTo>
                    <a:pt x="579463" y="1698172"/>
                  </a:lnTo>
                  <a:cubicBezTo>
                    <a:pt x="621331" y="1740038"/>
                    <a:pt x="571611" y="1695883"/>
                    <a:pt x="626116" y="1726164"/>
                  </a:cubicBezTo>
                  <a:cubicBezTo>
                    <a:pt x="645722" y="1737056"/>
                    <a:pt x="660342" y="1758046"/>
                    <a:pt x="682100" y="1763486"/>
                  </a:cubicBezTo>
                  <a:cubicBezTo>
                    <a:pt x="798782" y="1792657"/>
                    <a:pt x="653712" y="1755375"/>
                    <a:pt x="747414" y="1782147"/>
                  </a:cubicBezTo>
                  <a:cubicBezTo>
                    <a:pt x="759745" y="1785670"/>
                    <a:pt x="772407" y="1787955"/>
                    <a:pt x="784737" y="1791478"/>
                  </a:cubicBezTo>
                  <a:cubicBezTo>
                    <a:pt x="794194" y="1794180"/>
                    <a:pt x="803689" y="1796935"/>
                    <a:pt x="812729" y="1800809"/>
                  </a:cubicBezTo>
                  <a:cubicBezTo>
                    <a:pt x="825513" y="1806288"/>
                    <a:pt x="836728" y="1815473"/>
                    <a:pt x="850051" y="1819470"/>
                  </a:cubicBezTo>
                  <a:cubicBezTo>
                    <a:pt x="868172" y="1824906"/>
                    <a:pt x="887374" y="1825690"/>
                    <a:pt x="906035" y="1828800"/>
                  </a:cubicBezTo>
                  <a:cubicBezTo>
                    <a:pt x="915366" y="1831910"/>
                    <a:pt x="924383" y="1836202"/>
                    <a:pt x="934027" y="1838131"/>
                  </a:cubicBezTo>
                  <a:cubicBezTo>
                    <a:pt x="1006308" y="1852588"/>
                    <a:pt x="981345" y="1840197"/>
                    <a:pt x="1036663" y="1856792"/>
                  </a:cubicBezTo>
                  <a:cubicBezTo>
                    <a:pt x="1055504" y="1862444"/>
                    <a:pt x="1073358" y="1871595"/>
                    <a:pt x="1092647" y="1875453"/>
                  </a:cubicBezTo>
                  <a:cubicBezTo>
                    <a:pt x="1108198" y="1878563"/>
                    <a:pt x="1123915" y="1880937"/>
                    <a:pt x="1139300" y="1884784"/>
                  </a:cubicBezTo>
                  <a:cubicBezTo>
                    <a:pt x="1148842" y="1887170"/>
                    <a:pt x="1157691" y="1891981"/>
                    <a:pt x="1167292" y="1894115"/>
                  </a:cubicBezTo>
                  <a:cubicBezTo>
                    <a:pt x="1185760" y="1898219"/>
                    <a:pt x="1204662" y="1900061"/>
                    <a:pt x="1223276" y="1903445"/>
                  </a:cubicBezTo>
                  <a:cubicBezTo>
                    <a:pt x="1238879" y="1906282"/>
                    <a:pt x="1254326" y="1909939"/>
                    <a:pt x="1269929" y="1912776"/>
                  </a:cubicBezTo>
                  <a:cubicBezTo>
                    <a:pt x="1288542" y="1916160"/>
                    <a:pt x="1307444" y="1918003"/>
                    <a:pt x="1325912" y="1922107"/>
                  </a:cubicBezTo>
                  <a:cubicBezTo>
                    <a:pt x="1335513" y="1924241"/>
                    <a:pt x="1344260" y="1929508"/>
                    <a:pt x="1353904" y="1931437"/>
                  </a:cubicBezTo>
                  <a:cubicBezTo>
                    <a:pt x="1375470" y="1935750"/>
                    <a:pt x="1397482" y="1937424"/>
                    <a:pt x="1419219" y="1940768"/>
                  </a:cubicBezTo>
                  <a:cubicBezTo>
                    <a:pt x="1587538" y="1966663"/>
                    <a:pt x="1351103" y="1932369"/>
                    <a:pt x="1540516" y="1959429"/>
                  </a:cubicBezTo>
                  <a:cubicBezTo>
                    <a:pt x="1593390" y="1956319"/>
                    <a:pt x="1646617" y="1956948"/>
                    <a:pt x="1699137" y="1950098"/>
                  </a:cubicBezTo>
                  <a:cubicBezTo>
                    <a:pt x="1718643" y="1947554"/>
                    <a:pt x="1735648" y="1934219"/>
                    <a:pt x="1755121" y="1931437"/>
                  </a:cubicBezTo>
                  <a:cubicBezTo>
                    <a:pt x="1809650" y="1923648"/>
                    <a:pt x="1817968" y="1923692"/>
                    <a:pt x="1867088" y="1912776"/>
                  </a:cubicBezTo>
                  <a:cubicBezTo>
                    <a:pt x="1879606" y="1909994"/>
                    <a:pt x="1892403" y="1907948"/>
                    <a:pt x="1904410" y="1903445"/>
                  </a:cubicBezTo>
                  <a:cubicBezTo>
                    <a:pt x="1917434" y="1898561"/>
                    <a:pt x="1928818" y="1889950"/>
                    <a:pt x="1941733" y="1884784"/>
                  </a:cubicBezTo>
                  <a:cubicBezTo>
                    <a:pt x="1989086" y="1865843"/>
                    <a:pt x="1997516" y="1866163"/>
                    <a:pt x="2044370" y="1856792"/>
                  </a:cubicBezTo>
                  <a:cubicBezTo>
                    <a:pt x="2053700" y="1850572"/>
                    <a:pt x="2062114" y="1842685"/>
                    <a:pt x="2072361" y="1838131"/>
                  </a:cubicBezTo>
                  <a:cubicBezTo>
                    <a:pt x="2090336" y="1830142"/>
                    <a:pt x="2128345" y="1819470"/>
                    <a:pt x="2128345" y="1819470"/>
                  </a:cubicBezTo>
                  <a:cubicBezTo>
                    <a:pt x="2147006" y="1807029"/>
                    <a:pt x="2168470" y="1798006"/>
                    <a:pt x="2184329" y="1782147"/>
                  </a:cubicBezTo>
                  <a:cubicBezTo>
                    <a:pt x="2250820" y="1715658"/>
                    <a:pt x="2175363" y="1787454"/>
                    <a:pt x="2240312" y="1735494"/>
                  </a:cubicBezTo>
                  <a:cubicBezTo>
                    <a:pt x="2247181" y="1729998"/>
                    <a:pt x="2251936" y="1722111"/>
                    <a:pt x="2258974" y="1716833"/>
                  </a:cubicBezTo>
                  <a:cubicBezTo>
                    <a:pt x="2304012" y="1683055"/>
                    <a:pt x="2308863" y="1682558"/>
                    <a:pt x="2352280" y="1660849"/>
                  </a:cubicBezTo>
                  <a:cubicBezTo>
                    <a:pt x="2409715" y="1574698"/>
                    <a:pt x="2336422" y="1680672"/>
                    <a:pt x="2389602" y="1614196"/>
                  </a:cubicBezTo>
                  <a:cubicBezTo>
                    <a:pt x="2396607" y="1605440"/>
                    <a:pt x="2401258" y="1594961"/>
                    <a:pt x="2408263" y="1586205"/>
                  </a:cubicBezTo>
                  <a:cubicBezTo>
                    <a:pt x="2461439" y="1519736"/>
                    <a:pt x="2388158" y="1625695"/>
                    <a:pt x="2445586" y="1539551"/>
                  </a:cubicBezTo>
                  <a:cubicBezTo>
                    <a:pt x="2457115" y="1504962"/>
                    <a:pt x="2446119" y="1515958"/>
                    <a:pt x="2473578" y="150222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7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D3DA-60E4-2446-A56A-7D42A4E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 Representations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9C163-2BCC-B349-98FE-E1FBF3918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Sign Magnitude</a:t>
            </a:r>
          </a:p>
          <a:p>
            <a:pPr lvl="1"/>
            <a:r>
              <a:rPr lang="en-US" sz="1600" dirty="0"/>
              <a:t>Simple and intuitive</a:t>
            </a:r>
          </a:p>
          <a:p>
            <a:pPr lvl="1"/>
            <a:r>
              <a:rPr lang="en-US" sz="1600" dirty="0"/>
              <a:t>Complicates hardware</a:t>
            </a:r>
          </a:p>
          <a:p>
            <a:r>
              <a:rPr lang="en-US" sz="1600" dirty="0"/>
              <a:t>Two’s Complement</a:t>
            </a:r>
          </a:p>
          <a:p>
            <a:pPr lvl="1"/>
            <a:r>
              <a:rPr lang="en-US" sz="1600" dirty="0"/>
              <a:t>Less obvious and intuitive</a:t>
            </a:r>
          </a:p>
          <a:p>
            <a:pPr lvl="1"/>
            <a:r>
              <a:rPr lang="en-US" sz="1600" dirty="0"/>
              <a:t>Simplifies hardware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3ED9-0367-DE4D-99F3-BAF967CCB72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13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90" y="107360"/>
            <a:ext cx="5477924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410" y="862625"/>
            <a:ext cx="6720658" cy="2433488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All n bits</a:t>
            </a:r>
            <a:r>
              <a:rPr lang="en-US" sz="1800" b="1" dirty="0"/>
              <a:t> </a:t>
            </a:r>
            <a:r>
              <a:rPr lang="en-US" sz="1800" dirty="0"/>
              <a:t>give the value of:</a:t>
            </a:r>
          </a:p>
          <a:p>
            <a:pPr lvl="1"/>
            <a:r>
              <a:rPr lang="en-US" sz="1800" dirty="0"/>
              <a:t>Positive numbers using unsigned binary representation.</a:t>
            </a:r>
          </a:p>
          <a:p>
            <a:pPr lvl="1"/>
            <a:r>
              <a:rPr lang="en-US" sz="1800" dirty="0"/>
              <a:t>Negative numbers using </a:t>
            </a:r>
            <a:r>
              <a:rPr lang="en-US" sz="1800" b="1" i="1" dirty="0"/>
              <a:t>complement</a:t>
            </a:r>
            <a:r>
              <a:rPr lang="en-US" sz="1800" dirty="0"/>
              <a:t> of unsigned binary.</a:t>
            </a:r>
          </a:p>
          <a:p>
            <a:pPr lvl="2"/>
            <a:r>
              <a:rPr lang="en-US" sz="1800" i="1" dirty="0"/>
              <a:t>Complement found by </a:t>
            </a:r>
            <a:r>
              <a:rPr lang="en-US" sz="1800" b="1" i="1" dirty="0"/>
              <a:t>flipping the bits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4288" y="4767651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98325" y="37875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94637" y="37859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1001 0110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861871" y="4060203"/>
            <a:ext cx="1986121" cy="755407"/>
            <a:chOff x="2335381" y="4371999"/>
            <a:chExt cx="1986121" cy="7554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822374" y="4604186"/>
              <a:ext cx="1499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in</a:t>
              </a:r>
            </a:p>
            <a:p>
              <a:r>
                <a:rPr lang="en-US" dirty="0"/>
                <a:t>Unsigned Binary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503756" y="3785964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976148" y="3762394"/>
            <a:ext cx="1655227" cy="523220"/>
            <a:chOff x="3976148" y="3762394"/>
            <a:chExt cx="1655227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3976148" y="3762394"/>
              <a:ext cx="1418489" cy="523220"/>
              <a:chOff x="4515983" y="4367666"/>
              <a:chExt cx="141848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515983" y="4367666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stCxn id="10" idx="1"/>
                <a:endCxn id="26" idx="3"/>
              </p:cNvCxnSpPr>
              <p:nvPr/>
            </p:nvCxnSpPr>
            <p:spPr>
              <a:xfrm flipH="1">
                <a:off x="5407574" y="4575902"/>
                <a:ext cx="526898" cy="5337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441292" y="4105311"/>
            <a:ext cx="1846537" cy="970851"/>
            <a:chOff x="2561015" y="4371999"/>
            <a:chExt cx="1846537" cy="9708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822374" y="4604186"/>
              <a:ext cx="15851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is unsigned</a:t>
              </a:r>
            </a:p>
            <a:p>
              <a:r>
                <a:rPr lang="en-US" dirty="0"/>
                <a:t>binary of the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.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3095551" y="3837463"/>
              <a:ext cx="187831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4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29154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747304" y="277049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+ 0110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81117" y="22899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4977885" y="2743244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0100 1100 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u="sng" dirty="0">
                <a:latin typeface="Courier" pitchFamily="2" charset="0"/>
              </a:rPr>
              <a:t>+        1</a:t>
            </a:r>
          </a:p>
          <a:p>
            <a:r>
              <a:rPr lang="en-US" sz="1800" dirty="0">
                <a:latin typeface="Courier" pitchFamily="2" charset="0"/>
              </a:rPr>
              <a:t>-  0100 1101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28998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24840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76288" y="372353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82110" y="374753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226561" y="42117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- 77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409110" y="230462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5D3221-F769-B641-805F-5620136A87CD}"/>
              </a:ext>
            </a:extLst>
          </p:cNvPr>
          <p:cNvSpPr/>
          <p:nvPr/>
        </p:nvSpPr>
        <p:spPr>
          <a:xfrm>
            <a:off x="3423930" y="2892995"/>
            <a:ext cx="243002" cy="241184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6021FE5-1C44-4449-B804-FA9580F64E45}"/>
              </a:ext>
            </a:extLst>
          </p:cNvPr>
          <p:cNvSpPr/>
          <p:nvPr/>
        </p:nvSpPr>
        <p:spPr>
          <a:xfrm>
            <a:off x="6770111" y="3411372"/>
            <a:ext cx="226441" cy="22367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C16EEC-701C-4746-B0D6-4EB69DFB63AB}"/>
              </a:ext>
            </a:extLst>
          </p:cNvPr>
          <p:cNvGrpSpPr/>
          <p:nvPr/>
        </p:nvGrpSpPr>
        <p:grpSpPr>
          <a:xfrm>
            <a:off x="6962250" y="1042083"/>
            <a:ext cx="1983645" cy="2643671"/>
            <a:chOff x="7021884" y="1210037"/>
            <a:chExt cx="1983645" cy="2643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2D100F-EB23-6349-B79E-A18EF361EFF3}"/>
                </a:ext>
              </a:extLst>
            </p:cNvPr>
            <p:cNvSpPr txBox="1"/>
            <p:nvPr/>
          </p:nvSpPr>
          <p:spPr>
            <a:xfrm>
              <a:off x="7208242" y="1210037"/>
              <a:ext cx="17972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Negative. So, use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 to find</a:t>
              </a:r>
            </a:p>
            <a:p>
              <a:r>
                <a:rPr lang="en-US" dirty="0"/>
                <a:t>positive (i.e. flip bits </a:t>
              </a:r>
              <a:br>
                <a:rPr lang="en-US" dirty="0"/>
              </a:br>
              <a:r>
                <a:rPr lang="en-US" dirty="0"/>
                <a:t>and add 1)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3C87231-D704-6F40-8FF9-F26B4B4131E1}"/>
                </a:ext>
              </a:extLst>
            </p:cNvPr>
            <p:cNvSpPr/>
            <p:nvPr/>
          </p:nvSpPr>
          <p:spPr>
            <a:xfrm>
              <a:off x="7021884" y="3001195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EAE8A05-E38C-B340-BA37-81ABC68DCA6A}"/>
                </a:ext>
              </a:extLst>
            </p:cNvPr>
            <p:cNvSpPr/>
            <p:nvPr/>
          </p:nvSpPr>
          <p:spPr>
            <a:xfrm>
              <a:off x="7221894" y="2230016"/>
              <a:ext cx="699796" cy="1213804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2C584F44-75AD-F543-AE6C-4812A3E05DD4}"/>
              </a:ext>
            </a:extLst>
          </p:cNvPr>
          <p:cNvSpPr/>
          <p:nvPr/>
        </p:nvSpPr>
        <p:spPr>
          <a:xfrm>
            <a:off x="1203649" y="2425959"/>
            <a:ext cx="839755" cy="522573"/>
          </a:xfrm>
          <a:custGeom>
            <a:avLst/>
            <a:gdLst>
              <a:gd name="connsiteX0" fmla="*/ 839755 w 839755"/>
              <a:gd name="connsiteY0" fmla="*/ 37323 h 522573"/>
              <a:gd name="connsiteX1" fmla="*/ 503853 w 839755"/>
              <a:gd name="connsiteY1" fmla="*/ 18661 h 522573"/>
              <a:gd name="connsiteX2" fmla="*/ 401216 w 839755"/>
              <a:gd name="connsiteY2" fmla="*/ 0 h 522573"/>
              <a:gd name="connsiteX3" fmla="*/ 102637 w 839755"/>
              <a:gd name="connsiteY3" fmla="*/ 9331 h 522573"/>
              <a:gd name="connsiteX4" fmla="*/ 65314 w 839755"/>
              <a:gd name="connsiteY4" fmla="*/ 37323 h 522573"/>
              <a:gd name="connsiteX5" fmla="*/ 46653 w 839755"/>
              <a:gd name="connsiteY5" fmla="*/ 65314 h 522573"/>
              <a:gd name="connsiteX6" fmla="*/ 18661 w 839755"/>
              <a:gd name="connsiteY6" fmla="*/ 111968 h 522573"/>
              <a:gd name="connsiteX7" fmla="*/ 0 w 839755"/>
              <a:gd name="connsiteY7" fmla="*/ 186612 h 522573"/>
              <a:gd name="connsiteX8" fmla="*/ 9331 w 839755"/>
              <a:gd name="connsiteY8" fmla="*/ 326572 h 522573"/>
              <a:gd name="connsiteX9" fmla="*/ 37322 w 839755"/>
              <a:gd name="connsiteY9" fmla="*/ 373225 h 522573"/>
              <a:gd name="connsiteX10" fmla="*/ 65314 w 839755"/>
              <a:gd name="connsiteY10" fmla="*/ 410547 h 522573"/>
              <a:gd name="connsiteX11" fmla="*/ 111967 w 839755"/>
              <a:gd name="connsiteY11" fmla="*/ 438539 h 522573"/>
              <a:gd name="connsiteX12" fmla="*/ 205273 w 839755"/>
              <a:gd name="connsiteY12" fmla="*/ 457200 h 522573"/>
              <a:gd name="connsiteX13" fmla="*/ 345233 w 839755"/>
              <a:gd name="connsiteY13" fmla="*/ 475861 h 522573"/>
              <a:gd name="connsiteX14" fmla="*/ 466531 w 839755"/>
              <a:gd name="connsiteY14" fmla="*/ 494523 h 522573"/>
              <a:gd name="connsiteX15" fmla="*/ 587829 w 839755"/>
              <a:gd name="connsiteY15" fmla="*/ 522514 h 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755" h="522573">
                <a:moveTo>
                  <a:pt x="839755" y="37323"/>
                </a:moveTo>
                <a:cubicBezTo>
                  <a:pt x="727788" y="31102"/>
                  <a:pt x="615589" y="28171"/>
                  <a:pt x="503853" y="18661"/>
                </a:cubicBezTo>
                <a:cubicBezTo>
                  <a:pt x="469205" y="15712"/>
                  <a:pt x="435980" y="808"/>
                  <a:pt x="401216" y="0"/>
                </a:cubicBezTo>
                <a:lnTo>
                  <a:pt x="102637" y="9331"/>
                </a:lnTo>
                <a:cubicBezTo>
                  <a:pt x="90196" y="18662"/>
                  <a:pt x="76310" y="26327"/>
                  <a:pt x="65314" y="37323"/>
                </a:cubicBezTo>
                <a:cubicBezTo>
                  <a:pt x="57385" y="45252"/>
                  <a:pt x="52596" y="55805"/>
                  <a:pt x="46653" y="65314"/>
                </a:cubicBezTo>
                <a:cubicBezTo>
                  <a:pt x="37041" y="80693"/>
                  <a:pt x="26771" y="95747"/>
                  <a:pt x="18661" y="111968"/>
                </a:cubicBezTo>
                <a:cubicBezTo>
                  <a:pt x="9099" y="131093"/>
                  <a:pt x="3548" y="168872"/>
                  <a:pt x="0" y="186612"/>
                </a:cubicBezTo>
                <a:cubicBezTo>
                  <a:pt x="3110" y="233265"/>
                  <a:pt x="161" y="280723"/>
                  <a:pt x="9331" y="326572"/>
                </a:cubicBezTo>
                <a:cubicBezTo>
                  <a:pt x="12888" y="344355"/>
                  <a:pt x="27262" y="358135"/>
                  <a:pt x="37322" y="373225"/>
                </a:cubicBezTo>
                <a:cubicBezTo>
                  <a:pt x="45948" y="386164"/>
                  <a:pt x="53611" y="400307"/>
                  <a:pt x="65314" y="410547"/>
                </a:cubicBezTo>
                <a:cubicBezTo>
                  <a:pt x="78962" y="422489"/>
                  <a:pt x="95395" y="431173"/>
                  <a:pt x="111967" y="438539"/>
                </a:cubicBezTo>
                <a:cubicBezTo>
                  <a:pt x="128076" y="445699"/>
                  <a:pt x="195012" y="455734"/>
                  <a:pt x="205273" y="457200"/>
                </a:cubicBezTo>
                <a:lnTo>
                  <a:pt x="345233" y="475861"/>
                </a:lnTo>
                <a:cubicBezTo>
                  <a:pt x="385730" y="481646"/>
                  <a:pt x="426556" y="485833"/>
                  <a:pt x="466531" y="494523"/>
                </a:cubicBezTo>
                <a:cubicBezTo>
                  <a:pt x="607623" y="525195"/>
                  <a:pt x="516202" y="522514"/>
                  <a:pt x="587829" y="52251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B5B0536-ABC4-3941-BC0D-6F1C209579B6}"/>
              </a:ext>
            </a:extLst>
          </p:cNvPr>
          <p:cNvSpPr/>
          <p:nvPr/>
        </p:nvSpPr>
        <p:spPr>
          <a:xfrm>
            <a:off x="4568053" y="2547257"/>
            <a:ext cx="839755" cy="923330"/>
          </a:xfrm>
          <a:custGeom>
            <a:avLst/>
            <a:gdLst>
              <a:gd name="connsiteX0" fmla="*/ 699796 w 699796"/>
              <a:gd name="connsiteY0" fmla="*/ 0 h 979714"/>
              <a:gd name="connsiteX1" fmla="*/ 606490 w 699796"/>
              <a:gd name="connsiteY1" fmla="*/ 55984 h 979714"/>
              <a:gd name="connsiteX2" fmla="*/ 569167 w 699796"/>
              <a:gd name="connsiteY2" fmla="*/ 83976 h 979714"/>
              <a:gd name="connsiteX3" fmla="*/ 513184 w 699796"/>
              <a:gd name="connsiteY3" fmla="*/ 111967 h 979714"/>
              <a:gd name="connsiteX4" fmla="*/ 363894 w 699796"/>
              <a:gd name="connsiteY4" fmla="*/ 214604 h 979714"/>
              <a:gd name="connsiteX5" fmla="*/ 251926 w 699796"/>
              <a:gd name="connsiteY5" fmla="*/ 345233 h 979714"/>
              <a:gd name="connsiteX6" fmla="*/ 167951 w 699796"/>
              <a:gd name="connsiteY6" fmla="*/ 457200 h 979714"/>
              <a:gd name="connsiteX7" fmla="*/ 121298 w 699796"/>
              <a:gd name="connsiteY7" fmla="*/ 522514 h 979714"/>
              <a:gd name="connsiteX8" fmla="*/ 93306 w 699796"/>
              <a:gd name="connsiteY8" fmla="*/ 587829 h 979714"/>
              <a:gd name="connsiteX9" fmla="*/ 65314 w 699796"/>
              <a:gd name="connsiteY9" fmla="*/ 634482 h 979714"/>
              <a:gd name="connsiteX10" fmla="*/ 46653 w 699796"/>
              <a:gd name="connsiteY10" fmla="*/ 690465 h 979714"/>
              <a:gd name="connsiteX11" fmla="*/ 0 w 699796"/>
              <a:gd name="connsiteY11" fmla="*/ 793102 h 979714"/>
              <a:gd name="connsiteX12" fmla="*/ 9331 w 699796"/>
              <a:gd name="connsiteY12" fmla="*/ 877078 h 979714"/>
              <a:gd name="connsiteX13" fmla="*/ 55984 w 699796"/>
              <a:gd name="connsiteY13" fmla="*/ 933061 h 979714"/>
              <a:gd name="connsiteX14" fmla="*/ 102637 w 699796"/>
              <a:gd name="connsiteY14" fmla="*/ 961053 h 979714"/>
              <a:gd name="connsiteX15" fmla="*/ 158620 w 699796"/>
              <a:gd name="connsiteY15" fmla="*/ 979714 h 979714"/>
              <a:gd name="connsiteX16" fmla="*/ 401216 w 699796"/>
              <a:gd name="connsiteY16" fmla="*/ 97038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96" h="979714">
                <a:moveTo>
                  <a:pt x="699796" y="0"/>
                </a:moveTo>
                <a:cubicBezTo>
                  <a:pt x="668694" y="18661"/>
                  <a:pt x="637000" y="36370"/>
                  <a:pt x="606490" y="55984"/>
                </a:cubicBezTo>
                <a:cubicBezTo>
                  <a:pt x="593409" y="64393"/>
                  <a:pt x="582502" y="75975"/>
                  <a:pt x="569167" y="83976"/>
                </a:cubicBezTo>
                <a:cubicBezTo>
                  <a:pt x="551277" y="94710"/>
                  <a:pt x="531299" y="101616"/>
                  <a:pt x="513184" y="111967"/>
                </a:cubicBezTo>
                <a:cubicBezTo>
                  <a:pt x="468113" y="137722"/>
                  <a:pt x="402708" y="180642"/>
                  <a:pt x="363894" y="214604"/>
                </a:cubicBezTo>
                <a:cubicBezTo>
                  <a:pt x="275400" y="292036"/>
                  <a:pt x="307486" y="268303"/>
                  <a:pt x="251926" y="345233"/>
                </a:cubicBezTo>
                <a:cubicBezTo>
                  <a:pt x="224611" y="383054"/>
                  <a:pt x="195625" y="419642"/>
                  <a:pt x="167951" y="457200"/>
                </a:cubicBezTo>
                <a:cubicBezTo>
                  <a:pt x="152080" y="478739"/>
                  <a:pt x="131837" y="497922"/>
                  <a:pt x="121298" y="522514"/>
                </a:cubicBezTo>
                <a:cubicBezTo>
                  <a:pt x="111967" y="544286"/>
                  <a:pt x="103899" y="566643"/>
                  <a:pt x="93306" y="587829"/>
                </a:cubicBezTo>
                <a:cubicBezTo>
                  <a:pt x="85196" y="604050"/>
                  <a:pt x="72819" y="617972"/>
                  <a:pt x="65314" y="634482"/>
                </a:cubicBezTo>
                <a:cubicBezTo>
                  <a:pt x="57174" y="652389"/>
                  <a:pt x="54402" y="672385"/>
                  <a:pt x="46653" y="690465"/>
                </a:cubicBezTo>
                <a:cubicBezTo>
                  <a:pt x="-15931" y="836496"/>
                  <a:pt x="25505" y="716591"/>
                  <a:pt x="0" y="793102"/>
                </a:cubicBezTo>
                <a:cubicBezTo>
                  <a:pt x="3110" y="821094"/>
                  <a:pt x="2500" y="849755"/>
                  <a:pt x="9331" y="877078"/>
                </a:cubicBezTo>
                <a:cubicBezTo>
                  <a:pt x="12979" y="891669"/>
                  <a:pt x="46341" y="925829"/>
                  <a:pt x="55984" y="933061"/>
                </a:cubicBezTo>
                <a:cubicBezTo>
                  <a:pt x="70492" y="943942"/>
                  <a:pt x="86127" y="953548"/>
                  <a:pt x="102637" y="961053"/>
                </a:cubicBezTo>
                <a:cubicBezTo>
                  <a:pt x="120544" y="969193"/>
                  <a:pt x="158620" y="979714"/>
                  <a:pt x="158620" y="979714"/>
                </a:cubicBezTo>
                <a:cubicBezTo>
                  <a:pt x="388770" y="970125"/>
                  <a:pt x="307845" y="970384"/>
                  <a:pt x="401216" y="97038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532EC5-1AFE-CE49-BA18-460189F36179}"/>
              </a:ext>
            </a:extLst>
          </p:cNvPr>
          <p:cNvGrpSpPr/>
          <p:nvPr/>
        </p:nvGrpSpPr>
        <p:grpSpPr>
          <a:xfrm>
            <a:off x="311595" y="3425007"/>
            <a:ext cx="1511964" cy="1418996"/>
            <a:chOff x="7221896" y="881612"/>
            <a:chExt cx="1511964" cy="1418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599F1-DE99-F442-B320-96DA259F2270}"/>
                </a:ext>
              </a:extLst>
            </p:cNvPr>
            <p:cNvSpPr txBox="1"/>
            <p:nvPr/>
          </p:nvSpPr>
          <p:spPr>
            <a:xfrm>
              <a:off x="7221896" y="1346501"/>
              <a:ext cx="15119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Positive. So, exactly the same as unsigned binary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E606185-7615-144C-9794-07DE36DB0DB1}"/>
                </a:ext>
              </a:extLst>
            </p:cNvPr>
            <p:cNvSpPr/>
            <p:nvPr/>
          </p:nvSpPr>
          <p:spPr>
            <a:xfrm flipH="1" flipV="1">
              <a:off x="7625036" y="881612"/>
              <a:ext cx="784936" cy="434859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10186-121D-FE4B-86E5-664ACD9891FB}"/>
              </a:ext>
            </a:extLst>
          </p:cNvPr>
          <p:cNvGrpSpPr/>
          <p:nvPr/>
        </p:nvGrpSpPr>
        <p:grpSpPr>
          <a:xfrm>
            <a:off x="4060874" y="3932200"/>
            <a:ext cx="1511964" cy="979425"/>
            <a:chOff x="7301491" y="881612"/>
            <a:chExt cx="1511964" cy="9794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F9EFEF-A57C-E844-AF38-8754432611B1}"/>
                </a:ext>
              </a:extLst>
            </p:cNvPr>
            <p:cNvSpPr txBox="1"/>
            <p:nvPr/>
          </p:nvSpPr>
          <p:spPr>
            <a:xfrm>
              <a:off x="7301491" y="1122373"/>
              <a:ext cx="15119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Now same as unsigned binary but include -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E8D78CB-686C-6746-8476-AA152BF273C6}"/>
                </a:ext>
              </a:extLst>
            </p:cNvPr>
            <p:cNvSpPr/>
            <p:nvPr/>
          </p:nvSpPr>
          <p:spPr>
            <a:xfrm flipH="1" flipV="1">
              <a:off x="7978702" y="881612"/>
              <a:ext cx="431269" cy="26890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4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Exactly the same as for n-bit unsigned.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014062" y="2220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98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69466" y="2681662"/>
            <a:ext cx="6805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*128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738302" y="3251103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5FDEF1-F55F-C043-AAEF-C39AB10179BE}"/>
              </a:ext>
            </a:extLst>
          </p:cNvPr>
          <p:cNvGrpSpPr/>
          <p:nvPr/>
        </p:nvGrpSpPr>
        <p:grpSpPr>
          <a:xfrm>
            <a:off x="8273114" y="2053233"/>
            <a:ext cx="554960" cy="1739747"/>
            <a:chOff x="8183109" y="292310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83109" y="292310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98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83109" y="362636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83109" y="40780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E4707F6-4FB9-484F-A0C1-96C9480C04AD}"/>
              </a:ext>
            </a:extLst>
          </p:cNvPr>
          <p:cNvSpPr txBox="1"/>
          <p:nvPr/>
        </p:nvSpPr>
        <p:spPr>
          <a:xfrm>
            <a:off x="2756963" y="393723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6706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Find n-bit unsigned of positive, then flip bits and add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984250" y="240247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-102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3564951" y="2402473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102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 = 0110 0110</a:t>
            </a:r>
            <a:r>
              <a:rPr lang="en-US" sz="16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B7FE19-BE29-3341-9615-B544CDED75D4}"/>
              </a:ext>
            </a:extLst>
          </p:cNvPr>
          <p:cNvGrpSpPr/>
          <p:nvPr/>
        </p:nvGrpSpPr>
        <p:grpSpPr>
          <a:xfrm>
            <a:off x="8295273" y="2046026"/>
            <a:ext cx="554960" cy="2196778"/>
            <a:chOff x="8295273" y="2046026"/>
            <a:chExt cx="554960" cy="21967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295273" y="2046026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102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295273" y="27492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295273" y="3200998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310530-0A1D-3841-B321-AF6CB49D37B7}"/>
                </a:ext>
              </a:extLst>
            </p:cNvPr>
            <p:cNvSpPr txBox="1"/>
            <p:nvPr/>
          </p:nvSpPr>
          <p:spPr>
            <a:xfrm>
              <a:off x="8295273" y="365802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B2A2DE9-D43C-7241-B0DC-000E40DDA633}"/>
              </a:ext>
            </a:extLst>
          </p:cNvPr>
          <p:cNvSpPr/>
          <p:nvPr/>
        </p:nvSpPr>
        <p:spPr>
          <a:xfrm>
            <a:off x="4336282" y="3044233"/>
            <a:ext cx="16642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1001 1001</a:t>
            </a:r>
            <a:endParaRPr lang="en-US" sz="1600" baseline="-25000" dirty="0">
              <a:latin typeface="Courier" pitchFamily="2" charset="0"/>
            </a:endParaRPr>
          </a:p>
          <a:p>
            <a:r>
              <a:rPr lang="en-US" sz="1600" u="sng" dirty="0">
                <a:latin typeface="Courier" pitchFamily="2" charset="0"/>
              </a:rPr>
              <a:t>+        1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1001 1010</a:t>
            </a:r>
            <a:r>
              <a:rPr lang="en-US" sz="1600" baseline="-25000" dirty="0">
                <a:latin typeface="Courier" pitchFamily="2" charset="0"/>
              </a:rPr>
              <a:t>2TC</a:t>
            </a:r>
            <a:endParaRPr lang="en-US" sz="16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D9011-8A6A-2B47-B54C-62237F534879}"/>
              </a:ext>
            </a:extLst>
          </p:cNvPr>
          <p:cNvSpPr txBox="1"/>
          <p:nvPr/>
        </p:nvSpPr>
        <p:spPr>
          <a:xfrm>
            <a:off x="3018221" y="417843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-102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1001 1010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CC77E2-F802-F74B-91E8-6DE3C5F787B9}"/>
              </a:ext>
            </a:extLst>
          </p:cNvPr>
          <p:cNvGrpSpPr/>
          <p:nvPr/>
        </p:nvGrpSpPr>
        <p:grpSpPr>
          <a:xfrm>
            <a:off x="5918973" y="1958384"/>
            <a:ext cx="1994349" cy="1961257"/>
            <a:chOff x="6561893" y="1319605"/>
            <a:chExt cx="1994349" cy="19612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B3195-2B29-5C40-B213-F7652E16E135}"/>
                </a:ext>
              </a:extLst>
            </p:cNvPr>
            <p:cNvSpPr txBox="1"/>
            <p:nvPr/>
          </p:nvSpPr>
          <p:spPr>
            <a:xfrm>
              <a:off x="7049098" y="1319605"/>
              <a:ext cx="150714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Flip bits and </a:t>
              </a:r>
            </a:p>
            <a:p>
              <a:r>
                <a:rPr lang="en-US" dirty="0"/>
                <a:t>add 1 to get </a:t>
              </a:r>
            </a:p>
            <a:p>
              <a:r>
                <a:rPr lang="en-US" dirty="0"/>
                <a:t>the complement.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48F52BF3-E5F9-2E45-9AE4-657F7CFD9271}"/>
                </a:ext>
              </a:extLst>
            </p:cNvPr>
            <p:cNvSpPr/>
            <p:nvPr/>
          </p:nvSpPr>
          <p:spPr>
            <a:xfrm>
              <a:off x="6561893" y="2428349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2DEE30-C252-1547-A874-EF31E212ACDB}"/>
                </a:ext>
              </a:extLst>
            </p:cNvPr>
            <p:cNvSpPr/>
            <p:nvPr/>
          </p:nvSpPr>
          <p:spPr>
            <a:xfrm>
              <a:off x="6762874" y="2058269"/>
              <a:ext cx="933989" cy="796336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3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509273"/>
            <a:ext cx="5852161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924" y="1252230"/>
            <a:ext cx="6330080" cy="1659900"/>
          </a:xfrm>
        </p:spPr>
        <p:txBody>
          <a:bodyPr/>
          <a:lstStyle/>
          <a:p>
            <a:r>
              <a:rPr lang="en-US" sz="1800" dirty="0"/>
              <a:t>The most significant bit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The remaining n-1 bits</a:t>
            </a:r>
            <a:r>
              <a:rPr lang="en-US" sz="1800" dirty="0"/>
              <a:t> give the value using unsigned binary representation.</a:t>
            </a:r>
          </a:p>
          <a:p>
            <a:pPr lvl="2"/>
            <a:endParaRPr lang="en-US" sz="1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9989" y="36927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546427" y="369116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700628" y="3965403"/>
            <a:ext cx="1686679" cy="1060284"/>
            <a:chOff x="2232474" y="4371998"/>
            <a:chExt cx="1686679" cy="10602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232474" y="4601285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9E393-81BE-6C4C-8A08-0460504BDAC0}"/>
              </a:ext>
            </a:extLst>
          </p:cNvPr>
          <p:cNvGrpSpPr/>
          <p:nvPr/>
        </p:nvGrpSpPr>
        <p:grpSpPr>
          <a:xfrm>
            <a:off x="466334" y="3691165"/>
            <a:ext cx="1527284" cy="542334"/>
            <a:chOff x="466334" y="3691165"/>
            <a:chExt cx="1527284" cy="54233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03535" y="369116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466334" y="3710279"/>
              <a:ext cx="1309209" cy="523220"/>
              <a:chOff x="998180" y="3710279"/>
              <a:chExt cx="1309209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98180" y="3710279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819239" y="3864120"/>
                <a:ext cx="488150" cy="107769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32E8B-C284-EA47-A7DC-589BD6CB1886}"/>
              </a:ext>
            </a:extLst>
          </p:cNvPr>
          <p:cNvGrpSpPr/>
          <p:nvPr/>
        </p:nvGrpSpPr>
        <p:grpSpPr>
          <a:xfrm>
            <a:off x="4279030" y="3705805"/>
            <a:ext cx="1504135" cy="523220"/>
            <a:chOff x="4279030" y="3705805"/>
            <a:chExt cx="1504135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593082" y="370580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9030" y="3705805"/>
              <a:ext cx="1296239" cy="523220"/>
              <a:chOff x="4335013" y="4112400"/>
              <a:chExt cx="129623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335013" y="4112400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endCxn id="26" idx="3"/>
              </p:cNvCxnSpPr>
              <p:nvPr/>
            </p:nvCxnSpPr>
            <p:spPr>
              <a:xfrm flipH="1">
                <a:off x="5226604" y="4282426"/>
                <a:ext cx="404648" cy="9158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545873" y="3971889"/>
            <a:ext cx="1686679" cy="1053798"/>
            <a:chOff x="2291552" y="4371998"/>
            <a:chExt cx="1686679" cy="10537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291552" y="4594799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8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008DC4-053A-F54F-BF6D-8C68F1114693}"/>
              </a:ext>
            </a:extLst>
          </p:cNvPr>
          <p:cNvGrpSpPr/>
          <p:nvPr/>
        </p:nvGrpSpPr>
        <p:grpSpPr>
          <a:xfrm>
            <a:off x="801180" y="3087936"/>
            <a:ext cx="3439887" cy="1698377"/>
            <a:chOff x="-66468" y="1700326"/>
            <a:chExt cx="3439887" cy="16983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5D2D3-8C84-1E4C-AAFE-D9050211C8C7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sign magnitude binary representation for these base 10 values: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BB2640-17F0-B945-BDD0-2A5659E7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09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5DB53-2BE2-524A-8006-C13133E5D523}"/>
              </a:ext>
            </a:extLst>
          </p:cNvPr>
          <p:cNvSpPr txBox="1"/>
          <p:nvPr/>
        </p:nvSpPr>
        <p:spPr>
          <a:xfrm>
            <a:off x="426847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110 1010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3C8DB4-22C1-3B41-A6D1-B11629518A55}"/>
              </a:ext>
            </a:extLst>
          </p:cNvPr>
          <p:cNvSpPr/>
          <p:nvPr/>
        </p:nvSpPr>
        <p:spPr>
          <a:xfrm>
            <a:off x="4579343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2C48F-5DFB-DE45-8B18-65A884FED496}"/>
              </a:ext>
            </a:extLst>
          </p:cNvPr>
          <p:cNvSpPr txBox="1"/>
          <p:nvPr/>
        </p:nvSpPr>
        <p:spPr>
          <a:xfrm>
            <a:off x="4272475" y="189236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65E405-DE3B-AF45-BD65-04FC3674B652}"/>
              </a:ext>
            </a:extLst>
          </p:cNvPr>
          <p:cNvSpPr txBox="1"/>
          <p:nvPr/>
        </p:nvSpPr>
        <p:spPr>
          <a:xfrm>
            <a:off x="4268472" y="22791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BF1DD5F-4FC6-8343-B3EB-6FBA5B9044FB}"/>
              </a:ext>
            </a:extLst>
          </p:cNvPr>
          <p:cNvSpPr/>
          <p:nvPr/>
        </p:nvSpPr>
        <p:spPr>
          <a:xfrm>
            <a:off x="5820130" y="1658087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2C817-2339-B840-BDF8-04EF5FB5C334}"/>
              </a:ext>
            </a:extLst>
          </p:cNvPr>
          <p:cNvSpPr txBox="1"/>
          <p:nvPr/>
        </p:nvSpPr>
        <p:spPr>
          <a:xfrm>
            <a:off x="691598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-011 0010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E5E8-0C67-4849-B7B5-DEF807371C9A}"/>
              </a:ext>
            </a:extLst>
          </p:cNvPr>
          <p:cNvSpPr txBox="1"/>
          <p:nvPr/>
        </p:nvSpPr>
        <p:spPr>
          <a:xfrm>
            <a:off x="6915982" y="187948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79FC1B-83C0-4E42-9F43-A5FCA760DCEA}"/>
              </a:ext>
            </a:extLst>
          </p:cNvPr>
          <p:cNvSpPr txBox="1"/>
          <p:nvPr/>
        </p:nvSpPr>
        <p:spPr>
          <a:xfrm>
            <a:off x="7053399" y="22761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-50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1A6D440-2B29-4E49-A0DB-D71F58BB4F80}"/>
              </a:ext>
            </a:extLst>
          </p:cNvPr>
          <p:cNvSpPr/>
          <p:nvPr/>
        </p:nvSpPr>
        <p:spPr>
          <a:xfrm>
            <a:off x="7229425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AE42FE-3323-554C-AC23-D8BD66A21BA9}"/>
              </a:ext>
            </a:extLst>
          </p:cNvPr>
          <p:cNvSpPr txBox="1"/>
          <p:nvPr/>
        </p:nvSpPr>
        <p:spPr>
          <a:xfrm>
            <a:off x="4630611" y="36371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157DB-E3BB-4342-A649-A0511388DCDC}"/>
              </a:ext>
            </a:extLst>
          </p:cNvPr>
          <p:cNvSpPr txBox="1"/>
          <p:nvPr/>
        </p:nvSpPr>
        <p:spPr>
          <a:xfrm>
            <a:off x="4663973" y="409545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0100 1001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DFB89F1-CE35-C74B-A482-B8CED35735AE}"/>
              </a:ext>
            </a:extLst>
          </p:cNvPr>
          <p:cNvSpPr/>
          <p:nvPr/>
        </p:nvSpPr>
        <p:spPr>
          <a:xfrm>
            <a:off x="8463181" y="1635549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5653158-1B34-EC47-B477-ED294C7135AE}"/>
              </a:ext>
            </a:extLst>
          </p:cNvPr>
          <p:cNvSpPr/>
          <p:nvPr/>
        </p:nvSpPr>
        <p:spPr>
          <a:xfrm>
            <a:off x="4721713" y="410716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E619D-8CE4-3B42-A7D2-8C352CED91FB}"/>
              </a:ext>
            </a:extLst>
          </p:cNvPr>
          <p:cNvSpPr txBox="1"/>
          <p:nvPr/>
        </p:nvSpPr>
        <p:spPr>
          <a:xfrm>
            <a:off x="7191698" y="363714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-(32+16+4)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3FC41-CE5D-DB4D-AB33-5C20EE76228A}"/>
              </a:ext>
            </a:extLst>
          </p:cNvPr>
          <p:cNvSpPr txBox="1"/>
          <p:nvPr/>
        </p:nvSpPr>
        <p:spPr>
          <a:xfrm>
            <a:off x="7229425" y="40918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1011 0100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BCF3315-D276-9E41-8257-C18157C4C502}"/>
              </a:ext>
            </a:extLst>
          </p:cNvPr>
          <p:cNvSpPr/>
          <p:nvPr/>
        </p:nvSpPr>
        <p:spPr>
          <a:xfrm>
            <a:off x="7267593" y="409151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ED59C0-E20E-874B-8E1E-A9CD09CA0FB7}"/>
              </a:ext>
            </a:extLst>
          </p:cNvPr>
          <p:cNvGrpSpPr/>
          <p:nvPr/>
        </p:nvGrpSpPr>
        <p:grpSpPr>
          <a:xfrm>
            <a:off x="801180" y="3087936"/>
            <a:ext cx="3439887" cy="1698377"/>
            <a:chOff x="-66468" y="1700326"/>
            <a:chExt cx="3439887" cy="16983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26DC78-0A59-E84B-A738-3F8F62AB839B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sign magnitude binary representation for these base 10 values: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4856DAA-AB1B-934B-91B4-C6E7B9D54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9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A83AC8-B9B0-FE41-B3C4-DEFC877C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131" y="669102"/>
            <a:ext cx="4944300" cy="1659900"/>
          </a:xfrm>
        </p:spPr>
        <p:txBody>
          <a:bodyPr/>
          <a:lstStyle/>
          <a:p>
            <a:r>
              <a:rPr lang="en-US" sz="2000" dirty="0"/>
              <a:t>Sign magnitude representation has some complications: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7089-1E0D-DB4C-A461-4A25F5A841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5559220-66D6-CB4F-83FD-BE8AB254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95" y="0"/>
            <a:ext cx="5771343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65514-1E5A-C445-8FAD-8CE31C095606}"/>
              </a:ext>
            </a:extLst>
          </p:cNvPr>
          <p:cNvSpPr txBox="1"/>
          <p:nvPr/>
        </p:nvSpPr>
        <p:spPr>
          <a:xfrm>
            <a:off x="510000" y="2452193"/>
            <a:ext cx="35826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are the base 10 values of the following sign magnitude numbers?</a:t>
            </a:r>
            <a:br>
              <a:rPr lang="en-US" sz="1000" dirty="0">
                <a:latin typeface="Segoe Print" panose="02000800000000000000" pitchFamily="2" charset="0"/>
              </a:rPr>
            </a:br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0000 0000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endParaRPr lang="en-US" sz="2000" dirty="0"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latin typeface="Courier" pitchFamily="2" charset="0"/>
              </a:rPr>
              <a:t>1000 0000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97B943-0090-D445-B288-315E6022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25" y="1724284"/>
            <a:ext cx="649191" cy="682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2DC05-B441-3346-B8F2-1CE7067A1172}"/>
              </a:ext>
            </a:extLst>
          </p:cNvPr>
          <p:cNvSpPr txBox="1"/>
          <p:nvPr/>
        </p:nvSpPr>
        <p:spPr>
          <a:xfrm>
            <a:off x="4345577" y="2452193"/>
            <a:ext cx="35826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is wrong with the following addition of sign magnitude numbers?</a:t>
            </a:r>
            <a:endParaRPr lang="en-US" sz="1000" dirty="0">
              <a:latin typeface="Segoe Print" panose="02000800000000000000" pitchFamily="2" charset="0"/>
            </a:endParaRPr>
          </a:p>
          <a:p>
            <a:pPr algn="ctr"/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  1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0010 1100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  <a:endParaRPr lang="en-US" sz="2000" dirty="0">
              <a:latin typeface="Courier" pitchFamily="2" charset="0"/>
            </a:endParaRPr>
          </a:p>
          <a:p>
            <a:pPr algn="ctr"/>
            <a:r>
              <a:rPr lang="en-US" sz="2000" u="sng" dirty="0">
                <a:latin typeface="Courier" pitchFamily="2" charset="0"/>
              </a:rPr>
              <a:t>+ 1010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r>
              <a:rPr lang="en-US" sz="2000" dirty="0">
                <a:latin typeface="Courier" pitchFamily="2" charset="0"/>
              </a:rPr>
              <a:t>1101 1000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1AD77-CA01-D745-9806-83A8BC59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02" y="1724284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09" y="0"/>
            <a:ext cx="6151627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740" y="625085"/>
            <a:ext cx="6845196" cy="2544900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dirty="0"/>
              <a:t>Positive numbers use unsigned binary representation.</a:t>
            </a:r>
          </a:p>
          <a:p>
            <a:r>
              <a:rPr lang="en-US" sz="1800" dirty="0"/>
              <a:t>The negative (i.e. </a:t>
            </a:r>
            <a:r>
              <a:rPr lang="en-US" sz="1800" i="1" dirty="0"/>
              <a:t>complement</a:t>
            </a:r>
            <a:r>
              <a:rPr lang="en-US" sz="1800" dirty="0"/>
              <a:t>) of a number is found by:</a:t>
            </a:r>
          </a:p>
          <a:p>
            <a:pPr lvl="1"/>
            <a:r>
              <a:rPr lang="en-US" sz="1800" b="1" i="1" dirty="0"/>
              <a:t>flipping the bits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500153" y="35688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406377" y="3841545"/>
            <a:ext cx="1686679" cy="862937"/>
            <a:chOff x="2178059" y="4371999"/>
            <a:chExt cx="1686679" cy="862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178059" y="4650161"/>
              <a:ext cx="1686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205584" y="3567306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724243" y="4093935"/>
            <a:ext cx="1360753" cy="912553"/>
            <a:chOff x="4270622" y="3800604"/>
            <a:chExt cx="1360753" cy="91255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0622" y="4017612"/>
              <a:ext cx="1170672" cy="695545"/>
              <a:chOff x="4810457" y="4622884"/>
              <a:chExt cx="1170672" cy="69554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810457" y="4795209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3425" y="4622884"/>
                <a:ext cx="407704" cy="283746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A753BF-F556-E44F-A1AF-39508579C98F}"/>
              </a:ext>
            </a:extLst>
          </p:cNvPr>
          <p:cNvGrpSpPr/>
          <p:nvPr/>
        </p:nvGrpSpPr>
        <p:grpSpPr>
          <a:xfrm>
            <a:off x="4881832" y="4439845"/>
            <a:ext cx="1256903" cy="616716"/>
            <a:chOff x="2335381" y="4371999"/>
            <a:chExt cx="1256903" cy="6167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60117E-B8D0-6E4F-9FC3-8E88C0B1361A}"/>
                </a:ext>
              </a:extLst>
            </p:cNvPr>
            <p:cNvSpPr txBox="1"/>
            <p:nvPr/>
          </p:nvSpPr>
          <p:spPr>
            <a:xfrm>
              <a:off x="2676592" y="4650161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F73EC77F-2AF3-DC4A-97BB-0DD5E946BEEE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2610B2-EBBE-C74E-9E08-A49E04302275}"/>
              </a:ext>
            </a:extLst>
          </p:cNvPr>
          <p:cNvGrpSpPr/>
          <p:nvPr/>
        </p:nvGrpSpPr>
        <p:grpSpPr>
          <a:xfrm>
            <a:off x="2862470" y="3299292"/>
            <a:ext cx="3740279" cy="1200329"/>
            <a:chOff x="2862470" y="3299292"/>
            <a:chExt cx="3740279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EA1E30-B419-6D4C-9EA3-698CBF91F611}"/>
                </a:ext>
              </a:extLst>
            </p:cNvPr>
            <p:cNvSpPr txBox="1"/>
            <p:nvPr/>
          </p:nvSpPr>
          <p:spPr>
            <a:xfrm>
              <a:off x="4439977" y="3299292"/>
              <a:ext cx="21627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1101 0101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1101 0110</a:t>
              </a:r>
              <a:r>
                <a:rPr lang="en-US" sz="1800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05872F7-9CEF-AD47-BF49-A5F6411BCDBE}"/>
                </a:ext>
              </a:extLst>
            </p:cNvPr>
            <p:cNvSpPr/>
            <p:nvPr/>
          </p:nvSpPr>
          <p:spPr>
            <a:xfrm>
              <a:off x="2862470" y="3518452"/>
              <a:ext cx="1987826" cy="198882"/>
            </a:xfrm>
            <a:custGeom>
              <a:avLst/>
              <a:gdLst>
                <a:gd name="connsiteX0" fmla="*/ 0 w 1987826"/>
                <a:gd name="connsiteY0" fmla="*/ 139148 h 198882"/>
                <a:gd name="connsiteX1" fmla="*/ 89452 w 1987826"/>
                <a:gd name="connsiteY1" fmla="*/ 119270 h 198882"/>
                <a:gd name="connsiteX2" fmla="*/ 149087 w 1987826"/>
                <a:gd name="connsiteY2" fmla="*/ 99391 h 198882"/>
                <a:gd name="connsiteX3" fmla="*/ 178904 w 1987826"/>
                <a:gd name="connsiteY3" fmla="*/ 89452 h 198882"/>
                <a:gd name="connsiteX4" fmla="*/ 208721 w 1987826"/>
                <a:gd name="connsiteY4" fmla="*/ 79513 h 198882"/>
                <a:gd name="connsiteX5" fmla="*/ 248478 w 1987826"/>
                <a:gd name="connsiteY5" fmla="*/ 69574 h 198882"/>
                <a:gd name="connsiteX6" fmla="*/ 278295 w 1987826"/>
                <a:gd name="connsiteY6" fmla="*/ 59635 h 198882"/>
                <a:gd name="connsiteX7" fmla="*/ 377687 w 1987826"/>
                <a:gd name="connsiteY7" fmla="*/ 39757 h 198882"/>
                <a:gd name="connsiteX8" fmla="*/ 506895 w 1987826"/>
                <a:gd name="connsiteY8" fmla="*/ 19878 h 198882"/>
                <a:gd name="connsiteX9" fmla="*/ 536713 w 1987826"/>
                <a:gd name="connsiteY9" fmla="*/ 9939 h 198882"/>
                <a:gd name="connsiteX10" fmla="*/ 596347 w 1987826"/>
                <a:gd name="connsiteY10" fmla="*/ 0 h 198882"/>
                <a:gd name="connsiteX11" fmla="*/ 914400 w 1987826"/>
                <a:gd name="connsiteY11" fmla="*/ 9939 h 198882"/>
                <a:gd name="connsiteX12" fmla="*/ 1053547 w 1987826"/>
                <a:gd name="connsiteY12" fmla="*/ 49696 h 198882"/>
                <a:gd name="connsiteX13" fmla="*/ 1083365 w 1987826"/>
                <a:gd name="connsiteY13" fmla="*/ 69574 h 198882"/>
                <a:gd name="connsiteX14" fmla="*/ 1143000 w 1987826"/>
                <a:gd name="connsiteY14" fmla="*/ 89452 h 198882"/>
                <a:gd name="connsiteX15" fmla="*/ 1202634 w 1987826"/>
                <a:gd name="connsiteY15" fmla="*/ 109331 h 198882"/>
                <a:gd name="connsiteX16" fmla="*/ 1232452 w 1987826"/>
                <a:gd name="connsiteY16" fmla="*/ 119270 h 198882"/>
                <a:gd name="connsiteX17" fmla="*/ 1401417 w 1987826"/>
                <a:gd name="connsiteY17" fmla="*/ 149087 h 198882"/>
                <a:gd name="connsiteX18" fmla="*/ 1480930 w 1987826"/>
                <a:gd name="connsiteY18" fmla="*/ 159026 h 198882"/>
                <a:gd name="connsiteX19" fmla="*/ 1659834 w 1987826"/>
                <a:gd name="connsiteY19" fmla="*/ 178905 h 198882"/>
                <a:gd name="connsiteX20" fmla="*/ 1818860 w 1987826"/>
                <a:gd name="connsiteY20" fmla="*/ 188844 h 198882"/>
                <a:gd name="connsiteX21" fmla="*/ 1987826 w 1987826"/>
                <a:gd name="connsiteY21" fmla="*/ 198783 h 19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7826" h="198882">
                  <a:moveTo>
                    <a:pt x="0" y="139148"/>
                  </a:moveTo>
                  <a:cubicBezTo>
                    <a:pt x="28367" y="133475"/>
                    <a:pt x="61384" y="127691"/>
                    <a:pt x="89452" y="119270"/>
                  </a:cubicBezTo>
                  <a:cubicBezTo>
                    <a:pt x="109522" y="113249"/>
                    <a:pt x="129209" y="106017"/>
                    <a:pt x="149087" y="99391"/>
                  </a:cubicBezTo>
                  <a:lnTo>
                    <a:pt x="178904" y="89452"/>
                  </a:lnTo>
                  <a:cubicBezTo>
                    <a:pt x="188843" y="86139"/>
                    <a:pt x="198557" y="82054"/>
                    <a:pt x="208721" y="79513"/>
                  </a:cubicBezTo>
                  <a:cubicBezTo>
                    <a:pt x="221973" y="76200"/>
                    <a:pt x="235343" y="73327"/>
                    <a:pt x="248478" y="69574"/>
                  </a:cubicBezTo>
                  <a:cubicBezTo>
                    <a:pt x="258552" y="66696"/>
                    <a:pt x="268087" y="61991"/>
                    <a:pt x="278295" y="59635"/>
                  </a:cubicBezTo>
                  <a:cubicBezTo>
                    <a:pt x="311217" y="52038"/>
                    <a:pt x="344240" y="44535"/>
                    <a:pt x="377687" y="39757"/>
                  </a:cubicBezTo>
                  <a:cubicBezTo>
                    <a:pt x="399896" y="36584"/>
                    <a:pt x="482060" y="25397"/>
                    <a:pt x="506895" y="19878"/>
                  </a:cubicBezTo>
                  <a:cubicBezTo>
                    <a:pt x="517122" y="17605"/>
                    <a:pt x="526486" y="12212"/>
                    <a:pt x="536713" y="9939"/>
                  </a:cubicBezTo>
                  <a:cubicBezTo>
                    <a:pt x="556385" y="5567"/>
                    <a:pt x="576469" y="3313"/>
                    <a:pt x="596347" y="0"/>
                  </a:cubicBezTo>
                  <a:cubicBezTo>
                    <a:pt x="702365" y="3313"/>
                    <a:pt x="808628" y="2006"/>
                    <a:pt x="914400" y="9939"/>
                  </a:cubicBezTo>
                  <a:cubicBezTo>
                    <a:pt x="921865" y="10499"/>
                    <a:pt x="1038842" y="39893"/>
                    <a:pt x="1053547" y="49696"/>
                  </a:cubicBezTo>
                  <a:cubicBezTo>
                    <a:pt x="1063486" y="56322"/>
                    <a:pt x="1072449" y="64723"/>
                    <a:pt x="1083365" y="69574"/>
                  </a:cubicBezTo>
                  <a:cubicBezTo>
                    <a:pt x="1102513" y="78084"/>
                    <a:pt x="1123122" y="82826"/>
                    <a:pt x="1143000" y="89452"/>
                  </a:cubicBezTo>
                  <a:lnTo>
                    <a:pt x="1202634" y="109331"/>
                  </a:lnTo>
                  <a:cubicBezTo>
                    <a:pt x="1212573" y="112644"/>
                    <a:pt x="1222179" y="117215"/>
                    <a:pt x="1232452" y="119270"/>
                  </a:cubicBezTo>
                  <a:cubicBezTo>
                    <a:pt x="1290019" y="130783"/>
                    <a:pt x="1340998" y="141535"/>
                    <a:pt x="1401417" y="149087"/>
                  </a:cubicBezTo>
                  <a:lnTo>
                    <a:pt x="1480930" y="159026"/>
                  </a:lnTo>
                  <a:cubicBezTo>
                    <a:pt x="1540536" y="165904"/>
                    <a:pt x="1599949" y="175162"/>
                    <a:pt x="1659834" y="178905"/>
                  </a:cubicBezTo>
                  <a:lnTo>
                    <a:pt x="1818860" y="188844"/>
                  </a:lnTo>
                  <a:cubicBezTo>
                    <a:pt x="1977334" y="200583"/>
                    <a:pt x="1875656" y="198783"/>
                    <a:pt x="1987826" y="19878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2E5C9E-B6D3-C142-9FEB-C1C4D88A56C0}"/>
              </a:ext>
            </a:extLst>
          </p:cNvPr>
          <p:cNvGrpSpPr/>
          <p:nvPr/>
        </p:nvGrpSpPr>
        <p:grpSpPr>
          <a:xfrm>
            <a:off x="6695290" y="2637576"/>
            <a:ext cx="2335516" cy="2368912"/>
            <a:chOff x="1159823" y="1645344"/>
            <a:chExt cx="2335516" cy="236891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351AD7-0CD2-EB47-9151-45EC56561908}"/>
                </a:ext>
              </a:extLst>
            </p:cNvPr>
            <p:cNvSpPr txBox="1"/>
            <p:nvPr/>
          </p:nvSpPr>
          <p:spPr>
            <a:xfrm>
              <a:off x="1159823" y="2383040"/>
              <a:ext cx="233551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happens if we take the complement of a negative number?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F47D0FF-4530-434B-8082-76459A22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985" y="164534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1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4117" y="261915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18647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569911" y="2145605"/>
            <a:ext cx="3645704" cy="1529754"/>
            <a:chOff x="3569911" y="2145605"/>
            <a:chExt cx="3645704" cy="15297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238792" y="2752029"/>
              <a:ext cx="1976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0100 1100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0100 1101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3569911" y="2145605"/>
              <a:ext cx="1239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b="1" i="1" dirty="0"/>
                <a:t>complement</a:t>
              </a:r>
              <a:endParaRPr lang="en-US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388352" y="2816573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176E88D-9458-0E44-9B65-60C014612B0D}"/>
                </a:ext>
              </a:extLst>
            </p:cNvPr>
            <p:cNvSpPr/>
            <p:nvPr/>
          </p:nvSpPr>
          <p:spPr>
            <a:xfrm flipH="1">
              <a:off x="4264658" y="2668101"/>
              <a:ext cx="1101649" cy="593625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4117" y="261915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75658" y="357602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734117" y="399998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106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366308" y="37694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5399076" y="421627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- 77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5670017" y="1682271"/>
            <a:ext cx="2921821" cy="977048"/>
            <a:chOff x="5670017" y="1682271"/>
            <a:chExt cx="2921821" cy="97704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00004" y="1682271"/>
              <a:ext cx="2791834" cy="683503"/>
              <a:chOff x="5598731" y="1841440"/>
              <a:chExt cx="2791834" cy="6993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7449282" y="1841440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6092559" y="1375873"/>
                <a:ext cx="671059" cy="165871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F48BC5C-25BE-B44B-9901-3F1F1FC8B860}"/>
              </a:ext>
            </a:extLst>
          </p:cNvPr>
          <p:cNvGrpSpPr/>
          <p:nvPr/>
        </p:nvGrpSpPr>
        <p:grpSpPr>
          <a:xfrm>
            <a:off x="229539" y="2400384"/>
            <a:ext cx="1758207" cy="563125"/>
            <a:chOff x="229539" y="2400384"/>
            <a:chExt cx="1758207" cy="5631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797663" y="261759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532EC5-1AFE-CE49-BA18-460189F36179}"/>
                </a:ext>
              </a:extLst>
            </p:cNvPr>
            <p:cNvGrpSpPr/>
            <p:nvPr/>
          </p:nvGrpSpPr>
          <p:grpSpPr>
            <a:xfrm>
              <a:off x="229539" y="2400384"/>
              <a:ext cx="1523489" cy="523220"/>
              <a:chOff x="7307461" y="-48027"/>
              <a:chExt cx="1523489" cy="52322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599F1-DE99-F442-B320-96DA259F2270}"/>
                  </a:ext>
                </a:extLst>
              </p:cNvPr>
              <p:cNvSpPr txBox="1"/>
              <p:nvPr/>
            </p:nvSpPr>
            <p:spPr>
              <a:xfrm>
                <a:off x="7307461" y="-48027"/>
                <a:ext cx="1456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Positive. </a:t>
                </a:r>
                <a:br>
                  <a:rPr lang="en-US" dirty="0"/>
                </a:br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E606185-7615-144C-9794-07DE36DB0DB1}"/>
                  </a:ext>
                </a:extLst>
              </p:cNvPr>
              <p:cNvSpPr/>
              <p:nvPr/>
            </p:nvSpPr>
            <p:spPr>
              <a:xfrm rot="12571662">
                <a:off x="8366228" y="219191"/>
                <a:ext cx="464722" cy="45719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5DD3EE-039F-0D48-A519-80A5B19F49CB}"/>
              </a:ext>
            </a:extLst>
          </p:cNvPr>
          <p:cNvGrpSpPr/>
          <p:nvPr/>
        </p:nvGrpSpPr>
        <p:grpSpPr>
          <a:xfrm>
            <a:off x="-262024" y="3098109"/>
            <a:ext cx="3505645" cy="990196"/>
            <a:chOff x="-262024" y="3098109"/>
            <a:chExt cx="3505645" cy="9901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60D900-C677-A24B-B0D4-3E1AEF4F8DAB}"/>
                </a:ext>
              </a:extLst>
            </p:cNvPr>
            <p:cNvSpPr txBox="1"/>
            <p:nvPr/>
          </p:nvSpPr>
          <p:spPr>
            <a:xfrm>
              <a:off x="1449540" y="3098109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0110 1010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F8BD304-BF80-4048-9124-CD83CE4EBB83}"/>
                </a:ext>
              </a:extLst>
            </p:cNvPr>
            <p:cNvGrpSpPr/>
            <p:nvPr/>
          </p:nvGrpSpPr>
          <p:grpSpPr>
            <a:xfrm>
              <a:off x="-262024" y="3261726"/>
              <a:ext cx="1996138" cy="826579"/>
              <a:chOff x="6836588" y="300593"/>
              <a:chExt cx="1996138" cy="82657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53E999-B140-2F41-BC91-A364342703F9}"/>
                  </a:ext>
                </a:extLst>
              </p:cNvPr>
              <p:cNvSpPr txBox="1"/>
              <p:nvPr/>
            </p:nvSpPr>
            <p:spPr>
              <a:xfrm>
                <a:off x="6836588" y="388508"/>
                <a:ext cx="14561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Use </a:t>
                </a:r>
              </a:p>
              <a:p>
                <a:pPr algn="ctr"/>
                <a:r>
                  <a:rPr lang="en-US" dirty="0"/>
                  <a:t>unsigned </a:t>
                </a:r>
              </a:p>
              <a:p>
                <a:pPr algn="ctr"/>
                <a:r>
                  <a:rPr lang="en-US" dirty="0"/>
                  <a:t>binary</a:t>
                </a: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346C375-DEA8-EC41-A702-87E5D4391B44}"/>
                  </a:ext>
                </a:extLst>
              </p:cNvPr>
              <p:cNvSpPr/>
              <p:nvPr/>
            </p:nvSpPr>
            <p:spPr>
              <a:xfrm flipH="1" flipV="1">
                <a:off x="7901557" y="300593"/>
                <a:ext cx="931169" cy="314298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70CFE8-245D-7842-862B-F7D8FC490DAD}"/>
              </a:ext>
            </a:extLst>
          </p:cNvPr>
          <p:cNvGrpSpPr/>
          <p:nvPr/>
        </p:nvGrpSpPr>
        <p:grpSpPr>
          <a:xfrm>
            <a:off x="3712391" y="3284109"/>
            <a:ext cx="2178146" cy="1402418"/>
            <a:chOff x="3712391" y="3284109"/>
            <a:chExt cx="2178146" cy="14024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210186-121D-FE4B-86E5-664ACD9891FB}"/>
                </a:ext>
              </a:extLst>
            </p:cNvPr>
            <p:cNvGrpSpPr/>
            <p:nvPr/>
          </p:nvGrpSpPr>
          <p:grpSpPr>
            <a:xfrm>
              <a:off x="3712391" y="3646522"/>
              <a:ext cx="2069187" cy="1040005"/>
              <a:chOff x="6692101" y="587149"/>
              <a:chExt cx="2069187" cy="10400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F9EFEF-A57C-E844-AF38-8754432611B1}"/>
                  </a:ext>
                </a:extLst>
              </p:cNvPr>
              <p:cNvSpPr txBox="1"/>
              <p:nvPr/>
            </p:nvSpPr>
            <p:spPr>
              <a:xfrm>
                <a:off x="6692101" y="673047"/>
                <a:ext cx="1511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Positive. </a:t>
                </a:r>
              </a:p>
              <a:p>
                <a:pPr algn="ctr"/>
                <a:r>
                  <a:rPr lang="en-US" dirty="0"/>
                  <a:t>Use unsigned binary… but include a -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E8D78CB-686C-6746-8476-AA152BF273C6}"/>
                  </a:ext>
                </a:extLst>
              </p:cNvPr>
              <p:cNvSpPr/>
              <p:nvPr/>
            </p:nvSpPr>
            <p:spPr>
              <a:xfrm rot="16200000" flipH="1">
                <a:off x="8195051" y="261863"/>
                <a:ext cx="240951" cy="89152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FE2900D-8E0F-2E4F-B166-20C0776945F3}"/>
                </a:ext>
              </a:extLst>
            </p:cNvPr>
            <p:cNvSpPr/>
            <p:nvPr/>
          </p:nvSpPr>
          <p:spPr>
            <a:xfrm>
              <a:off x="5700454" y="32841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1493</TotalTime>
  <Words>1916</Words>
  <Application>Microsoft Macintosh PowerPoint</Application>
  <PresentationFormat>On-screen Show (16:9)</PresentationFormat>
  <Paragraphs>431</Paragraphs>
  <Slides>23</Slides>
  <Notes>18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07 – Signed Binary Numbers</vt:lpstr>
      <vt:lpstr>Signed Binary Representations</vt:lpstr>
      <vt:lpstr>Sign Magnitude Representation</vt:lpstr>
      <vt:lpstr>Sign Magnitude Representation</vt:lpstr>
      <vt:lpstr>Sign Magnitude Representation</vt:lpstr>
      <vt:lpstr>Sign Magnitude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Acknowledgments</vt:lpstr>
      <vt:lpstr>Sign Magnitude Representation</vt:lpstr>
      <vt:lpstr>Sign Magnitude Representation</vt:lpstr>
      <vt:lpstr>Sign Magnitude Representation</vt:lpstr>
      <vt:lpstr>Two’s Complement Representation</vt:lpstr>
      <vt:lpstr>Two’s Complement Representation</vt:lpstr>
      <vt:lpstr>Two’s Complement Representation</vt:lpstr>
      <vt:lpstr>Two’s Complement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– Signed Binary Numbers</dc:title>
  <dc:creator>Braught, Grant</dc:creator>
  <cp:lastModifiedBy>Braught, Grant</cp:lastModifiedBy>
  <cp:revision>122</cp:revision>
  <dcterms:created xsi:type="dcterms:W3CDTF">2020-08-31T00:00:31Z</dcterms:created>
  <dcterms:modified xsi:type="dcterms:W3CDTF">2022-02-06T22:03:50Z</dcterms:modified>
</cp:coreProperties>
</file>