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88" r:id="rId3"/>
    <p:sldId id="293" r:id="rId4"/>
    <p:sldId id="289" r:id="rId5"/>
    <p:sldId id="295" r:id="rId6"/>
    <p:sldId id="290" r:id="rId7"/>
    <p:sldId id="327" r:id="rId8"/>
    <p:sldId id="328" r:id="rId9"/>
    <p:sldId id="326" r:id="rId10"/>
    <p:sldId id="331" r:id="rId11"/>
    <p:sldId id="329" r:id="rId12"/>
    <p:sldId id="330" r:id="rId13"/>
    <p:sldId id="292" r:id="rId14"/>
    <p:sldId id="297" r:id="rId15"/>
    <p:sldId id="296" r:id="rId16"/>
    <p:sldId id="332" r:id="rId17"/>
    <p:sldId id="294" r:id="rId18"/>
    <p:sldId id="299" r:id="rId19"/>
    <p:sldId id="311" r:id="rId20"/>
    <p:sldId id="305" r:id="rId21"/>
    <p:sldId id="303" r:id="rId22"/>
    <p:sldId id="306" r:id="rId23"/>
    <p:sldId id="307" r:id="rId24"/>
    <p:sldId id="308" r:id="rId25"/>
    <p:sldId id="312" r:id="rId26"/>
    <p:sldId id="314" r:id="rId27"/>
    <p:sldId id="315" r:id="rId28"/>
    <p:sldId id="316" r:id="rId29"/>
    <p:sldId id="313" r:id="rId30"/>
    <p:sldId id="324" r:id="rId31"/>
    <p:sldId id="280" r:id="rId32"/>
    <p:sldId id="298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2"/>
    <p:restoredTop sz="73925"/>
  </p:normalViewPr>
  <p:slideViewPr>
    <p:cSldViewPr snapToGrid="0" snapToObjects="1">
      <p:cViewPr varScale="1">
        <p:scale>
          <a:sx n="115" d="100"/>
          <a:sy n="115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-6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Shifting to a new unit today.</a:t>
            </a:r>
          </a:p>
          <a:p>
            <a:r>
              <a:rPr lang="en-US" dirty="0"/>
              <a:t>We have a basic machine and understand how it works.</a:t>
            </a:r>
          </a:p>
          <a:p>
            <a:r>
              <a:rPr lang="en-US" dirty="0"/>
              <a:t>But we don’t use a machine like that.</a:t>
            </a:r>
          </a:p>
          <a:p>
            <a:r>
              <a:rPr lang="en-US" dirty="0"/>
              <a:t>We use one that has an OS </a:t>
            </a:r>
          </a:p>
          <a:p>
            <a:r>
              <a:rPr lang="en-US" dirty="0"/>
              <a:t>  - Mac / Windows / Linux (maybe)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user interaction.</a:t>
            </a:r>
          </a:p>
          <a:p>
            <a:r>
              <a:rPr lang="en-US" dirty="0"/>
              <a:t> - A little more of that trade off that was mentioned earlier.</a:t>
            </a:r>
          </a:p>
          <a:p>
            <a:r>
              <a:rPr lang="en-US" dirty="0"/>
              <a:t>   - A GUI will be very easy to use for the new or general user.</a:t>
            </a:r>
          </a:p>
          <a:p>
            <a:r>
              <a:rPr lang="en-US" dirty="0"/>
              <a:t>     - but will require running more OS instructions and fewer application instructions.</a:t>
            </a:r>
          </a:p>
          <a:p>
            <a:r>
              <a:rPr lang="en-US" dirty="0"/>
              <a:t>   - A CLI will be faster but less convenient for typical users.</a:t>
            </a:r>
          </a:p>
          <a:p>
            <a:r>
              <a:rPr lang="en-US" dirty="0"/>
              <a:t>     - but less time will be spent running OS instructions and more time running application instructions.</a:t>
            </a:r>
          </a:p>
          <a:p>
            <a:r>
              <a:rPr lang="en-US" dirty="0"/>
              <a:t>     - That said, experienced “power users” also often find the CLI more convenient for many tasks.</a:t>
            </a:r>
          </a:p>
          <a:p>
            <a:r>
              <a:rPr lang="en-US" dirty="0"/>
              <a:t>     - Taking COMP 190 will move you in that direction.</a:t>
            </a:r>
          </a:p>
          <a:p>
            <a:endParaRPr lang="en-US" dirty="0"/>
          </a:p>
          <a:p>
            <a:r>
              <a:rPr lang="en-US" dirty="0"/>
              <a:t>The tradeoff again is that any machine cycles spent generating, updating, displaying the GUI are cycles not spent running the application programs that do actual work that we care about.</a:t>
            </a:r>
          </a:p>
          <a:p>
            <a:r>
              <a:rPr lang="en-US" dirty="0"/>
              <a:t>  - They make the machine easier to use and probably more useful overall</a:t>
            </a:r>
          </a:p>
          <a:p>
            <a:r>
              <a:rPr lang="en-US" dirty="0"/>
              <a:t>    - By making it easier to run multiple programs</a:t>
            </a:r>
          </a:p>
          <a:p>
            <a:r>
              <a:rPr lang="en-US" dirty="0"/>
              <a:t>    - But the more the machine spends doing OS stuff, the less time it spends running each of those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35932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some new stuff in this definition too:</a:t>
            </a:r>
          </a:p>
          <a:p>
            <a:endParaRPr lang="en-US" dirty="0"/>
          </a:p>
          <a:p>
            <a:r>
              <a:rPr lang="en-US" dirty="0"/>
              <a:t>The OS is loaded by the “boot program”</a:t>
            </a:r>
          </a:p>
          <a:p>
            <a:r>
              <a:rPr lang="en-US" dirty="0"/>
              <a:t>  - The Boot Program is the first program that runs when the computer turns on</a:t>
            </a:r>
          </a:p>
          <a:p>
            <a:r>
              <a:rPr lang="en-US" dirty="0"/>
              <a:t>    - One of its jobs is to get the OS into the main memory</a:t>
            </a:r>
          </a:p>
          <a:p>
            <a:r>
              <a:rPr lang="en-US" dirty="0"/>
              <a:t>    - So that it can run.</a:t>
            </a:r>
          </a:p>
          <a:p>
            <a:endParaRPr lang="en-US" dirty="0"/>
          </a:p>
          <a:p>
            <a:r>
              <a:rPr lang="en-US" dirty="0"/>
              <a:t>The “boot program” is the reason we say “Boot or Reboot” the computer.</a:t>
            </a:r>
          </a:p>
          <a:p>
            <a:r>
              <a:rPr lang="en-US" dirty="0"/>
              <a:t>  - We’ll see more about it in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41352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one of the main OS abstractions</a:t>
            </a:r>
          </a:p>
          <a:p>
            <a:r>
              <a:rPr lang="en-US" dirty="0"/>
              <a:t>The Application Program Interface (API)</a:t>
            </a:r>
          </a:p>
          <a:p>
            <a:r>
              <a:rPr lang="en-US" dirty="0"/>
              <a:t>  - The API is a way for a running program to make a request of the OS</a:t>
            </a:r>
          </a:p>
          <a:p>
            <a:r>
              <a:rPr lang="en-US" dirty="0"/>
              <a:t>   - a way to ask the OS to do something for the program that it is not allowed to do for itself (because of protection and sharing).</a:t>
            </a:r>
          </a:p>
          <a:p>
            <a:endParaRPr lang="en-US" dirty="0"/>
          </a:p>
          <a:p>
            <a:r>
              <a:rPr lang="en-US" dirty="0"/>
              <a:t>  - If the OS is controlling how the resources are shared and protecting programs from each other</a:t>
            </a:r>
          </a:p>
          <a:p>
            <a:r>
              <a:rPr lang="en-US" dirty="0"/>
              <a:t>  - then those programs must ask the OS to do some things for them</a:t>
            </a:r>
          </a:p>
          <a:p>
            <a:r>
              <a:rPr lang="en-US" dirty="0"/>
              <a:t>    - For example, getting more memory, or reading or writing a file.</a:t>
            </a:r>
          </a:p>
          <a:p>
            <a:r>
              <a:rPr lang="en-US" dirty="0"/>
              <a:t>      - If programs could do these things on their own</a:t>
            </a:r>
          </a:p>
          <a:p>
            <a:r>
              <a:rPr lang="en-US" dirty="0"/>
              <a:t>      - Then the OS would be unable to stop them from breaking the rules</a:t>
            </a:r>
          </a:p>
          <a:p>
            <a:r>
              <a:rPr lang="en-US" dirty="0"/>
              <a:t>      - One program could just read another’s memory or write to another’s files.</a:t>
            </a:r>
          </a:p>
          <a:p>
            <a:endParaRPr lang="en-US" dirty="0"/>
          </a:p>
          <a:p>
            <a:r>
              <a:rPr lang="en-US" dirty="0"/>
              <a:t>The API provided by the OS is called the System Call Interface</a:t>
            </a:r>
          </a:p>
          <a:p>
            <a:r>
              <a:rPr lang="en-US" dirty="0"/>
              <a:t>  - User or application programs will ask the OS to do things for it by using the System Call Interface.</a:t>
            </a:r>
          </a:p>
          <a:p>
            <a:r>
              <a:rPr lang="en-US" dirty="0"/>
              <a:t>  - Or we say the application program makes system calls to request operating system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using metaphor a lot the rest of the semester to talk about bigger ideas.</a:t>
            </a:r>
          </a:p>
          <a:p>
            <a:r>
              <a:rPr lang="en-US" dirty="0"/>
              <a:t>  - They give us a way to think about complex systems in terms of things we know.</a:t>
            </a:r>
          </a:p>
          <a:p>
            <a:r>
              <a:rPr lang="en-US" dirty="0"/>
              <a:t>    - Like the cache metaphor you developed and revised in the writing assignment.</a:t>
            </a:r>
          </a:p>
          <a:p>
            <a:r>
              <a:rPr lang="en-US" dirty="0"/>
              <a:t>  - They give us intuition about how the system works.</a:t>
            </a:r>
          </a:p>
          <a:p>
            <a:r>
              <a:rPr lang="en-US" dirty="0"/>
              <a:t>  - And many of the things in the systems are inspired by the way the world works.</a:t>
            </a:r>
          </a:p>
          <a:p>
            <a:endParaRPr lang="en-US" dirty="0"/>
          </a:p>
          <a:p>
            <a:r>
              <a:rPr lang="en-US" dirty="0"/>
              <a:t>We’ll think of a computing system as </a:t>
            </a:r>
          </a:p>
          <a:p>
            <a:r>
              <a:rPr lang="en-US" dirty="0"/>
              <a:t>  - Hardware is the physical resources used by the programs</a:t>
            </a:r>
          </a:p>
          <a:p>
            <a:r>
              <a:rPr lang="en-US" dirty="0"/>
              <a:t>  - user application programs are the programs we run to get stuff done.</a:t>
            </a:r>
          </a:p>
          <a:p>
            <a:r>
              <a:rPr lang="en-US" dirty="0"/>
              <a:t>  - The OS are the programs that manage (share and protect) the resources.</a:t>
            </a:r>
          </a:p>
          <a:p>
            <a:endParaRPr lang="en-US" dirty="0"/>
          </a:p>
          <a:p>
            <a:r>
              <a:rPr lang="en-US" dirty="0"/>
              <a:t>There are elements in the metaphor that play the roles of these different parts of the system.</a:t>
            </a:r>
          </a:p>
          <a:p>
            <a:r>
              <a:rPr lang="en-US" dirty="0"/>
              <a:t>  - The things the college does (i.e. the programs and OS that run) use the hardware (buildings, classrooms, equipment,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  - The stuff students do are the application programs (the useful work)</a:t>
            </a:r>
          </a:p>
          <a:p>
            <a:r>
              <a:rPr lang="en-US" dirty="0"/>
              <a:t>    - classes, teams, organizations, individual student activities,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supporting programs that make the useful work possible are the OS</a:t>
            </a:r>
          </a:p>
          <a:p>
            <a:r>
              <a:rPr lang="en-US" dirty="0"/>
              <a:t>    - The faculty, staff, coaches, administration activities are the OS programs.</a:t>
            </a:r>
          </a:p>
          <a:p>
            <a:r>
              <a:rPr lang="en-US" dirty="0"/>
              <a:t>    - They are the go-between for the the application programs (students) and the campus resources (hardware)</a:t>
            </a:r>
          </a:p>
          <a:p>
            <a:r>
              <a:rPr lang="en-US" dirty="0"/>
              <a:t>      - They make the system convenient and efficient for students.</a:t>
            </a:r>
          </a:p>
          <a:p>
            <a:r>
              <a:rPr lang="en-US" dirty="0"/>
              <a:t>      - They provide the protection and sharing that is necessary.</a:t>
            </a:r>
          </a:p>
          <a:p>
            <a:endParaRPr lang="en-US" dirty="0"/>
          </a:p>
          <a:p>
            <a:r>
              <a:rPr lang="en-US" dirty="0"/>
              <a:t>Not a perfect metaphor… they never are...</a:t>
            </a:r>
          </a:p>
          <a:p>
            <a:r>
              <a:rPr lang="en-US" dirty="0"/>
              <a:t>  - Recognizing the ways it fits and the ways it doesn’t fit are both useful exercises.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40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little introduction to many of the topics we’ll explore in more depth.</a:t>
            </a:r>
          </a:p>
          <a:p>
            <a:r>
              <a:rPr lang="en-US" dirty="0"/>
              <a:t>  - Here the point is just to plant some seeds.</a:t>
            </a:r>
          </a:p>
          <a:p>
            <a:r>
              <a:rPr lang="en-US" dirty="0"/>
              <a:t>  - It is not expected that this will be sufficient to understand everything.</a:t>
            </a:r>
          </a:p>
          <a:p>
            <a:r>
              <a:rPr lang="en-US" dirty="0"/>
              <a:t>  - We will be coming back to each of these for much more time.</a:t>
            </a:r>
          </a:p>
          <a:p>
            <a:endParaRPr lang="en-US" dirty="0"/>
          </a:p>
          <a:p>
            <a:r>
              <a:rPr lang="en-US" dirty="0"/>
              <a:t>Process: </a:t>
            </a:r>
          </a:p>
          <a:p>
            <a:r>
              <a:rPr lang="en-US" dirty="0"/>
              <a:t>  - Process is a program that is running… </a:t>
            </a:r>
          </a:p>
          <a:p>
            <a:r>
              <a:rPr lang="en-US" dirty="0"/>
              <a:t>    - Note a program may or may not be running (class/team)</a:t>
            </a:r>
          </a:p>
          <a:p>
            <a:r>
              <a:rPr lang="en-US" dirty="0"/>
              <a:t>      - a program is just a collection of instructions</a:t>
            </a:r>
          </a:p>
          <a:p>
            <a:r>
              <a:rPr lang="en-US" dirty="0"/>
              <a:t>      - it is only running if it is loaded into main memory and can have instructions fetched/decoded/executed.</a:t>
            </a:r>
          </a:p>
          <a:p>
            <a:r>
              <a:rPr lang="en-US" dirty="0"/>
              <a:t>  - A class that is not being offered this semester or a sport that is out of season is similar to a program that is not running.</a:t>
            </a:r>
          </a:p>
          <a:p>
            <a:r>
              <a:rPr lang="en-US" dirty="0"/>
              <a:t>  - There is a lot of additional information when the program is running</a:t>
            </a:r>
          </a:p>
          <a:p>
            <a:r>
              <a:rPr lang="en-US" dirty="0"/>
              <a:t>    - where the players are on the field/court during a game, what are they doing.  </a:t>
            </a:r>
          </a:p>
          <a:p>
            <a:r>
              <a:rPr lang="en-US" dirty="0"/>
              <a:t>    - what is on the board during a class / what is the prof. saying, the current grade book.</a:t>
            </a:r>
          </a:p>
          <a:p>
            <a:endParaRPr lang="en-US" dirty="0"/>
          </a:p>
          <a:p>
            <a:r>
              <a:rPr lang="en-US" dirty="0"/>
              <a:t>Multiprogramming: </a:t>
            </a:r>
          </a:p>
          <a:p>
            <a:r>
              <a:rPr lang="en-US" dirty="0"/>
              <a:t>  - There are multiple classes that meet in a room</a:t>
            </a:r>
          </a:p>
          <a:p>
            <a:r>
              <a:rPr lang="en-US" dirty="0"/>
              <a:t>  - All of them are running </a:t>
            </a:r>
          </a:p>
          <a:p>
            <a:r>
              <a:rPr lang="en-US" dirty="0"/>
              <a:t>  - but not all of them meet simultaneously</a:t>
            </a:r>
          </a:p>
          <a:p>
            <a:r>
              <a:rPr lang="en-US" dirty="0"/>
              <a:t>    - I.e. the CPU is not executing instructions from all of them at the same exact moment.</a:t>
            </a:r>
          </a:p>
          <a:p>
            <a:r>
              <a:rPr lang="en-US" dirty="0"/>
              <a:t>  - The hardware is switched from one to the other</a:t>
            </a:r>
          </a:p>
          <a:p>
            <a:r>
              <a:rPr lang="en-US" dirty="0"/>
              <a:t>    - So, in some sense we can still say that they are all running at the same time.</a:t>
            </a:r>
          </a:p>
          <a:p>
            <a:endParaRPr lang="en-US" dirty="0"/>
          </a:p>
          <a:p>
            <a:r>
              <a:rPr lang="en-US" dirty="0"/>
              <a:t>System Calls:</a:t>
            </a:r>
          </a:p>
          <a:p>
            <a:r>
              <a:rPr lang="en-US" dirty="0"/>
              <a:t>  - When programs want to use a shared resource they must request it via the OS </a:t>
            </a:r>
          </a:p>
          <a:p>
            <a:r>
              <a:rPr lang="en-US" dirty="0"/>
              <a:t>  - For example to reserve a room you need to contact a staff member (part of the OS).</a:t>
            </a:r>
          </a:p>
          <a:p>
            <a:r>
              <a:rPr lang="en-US" dirty="0"/>
              <a:t>    - That staff ensures the resource is available and is shared fairly</a:t>
            </a:r>
          </a:p>
          <a:p>
            <a:r>
              <a:rPr lang="en-US" dirty="0"/>
              <a:t>  - To get a transcript, you cannot do this yourself…</a:t>
            </a:r>
          </a:p>
          <a:p>
            <a:r>
              <a:rPr lang="en-US" dirty="0"/>
              <a:t>    - contact the registrar (part of the OS)</a:t>
            </a:r>
          </a:p>
          <a:p>
            <a:r>
              <a:rPr lang="en-US" dirty="0"/>
              <a:t>    - the registrar ensures that the resource is protected (i.e. that the transcripts are valid).</a:t>
            </a:r>
          </a:p>
          <a:p>
            <a:endParaRPr lang="en-US" dirty="0"/>
          </a:p>
          <a:p>
            <a:r>
              <a:rPr lang="en-US" dirty="0"/>
              <a:t>Virtual Memory: </a:t>
            </a:r>
          </a:p>
          <a:p>
            <a:r>
              <a:rPr lang="en-US" dirty="0"/>
              <a:t>  - This is like the library w/ interlibrary loan</a:t>
            </a:r>
          </a:p>
          <a:p>
            <a:r>
              <a:rPr lang="en-US" dirty="0"/>
              <a:t>  - It’s like each student has a complete library at their disposal</a:t>
            </a:r>
          </a:p>
          <a:p>
            <a:r>
              <a:rPr lang="en-US" dirty="0"/>
              <a:t>    - If the book is out, you place a hold and you get it (it just takes a little longer)</a:t>
            </a:r>
          </a:p>
          <a:p>
            <a:r>
              <a:rPr lang="en-US" dirty="0"/>
              <a:t>    - Also the library appears to have way more books than it actually does (inter library loan)</a:t>
            </a:r>
          </a:p>
          <a:p>
            <a:r>
              <a:rPr lang="en-US" dirty="0"/>
              <a:t>      - If the book isn’t actually here, it takes a little longer, you still get it (it just takes a little longer)</a:t>
            </a:r>
          </a:p>
          <a:p>
            <a:endParaRPr lang="en-US" dirty="0"/>
          </a:p>
          <a:p>
            <a:r>
              <a:rPr lang="en-US" dirty="0"/>
              <a:t>Device Stack: </a:t>
            </a:r>
          </a:p>
          <a:p>
            <a:r>
              <a:rPr lang="en-US" dirty="0"/>
              <a:t>  - This is like a student making a request that a repair be made in their room.</a:t>
            </a:r>
          </a:p>
          <a:p>
            <a:r>
              <a:rPr lang="en-US" dirty="0"/>
              <a:t>  - The student making the request does not need to worry about</a:t>
            </a:r>
          </a:p>
          <a:p>
            <a:r>
              <a:rPr lang="en-US" dirty="0"/>
              <a:t>    - the specific tools that have to be used to accomplish the task.</a:t>
            </a:r>
          </a:p>
          <a:p>
            <a:r>
              <a:rPr lang="en-US" dirty="0"/>
              <a:t>    - or where they are on campus or even who will complete the repair.</a:t>
            </a:r>
          </a:p>
          <a:p>
            <a:r>
              <a:rPr lang="en-US" dirty="0"/>
              <a:t>  - The request is handed off to the “system” which knows and manages those details.</a:t>
            </a:r>
          </a:p>
          <a:p>
            <a:r>
              <a:rPr lang="en-US" dirty="0"/>
              <a:t>    - This is done via the system call interface in the OS.</a:t>
            </a:r>
          </a:p>
          <a:p>
            <a:endParaRPr lang="en-US" dirty="0"/>
          </a:p>
          <a:p>
            <a:r>
              <a:rPr lang="en-US" dirty="0"/>
              <a:t>Multi-Threading: </a:t>
            </a:r>
          </a:p>
          <a:p>
            <a:r>
              <a:rPr lang="en-US" dirty="0"/>
              <a:t>  - If we think of a team as an application program</a:t>
            </a:r>
          </a:p>
          <a:p>
            <a:r>
              <a:rPr lang="en-US" dirty="0"/>
              <a:t>    - Then we can also think of each individual on the team as part of that program</a:t>
            </a:r>
          </a:p>
          <a:p>
            <a:r>
              <a:rPr lang="en-US" dirty="0"/>
              <a:t>    - each part of the program is doing their part simultaneously - e.g. goalie, forward, etc.</a:t>
            </a:r>
          </a:p>
          <a:p>
            <a:r>
              <a:rPr lang="en-US" dirty="0"/>
              <a:t>  - like multiple parts of a program executing simultaneously</a:t>
            </a:r>
          </a:p>
          <a:p>
            <a:r>
              <a:rPr lang="en-US" dirty="0"/>
              <a:t>    - think multiple browser tabs – one playing video, one showing a page</a:t>
            </a:r>
          </a:p>
          <a:p>
            <a:r>
              <a:rPr lang="en-US" dirty="0"/>
              <a:t>    - both are part of the browser program</a:t>
            </a:r>
          </a:p>
          <a:p>
            <a:r>
              <a:rPr lang="en-US" dirty="0"/>
              <a:t>    - executing simultaneously</a:t>
            </a:r>
          </a:p>
          <a:p>
            <a:r>
              <a:rPr lang="en-US" dirty="0"/>
              <a:t>  - This may sound very similar to multiprogramming</a:t>
            </a:r>
          </a:p>
          <a:p>
            <a:r>
              <a:rPr lang="en-US" dirty="0"/>
              <a:t>    - It is.</a:t>
            </a:r>
          </a:p>
          <a:p>
            <a:r>
              <a:rPr lang="en-US" dirty="0"/>
              <a:t>    - But in this case the code is just part of the same program.</a:t>
            </a:r>
          </a:p>
          <a:p>
            <a:endParaRPr lang="en-US" dirty="0"/>
          </a:p>
          <a:p>
            <a:r>
              <a:rPr lang="en-US" dirty="0"/>
              <a:t>Will visit each one in greater detail in the coming days.</a:t>
            </a:r>
          </a:p>
        </p:txBody>
      </p:sp>
    </p:spTree>
    <p:extLst>
      <p:ext uri="{BB962C8B-B14F-4D97-AF65-F5344CB8AC3E}">
        <p14:creationId xmlns:p14="http://schemas.microsoft.com/office/powerpoint/2010/main" val="102316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already emphasized this numerous times.</a:t>
            </a:r>
          </a:p>
          <a:p>
            <a:r>
              <a:rPr lang="en-US" dirty="0"/>
              <a:t>But we’ll want to keep these in mind throughout the entire OS unit!</a:t>
            </a:r>
          </a:p>
          <a:p>
            <a:endParaRPr lang="en-US" dirty="0"/>
          </a:p>
          <a:p>
            <a:r>
              <a:rPr lang="en-US" dirty="0"/>
              <a:t>What we learn generalizes to multicore CPUs </a:t>
            </a:r>
          </a:p>
          <a:p>
            <a:r>
              <a:rPr lang="en-US" dirty="0"/>
              <a:t>  - Conceptually its pretty easy... There are just multiple of them.</a:t>
            </a:r>
          </a:p>
          <a:p>
            <a:r>
              <a:rPr lang="en-US" dirty="0"/>
              <a:t>  - Technically it is quite complex.</a:t>
            </a:r>
          </a:p>
          <a:p>
            <a:r>
              <a:rPr lang="en-US" dirty="0"/>
              <a:t>  - Good topic for a graduate level Operating Systems course.</a:t>
            </a:r>
          </a:p>
        </p:txBody>
      </p:sp>
    </p:spTree>
    <p:extLst>
      <p:ext uri="{BB962C8B-B14F-4D97-AF65-F5344CB8AC3E}">
        <p14:creationId xmlns:p14="http://schemas.microsoft.com/office/powerpoint/2010/main" val="91309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turn not wo how the OS gets up and running on your computer.</a:t>
            </a:r>
          </a:p>
          <a:p>
            <a:r>
              <a:rPr lang="en-US" dirty="0"/>
              <a:t>  - That is the boot process!</a:t>
            </a:r>
          </a:p>
          <a:p>
            <a:r>
              <a:rPr lang="en-US" dirty="0"/>
              <a:t>  - Or ”Booting the Machine” </a:t>
            </a:r>
          </a:p>
          <a:p>
            <a:r>
              <a:rPr lang="en-US" dirty="0"/>
              <a:t>    - or more properly… “Booting the OS”</a:t>
            </a:r>
          </a:p>
          <a:p>
            <a:r>
              <a:rPr lang="en-US" dirty="0"/>
              <a:t>    - or even more properly… “bootstrapping the OS”</a:t>
            </a:r>
          </a:p>
        </p:txBody>
      </p:sp>
    </p:spTree>
    <p:extLst>
      <p:ext uri="{BB962C8B-B14F-4D97-AF65-F5344CB8AC3E}">
        <p14:creationId xmlns:p14="http://schemas.microsoft.com/office/powerpoint/2010/main" val="209307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could also be on </a:t>
            </a:r>
          </a:p>
          <a:p>
            <a:r>
              <a:rPr lang="en-US" dirty="0"/>
              <a:t> - CD/DVD</a:t>
            </a:r>
          </a:p>
          <a:p>
            <a:r>
              <a:rPr lang="en-US" dirty="0"/>
              <a:t> - USB</a:t>
            </a:r>
          </a:p>
          <a:p>
            <a:r>
              <a:rPr lang="en-US" dirty="0"/>
              <a:t> - Even a remote network drive accessed over a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need to get to to get the OS running.</a:t>
            </a:r>
          </a:p>
          <a:p>
            <a:r>
              <a:rPr lang="en-US" dirty="0"/>
              <a:t>It has to be somewhere in memory,</a:t>
            </a:r>
          </a:p>
          <a:p>
            <a:r>
              <a:rPr lang="en-US" dirty="0"/>
              <a:t>With the PC pointing at its first instruction.</a:t>
            </a:r>
          </a:p>
          <a:p>
            <a:r>
              <a:rPr lang="en-US" dirty="0"/>
              <a:t>From there, the fetch/decode/execute cycle will take over.</a:t>
            </a:r>
          </a:p>
          <a:p>
            <a:endParaRPr lang="en-US" dirty="0"/>
          </a:p>
          <a:p>
            <a:r>
              <a:rPr lang="en-US" dirty="0"/>
              <a:t>This process of moving the OS from disk into memory and getting it running is called bootstrapping.</a:t>
            </a:r>
          </a:p>
          <a:p>
            <a:r>
              <a:rPr lang="en-US" dirty="0"/>
              <a:t>  - See: https://</a:t>
            </a:r>
            <a:r>
              <a:rPr lang="en-US" dirty="0" err="1"/>
              <a:t>en.wikipedia.org</a:t>
            </a:r>
            <a:r>
              <a:rPr lang="en-US" dirty="0"/>
              <a:t>/wiki/Bootstrapping</a:t>
            </a:r>
          </a:p>
        </p:txBody>
      </p:sp>
    </p:spTree>
    <p:extLst>
      <p:ext uri="{BB962C8B-B14F-4D97-AF65-F5344CB8AC3E}">
        <p14:creationId xmlns:p14="http://schemas.microsoft.com/office/powerpoint/2010/main" val="339241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take stock of where we are at this point</a:t>
            </a:r>
          </a:p>
          <a:p>
            <a:endParaRPr lang="en-US" dirty="0"/>
          </a:p>
          <a:p>
            <a:r>
              <a:rPr lang="en-US" dirty="0"/>
              <a:t>Language abstractions</a:t>
            </a:r>
          </a:p>
          <a:p>
            <a:r>
              <a:rPr lang="en-US" dirty="0"/>
              <a:t>  - Interpreted / Translated</a:t>
            </a:r>
          </a:p>
          <a:p>
            <a:r>
              <a:rPr lang="en-US" dirty="0"/>
              <a:t>  - Translated:</a:t>
            </a:r>
          </a:p>
          <a:p>
            <a:r>
              <a:rPr lang="en-US" dirty="0"/>
              <a:t>    - High Level Language (HLL) programs can be translated into assembly language (ASM)</a:t>
            </a:r>
          </a:p>
          <a:p>
            <a:r>
              <a:rPr lang="en-US" dirty="0"/>
              <a:t>      - Or into some other intermediate language that is more convenient for the compiler).</a:t>
            </a:r>
          </a:p>
          <a:p>
            <a:r>
              <a:rPr lang="en-US" dirty="0"/>
              <a:t>      - We did it by hand, but not hard to imagine a program that does it.</a:t>
            </a:r>
          </a:p>
          <a:p>
            <a:r>
              <a:rPr lang="en-US" dirty="0"/>
              <a:t>    - ASM is assembled into machine language (ML)</a:t>
            </a:r>
          </a:p>
          <a:p>
            <a:r>
              <a:rPr lang="en-US" dirty="0"/>
              <a:t>      - If the intermediate language is not ASM then it will be converted to ML.</a:t>
            </a:r>
          </a:p>
          <a:p>
            <a:r>
              <a:rPr lang="en-US" dirty="0"/>
              <a:t>  - Interpreted</a:t>
            </a:r>
          </a:p>
          <a:p>
            <a:r>
              <a:rPr lang="en-US" dirty="0"/>
              <a:t>    - We saw an example of this in lab when you wrote an assembler for </a:t>
            </a:r>
            <a:r>
              <a:rPr lang="en-US" dirty="0" err="1"/>
              <a:t>Silli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Machine abstractions</a:t>
            </a:r>
          </a:p>
          <a:p>
            <a:r>
              <a:rPr lang="en-US" dirty="0"/>
              <a:t> - ML executed by a stored program machine (program and data in main memory)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fetch/decode/execute (PC, IR and all that).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Data abstractions </a:t>
            </a:r>
          </a:p>
          <a:p>
            <a:r>
              <a:rPr lang="en-US" dirty="0"/>
              <a:t>  - allow us to interpret the patterns of 1’s and 0’s as information.</a:t>
            </a:r>
          </a:p>
          <a:p>
            <a:r>
              <a:rPr lang="en-US" dirty="0"/>
              <a:t>  - integers/decimal numbers/characters/colors/sounds/etc.</a:t>
            </a:r>
          </a:p>
          <a:p>
            <a:endParaRPr lang="en-US" dirty="0"/>
          </a:p>
          <a:p>
            <a:r>
              <a:rPr lang="en-US" dirty="0"/>
              <a:t>Hardware abstractions</a:t>
            </a:r>
          </a:p>
          <a:p>
            <a:r>
              <a:rPr lang="en-US" dirty="0"/>
              <a:t> - CPU and memory are logic circuits</a:t>
            </a:r>
          </a:p>
          <a:p>
            <a:r>
              <a:rPr lang="en-US" dirty="0"/>
              <a:t> - Logic circuits are built using logic gates</a:t>
            </a:r>
          </a:p>
          <a:p>
            <a:r>
              <a:rPr lang="en-US" dirty="0"/>
              <a:t> - Logic gates are built using transistors</a:t>
            </a:r>
          </a:p>
          <a:p>
            <a:r>
              <a:rPr lang="en-US" dirty="0"/>
              <a:t> - Transistors are voltage controlled switches</a:t>
            </a:r>
          </a:p>
          <a:p>
            <a:r>
              <a:rPr lang="en-US" dirty="0"/>
              <a:t>    - Opened and closed by voltages representing 0’s and 1’s.</a:t>
            </a:r>
          </a:p>
          <a:p>
            <a:endParaRPr lang="en-US" dirty="0"/>
          </a:p>
          <a:p>
            <a:r>
              <a:rPr lang="en-US" dirty="0"/>
              <a:t>That’s a pretty impressive collection of knowledge.</a:t>
            </a:r>
          </a:p>
          <a:p>
            <a:r>
              <a:rPr lang="en-US" dirty="0"/>
              <a:t>  - You have seen how a machine built with basically 2 things (NMOS/PMOS transistors)</a:t>
            </a:r>
          </a:p>
          <a:p>
            <a:r>
              <a:rPr lang="en-US" dirty="0"/>
              <a:t>  - can execute programs written in a high-level language.</a:t>
            </a:r>
          </a:p>
          <a:p>
            <a:r>
              <a:rPr lang="en-US" dirty="0"/>
              <a:t>  - Sure, there’s lots of details missing</a:t>
            </a:r>
          </a:p>
          <a:p>
            <a:r>
              <a:rPr lang="en-US" dirty="0"/>
              <a:t>    - but you have the big picture and experience with how it fits together.</a:t>
            </a:r>
          </a:p>
          <a:p>
            <a:r>
              <a:rPr lang="en-US" dirty="0"/>
              <a:t>    - with what you know and some determination you could build such a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do this we need some hardware support.</a:t>
            </a:r>
          </a:p>
          <a:p>
            <a:endParaRPr lang="en-US" dirty="0"/>
          </a:p>
          <a:p>
            <a:r>
              <a:rPr lang="en-US" dirty="0"/>
              <a:t>The ROM: </a:t>
            </a:r>
          </a:p>
          <a:p>
            <a:r>
              <a:rPr lang="en-US" dirty="0"/>
              <a:t>  - Read Only – cannot be changed.</a:t>
            </a:r>
          </a:p>
          <a:p>
            <a:r>
              <a:rPr lang="en-US" dirty="0"/>
              <a:t>  - Non-Volatile – persists across power cycles.</a:t>
            </a:r>
          </a:p>
          <a:p>
            <a:r>
              <a:rPr lang="en-US" dirty="0"/>
              <a:t>  - Small – cannot hold very large programs</a:t>
            </a:r>
          </a:p>
          <a:p>
            <a:r>
              <a:rPr lang="en-US" dirty="0"/>
              <a:t>  - Pre-installed – machine comes with it already containing programs and data.</a:t>
            </a:r>
          </a:p>
          <a:p>
            <a:endParaRPr lang="en-US" dirty="0"/>
          </a:p>
          <a:p>
            <a:r>
              <a:rPr lang="en-US" dirty="0"/>
              <a:t>Allows the manufacturer to load it with some small programs and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allow the programs on the ROM to be used… they would have to be in main memory</a:t>
            </a:r>
          </a:p>
          <a:p>
            <a:r>
              <a:rPr lang="en-US" dirty="0"/>
              <a:t>But instead of copying them there the hardware is built to make it look like these programs and data are part of the main memory.</a:t>
            </a:r>
          </a:p>
          <a:p>
            <a:endParaRPr lang="en-US" dirty="0"/>
          </a:p>
          <a:p>
            <a:r>
              <a:rPr lang="en-US" dirty="0"/>
              <a:t>This is done using Address remapping:</a:t>
            </a:r>
          </a:p>
          <a:p>
            <a:r>
              <a:rPr lang="en-US" dirty="0"/>
              <a:t>  - The addresses in the hashed range don’t actually exist in the RAM.</a:t>
            </a:r>
          </a:p>
          <a:p>
            <a:r>
              <a:rPr lang="en-US" dirty="0"/>
              <a:t>  - Instead, when an address in the ROM range is sent to memory</a:t>
            </a:r>
          </a:p>
          <a:p>
            <a:r>
              <a:rPr lang="en-US" dirty="0"/>
              <a:t>  - The hardware is built so that the value is actually retrieved from the corresponding location on the ROM chip.</a:t>
            </a:r>
          </a:p>
          <a:p>
            <a:endParaRPr lang="en-US" dirty="0"/>
          </a:p>
          <a:p>
            <a:r>
              <a:rPr lang="en-US" dirty="0"/>
              <a:t>Note: Remapped addresses map 1-to-1 to addresses in the ROM</a:t>
            </a:r>
          </a:p>
          <a:p>
            <a:r>
              <a:rPr lang="en-US" dirty="0"/>
              <a:t>  - This figure is not to scale…</a:t>
            </a:r>
          </a:p>
          <a:p>
            <a:r>
              <a:rPr lang="en-US" dirty="0"/>
              <a:t>  - ROM holds the same number of addresses as in the blue shaded area of the 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2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ML Program in the ROM has historically been called the BIOS</a:t>
            </a:r>
          </a:p>
          <a:p>
            <a:r>
              <a:rPr lang="en-US" dirty="0"/>
              <a:t> - It provides the starting point for getting the OS up and running.</a:t>
            </a:r>
          </a:p>
          <a:p>
            <a:r>
              <a:rPr lang="en-US" dirty="0"/>
              <a:t> - there are newer approaches, but the concept is very much the same.</a:t>
            </a:r>
          </a:p>
          <a:p>
            <a:endParaRPr lang="en-US" dirty="0"/>
          </a:p>
          <a:p>
            <a:r>
              <a:rPr lang="en-US" dirty="0"/>
              <a:t>POST – Power on self test (more in a minute)</a:t>
            </a:r>
          </a:p>
          <a:p>
            <a:endParaRPr lang="en-US" dirty="0"/>
          </a:p>
          <a:p>
            <a:r>
              <a:rPr lang="en-US" dirty="0"/>
              <a:t>I/O Functions </a:t>
            </a:r>
          </a:p>
          <a:p>
            <a:r>
              <a:rPr lang="en-US" dirty="0"/>
              <a:t> - ML functions that can be called to do basic input and output operations</a:t>
            </a:r>
          </a:p>
          <a:p>
            <a:r>
              <a:rPr lang="en-US" dirty="0"/>
              <a:t>   - Keyboard, Mouse, Screen </a:t>
            </a:r>
          </a:p>
          <a:p>
            <a:r>
              <a:rPr lang="en-US" dirty="0"/>
              <a:t>   - Read/Write Disk, Network</a:t>
            </a:r>
          </a:p>
          <a:p>
            <a:r>
              <a:rPr lang="en-US" dirty="0"/>
              <a:t>   - Simple graphics</a:t>
            </a:r>
          </a:p>
          <a:p>
            <a:endParaRPr lang="en-US" dirty="0"/>
          </a:p>
          <a:p>
            <a:r>
              <a:rPr lang="en-US" dirty="0"/>
              <a:t>Bootstrap (more in a minute)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is hardwired to set the PC to the first instruction of the POST</a:t>
            </a:r>
          </a:p>
          <a:p>
            <a:endParaRPr lang="en-US" dirty="0"/>
          </a:p>
          <a:p>
            <a:r>
              <a:rPr lang="en-US" dirty="0"/>
              <a:t>The POST displays the startup screen </a:t>
            </a:r>
          </a:p>
          <a:p>
            <a:r>
              <a:rPr lang="en-US" dirty="0"/>
              <a:t> - they are all a little different… you may have seen one.</a:t>
            </a:r>
          </a:p>
          <a:p>
            <a:r>
              <a:rPr lang="en-US" dirty="0"/>
              <a:t> - Most OS mostly hide them from  you… (Mac logo / Windows logo)</a:t>
            </a:r>
          </a:p>
          <a:p>
            <a:r>
              <a:rPr lang="en-US" dirty="0"/>
              <a:t>   - check memory, disks,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provides opportunity to enter a configuration tool</a:t>
            </a:r>
          </a:p>
          <a:p>
            <a:endParaRPr lang="en-US" dirty="0"/>
          </a:p>
          <a:p>
            <a:r>
              <a:rPr lang="en-US" dirty="0"/>
              <a:t>At end, POST does a JUMP to the address of the bootstrap program</a:t>
            </a:r>
          </a:p>
        </p:txBody>
      </p:sp>
    </p:spTree>
    <p:extLst>
      <p:ext uri="{BB962C8B-B14F-4D97-AF65-F5344CB8AC3E}">
        <p14:creationId xmlns:p14="http://schemas.microsoft.com/office/powerpoint/2010/main" val="4041495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simple world the bootstrap program would just load the OS into main memory and off we’d go</a:t>
            </a:r>
          </a:p>
          <a:p>
            <a:endParaRPr lang="en-US" dirty="0"/>
          </a:p>
          <a:p>
            <a:r>
              <a:rPr lang="en-US" dirty="0"/>
              <a:t>But the BIOS is small so the bootstrap program is limited.</a:t>
            </a:r>
          </a:p>
          <a:p>
            <a:r>
              <a:rPr lang="en-US" dirty="0"/>
              <a:t>  - The process of loading an </a:t>
            </a:r>
            <a:r>
              <a:rPr lang="en-US" dirty="0" err="1"/>
              <a:t>arbitraray</a:t>
            </a:r>
            <a:r>
              <a:rPr lang="en-US" dirty="0"/>
              <a:t> OS is complicated</a:t>
            </a:r>
          </a:p>
          <a:p>
            <a:r>
              <a:rPr lang="en-US" dirty="0"/>
              <a:t>    - Different OS’s are different sizes</a:t>
            </a:r>
          </a:p>
          <a:p>
            <a:r>
              <a:rPr lang="en-US" dirty="0"/>
              <a:t>    - Different OS’s organize the data differently on disk</a:t>
            </a:r>
          </a:p>
          <a:p>
            <a:r>
              <a:rPr lang="en-US" dirty="0"/>
              <a:t>    - Require different initialization processes</a:t>
            </a:r>
          </a:p>
          <a:p>
            <a:r>
              <a:rPr lang="en-US" dirty="0"/>
              <a:t>    - doing all of that for all different OS’s in a small fixed program is not possible.</a:t>
            </a:r>
          </a:p>
          <a:p>
            <a:endParaRPr lang="en-US" dirty="0"/>
          </a:p>
          <a:p>
            <a:r>
              <a:rPr lang="en-US" dirty="0"/>
              <a:t>So a more complicated process is used to:</a:t>
            </a:r>
          </a:p>
          <a:p>
            <a:r>
              <a:rPr lang="en-US" dirty="0"/>
              <a:t> - keep the bootstrap program small and simple</a:t>
            </a:r>
          </a:p>
          <a:p>
            <a:r>
              <a:rPr lang="en-US" dirty="0"/>
              <a:t> - keep the machine flexible enough to load any OS</a:t>
            </a:r>
          </a:p>
        </p:txBody>
      </p:sp>
    </p:spTree>
    <p:extLst>
      <p:ext uri="{BB962C8B-B14F-4D97-AF65-F5344CB8AC3E}">
        <p14:creationId xmlns:p14="http://schemas.microsoft.com/office/powerpoint/2010/main" val="2608412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typically done is that we keep the bootstrap simple and add two additional programs:</a:t>
            </a:r>
          </a:p>
          <a:p>
            <a:endParaRPr lang="en-US" dirty="0"/>
          </a:p>
          <a:p>
            <a:r>
              <a:rPr lang="en-US" dirty="0"/>
              <a:t>The MBR or stage 1 boot loader program</a:t>
            </a:r>
          </a:p>
          <a:p>
            <a:r>
              <a:rPr lang="en-US" dirty="0"/>
              <a:t>  - This stage 1 boot loader is also:</a:t>
            </a:r>
          </a:p>
          <a:p>
            <a:r>
              <a:rPr lang="en-US" dirty="0"/>
              <a:t>    - Quite small – 512 bytes – but larger than the bootstrap.</a:t>
            </a:r>
          </a:p>
          <a:p>
            <a:r>
              <a:rPr lang="en-US" dirty="0"/>
              <a:t>    - still OS independent – so it can load any operating system.</a:t>
            </a:r>
          </a:p>
          <a:p>
            <a:r>
              <a:rPr lang="en-US" dirty="0"/>
              <a:t> - The stage 1 boot loader is always stored in the MBR </a:t>
            </a:r>
          </a:p>
          <a:p>
            <a:r>
              <a:rPr lang="en-US" dirty="0"/>
              <a:t>   - The MBR is always the first readable location on a disk.</a:t>
            </a:r>
          </a:p>
          <a:p>
            <a:r>
              <a:rPr lang="en-US" dirty="0"/>
              <a:t>     - MBR – we’ll call this the Main Boot Record.</a:t>
            </a:r>
          </a:p>
          <a:p>
            <a:r>
              <a:rPr lang="en-US" dirty="0"/>
              <a:t>     - Though, historically it has been called, and you will probably hear it, the “Master Boot Record”</a:t>
            </a:r>
          </a:p>
          <a:p>
            <a:r>
              <a:rPr lang="en-US" dirty="0"/>
              <a:t>     - We will try to call it the “main boot record”</a:t>
            </a:r>
          </a:p>
          <a:p>
            <a:r>
              <a:rPr lang="en-US" dirty="0"/>
              <a:t>     - There are lots of other names for it as well Sector 0, Partition Sectors, Boot Sector,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Stage2: bootloader program</a:t>
            </a:r>
          </a:p>
          <a:p>
            <a:r>
              <a:rPr lang="en-US" dirty="0"/>
              <a:t>  - much larger program that is OS specific</a:t>
            </a:r>
          </a:p>
          <a:p>
            <a:r>
              <a:rPr lang="en-US" dirty="0"/>
              <a:t>  - Knows </a:t>
            </a:r>
          </a:p>
          <a:p>
            <a:r>
              <a:rPr lang="en-US" dirty="0"/>
              <a:t>    - how info is organized on the disk</a:t>
            </a:r>
          </a:p>
          <a:p>
            <a:r>
              <a:rPr lang="en-US" dirty="0"/>
              <a:t>    - where the OS located</a:t>
            </a:r>
          </a:p>
          <a:p>
            <a:r>
              <a:rPr lang="en-US" dirty="0"/>
              <a:t>    - how big it is</a:t>
            </a:r>
          </a:p>
          <a:p>
            <a:r>
              <a:rPr lang="en-US" dirty="0"/>
              <a:t>    - what needs to be done to set it up.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77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Sage 1 bootloader uses the I/O Functions in the BIOS</a:t>
            </a:r>
          </a:p>
          <a:p>
            <a:r>
              <a:rPr lang="en-US" dirty="0"/>
              <a:t> - To find the first readable location on the disk (the MBR). </a:t>
            </a:r>
          </a:p>
          <a:p>
            <a:r>
              <a:rPr lang="en-US" dirty="0"/>
              <a:t> - Read the bootloader program from the MBR.</a:t>
            </a:r>
          </a:p>
          <a:p>
            <a:r>
              <a:rPr lang="en-US" dirty="0"/>
              <a:t> - Load it into memory</a:t>
            </a:r>
          </a:p>
          <a:p>
            <a:r>
              <a:rPr lang="en-US" dirty="0"/>
              <a:t> - Then JUMP to that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5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bootloader is small 512 bytes… so not much code.</a:t>
            </a:r>
          </a:p>
          <a:p>
            <a:r>
              <a:rPr lang="en-US" dirty="0"/>
              <a:t>It just knows where to find the stage 2 bootloader and how large it is</a:t>
            </a:r>
          </a:p>
          <a:p>
            <a:r>
              <a:rPr lang="en-US" dirty="0"/>
              <a:t>It uses the I/O Functions in the BIOS to:</a:t>
            </a:r>
          </a:p>
          <a:p>
            <a:r>
              <a:rPr lang="en-US" dirty="0"/>
              <a:t>  - Load the entire stage 2 boot loader into memory</a:t>
            </a:r>
          </a:p>
          <a:p>
            <a:r>
              <a:rPr lang="en-US" dirty="0"/>
              <a:t>  - JUMP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11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 2 bootloader is OS specific</a:t>
            </a:r>
          </a:p>
          <a:p>
            <a:r>
              <a:rPr lang="en-US" dirty="0"/>
              <a:t>  - It knows how the info is organized on disk</a:t>
            </a:r>
          </a:p>
          <a:p>
            <a:r>
              <a:rPr lang="en-US" dirty="0"/>
              <a:t>  - So it can find the OS program (the kernel)</a:t>
            </a:r>
          </a:p>
          <a:p>
            <a:r>
              <a:rPr lang="en-US" dirty="0"/>
              <a:t>  - Load it into memory</a:t>
            </a:r>
          </a:p>
          <a:p>
            <a:r>
              <a:rPr lang="en-US" dirty="0"/>
              <a:t>  - Do some simple initialization</a:t>
            </a:r>
          </a:p>
          <a:p>
            <a:r>
              <a:rPr lang="en-US" dirty="0"/>
              <a:t>  - JUMP to the initialization code contained in the OS.</a:t>
            </a:r>
          </a:p>
          <a:p>
            <a:endParaRPr lang="en-US" dirty="0"/>
          </a:p>
          <a:p>
            <a:r>
              <a:rPr lang="en-US" dirty="0"/>
              <a:t>Then off and running…</a:t>
            </a:r>
          </a:p>
          <a:p>
            <a:r>
              <a:rPr lang="en-US" dirty="0"/>
              <a:t>  - OS initializes</a:t>
            </a:r>
          </a:p>
          <a:p>
            <a:r>
              <a:rPr lang="en-US" dirty="0"/>
              <a:t>  - eventually puts up the login screen.</a:t>
            </a:r>
          </a:p>
          <a:p>
            <a:r>
              <a:rPr lang="en-US" dirty="0"/>
              <a:t>    - or passcode, or finger print or whatever…</a:t>
            </a:r>
          </a:p>
        </p:txBody>
      </p:sp>
    </p:spTree>
    <p:extLst>
      <p:ext uri="{BB962C8B-B14F-4D97-AF65-F5344CB8AC3E}">
        <p14:creationId xmlns:p14="http://schemas.microsoft.com/office/powerpoint/2010/main" val="4250565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7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thinking about a basic stored program architecture computer.</a:t>
            </a:r>
          </a:p>
          <a:p>
            <a:r>
              <a:rPr lang="en-US" dirty="0"/>
              <a:t>  - To run a program, all of its instructions and data must be stored in the main memory.</a:t>
            </a:r>
          </a:p>
          <a:p>
            <a:r>
              <a:rPr lang="en-US" dirty="0"/>
              <a:t>  - Allows instructions to be fetched, decoded and executed.</a:t>
            </a:r>
          </a:p>
          <a:p>
            <a:endParaRPr lang="en-US" dirty="0"/>
          </a:p>
          <a:p>
            <a:r>
              <a:rPr lang="en-US" dirty="0"/>
              <a:t>Further, we’ll be limiting ourselves to thinking about a machine with one CPU with one core.</a:t>
            </a:r>
          </a:p>
          <a:p>
            <a:r>
              <a:rPr lang="en-US" dirty="0"/>
              <a:t>  - So, there will only be one PC and one IR</a:t>
            </a:r>
          </a:p>
          <a:p>
            <a:r>
              <a:rPr lang="en-US" dirty="0"/>
              <a:t>  - This means that at any time the computer can only be executing a single instruction.</a:t>
            </a:r>
          </a:p>
          <a:p>
            <a:r>
              <a:rPr lang="en-US" dirty="0"/>
              <a:t>    - The one at the address in the PC,</a:t>
            </a:r>
          </a:p>
          <a:p>
            <a:r>
              <a:rPr lang="en-US" dirty="0"/>
              <a:t>    - That has been fetched into IR</a:t>
            </a:r>
          </a:p>
          <a:p>
            <a:r>
              <a:rPr lang="en-US" dirty="0"/>
              <a:t>    - And decoded to configure and control the CPU to perform the computation.</a:t>
            </a:r>
          </a:p>
          <a:p>
            <a:r>
              <a:rPr lang="en-US" dirty="0"/>
              <a:t>      - i.e. set the knobs and switches.</a:t>
            </a:r>
          </a:p>
          <a:p>
            <a:endParaRPr lang="en-US" dirty="0"/>
          </a:p>
          <a:p>
            <a:r>
              <a:rPr lang="en-US" dirty="0"/>
              <a:t>The main implication of this is…</a:t>
            </a:r>
          </a:p>
          <a:p>
            <a:r>
              <a:rPr lang="en-US" dirty="0"/>
              <a:t>  - If an instruction in the OS is running…</a:t>
            </a:r>
          </a:p>
          <a:p>
            <a:r>
              <a:rPr lang="en-US" dirty="0"/>
              <a:t>    - then no instruction from a program is running.</a:t>
            </a:r>
          </a:p>
          <a:p>
            <a:r>
              <a:rPr lang="en-US" dirty="0"/>
              <a:t>  - If an instruction in a program is running…</a:t>
            </a:r>
          </a:p>
          <a:p>
            <a:r>
              <a:rPr lang="en-US" dirty="0"/>
              <a:t>    - then no instruction from the OS or from any other program is running.</a:t>
            </a:r>
          </a:p>
          <a:p>
            <a:r>
              <a:rPr lang="en-US" dirty="0"/>
              <a:t>  - Said more simply…</a:t>
            </a:r>
          </a:p>
          <a:p>
            <a:r>
              <a:rPr lang="en-US" dirty="0"/>
              <a:t>    - If the OS is running, then no program is running.</a:t>
            </a:r>
          </a:p>
          <a:p>
            <a:r>
              <a:rPr lang="en-US" dirty="0"/>
              <a:t>    - If a program is running, then the OS is not running.</a:t>
            </a:r>
          </a:p>
          <a:p>
            <a:r>
              <a:rPr lang="en-US" dirty="0"/>
              <a:t>    - They have to take turns.</a:t>
            </a:r>
          </a:p>
          <a:p>
            <a:endParaRPr lang="en-US" dirty="0"/>
          </a:p>
          <a:p>
            <a:r>
              <a:rPr lang="en-US" dirty="0"/>
              <a:t>This was the model until the early 2000s – at least for personal computers</a:t>
            </a:r>
          </a:p>
          <a:p>
            <a:r>
              <a:rPr lang="en-US" dirty="0"/>
              <a:t>Some main frame computers had progressed to the point where they had multiple cores/CPUs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 - A CPU can have cache, multiple pipelined and super scalar cores. </a:t>
            </a:r>
          </a:p>
          <a:p>
            <a:r>
              <a:rPr lang="en-US" dirty="0"/>
              <a:t>  - We are going to treat all of that as an abstraction at this point.  </a:t>
            </a:r>
          </a:p>
          <a:p>
            <a:r>
              <a:rPr lang="en-US" dirty="0"/>
              <a:t>    - It is details that are hidden from us, that we do not need to think about.</a:t>
            </a:r>
          </a:p>
          <a:p>
            <a:r>
              <a:rPr lang="en-US" dirty="0"/>
              <a:t>  - And everything we learn generalizes to </a:t>
            </a:r>
          </a:p>
          <a:p>
            <a:r>
              <a:rPr lang="en-US" dirty="0"/>
              <a:t>    - Machines with multiple CPUs</a:t>
            </a:r>
          </a:p>
          <a:p>
            <a:r>
              <a:rPr lang="en-US" dirty="0"/>
              <a:t>    - CPUs with multiple cores.</a:t>
            </a:r>
          </a:p>
          <a:p>
            <a:r>
              <a:rPr lang="en-US" dirty="0"/>
              <a:t>    - The difference is that in those cases instructions from multiple different programs can be running at the same time.</a:t>
            </a:r>
          </a:p>
          <a:p>
            <a:r>
              <a:rPr lang="en-US" dirty="0"/>
              <a:t>      - However, there will rarely ever be enough Memory, CPUs or cores that all programs could be running at the same time.</a:t>
            </a:r>
          </a:p>
          <a:p>
            <a:r>
              <a:rPr lang="en-US" dirty="0"/>
              <a:t>      - So, the OS is still going to need to manage the memory, CPUs and cores so that they are shared among the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used to using our machines and thinking about multiple programs running concurrently (at the same time) </a:t>
            </a:r>
          </a:p>
          <a:p>
            <a:r>
              <a:rPr lang="en-US" dirty="0"/>
              <a:t>To do so they must all be sharing the computer’s resources</a:t>
            </a:r>
          </a:p>
          <a:p>
            <a:endParaRPr lang="en-US" dirty="0"/>
          </a:p>
          <a:p>
            <a:r>
              <a:rPr lang="en-US" dirty="0"/>
              <a:t>- We get the illusion of multiple programs loaded into memory and running at the same time</a:t>
            </a:r>
          </a:p>
          <a:p>
            <a:r>
              <a:rPr lang="en-US" dirty="0"/>
              <a:t>  - The CPU… as we are thinking of it can run one instruction at a time.</a:t>
            </a:r>
          </a:p>
          <a:p>
            <a:r>
              <a:rPr lang="en-US" dirty="0"/>
              <a:t>  - So to produce this illusion, the CPU is:</a:t>
            </a:r>
          </a:p>
          <a:p>
            <a:r>
              <a:rPr lang="en-US" dirty="0"/>
              <a:t>     - switched rapidly from one program to the other</a:t>
            </a:r>
          </a:p>
          <a:p>
            <a:r>
              <a:rPr lang="en-US" dirty="0"/>
              <a:t>     - keeping in mind that every instruction that is to be executed must be in main memory</a:t>
            </a:r>
          </a:p>
          <a:p>
            <a:r>
              <a:rPr lang="en-US" dirty="0"/>
              <a:t>       - Because the CPU must be able to fetch/decode/execute it.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Thus, the OS and all of the running programs that are running must share the system resources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CPU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just talked about that…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so, different programs must be loaded into different areas of the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so, they cannot all start at address 0.</a:t>
            </a:r>
          </a:p>
          <a:p>
            <a:r>
              <a:rPr lang="en-US" dirty="0"/>
              <a:t>  - Only one Network card</a:t>
            </a:r>
          </a:p>
          <a:p>
            <a:r>
              <a:rPr lang="en-US" dirty="0"/>
              <a:t>    - So, the browser that is loading a web page and the weather app and the streaming music program must all share it.</a:t>
            </a:r>
          </a:p>
          <a:p>
            <a:r>
              <a:rPr lang="en-US" dirty="0"/>
              <a:t>  - Only one Disk drive</a:t>
            </a:r>
          </a:p>
          <a:p>
            <a:r>
              <a:rPr lang="en-US" dirty="0"/>
              <a:t>    - So, all programs that use the disk must share it’s space</a:t>
            </a:r>
          </a:p>
          <a:p>
            <a:r>
              <a:rPr lang="en-US" dirty="0"/>
              <a:t>    - The finder can show us the files while the photo’s program is showing us pictures.</a:t>
            </a:r>
          </a:p>
          <a:p>
            <a:endParaRPr lang="en-US" dirty="0"/>
          </a:p>
          <a:p>
            <a:r>
              <a:rPr lang="en-US" dirty="0"/>
              <a:t>- The sharing has as to be “Fair”</a:t>
            </a:r>
          </a:p>
          <a:p>
            <a:r>
              <a:rPr lang="en-US" dirty="0"/>
              <a:t>  - The OS and each program gets the time and space that it needs.</a:t>
            </a:r>
          </a:p>
          <a:p>
            <a:r>
              <a:rPr lang="en-US" dirty="0"/>
              <a:t>- The sharing has to have “Protection”</a:t>
            </a:r>
          </a:p>
          <a:p>
            <a:r>
              <a:rPr lang="en-US" dirty="0"/>
              <a:t>  - programs can’t mess with each other without permission</a:t>
            </a:r>
          </a:p>
          <a:p>
            <a:r>
              <a:rPr lang="en-US" dirty="0"/>
              <a:t>  - e.g. the browser can’t look at data in memory or files that belong to the mail program</a:t>
            </a:r>
          </a:p>
          <a:p>
            <a:endParaRPr lang="en-US" dirty="0"/>
          </a:p>
          <a:p>
            <a:r>
              <a:rPr lang="en-US" dirty="0"/>
              <a:t>A chasm of complexity…</a:t>
            </a:r>
          </a:p>
          <a:p>
            <a:r>
              <a:rPr lang="en-US" dirty="0"/>
              <a:t>  - there is a big gap between what we know about the machine’s we’ve studied so far</a:t>
            </a:r>
          </a:p>
          <a:p>
            <a:r>
              <a:rPr lang="en-US" dirty="0"/>
              <a:t>  - and what we are used to in our machines that use Mac OS / Windows / Linux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abstractions created by the OS bridge that chasm.</a:t>
            </a:r>
          </a:p>
        </p:txBody>
      </p:sp>
    </p:spTree>
    <p:extLst>
      <p:ext uri="{BB962C8B-B14F-4D97-AF65-F5344CB8AC3E}">
        <p14:creationId xmlns:p14="http://schemas.microsoft.com/office/powerpoint/2010/main" val="19614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4 main abstractions that:</a:t>
            </a:r>
          </a:p>
          <a:p>
            <a:r>
              <a:rPr lang="en-US" dirty="0"/>
              <a:t>  - Allow multiple programs to share single CPU with a single core and all seem to run at the same time.</a:t>
            </a:r>
          </a:p>
          <a:p>
            <a:r>
              <a:rPr lang="en-US" dirty="0"/>
              <a:t>  - Allow multiple programs to share the main memory</a:t>
            </a:r>
          </a:p>
          <a:p>
            <a:r>
              <a:rPr lang="en-US" dirty="0"/>
              <a:t>    - And to each it will seem like they have the whole memory</a:t>
            </a:r>
          </a:p>
          <a:p>
            <a:r>
              <a:rPr lang="en-US" dirty="0"/>
              <a:t>    - And that memory will seem to be larger than the amount of RAM in the machine.</a:t>
            </a:r>
          </a:p>
          <a:p>
            <a:r>
              <a:rPr lang="en-US" dirty="0"/>
              <a:t>  - Allow users and programs to interact with files and directories.</a:t>
            </a:r>
          </a:p>
          <a:p>
            <a:r>
              <a:rPr lang="en-US" dirty="0"/>
              <a:t>    - even though disk’s know nothing of files and directories.</a:t>
            </a:r>
          </a:p>
          <a:p>
            <a:r>
              <a:rPr lang="en-US" dirty="0"/>
              <a:t>  - Allow a single program to be executing multiple parts of its code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and unpack a few definitions of an operating system</a:t>
            </a:r>
          </a:p>
          <a:p>
            <a:r>
              <a:rPr lang="en-US" dirty="0"/>
              <a:t>  - there are lots of them.</a:t>
            </a:r>
          </a:p>
          <a:p>
            <a:endParaRPr lang="en-US" dirty="0"/>
          </a:p>
          <a:p>
            <a:r>
              <a:rPr lang="en-US" dirty="0"/>
              <a:t>An OS is “a collection of software”:</a:t>
            </a:r>
          </a:p>
          <a:p>
            <a:r>
              <a:rPr lang="en-US" dirty="0"/>
              <a:t> - So, it is just programs…</a:t>
            </a:r>
          </a:p>
          <a:p>
            <a:r>
              <a:rPr lang="en-US" dirty="0"/>
              <a:t>   - Written mostly in HLL (typically C) and some assembler</a:t>
            </a:r>
          </a:p>
          <a:p>
            <a:r>
              <a:rPr lang="en-US" dirty="0"/>
              <a:t>   - Translated into an executable program in ML.</a:t>
            </a:r>
          </a:p>
          <a:p>
            <a:r>
              <a:rPr lang="en-US" dirty="0"/>
              <a:t>  - These programs must run just like any other.</a:t>
            </a:r>
          </a:p>
          <a:p>
            <a:r>
              <a:rPr lang="en-US" dirty="0"/>
              <a:t>    - They need to be in memory</a:t>
            </a:r>
          </a:p>
          <a:p>
            <a:r>
              <a:rPr lang="en-US" dirty="0"/>
              <a:t>    - Their instructions will be fetched/decoded/executed</a:t>
            </a:r>
          </a:p>
        </p:txBody>
      </p:sp>
    </p:spTree>
    <p:extLst>
      <p:ext uri="{BB962C8B-B14F-4D97-AF65-F5344CB8AC3E}">
        <p14:creationId xmlns:p14="http://schemas.microsoft.com/office/powerpoint/2010/main" val="300163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Manages the system resources.</a:t>
            </a:r>
          </a:p>
          <a:p>
            <a:r>
              <a:rPr lang="en-US" dirty="0"/>
              <a:t>  - E.g. CPU, Memory, Disk Space, Network Card, etc.</a:t>
            </a:r>
          </a:p>
          <a:p>
            <a:endParaRPr lang="en-US" dirty="0"/>
          </a:p>
          <a:p>
            <a:r>
              <a:rPr lang="en-US" dirty="0"/>
              <a:t>These resources are limited.</a:t>
            </a:r>
          </a:p>
          <a:p>
            <a:r>
              <a:rPr lang="en-US" dirty="0"/>
              <a:t>  - So if there are going to be multiple programs that appear to be running</a:t>
            </a:r>
          </a:p>
          <a:p>
            <a:r>
              <a:rPr lang="en-US" dirty="0"/>
              <a:t>  - Then these resources must be shared among those programs.</a:t>
            </a:r>
          </a:p>
          <a:p>
            <a:r>
              <a:rPr lang="en-US" dirty="0"/>
              <a:t>  - And the resources being used by one program must be protected against other programs.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There is only one CPU, one core, one RAM and one disk</a:t>
            </a:r>
          </a:p>
          <a:p>
            <a:r>
              <a:rPr lang="en-US" dirty="0"/>
              <a:t>     - must be shared</a:t>
            </a:r>
          </a:p>
          <a:p>
            <a:r>
              <a:rPr lang="en-US" dirty="0"/>
              <a:t>   - But one program must not be allowed to access data/files from another without permission.</a:t>
            </a:r>
          </a:p>
          <a:p>
            <a:r>
              <a:rPr lang="en-US" dirty="0"/>
              <a:t>    - must be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”Programs can be executed in a convenient and efficient manner”</a:t>
            </a:r>
          </a:p>
          <a:p>
            <a:endParaRPr lang="en-US" dirty="0"/>
          </a:p>
          <a:p>
            <a:r>
              <a:rPr lang="en-US" dirty="0"/>
              <a:t>Convenient:</a:t>
            </a:r>
          </a:p>
          <a:p>
            <a:r>
              <a:rPr lang="en-US" dirty="0"/>
              <a:t>  - For user: point and click, files and directories</a:t>
            </a:r>
          </a:p>
          <a:p>
            <a:r>
              <a:rPr lang="en-US" dirty="0"/>
              <a:t>  - For programs: libraries to easily make requests for shared or protected resources.</a:t>
            </a:r>
          </a:p>
          <a:p>
            <a:endParaRPr lang="en-US" dirty="0"/>
          </a:p>
          <a:p>
            <a:r>
              <a:rPr lang="en-US" dirty="0"/>
              <a:t>Efficient:</a:t>
            </a:r>
          </a:p>
          <a:p>
            <a:r>
              <a:rPr lang="en-US" dirty="0"/>
              <a:t>  - Users can accomplish tasks quickly.  (find, directories/folders/applications/copy/paste)</a:t>
            </a:r>
          </a:p>
          <a:p>
            <a:r>
              <a:rPr lang="en-US" dirty="0"/>
              <a:t>  - Programs that we want to run make progress toward completing the computation we want.</a:t>
            </a:r>
          </a:p>
          <a:p>
            <a:r>
              <a:rPr lang="en-US" dirty="0"/>
              <a:t>    - That is the CPU is more often executing instructions from the program(s) and not the OS.</a:t>
            </a:r>
          </a:p>
          <a:p>
            <a:endParaRPr lang="en-US" dirty="0"/>
          </a:p>
          <a:p>
            <a:r>
              <a:rPr lang="en-US" dirty="0"/>
              <a:t>There is a Tradeoff here:</a:t>
            </a:r>
          </a:p>
          <a:p>
            <a:r>
              <a:rPr lang="en-US" dirty="0"/>
              <a:t>  - Time spent making things nice for the user, is time not spent running programs</a:t>
            </a:r>
          </a:p>
          <a:p>
            <a:r>
              <a:rPr lang="en-US" dirty="0"/>
              <a:t>    - If I am running instructions in the OS to display a pretty user interface (UI) </a:t>
            </a:r>
          </a:p>
          <a:p>
            <a:r>
              <a:rPr lang="en-US" dirty="0"/>
              <a:t>    - Then I am not running instructions from user programs that are trying to do useful work.</a:t>
            </a:r>
          </a:p>
          <a:p>
            <a:r>
              <a:rPr lang="en-US" dirty="0"/>
              <a:t>  - Note: This applies even if we have multiple CPUs or cores.</a:t>
            </a:r>
          </a:p>
          <a:p>
            <a:r>
              <a:rPr lang="en-US" dirty="0"/>
              <a:t>    - Because we will almost always have more user programs that cores.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9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definition:</a:t>
            </a:r>
          </a:p>
          <a:p>
            <a:endParaRPr lang="en-US" dirty="0"/>
          </a:p>
          <a:p>
            <a:r>
              <a:rPr lang="en-US" dirty="0"/>
              <a:t>Again, the OS is just a collection of programs… </a:t>
            </a:r>
          </a:p>
          <a:p>
            <a:r>
              <a:rPr lang="en-US" dirty="0"/>
              <a:t>  - These programs manage all of the other application programs…</a:t>
            </a:r>
          </a:p>
          <a:p>
            <a:r>
              <a:rPr lang="en-US" dirty="0"/>
              <a:t>    - they share the resources between the applications</a:t>
            </a:r>
          </a:p>
          <a:p>
            <a:r>
              <a:rPr lang="en-US" dirty="0"/>
              <a:t>    - they protect one program’s the resources from other programs.</a:t>
            </a:r>
          </a:p>
          <a:p>
            <a:endParaRPr lang="en-US" dirty="0"/>
          </a:p>
          <a:p>
            <a:r>
              <a:rPr lang="en-US" dirty="0"/>
              <a:t>The distinctions is drawn between “Application programs” and the OS programs</a:t>
            </a:r>
          </a:p>
          <a:p>
            <a:r>
              <a:rPr lang="en-US" dirty="0"/>
              <a:t>  - Application programs are the user run programs</a:t>
            </a:r>
          </a:p>
          <a:p>
            <a:r>
              <a:rPr lang="en-US" dirty="0"/>
              <a:t>  - They are the things you run to try to get stuff done.</a:t>
            </a:r>
          </a:p>
        </p:txBody>
      </p:sp>
    </p:spTree>
    <p:extLst>
      <p:ext uri="{BB962C8B-B14F-4D97-AF65-F5344CB8AC3E}">
        <p14:creationId xmlns:p14="http://schemas.microsoft.com/office/powerpoint/2010/main" val="257020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www.supinfo.com/articles/sing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76606-2668-D448-8713-7EBB1E71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234" y="823790"/>
            <a:ext cx="5638800" cy="1159800"/>
          </a:xfrm>
        </p:spPr>
        <p:txBody>
          <a:bodyPr/>
          <a:lstStyle/>
          <a:p>
            <a:r>
              <a:rPr lang="en-US" dirty="0"/>
              <a:t>OSA1 - Operating System 		Abstractions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8A9443-E5F8-6440-97B0-A9EF1C7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900" y="2708303"/>
            <a:ext cx="5696100" cy="784800"/>
          </a:xfrm>
        </p:spPr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EF03-2237-7B4F-A0A7-9865D12A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2255">
            <a:off x="5520105" y="2312578"/>
            <a:ext cx="3251200" cy="22479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3AD24-6C55-A242-B85C-C0D399FBCB52}"/>
              </a:ext>
            </a:extLst>
          </p:cNvPr>
          <p:cNvSpPr txBox="1"/>
          <p:nvPr/>
        </p:nvSpPr>
        <p:spPr>
          <a:xfrm>
            <a:off x="6107679" y="4797715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Image from: </a:t>
            </a:r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https://www.mychoicesoftware.com/blogs/</a:t>
            </a:r>
          </a:p>
          <a:p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news/why-do-so-many-companies-use-windows-os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In addition, </a:t>
            </a:r>
            <a:r>
              <a:rPr lang="en-US" sz="2000" dirty="0"/>
              <a:t>users can interact directly with the operating system through a user interface, such as a </a:t>
            </a:r>
            <a:r>
              <a:rPr lang="en-US" sz="2000" i="1" dirty="0"/>
              <a:t>command-line interface (CLI)</a:t>
            </a:r>
            <a:r>
              <a:rPr lang="en-US" sz="2000" dirty="0"/>
              <a:t> or a </a:t>
            </a:r>
            <a:r>
              <a:rPr lang="en-US" sz="2000" i="1" dirty="0"/>
              <a:t>graphical UI (GUI)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2887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</a:t>
            </a:r>
            <a:r>
              <a:rPr lang="en-US" sz="2000" dirty="0"/>
              <a:t>initially loaded into the computer by a </a:t>
            </a:r>
            <a:r>
              <a:rPr lang="en-US" sz="2000" b="1" i="1" dirty="0"/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42394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</a:t>
            </a:r>
            <a:r>
              <a:rPr lang="en-US" sz="2000" dirty="0"/>
              <a:t>application programs make use of the operating system by making requests for services through a defined </a:t>
            </a:r>
            <a:r>
              <a:rPr lang="en-US" sz="2000" i="1" dirty="0"/>
              <a:t>application program interface (API).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06A6AA3-B104-5642-AE88-8096AD71F3FE}"/>
              </a:ext>
            </a:extLst>
          </p:cNvPr>
          <p:cNvSpPr/>
          <p:nvPr/>
        </p:nvSpPr>
        <p:spPr>
          <a:xfrm rot="21287678">
            <a:off x="5427046" y="3210778"/>
            <a:ext cx="3668537" cy="12340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i="1" dirty="0"/>
              <a:t>System Call Interface</a:t>
            </a:r>
          </a:p>
        </p:txBody>
      </p:sp>
    </p:spTree>
    <p:extLst>
      <p:ext uri="{BB962C8B-B14F-4D97-AF65-F5344CB8AC3E}">
        <p14:creationId xmlns:p14="http://schemas.microsoft.com/office/powerpoint/2010/main" val="299997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2925-496F-BA41-8643-CCA10DA7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Metaphor:  A College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1579-8615-6849-96BA-C9173FBE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49137"/>
            <a:ext cx="5407839" cy="3631087"/>
          </a:xfrm>
        </p:spPr>
        <p:txBody>
          <a:bodyPr/>
          <a:lstStyle/>
          <a:p>
            <a:r>
              <a:rPr lang="en-US" sz="2000" dirty="0"/>
              <a:t>Imagine a college as a </a:t>
            </a:r>
            <a:r>
              <a:rPr lang="en-US" sz="2000" b="1" i="1" dirty="0"/>
              <a:t>computing system </a:t>
            </a:r>
            <a:r>
              <a:rPr lang="en-US" sz="2000" dirty="0"/>
              <a:t>consisting of </a:t>
            </a:r>
            <a:r>
              <a:rPr lang="en-US" sz="2000" b="1" i="1" dirty="0"/>
              <a:t>hardware</a:t>
            </a:r>
            <a:r>
              <a:rPr lang="en-US" sz="2000" dirty="0"/>
              <a:t>, </a:t>
            </a:r>
            <a:r>
              <a:rPr lang="en-US" sz="2000" b="1" i="1" dirty="0"/>
              <a:t>user application programs</a:t>
            </a:r>
            <a:r>
              <a:rPr lang="en-US" sz="2000" dirty="0"/>
              <a:t> and an </a:t>
            </a:r>
            <a:r>
              <a:rPr lang="en-US" sz="2000" b="1" i="1" dirty="0"/>
              <a:t>operating system</a:t>
            </a:r>
            <a:r>
              <a:rPr lang="en-US" sz="2000" dirty="0"/>
              <a:t>.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In this metaphor:</a:t>
            </a:r>
          </a:p>
          <a:p>
            <a:pPr lvl="2"/>
            <a:r>
              <a:rPr lang="en-US" sz="1600" dirty="0"/>
              <a:t>The campus buildings, classrooms, equipment, tools, machinery are like </a:t>
            </a:r>
            <a:r>
              <a:rPr lang="en-US" sz="1600" b="1" i="1" dirty="0"/>
              <a:t>the</a:t>
            </a:r>
            <a:r>
              <a:rPr lang="en-US" sz="1600" dirty="0"/>
              <a:t> </a:t>
            </a:r>
            <a:r>
              <a:rPr lang="en-US" sz="1600" b="1" i="1" dirty="0"/>
              <a:t>computer hardware</a:t>
            </a:r>
            <a:r>
              <a:rPr lang="en-US" sz="1600" b="1" dirty="0"/>
              <a:t>.</a:t>
            </a:r>
          </a:p>
          <a:p>
            <a:pPr lvl="2"/>
            <a:r>
              <a:rPr lang="en-US" sz="1600" dirty="0"/>
              <a:t>The classes, teams, organizations and students are like </a:t>
            </a:r>
            <a:r>
              <a:rPr lang="en-US" sz="1600" b="1" i="1" dirty="0"/>
              <a:t>the application programs (i.e. user programs) </a:t>
            </a:r>
            <a:r>
              <a:rPr lang="en-US" sz="1600" i="1" dirty="0"/>
              <a:t>that can be run on the computer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administration, faculty, staff, coaches are like </a:t>
            </a:r>
            <a:r>
              <a:rPr lang="en-US" sz="1600" b="1" i="1" dirty="0"/>
              <a:t>the operating system</a:t>
            </a:r>
            <a:r>
              <a:rPr lang="en-US" sz="1600" b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ABCD-0C6E-C04B-8D26-E66AAAD366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F6A2-133B-5F49-8682-DBDCBD04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05" y="0"/>
            <a:ext cx="5554999" cy="1084751"/>
          </a:xfrm>
        </p:spPr>
        <p:txBody>
          <a:bodyPr/>
          <a:lstStyle/>
          <a:p>
            <a:r>
              <a:rPr lang="en-US" dirty="0"/>
              <a:t>Some Key OS Vocabulary and Abstractions via the College Metaphor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09E9-88A9-4043-A283-3F3D934A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764" y="1116558"/>
            <a:ext cx="5893050" cy="4026942"/>
          </a:xfrm>
        </p:spPr>
        <p:txBody>
          <a:bodyPr/>
          <a:lstStyle/>
          <a:p>
            <a:r>
              <a:rPr lang="en-US" sz="2000" b="1" dirty="0"/>
              <a:t>A Process</a:t>
            </a:r>
            <a:r>
              <a:rPr lang="en-US" sz="2000" dirty="0"/>
              <a:t>: A running program.</a:t>
            </a:r>
          </a:p>
          <a:p>
            <a:r>
              <a:rPr lang="en-US" sz="2000" b="1" dirty="0"/>
              <a:t>Multiprogramming</a:t>
            </a:r>
            <a:r>
              <a:rPr lang="en-US" sz="2000" dirty="0"/>
              <a:t>: Running multiple </a:t>
            </a:r>
            <a:br>
              <a:rPr lang="en-US" sz="2000" dirty="0"/>
            </a:br>
            <a:r>
              <a:rPr lang="en-US" sz="2000" dirty="0"/>
              <a:t>programs simultaneously.</a:t>
            </a:r>
          </a:p>
          <a:p>
            <a:r>
              <a:rPr lang="en-US" sz="2000" b="1" dirty="0"/>
              <a:t>System Call Interface</a:t>
            </a:r>
            <a:r>
              <a:rPr lang="en-US" sz="2000" dirty="0"/>
              <a:t>: Requests by processes </a:t>
            </a:r>
            <a:br>
              <a:rPr lang="en-US" sz="2000" dirty="0"/>
            </a:br>
            <a:r>
              <a:rPr lang="en-US" sz="2000" dirty="0"/>
              <a:t>for OS services (ensure sharing and protection).</a:t>
            </a:r>
          </a:p>
          <a:p>
            <a:r>
              <a:rPr lang="en-US" sz="2000" b="1" dirty="0"/>
              <a:t>Virtual Memory</a:t>
            </a:r>
            <a:r>
              <a:rPr lang="en-US" sz="2000" dirty="0"/>
              <a:t>: The illusion that each process had its own main memory (larger than RAM).</a:t>
            </a:r>
          </a:p>
          <a:p>
            <a:r>
              <a:rPr lang="en-US" sz="2000" b="1" dirty="0"/>
              <a:t>Device Stack</a:t>
            </a:r>
            <a:r>
              <a:rPr lang="en-US" sz="2000" dirty="0"/>
              <a:t>: Simplified and consistent access to diverse devices.</a:t>
            </a:r>
          </a:p>
          <a:p>
            <a:r>
              <a:rPr lang="en-US" sz="2000" b="1" dirty="0"/>
              <a:t>Multithreading</a:t>
            </a:r>
            <a:r>
              <a:rPr lang="en-US" sz="2000" dirty="0"/>
              <a:t>: Running multiple parts of a single application program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7825-3218-5749-B934-66C5A5D2A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BAF8-08AD-464F-8CBB-FFA6974B770B}"/>
              </a:ext>
            </a:extLst>
          </p:cNvPr>
          <p:cNvSpPr txBox="1"/>
          <p:nvPr/>
        </p:nvSpPr>
        <p:spPr>
          <a:xfrm rot="20915023">
            <a:off x="6546494" y="997762"/>
            <a:ext cx="267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User 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215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DB7-81CC-B643-AF68-37F29F7C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80" y="339433"/>
            <a:ext cx="4944300" cy="645300"/>
          </a:xfrm>
        </p:spPr>
        <p:txBody>
          <a:bodyPr/>
          <a:lstStyle/>
          <a:p>
            <a:r>
              <a:rPr lang="en-US" sz="3200" dirty="0"/>
              <a:t>Essential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E0D9-B134-A647-B182-18954FB2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518" y="1137085"/>
            <a:ext cx="8053330" cy="3108817"/>
          </a:xfrm>
        </p:spPr>
        <p:txBody>
          <a:bodyPr/>
          <a:lstStyle/>
          <a:p>
            <a:r>
              <a:rPr lang="en-US" sz="2400" dirty="0"/>
              <a:t>Stored Program Machine</a:t>
            </a:r>
          </a:p>
          <a:p>
            <a:pPr lvl="1"/>
            <a:r>
              <a:rPr lang="en-US" sz="2000" dirty="0"/>
              <a:t>Program and data must be in main memory to execute.</a:t>
            </a:r>
          </a:p>
          <a:p>
            <a:pPr lvl="1"/>
            <a:r>
              <a:rPr lang="en-US" sz="2000" dirty="0"/>
              <a:t>Fetch/decode/execute (PC and IR)</a:t>
            </a:r>
            <a:endParaRPr lang="en-US" sz="800" dirty="0"/>
          </a:p>
          <a:p>
            <a:pPr lvl="1"/>
            <a:endParaRPr lang="en-US" sz="800" dirty="0"/>
          </a:p>
          <a:p>
            <a:r>
              <a:rPr lang="en-US" sz="2400" dirty="0"/>
              <a:t>A single core CPU can run only one program at a time.</a:t>
            </a:r>
          </a:p>
          <a:p>
            <a:pPr lvl="1"/>
            <a:r>
              <a:rPr lang="en-US" sz="2000" dirty="0"/>
              <a:t>One PC and one IR</a:t>
            </a:r>
          </a:p>
          <a:p>
            <a:pPr lvl="1"/>
            <a:r>
              <a:rPr lang="en-US" sz="2000" dirty="0"/>
              <a:t>So…</a:t>
            </a:r>
          </a:p>
          <a:p>
            <a:pPr lvl="2"/>
            <a:r>
              <a:rPr lang="en-US" sz="1800" dirty="0"/>
              <a:t>If the OS running, </a:t>
            </a:r>
            <a:br>
              <a:rPr lang="en-US" sz="1800" dirty="0"/>
            </a:br>
            <a:r>
              <a:rPr lang="en-US" sz="1800" dirty="0"/>
              <a:t>user programs are not running</a:t>
            </a:r>
          </a:p>
          <a:p>
            <a:pPr lvl="2"/>
            <a:r>
              <a:rPr lang="en-US" sz="1800" dirty="0"/>
              <a:t>If a user program is running, </a:t>
            </a:r>
            <a:br>
              <a:rPr lang="en-US" sz="1800" dirty="0"/>
            </a:br>
            <a:r>
              <a:rPr lang="en-US" sz="1800" dirty="0"/>
              <a:t>the OS is not running, </a:t>
            </a:r>
            <a:br>
              <a:rPr lang="en-US" sz="1800" dirty="0"/>
            </a:br>
            <a:r>
              <a:rPr lang="en-US" sz="1800" dirty="0"/>
              <a:t>and no other user programs are either.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596A1-603B-7143-9D66-071B90A1CF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ED51-4F7D-F749-8DCD-2EA9AAD7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FC10-15B6-6041-A6DA-B846EBA8DD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4A96D-DCE0-6841-ACB8-10A2D498C2CA}"/>
              </a:ext>
            </a:extLst>
          </p:cNvPr>
          <p:cNvGrpSpPr/>
          <p:nvPr/>
        </p:nvGrpSpPr>
        <p:grpSpPr>
          <a:xfrm>
            <a:off x="2306770" y="1290219"/>
            <a:ext cx="4761571" cy="3395203"/>
            <a:chOff x="3368566" y="1757334"/>
            <a:chExt cx="4761571" cy="33952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03688E-0197-4943-B04D-F45B989ECF38}"/>
                </a:ext>
              </a:extLst>
            </p:cNvPr>
            <p:cNvSpPr txBox="1"/>
            <p:nvPr/>
          </p:nvSpPr>
          <p:spPr>
            <a:xfrm>
              <a:off x="3368566" y="2659547"/>
              <a:ext cx="476157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So, we have a basic stored program machine…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and the OS is a program that manages that machine…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how does that program (the OS) get loaded into main memory and start running?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10CFC2-9ACA-1F49-A702-6B730FA5F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45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97A-E273-5D41-AA3A-A3C3962A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26" y="441789"/>
            <a:ext cx="4944300" cy="645300"/>
          </a:xfrm>
        </p:spPr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8" y="1735338"/>
            <a:ext cx="3858258" cy="2544900"/>
          </a:xfrm>
        </p:spPr>
        <p:txBody>
          <a:bodyPr/>
          <a:lstStyle/>
          <a:p>
            <a:r>
              <a:rPr lang="en-US" sz="2000" dirty="0"/>
              <a:t>When the computer powers on….</a:t>
            </a:r>
          </a:p>
          <a:p>
            <a:pPr lvl="1"/>
            <a:r>
              <a:rPr lang="en-US" sz="1800" dirty="0"/>
              <a:t>The main memory is empty</a:t>
            </a:r>
          </a:p>
          <a:p>
            <a:pPr lvl="2"/>
            <a:r>
              <a:rPr lang="en-US" sz="1600" dirty="0"/>
              <a:t>Volatile storage</a:t>
            </a:r>
          </a:p>
          <a:p>
            <a:pPr lvl="1"/>
            <a:r>
              <a:rPr lang="en-US" sz="1800" dirty="0"/>
              <a:t>The OS is a ML program</a:t>
            </a:r>
          </a:p>
          <a:p>
            <a:pPr lvl="2"/>
            <a:r>
              <a:rPr lang="en-US" sz="1600" dirty="0"/>
              <a:t>Typically stored on disk.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76CA1A8-D63E-2A4D-8767-0D49CFE6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OS is a ML program…</a:t>
            </a:r>
          </a:p>
          <a:p>
            <a:pPr lvl="1"/>
            <a:r>
              <a:rPr lang="en-US" sz="1600" dirty="0"/>
              <a:t>Our machine uses the stored program architecture.</a:t>
            </a:r>
          </a:p>
          <a:p>
            <a:pPr lvl="1"/>
            <a:r>
              <a:rPr lang="en-US" sz="1600" dirty="0"/>
              <a:t>So, to run, the OS must be in the main memory so its instructions can be fetched, decoded, and executed.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13D9F-12B5-6D44-A580-6F3F7DB8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Need to:</a:t>
            </a:r>
          </a:p>
          <a:p>
            <a:pPr lvl="1"/>
            <a:r>
              <a:rPr lang="en-US" sz="1800" dirty="0"/>
              <a:t>Load OS into RAM.</a:t>
            </a:r>
          </a:p>
          <a:p>
            <a:pPr lvl="1"/>
            <a:r>
              <a:rPr lang="en-US" sz="1800" dirty="0"/>
              <a:t>Set PC to first instruction.</a:t>
            </a:r>
          </a:p>
          <a:p>
            <a:pPr lvl="2"/>
            <a:r>
              <a:rPr lang="en-US" sz="1600" dirty="0"/>
              <a:t>Fetch/decode/execute</a:t>
            </a:r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Bootstrapping the OS</a:t>
            </a:r>
          </a:p>
          <a:p>
            <a:pPr lvl="2"/>
            <a:r>
              <a:rPr lang="en-US" sz="1600" dirty="0"/>
              <a:t>Or “booting” the computer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68C71-262F-CD4A-A4FA-22EEA51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EC7172-DBA1-664C-8A85-EA40A1F9DBAB}"/>
              </a:ext>
            </a:extLst>
          </p:cNvPr>
          <p:cNvGrpSpPr/>
          <p:nvPr/>
        </p:nvGrpSpPr>
        <p:grpSpPr>
          <a:xfrm>
            <a:off x="6030931" y="2157841"/>
            <a:ext cx="1022737" cy="369332"/>
            <a:chOff x="3678147" y="2157841"/>
            <a:chExt cx="102273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E470B4-AF5B-B94A-A155-E30B7237892F}"/>
                </a:ext>
              </a:extLst>
            </p:cNvPr>
            <p:cNvSpPr txBox="1"/>
            <p:nvPr/>
          </p:nvSpPr>
          <p:spPr>
            <a:xfrm>
              <a:off x="4195617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B9AA9A-3E3E-6046-97ED-B3ABCCA62B5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78147" y="2342507"/>
              <a:ext cx="517470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6221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6D489-1C0D-4D45-BF6E-238A3142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so far…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28EC-25B3-364A-AAC8-BF945280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245778" cy="3628946"/>
          </a:xfrm>
        </p:spPr>
        <p:txBody>
          <a:bodyPr/>
          <a:lstStyle/>
          <a:p>
            <a:r>
              <a:rPr lang="en-US" sz="1800" dirty="0"/>
              <a:t>How a machine built from transistors can perform computations expressed by a program written in a high-level language…</a:t>
            </a:r>
          </a:p>
          <a:p>
            <a:pPr lvl="1"/>
            <a:r>
              <a:rPr lang="en-US" sz="1600" dirty="0"/>
              <a:t>Language abstractions</a:t>
            </a:r>
          </a:p>
          <a:p>
            <a:pPr lvl="1"/>
            <a:r>
              <a:rPr lang="en-US" sz="1600" dirty="0"/>
              <a:t>Machine abstractions</a:t>
            </a:r>
          </a:p>
          <a:p>
            <a:pPr lvl="1"/>
            <a:r>
              <a:rPr lang="en-US" sz="1600" dirty="0"/>
              <a:t>Data abstractions</a:t>
            </a:r>
          </a:p>
          <a:p>
            <a:pPr lvl="1"/>
            <a:r>
              <a:rPr lang="en-US" sz="1600" dirty="0"/>
              <a:t>Hardware abstractions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Provides:</a:t>
            </a:r>
          </a:p>
          <a:p>
            <a:pPr lvl="1"/>
            <a:r>
              <a:rPr lang="en-US" sz="1600" dirty="0"/>
              <a:t>A foundation for future learning:</a:t>
            </a:r>
          </a:p>
          <a:p>
            <a:pPr lvl="2"/>
            <a:r>
              <a:rPr lang="en-US" sz="1600" dirty="0"/>
              <a:t>Understanding of fundamental concepts</a:t>
            </a:r>
          </a:p>
          <a:p>
            <a:pPr lvl="2"/>
            <a:r>
              <a:rPr lang="en-US" sz="1600" dirty="0"/>
              <a:t>Intuition and insight</a:t>
            </a:r>
          </a:p>
        </p:txBody>
      </p:sp>
    </p:spTree>
    <p:extLst>
      <p:ext uri="{BB962C8B-B14F-4D97-AF65-F5344CB8AC3E}">
        <p14:creationId xmlns:p14="http://schemas.microsoft.com/office/powerpoint/2010/main" val="38464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</a:p>
          <a:p>
            <a:pPr lvl="1"/>
            <a:r>
              <a:rPr lang="en-US" sz="1800" dirty="0"/>
              <a:t>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A184F-1D01-6C4F-BE8B-0E15C66C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25255-FBA0-B545-A87B-F912E6E5D319}"/>
              </a:ext>
            </a:extLst>
          </p:cNvPr>
          <p:cNvSpPr txBox="1"/>
          <p:nvPr/>
        </p:nvSpPr>
        <p:spPr>
          <a:xfrm>
            <a:off x="6904232" y="2147300"/>
            <a:ext cx="1252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322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</a:p>
          <a:p>
            <a:pPr lvl="1"/>
            <a:r>
              <a:rPr lang="en-US" sz="1800" dirty="0"/>
              <a:t>Pre-installed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Address Remapping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E5CDD-3D8C-514E-B641-248BC1DD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83BBE-CAB2-F64D-9CDA-2E335B836BAC}"/>
              </a:ext>
            </a:extLst>
          </p:cNvPr>
          <p:cNvSpPr txBox="1"/>
          <p:nvPr/>
        </p:nvSpPr>
        <p:spPr>
          <a:xfrm>
            <a:off x="6904233" y="2147300"/>
            <a:ext cx="1252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4369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600" dirty="0"/>
              <a:t>Basic Input Output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BIOS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18804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0FBEDF-AAE3-984A-98F1-E13FC345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5" y="2578643"/>
            <a:ext cx="3393649" cy="24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286847E-D659-434A-9562-66E864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399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4688A5-72A2-9B42-A15F-B34103B1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0504" y="10468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1E8665-241D-1C43-86B2-326AFAEE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586ED0-11D1-6045-8140-E3511574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14400"/>
            <a:ext cx="3698591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9932" y="320557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1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27509-773F-9F4A-B8BF-EB610FC7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r>
              <a:rPr lang="en-US" sz="1600" dirty="0"/>
              <a:t>Loads &amp; JUMPs to the OS</a:t>
            </a:r>
          </a:p>
          <a:p>
            <a:pPr lvl="1"/>
            <a:r>
              <a:rPr lang="en-US" sz="1600" dirty="0"/>
              <a:t>OS runs a login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8052F-98DC-3D4A-8B46-1F8776FA2D3B}"/>
              </a:ext>
            </a:extLst>
          </p:cNvPr>
          <p:cNvSpPr txBox="1"/>
          <p:nvPr/>
        </p:nvSpPr>
        <p:spPr>
          <a:xfrm>
            <a:off x="6171559" y="2971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2F4F007-3D98-CD4E-9E0A-49124752CD89}"/>
              </a:ext>
            </a:extLst>
          </p:cNvPr>
          <p:cNvSpPr/>
          <p:nvPr/>
        </p:nvSpPr>
        <p:spPr>
          <a:xfrm>
            <a:off x="6004874" y="2498103"/>
            <a:ext cx="405353" cy="537328"/>
          </a:xfrm>
          <a:custGeom>
            <a:avLst/>
            <a:gdLst>
              <a:gd name="connsiteX0" fmla="*/ 405353 w 405353"/>
              <a:gd name="connsiteY0" fmla="*/ 537328 h 537328"/>
              <a:gd name="connsiteX1" fmla="*/ 301658 w 405353"/>
              <a:gd name="connsiteY1" fmla="*/ 103695 h 537328"/>
              <a:gd name="connsiteX2" fmla="*/ 263951 w 405353"/>
              <a:gd name="connsiteY2" fmla="*/ 84841 h 537328"/>
              <a:gd name="connsiteX3" fmla="*/ 207390 w 405353"/>
              <a:gd name="connsiteY3" fmla="*/ 56561 h 537328"/>
              <a:gd name="connsiteX4" fmla="*/ 122549 w 405353"/>
              <a:gd name="connsiteY4" fmla="*/ 18854 h 537328"/>
              <a:gd name="connsiteX5" fmla="*/ 56561 w 405353"/>
              <a:gd name="connsiteY5" fmla="*/ 9427 h 537328"/>
              <a:gd name="connsiteX6" fmla="*/ 28281 w 405353"/>
              <a:gd name="connsiteY6" fmla="*/ 0 h 537328"/>
              <a:gd name="connsiteX7" fmla="*/ 0 w 405353"/>
              <a:gd name="connsiteY7" fmla="*/ 942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353" h="537328">
                <a:moveTo>
                  <a:pt x="405353" y="537328"/>
                </a:moveTo>
                <a:cubicBezTo>
                  <a:pt x="370788" y="392784"/>
                  <a:pt x="345987" y="245550"/>
                  <a:pt x="301658" y="103695"/>
                </a:cubicBezTo>
                <a:cubicBezTo>
                  <a:pt x="297466" y="90282"/>
                  <a:pt x="276152" y="91813"/>
                  <a:pt x="263951" y="84841"/>
                </a:cubicBezTo>
                <a:cubicBezTo>
                  <a:pt x="74797" y="-23246"/>
                  <a:pt x="380260" y="142999"/>
                  <a:pt x="207390" y="56561"/>
                </a:cubicBezTo>
                <a:cubicBezTo>
                  <a:pt x="149448" y="27589"/>
                  <a:pt x="212883" y="39700"/>
                  <a:pt x="122549" y="18854"/>
                </a:cubicBezTo>
                <a:cubicBezTo>
                  <a:pt x="100899" y="13858"/>
                  <a:pt x="78557" y="12569"/>
                  <a:pt x="56561" y="9427"/>
                </a:cubicBezTo>
                <a:cubicBezTo>
                  <a:pt x="47134" y="6285"/>
                  <a:pt x="38218" y="0"/>
                  <a:pt x="28281" y="0"/>
                </a:cubicBezTo>
                <a:cubicBezTo>
                  <a:pt x="18344" y="0"/>
                  <a:pt x="0" y="9427"/>
                  <a:pt x="0" y="9427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05CF-99FE-274C-A138-6CDD6D28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5DF1-DE57-8D47-A19D-00522382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582500" cy="3628946"/>
          </a:xfrm>
        </p:spPr>
        <p:txBody>
          <a:bodyPr/>
          <a:lstStyle/>
          <a:p>
            <a:r>
              <a:rPr lang="en-US" sz="2000" dirty="0"/>
              <a:t>The OS is a machine language program.</a:t>
            </a:r>
          </a:p>
          <a:p>
            <a:r>
              <a:rPr lang="en-US" sz="2000" dirty="0"/>
              <a:t>The bootstrap (or </a:t>
            </a:r>
            <a:r>
              <a:rPr lang="en-US" sz="2000" i="1" dirty="0"/>
              <a:t>boot</a:t>
            </a:r>
            <a:r>
              <a:rPr lang="en-US" sz="2000" dirty="0"/>
              <a:t>) process loads the OS program into main memory and starts it executing.</a:t>
            </a:r>
          </a:p>
          <a:p>
            <a:r>
              <a:rPr lang="en-US" sz="2000" dirty="0"/>
              <a:t>Bootstrapping depends on ML programs in the BIOS</a:t>
            </a:r>
          </a:p>
          <a:p>
            <a:pPr lvl="1"/>
            <a:r>
              <a:rPr lang="en-US" sz="1800" dirty="0"/>
              <a:t>POST, I/O Routines, bootstrap</a:t>
            </a:r>
          </a:p>
          <a:p>
            <a:r>
              <a:rPr lang="en-US" sz="2000" dirty="0"/>
              <a:t>Three steps:</a:t>
            </a:r>
          </a:p>
          <a:p>
            <a:pPr lvl="1"/>
            <a:r>
              <a:rPr lang="en-US" sz="1800" dirty="0"/>
              <a:t>bootstrap loads bootloader from MBR</a:t>
            </a:r>
          </a:p>
          <a:p>
            <a:pPr lvl="1"/>
            <a:r>
              <a:rPr lang="en-US" sz="1800" dirty="0"/>
              <a:t>bootloader loads stage 2 bootloader from disk</a:t>
            </a:r>
          </a:p>
          <a:p>
            <a:pPr lvl="1"/>
            <a:r>
              <a:rPr lang="en-US" sz="1800" dirty="0"/>
              <a:t>stage 2 bootloader loads the OS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DBBC-1684-5D4B-94C7-F6E3A28863F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4E3D-0910-364F-B566-ED1DCB7B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047721" cy="645300"/>
          </a:xfrm>
        </p:spPr>
        <p:txBody>
          <a:bodyPr/>
          <a:lstStyle/>
          <a:p>
            <a:r>
              <a:rPr lang="en-US" sz="3200" dirty="0"/>
              <a:t>Starting point for OS abstractions…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970F3F-4C29-EC42-8E0A-6B659475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630" y="1660709"/>
            <a:ext cx="3648590" cy="3080275"/>
          </a:xfrm>
        </p:spPr>
        <p:txBody>
          <a:bodyPr/>
          <a:lstStyle/>
          <a:p>
            <a:r>
              <a:rPr lang="en-US" sz="1600" dirty="0"/>
              <a:t>Stored Program Computer:</a:t>
            </a:r>
          </a:p>
          <a:p>
            <a:pPr lvl="1"/>
            <a:r>
              <a:rPr lang="en-US" dirty="0"/>
              <a:t>The ML program, data and stack are in the main memory starting at address 0.</a:t>
            </a:r>
          </a:p>
          <a:p>
            <a:pPr lvl="1"/>
            <a:r>
              <a:rPr lang="en-US" dirty="0"/>
              <a:t>Fetch/Decode/Execute</a:t>
            </a:r>
          </a:p>
          <a:p>
            <a:r>
              <a:rPr lang="en-US" dirty="0"/>
              <a:t>Assuming one CPU (w/ one core)</a:t>
            </a:r>
          </a:p>
          <a:p>
            <a:pPr lvl="1"/>
            <a:r>
              <a:rPr lang="en-US" dirty="0"/>
              <a:t>One program counter (PC) and one instruction register (IR).</a:t>
            </a:r>
          </a:p>
          <a:p>
            <a:pPr lvl="2"/>
            <a:r>
              <a:rPr lang="en-US" sz="2000" b="1" dirty="0"/>
              <a:t>Only one instruction can run at a time</a:t>
            </a:r>
            <a:r>
              <a:rPr lang="en-US" sz="2000" dirty="0"/>
              <a:t>.</a:t>
            </a:r>
          </a:p>
          <a:p>
            <a:pPr lvl="1"/>
            <a:r>
              <a:rPr lang="en-US" dirty="0"/>
              <a:t>The OS and programs must take turns.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87A6-DC50-C247-AD2B-AE1ADAAB17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2F64-C810-5041-A597-1E4F1F62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7" y="1299187"/>
            <a:ext cx="4487958" cy="37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FADD112-C7E3-C34B-B24D-709459864FD1}"/>
              </a:ext>
            </a:extLst>
          </p:cNvPr>
          <p:cNvSpPr/>
          <p:nvPr/>
        </p:nvSpPr>
        <p:spPr>
          <a:xfrm>
            <a:off x="3001207" y="3893940"/>
            <a:ext cx="1243739" cy="8241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Input/ Output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98DC3F0-6EED-F043-9B2F-52EDB11BDC19}"/>
              </a:ext>
            </a:extLst>
          </p:cNvPr>
          <p:cNvSpPr/>
          <p:nvPr/>
        </p:nvSpPr>
        <p:spPr>
          <a:xfrm rot="16200000">
            <a:off x="3326672" y="3393844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3FA3373-2BAE-0043-9AC8-10065D1FF894}"/>
              </a:ext>
            </a:extLst>
          </p:cNvPr>
          <p:cNvSpPr/>
          <p:nvPr/>
        </p:nvSpPr>
        <p:spPr>
          <a:xfrm>
            <a:off x="5047235" y="1655363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C6DE1-384E-5F4C-82C3-8BB8FF8EC6D6}"/>
              </a:ext>
            </a:extLst>
          </p:cNvPr>
          <p:cNvGrpSpPr/>
          <p:nvPr/>
        </p:nvGrpSpPr>
        <p:grpSpPr>
          <a:xfrm>
            <a:off x="2126521" y="446526"/>
            <a:ext cx="2911745" cy="2848385"/>
            <a:chOff x="7795647" y="1613648"/>
            <a:chExt cx="3882326" cy="37978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148C92-A960-6A46-A417-93DC97644FF5}"/>
                </a:ext>
              </a:extLst>
            </p:cNvPr>
            <p:cNvSpPr/>
            <p:nvPr/>
          </p:nvSpPr>
          <p:spPr>
            <a:xfrm>
              <a:off x="7795647" y="1613648"/>
              <a:ext cx="3882326" cy="37978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EF1390-64A8-2141-B213-CAA7035C3851}"/>
                </a:ext>
              </a:extLst>
            </p:cNvPr>
            <p:cNvSpPr/>
            <p:nvPr/>
          </p:nvSpPr>
          <p:spPr>
            <a:xfrm>
              <a:off x="9523708" y="2464632"/>
              <a:ext cx="1906292" cy="11464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General Purpose Registers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7872-5C79-6C4D-8C36-69262BBD7D0E}"/>
                </a:ext>
              </a:extLst>
            </p:cNvPr>
            <p:cNvSpPr/>
            <p:nvPr/>
          </p:nvSpPr>
          <p:spPr>
            <a:xfrm>
              <a:off x="9523708" y="4020344"/>
              <a:ext cx="1906292" cy="883404"/>
            </a:xfrm>
            <a:custGeom>
              <a:avLst/>
              <a:gdLst>
                <a:gd name="connsiteX0" fmla="*/ 0 w 1906292"/>
                <a:gd name="connsiteY0" fmla="*/ 30997 h 883404"/>
                <a:gd name="connsiteX1" fmla="*/ 433953 w 1906292"/>
                <a:gd name="connsiteY1" fmla="*/ 867905 h 883404"/>
                <a:gd name="connsiteX2" fmla="*/ 1441343 w 1906292"/>
                <a:gd name="connsiteY2" fmla="*/ 883404 h 883404"/>
                <a:gd name="connsiteX3" fmla="*/ 1906292 w 1906292"/>
                <a:gd name="connsiteY3" fmla="*/ 0 h 883404"/>
                <a:gd name="connsiteX4" fmla="*/ 1270861 w 1906292"/>
                <a:gd name="connsiteY4" fmla="*/ 30997 h 883404"/>
                <a:gd name="connsiteX5" fmla="*/ 1115878 w 1906292"/>
                <a:gd name="connsiteY5" fmla="*/ 418455 h 883404"/>
                <a:gd name="connsiteX6" fmla="*/ 728421 w 1906292"/>
                <a:gd name="connsiteY6" fmla="*/ 418455 h 883404"/>
                <a:gd name="connsiteX7" fmla="*/ 573438 w 1906292"/>
                <a:gd name="connsiteY7" fmla="*/ 61994 h 883404"/>
                <a:gd name="connsiteX8" fmla="*/ 0 w 1906292"/>
                <a:gd name="connsiteY8" fmla="*/ 30997 h 88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292" h="883404">
                  <a:moveTo>
                    <a:pt x="0" y="30997"/>
                  </a:moveTo>
                  <a:lnTo>
                    <a:pt x="433953" y="867905"/>
                  </a:lnTo>
                  <a:lnTo>
                    <a:pt x="1441343" y="883404"/>
                  </a:lnTo>
                  <a:lnTo>
                    <a:pt x="1906292" y="0"/>
                  </a:lnTo>
                  <a:lnTo>
                    <a:pt x="1270861" y="30997"/>
                  </a:lnTo>
                  <a:lnTo>
                    <a:pt x="1115878" y="418455"/>
                  </a:lnTo>
                  <a:lnTo>
                    <a:pt x="728421" y="418455"/>
                  </a:lnTo>
                  <a:lnTo>
                    <a:pt x="573438" y="61994"/>
                  </a:lnTo>
                  <a:lnTo>
                    <a:pt x="0" y="30997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ALU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6DA22D-C452-DF4D-A955-03DB1CDA7F24}"/>
                </a:ext>
              </a:extLst>
            </p:cNvPr>
            <p:cNvSpPr/>
            <p:nvPr/>
          </p:nvSpPr>
          <p:spPr>
            <a:xfrm rot="16200000">
              <a:off x="7126588" y="2927712"/>
              <a:ext cx="2446250" cy="84972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00" dirty="0"/>
                <a:t>Control</a:t>
              </a:r>
              <a:br>
                <a:rPr lang="en-US" sz="2100" dirty="0"/>
              </a:br>
              <a:r>
                <a:rPr lang="en-US" sz="2100" dirty="0"/>
                <a:t>Unit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F214EAC8-432E-0749-BD37-EFE8CD31338F}"/>
                </a:ext>
              </a:extLst>
            </p:cNvPr>
            <p:cNvSpPr/>
            <p:nvPr/>
          </p:nvSpPr>
          <p:spPr>
            <a:xfrm>
              <a:off x="9686441" y="3611105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328C7B55-1DD8-A441-BA6E-9D0FC1103631}"/>
                </a:ext>
              </a:extLst>
            </p:cNvPr>
            <p:cNvSpPr/>
            <p:nvPr/>
          </p:nvSpPr>
          <p:spPr>
            <a:xfrm>
              <a:off x="11036781" y="3621088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2BA6BAB-A83E-5348-BAA9-618B5B955E9E}"/>
                </a:ext>
              </a:extLst>
            </p:cNvPr>
            <p:cNvSpPr/>
            <p:nvPr/>
          </p:nvSpPr>
          <p:spPr>
            <a:xfrm>
              <a:off x="9174997" y="2882684"/>
              <a:ext cx="348711" cy="30996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CDE594-F83D-3940-A744-2350A8AD221C}"/>
                </a:ext>
              </a:extLst>
            </p:cNvPr>
            <p:cNvSpPr/>
            <p:nvPr/>
          </p:nvSpPr>
          <p:spPr>
            <a:xfrm>
              <a:off x="9174996" y="3054866"/>
              <a:ext cx="139483" cy="2085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35F3E-5738-2B47-88D0-522DE979D363}"/>
                </a:ext>
              </a:extLst>
            </p:cNvPr>
            <p:cNvSpPr/>
            <p:nvPr/>
          </p:nvSpPr>
          <p:spPr>
            <a:xfrm rot="16200000">
              <a:off x="9823424" y="4388522"/>
              <a:ext cx="120671" cy="138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75CC7B-FFA9-724F-83F6-9CA86AB727AD}"/>
                </a:ext>
              </a:extLst>
            </p:cNvPr>
            <p:cNvSpPr/>
            <p:nvPr/>
          </p:nvSpPr>
          <p:spPr>
            <a:xfrm>
              <a:off x="10468537" y="4903748"/>
              <a:ext cx="139483" cy="237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AD285-8629-924D-B27F-E2F5D779EC2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430" y="4308529"/>
              <a:ext cx="886011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8BE3D9-8A3D-EC4B-A0B8-D3B23B093F9D}"/>
                </a:ext>
              </a:extLst>
            </p:cNvPr>
            <p:cNvCxnSpPr/>
            <p:nvPr/>
          </p:nvCxnSpPr>
          <p:spPr>
            <a:xfrm>
              <a:off x="8800430" y="3376048"/>
              <a:ext cx="749132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1EEC21-4EE6-E146-A944-77FDC27A7979}"/>
                </a:ext>
              </a:extLst>
            </p:cNvPr>
            <p:cNvSpPr txBox="1"/>
            <p:nvPr/>
          </p:nvSpPr>
          <p:spPr>
            <a:xfrm>
              <a:off x="9277903" y="1619088"/>
              <a:ext cx="13277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0A9547-24EA-324D-A80D-74B4951C398C}"/>
              </a:ext>
            </a:extLst>
          </p:cNvPr>
          <p:cNvSpPr/>
          <p:nvPr/>
        </p:nvSpPr>
        <p:spPr>
          <a:xfrm>
            <a:off x="2320706" y="922417"/>
            <a:ext cx="442731" cy="269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3232A2-C43D-B445-B2FC-1148BD1894B8}"/>
              </a:ext>
            </a:extLst>
          </p:cNvPr>
          <p:cNvSpPr/>
          <p:nvPr/>
        </p:nvSpPr>
        <p:spPr>
          <a:xfrm>
            <a:off x="2323580" y="1280568"/>
            <a:ext cx="442731" cy="2691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FD5853E-9736-4145-9F9E-04C8BB10807A}"/>
              </a:ext>
            </a:extLst>
          </p:cNvPr>
          <p:cNvSpPr/>
          <p:nvPr/>
        </p:nvSpPr>
        <p:spPr>
          <a:xfrm>
            <a:off x="5668973" y="474365"/>
            <a:ext cx="1648748" cy="3416393"/>
          </a:xfrm>
          <a:prstGeom prst="roundRect">
            <a:avLst>
              <a:gd name="adj" fmla="val 5935"/>
            </a:avLst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BF6569D1-EC0F-B045-9D04-56005695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08" y="887180"/>
            <a:ext cx="2208649" cy="227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12: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6974C-512E-BF4D-97B8-E3B0354BF963}"/>
              </a:ext>
            </a:extLst>
          </p:cNvPr>
          <p:cNvSpPr txBox="1"/>
          <p:nvPr/>
        </p:nvSpPr>
        <p:spPr>
          <a:xfrm>
            <a:off x="5744584" y="474365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4B4FB1-603D-E140-93A7-92BA7BE6DAAA}"/>
              </a:ext>
            </a:extLst>
          </p:cNvPr>
          <p:cNvSpPr/>
          <p:nvPr/>
        </p:nvSpPr>
        <p:spPr>
          <a:xfrm>
            <a:off x="6249517" y="2119747"/>
            <a:ext cx="992593" cy="569427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Data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004C87-15B6-A642-BC0E-4579DB0EBD6F}"/>
              </a:ext>
            </a:extLst>
          </p:cNvPr>
          <p:cNvSpPr/>
          <p:nvPr/>
        </p:nvSpPr>
        <p:spPr>
          <a:xfrm>
            <a:off x="6249517" y="2744491"/>
            <a:ext cx="992593" cy="49584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E21E1FF-2677-F942-8FE8-6F14AEF8DCBE}"/>
              </a:ext>
            </a:extLst>
          </p:cNvPr>
          <p:cNvSpPr/>
          <p:nvPr/>
        </p:nvSpPr>
        <p:spPr>
          <a:xfrm>
            <a:off x="6249517" y="877461"/>
            <a:ext cx="1026021" cy="125693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006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A325AD-F501-F54E-90F1-E9418C4C9551}"/>
              </a:ext>
            </a:extLst>
          </p:cNvPr>
          <p:cNvSpPr/>
          <p:nvPr/>
        </p:nvSpPr>
        <p:spPr>
          <a:xfrm>
            <a:off x="5579294" y="206824"/>
            <a:ext cx="1899955" cy="2206890"/>
          </a:xfrm>
          <a:prstGeom prst="roundRect">
            <a:avLst>
              <a:gd name="adj" fmla="val 886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12C352-ED31-C244-9997-66287F13A225}"/>
              </a:ext>
            </a:extLst>
          </p:cNvPr>
          <p:cNvSpPr/>
          <p:nvPr/>
        </p:nvSpPr>
        <p:spPr>
          <a:xfrm>
            <a:off x="2544058" y="-362546"/>
            <a:ext cx="1871135" cy="53772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Main</a:t>
            </a:r>
          </a:p>
          <a:p>
            <a:pPr algn="ctr"/>
            <a:r>
              <a:rPr lang="en-US" sz="2800" dirty="0"/>
              <a:t>Memory</a:t>
            </a:r>
          </a:p>
          <a:p>
            <a:pPr algn="ctr"/>
            <a:r>
              <a:rPr lang="en-US" sz="2800" dirty="0"/>
              <a:t>(RAM)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24866-CE92-1444-9536-BBA2EB30EC82}"/>
              </a:ext>
            </a:extLst>
          </p:cNvPr>
          <p:cNvSpPr txBox="1"/>
          <p:nvPr/>
        </p:nvSpPr>
        <p:spPr>
          <a:xfrm>
            <a:off x="4415193" y="-42042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0x0…000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5B4D-1850-F948-9CD5-2F4C187D7416}"/>
              </a:ext>
            </a:extLst>
          </p:cNvPr>
          <p:cNvSpPr txBox="1"/>
          <p:nvPr/>
        </p:nvSpPr>
        <p:spPr>
          <a:xfrm>
            <a:off x="4415193" y="467823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0xF…FFF</a:t>
            </a:r>
            <a:endParaRPr lang="en-US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537E4-E772-2E46-99C7-646D4F57C068}"/>
              </a:ext>
            </a:extLst>
          </p:cNvPr>
          <p:cNvSpPr/>
          <p:nvPr/>
        </p:nvSpPr>
        <p:spPr>
          <a:xfrm>
            <a:off x="2544058" y="461144"/>
            <a:ext cx="1871135" cy="659757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2D66A-BDEA-7045-863B-F38B04D8B6E9}"/>
              </a:ext>
            </a:extLst>
          </p:cNvPr>
          <p:cNvSpPr/>
          <p:nvPr/>
        </p:nvSpPr>
        <p:spPr>
          <a:xfrm>
            <a:off x="5579294" y="737314"/>
            <a:ext cx="1899955" cy="1676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BIOS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48C89-2874-D64F-B304-F43D0029EF48}"/>
              </a:ext>
            </a:extLst>
          </p:cNvPr>
          <p:cNvSpPr txBox="1"/>
          <p:nvPr/>
        </p:nvSpPr>
        <p:spPr>
          <a:xfrm>
            <a:off x="5931406" y="23157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 Chip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E2E9A13-8A09-D744-9333-5CDB901D5C41}"/>
              </a:ext>
            </a:extLst>
          </p:cNvPr>
          <p:cNvSpPr/>
          <p:nvPr/>
        </p:nvSpPr>
        <p:spPr>
          <a:xfrm>
            <a:off x="4415194" y="461144"/>
            <a:ext cx="221126" cy="65975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77F638E-EA9C-6D4B-AC7E-3C92D8BFAB82}"/>
              </a:ext>
            </a:extLst>
          </p:cNvPr>
          <p:cNvSpPr/>
          <p:nvPr/>
        </p:nvSpPr>
        <p:spPr>
          <a:xfrm flipH="1">
            <a:off x="5336532" y="737314"/>
            <a:ext cx="242760" cy="1676399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D5047AC-21FB-C141-B94B-F919EB8AA103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H="1" flipV="1">
            <a:off x="4636320" y="791022"/>
            <a:ext cx="700212" cy="784491"/>
          </a:xfrm>
          <a:prstGeom prst="curvedConnector5">
            <a:avLst>
              <a:gd name="adj1" fmla="val 81619"/>
              <a:gd name="adj2" fmla="val 44958"/>
              <a:gd name="adj3" fmla="val 1294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ABDAD-A6E3-E24B-9A05-888DDA1879FB}"/>
              </a:ext>
            </a:extLst>
          </p:cNvPr>
          <p:cNvSpPr/>
          <p:nvPr/>
        </p:nvSpPr>
        <p:spPr>
          <a:xfrm>
            <a:off x="5579292" y="1089803"/>
            <a:ext cx="1899955" cy="33607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321DD-DEAA-3D41-8667-C633237AE124}"/>
              </a:ext>
            </a:extLst>
          </p:cNvPr>
          <p:cNvSpPr/>
          <p:nvPr/>
        </p:nvSpPr>
        <p:spPr>
          <a:xfrm>
            <a:off x="5579292" y="2067608"/>
            <a:ext cx="1899955" cy="336071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CCE32-4095-2E4B-89B0-042856CD5565}"/>
              </a:ext>
            </a:extLst>
          </p:cNvPr>
          <p:cNvSpPr/>
          <p:nvPr/>
        </p:nvSpPr>
        <p:spPr>
          <a:xfrm>
            <a:off x="5579292" y="1587377"/>
            <a:ext cx="1899955" cy="33607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Functions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F41CC2-9D79-AD44-8C91-2C219B82DF22}"/>
              </a:ext>
            </a:extLst>
          </p:cNvPr>
          <p:cNvSpPr/>
          <p:nvPr/>
        </p:nvSpPr>
        <p:spPr>
          <a:xfrm>
            <a:off x="5723108" y="2944204"/>
            <a:ext cx="1756139" cy="17561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17B14-79F0-1A45-B96D-CEFF4BF357A8}"/>
              </a:ext>
            </a:extLst>
          </p:cNvPr>
          <p:cNvSpPr txBox="1"/>
          <p:nvPr/>
        </p:nvSpPr>
        <p:spPr>
          <a:xfrm>
            <a:off x="6067210" y="3017323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Drive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3B9557-852A-5A47-A5A5-5F7DC8407C1E}"/>
              </a:ext>
            </a:extLst>
          </p:cNvPr>
          <p:cNvSpPr/>
          <p:nvPr/>
        </p:nvSpPr>
        <p:spPr>
          <a:xfrm>
            <a:off x="5931405" y="3339520"/>
            <a:ext cx="1232772" cy="139524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69CAD-52AE-3D43-BD8B-C083E93F2577}"/>
              </a:ext>
            </a:extLst>
          </p:cNvPr>
          <p:cNvSpPr/>
          <p:nvPr/>
        </p:nvSpPr>
        <p:spPr>
          <a:xfrm>
            <a:off x="5994940" y="3875463"/>
            <a:ext cx="1005725" cy="5582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E3DD1-9BC2-E342-BAE2-050B62A5C9FC}"/>
              </a:ext>
            </a:extLst>
          </p:cNvPr>
          <p:cNvSpPr/>
          <p:nvPr/>
        </p:nvSpPr>
        <p:spPr>
          <a:xfrm>
            <a:off x="2544057" y="123388"/>
            <a:ext cx="1871137" cy="18403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0503B-D5F5-2A40-BD81-79878B3D6163}"/>
              </a:ext>
            </a:extLst>
          </p:cNvPr>
          <p:cNvSpPr/>
          <p:nvPr/>
        </p:nvSpPr>
        <p:spPr>
          <a:xfrm>
            <a:off x="2544056" y="1685993"/>
            <a:ext cx="1871137" cy="10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523CF-E111-064F-B794-5910CBF814D3}"/>
              </a:ext>
            </a:extLst>
          </p:cNvPr>
          <p:cNvSpPr/>
          <p:nvPr/>
        </p:nvSpPr>
        <p:spPr>
          <a:xfrm>
            <a:off x="5825766" y="3576688"/>
            <a:ext cx="1545996" cy="20528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Stage2: bootloader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CC7436-1040-BF47-9089-C06F45EF3F19}"/>
              </a:ext>
            </a:extLst>
          </p:cNvPr>
          <p:cNvSpPr/>
          <p:nvPr/>
        </p:nvSpPr>
        <p:spPr>
          <a:xfrm>
            <a:off x="2556870" y="2883306"/>
            <a:ext cx="1858324" cy="50704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Stage2: bootloader</a:t>
            </a:r>
          </a:p>
        </p:txBody>
      </p:sp>
    </p:spTree>
    <p:extLst>
      <p:ext uri="{BB962C8B-B14F-4D97-AF65-F5344CB8AC3E}">
        <p14:creationId xmlns:p14="http://schemas.microsoft.com/office/powerpoint/2010/main" val="26603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71F7-F866-064B-978C-3EA8FDE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43" y="0"/>
            <a:ext cx="4944300" cy="645300"/>
          </a:xfrm>
        </p:spPr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F494-4C59-4745-9D8F-B56F4B8D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645300"/>
            <a:ext cx="6016340" cy="1659900"/>
          </a:xfrm>
        </p:spPr>
        <p:txBody>
          <a:bodyPr/>
          <a:lstStyle/>
          <a:p>
            <a:r>
              <a:rPr lang="en-US" sz="2000" dirty="0"/>
              <a:t>How do we get from that… to what we are used 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0E69-B86D-424B-A98F-287AB81F15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8" name="Picture 4" descr="GNOME 3.34 Desktop">
            <a:extLst>
              <a:ext uri="{FF2B5EF4-FFF2-40B4-BE49-F238E27FC236}">
                <a16:creationId xmlns:a16="http://schemas.microsoft.com/office/drawing/2014/main" id="{487EAC17-0C67-C149-A0FA-FBAF49CE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5" y="1475250"/>
            <a:ext cx="5897367" cy="33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8EE17-8CB2-4147-A384-91797F7975DE}"/>
              </a:ext>
            </a:extLst>
          </p:cNvPr>
          <p:cNvSpPr txBox="1"/>
          <p:nvPr/>
        </p:nvSpPr>
        <p:spPr>
          <a:xfrm>
            <a:off x="2050522" y="4928056"/>
            <a:ext cx="4447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42642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03D-D8CA-CE4E-B932-98EAFF57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983" y="-9317"/>
            <a:ext cx="4944300" cy="645300"/>
          </a:xfrm>
        </p:spPr>
        <p:txBody>
          <a:bodyPr/>
          <a:lstStyle/>
          <a:p>
            <a:r>
              <a:rPr lang="en-US" dirty="0"/>
              <a:t>Operating System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7D96-03B1-304E-A189-872C5848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444" y="603839"/>
            <a:ext cx="5106257" cy="4539662"/>
          </a:xfrm>
        </p:spPr>
        <p:txBody>
          <a:bodyPr/>
          <a:lstStyle/>
          <a:p>
            <a:r>
              <a:rPr lang="en-US" sz="1800" dirty="0"/>
              <a:t>Operating systems abstractions bridge the gap </a:t>
            </a:r>
            <a:br>
              <a:rPr lang="en-US" sz="1800" dirty="0"/>
            </a:br>
            <a:r>
              <a:rPr lang="en-US" sz="1800" dirty="0"/>
              <a:t>between the physical hardware and the </a:t>
            </a:r>
            <a:br>
              <a:rPr lang="en-US" sz="1800" dirty="0"/>
            </a:br>
            <a:r>
              <a:rPr lang="en-US" sz="1800" dirty="0"/>
              <a:t>user / program experience.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A CPU can run only one program a time, </a:t>
            </a:r>
            <a:r>
              <a:rPr lang="en-US" sz="1600" b="1" dirty="0"/>
              <a:t>but users will seem to run multiple programs simultaneously.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There is only one main memory, </a:t>
            </a:r>
            <a:r>
              <a:rPr lang="en-US" sz="1600" b="1" dirty="0"/>
              <a:t>but every program will seem to have its own, and it can appear to be larger than the installed RAM.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Disks just store blocks of bytes, </a:t>
            </a:r>
            <a:r>
              <a:rPr lang="en-US" sz="1600" b="1" dirty="0"/>
              <a:t>but users interact with files and directories (folders).</a:t>
            </a:r>
            <a:endParaRPr lang="en-US" sz="800" b="1" dirty="0"/>
          </a:p>
          <a:p>
            <a:pPr lvl="1"/>
            <a:endParaRPr lang="en-US" sz="800" b="1" dirty="0"/>
          </a:p>
          <a:p>
            <a:pPr lvl="1"/>
            <a:r>
              <a:rPr lang="en-US" sz="1600" dirty="0"/>
              <a:t>A program seems to have a single path of execution from start to finish, but </a:t>
            </a:r>
            <a:r>
              <a:rPr lang="en-US" sz="1600" b="1" dirty="0"/>
              <a:t>multiple parts of a program seem to run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9069F-3276-B94A-BF55-5F4DAE5CC6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D8A7-284E-4B48-AADA-D242B14E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98" y="0"/>
            <a:ext cx="2380770" cy="23014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A1099-6EAA-3D44-9AD6-52BC38ED76D1}"/>
              </a:ext>
            </a:extLst>
          </p:cNvPr>
          <p:cNvSpPr txBox="1"/>
          <p:nvPr/>
        </p:nvSpPr>
        <p:spPr>
          <a:xfrm>
            <a:off x="5668325" y="479562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https://www.supinfo.com/articles/single/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4344-introduction-to-operating-systems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C9AB2-A3CB-0D46-BA98-551E2B7E1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" y="2796005"/>
            <a:ext cx="2631935" cy="174365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480F-AE38-3E4A-A8F5-EFB2456A29A4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operating system </a:t>
            </a:r>
            <a:r>
              <a:rPr lang="en-US" sz="2400" dirty="0"/>
              <a:t>(OS) is </a:t>
            </a:r>
            <a:r>
              <a:rPr lang="en-US" sz="2400" i="1" dirty="0"/>
              <a:t>a collection of </a:t>
            </a:r>
            <a:r>
              <a:rPr lang="en-US" sz="2400" b="1" i="1" dirty="0"/>
              <a:t>software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manages (shares and protects) system resources (CPU, memory, I/O devices)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6447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i="1" dirty="0"/>
              <a:t>that manages (</a:t>
            </a:r>
            <a:r>
              <a:rPr lang="en-US" sz="2400" b="1" i="1" dirty="0"/>
              <a:t>shares</a:t>
            </a:r>
            <a:r>
              <a:rPr lang="en-US" sz="2400" i="1" dirty="0"/>
              <a:t> and </a:t>
            </a:r>
            <a:r>
              <a:rPr lang="en-US" sz="2400" b="1" i="1" dirty="0"/>
              <a:t>protects</a:t>
            </a:r>
            <a:r>
              <a:rPr lang="en-US" sz="2400" i="1" dirty="0"/>
              <a:t>) system resources (CPU, memory, I/O devices)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13122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 that manages (shares and protects) system resources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(CPU, memory, I/O devices) </a:t>
            </a:r>
            <a:r>
              <a:rPr lang="en-US" sz="2400" i="1" dirty="0"/>
              <a:t>creating an environment in which programs can be executed in </a:t>
            </a:r>
            <a:r>
              <a:rPr lang="en-US" sz="2400" b="1" i="1" dirty="0"/>
              <a:t>a convenient and efficient </a:t>
            </a:r>
            <a:r>
              <a:rPr lang="en-US" sz="2400" i="1" dirty="0"/>
              <a:t>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5168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/>
              <a:t>An operating system (OS) is the </a:t>
            </a:r>
            <a:r>
              <a:rPr lang="en-US" sz="2000" b="1" dirty="0"/>
              <a:t>[collection of] program[s]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/>
              <a:t>that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b="1" dirty="0"/>
              <a:t>manages</a:t>
            </a:r>
            <a:r>
              <a:rPr lang="en-US" sz="2000" dirty="0"/>
              <a:t> all of the other </a:t>
            </a:r>
            <a:r>
              <a:rPr lang="en-US" sz="2000" b="1" dirty="0"/>
              <a:t>application programs</a:t>
            </a:r>
            <a:r>
              <a:rPr lang="en-US" sz="2000" dirty="0"/>
              <a:t> in a computer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314999331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2596</TotalTime>
  <Words>6260</Words>
  <Application>Microsoft Macintosh PowerPoint</Application>
  <PresentationFormat>On-screen Show (16:9)</PresentationFormat>
  <Paragraphs>676</Paragraphs>
  <Slides>32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OSA1 - Operating System   Abstractions</vt:lpstr>
      <vt:lpstr>What we know so far…</vt:lpstr>
      <vt:lpstr>Starting point for OS abstractions…</vt:lpstr>
      <vt:lpstr>So…</vt:lpstr>
      <vt:lpstr>Operating System Abstractions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 A Metaphor:  A College</vt:lpstr>
      <vt:lpstr>Some Key OS Vocabulary and Abstractions via the College Metaphor</vt:lpstr>
      <vt:lpstr>Essential Points</vt:lpstr>
      <vt:lpstr>Booting the OS</vt:lpstr>
      <vt:lpstr>Getting started…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Acknowledgments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20 - Operating System Abstractions</dc:title>
  <dc:creator>Braught, Grant</dc:creator>
  <cp:lastModifiedBy>Braught, Grant</cp:lastModifiedBy>
  <cp:revision>215</cp:revision>
  <dcterms:created xsi:type="dcterms:W3CDTF">2020-10-12T13:14:34Z</dcterms:created>
  <dcterms:modified xsi:type="dcterms:W3CDTF">2023-03-20T13:08:02Z</dcterms:modified>
</cp:coreProperties>
</file>