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93" r:id="rId3"/>
    <p:sldId id="288" r:id="rId4"/>
    <p:sldId id="290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4" r:id="rId14"/>
    <p:sldId id="320" r:id="rId15"/>
    <p:sldId id="321" r:id="rId16"/>
    <p:sldId id="314" r:id="rId17"/>
    <p:sldId id="319" r:id="rId18"/>
    <p:sldId id="322" r:id="rId19"/>
    <p:sldId id="313" r:id="rId20"/>
    <p:sldId id="305" r:id="rId21"/>
    <p:sldId id="306" r:id="rId22"/>
    <p:sldId id="307" r:id="rId23"/>
    <p:sldId id="303" r:id="rId24"/>
    <p:sldId id="310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3"/>
    <p:restoredTop sz="78390"/>
  </p:normalViewPr>
  <p:slideViewPr>
    <p:cSldViewPr snapToGrid="0" snapToObjects="1">
      <p:cViewPr varScale="1">
        <p:scale>
          <a:sx n="127" d="100"/>
          <a:sy n="127" d="100"/>
        </p:scale>
        <p:origin x="7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we saw that there were 3 different approaches to running HLL programs </a:t>
            </a:r>
          </a:p>
          <a:p>
            <a:r>
              <a:rPr lang="en-US" dirty="0"/>
              <a:t>We discussed translation, interpretation and a hybrid approach.</a:t>
            </a:r>
          </a:p>
          <a:p>
            <a:endParaRPr lang="en-US" dirty="0"/>
          </a:p>
          <a:p>
            <a:r>
              <a:rPr lang="en-US" dirty="0"/>
              <a:t>You’ve gotten some more experience with interpretation </a:t>
            </a:r>
          </a:p>
          <a:p>
            <a:r>
              <a:rPr lang="en-US" dirty="0"/>
              <a:t>  - At least started writing an interpreter for the </a:t>
            </a:r>
            <a:r>
              <a:rPr lang="en-US" dirty="0" err="1"/>
              <a:t>Silli</a:t>
            </a:r>
            <a:r>
              <a:rPr lang="en-US" dirty="0"/>
              <a:t> HLL in lab.</a:t>
            </a:r>
          </a:p>
          <a:p>
            <a:endParaRPr lang="en-US" dirty="0"/>
          </a:p>
          <a:p>
            <a:r>
              <a:rPr lang="en-US" dirty="0"/>
              <a:t>For the rest of this topic in class (LA2-LA6)</a:t>
            </a:r>
          </a:p>
          <a:p>
            <a:r>
              <a:rPr lang="en-US" dirty="0"/>
              <a:t>  - we’ll focus our attention on the translation process.</a:t>
            </a:r>
          </a:p>
          <a:p>
            <a:endParaRPr lang="en-US" dirty="0"/>
          </a:p>
          <a:p>
            <a:r>
              <a:rPr lang="en-US" dirty="0"/>
              <a:t>We won’t spend any significant time on the Hybrid Approach</a:t>
            </a:r>
          </a:p>
          <a:p>
            <a:r>
              <a:rPr lang="en-US" dirty="0"/>
              <a:t>  - it may come up in passing here and there</a:t>
            </a:r>
          </a:p>
          <a:p>
            <a:r>
              <a:rPr lang="en-US" dirty="0"/>
              <a:t>  - but by better understanding translation and interpretation you’ll better understand it</a:t>
            </a:r>
          </a:p>
          <a:p>
            <a:r>
              <a:rPr lang="en-US" dirty="0"/>
              <a:t>  - that said feel free to ask questions about it at any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value in R1 to the value in R2 and put the result in R3.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need to put the result into the HLL variable C.</a:t>
            </a:r>
          </a:p>
          <a:p>
            <a:r>
              <a:rPr lang="en-US" dirty="0"/>
              <a:t>  - So we store the value 30 that is in R3 into MM[C]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Notice that the STORE instruction:</a:t>
            </a:r>
          </a:p>
          <a:p>
            <a:r>
              <a:rPr lang="en-US" dirty="0"/>
              <a:t>  - takes a value from a register </a:t>
            </a:r>
          </a:p>
          <a:p>
            <a:r>
              <a:rPr lang="en-US" dirty="0"/>
              <a:t>  - and copies it into the main memory address specified by a label.</a:t>
            </a:r>
          </a:p>
          <a:p>
            <a:r>
              <a:rPr lang="en-US" dirty="0"/>
              <a:t>  - STORE is the opposite of LOAD.</a:t>
            </a:r>
          </a:p>
        </p:txBody>
      </p:sp>
    </p:spTree>
    <p:extLst>
      <p:ext uri="{BB962C8B-B14F-4D97-AF65-F5344CB8AC3E}">
        <p14:creationId xmlns:p14="http://schemas.microsoft.com/office/powerpoint/2010/main" val="39105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Labels are assigned to memory addresses by the assembler.</a:t>
            </a:r>
          </a:p>
          <a:p>
            <a:endParaRPr lang="en-US" dirty="0"/>
          </a:p>
          <a:p>
            <a:r>
              <a:rPr lang="en-US" dirty="0"/>
              <a:t>Type directives say how much space should be set aside</a:t>
            </a:r>
          </a:p>
          <a:p>
            <a:r>
              <a:rPr lang="en-US" dirty="0"/>
              <a:t>  - .word allocates space for a word (32-bits)</a:t>
            </a:r>
          </a:p>
          <a:p>
            <a:r>
              <a:rPr lang="en-US" dirty="0"/>
              <a:t>  - there are other type directives that we’ll see later for allocating different </a:t>
            </a:r>
            <a:r>
              <a:rPr lang="en-US" dirty="0" err="1"/>
              <a:t>amoutns</a:t>
            </a:r>
            <a:r>
              <a:rPr lang="en-US" dirty="0"/>
              <a:t> of space.</a:t>
            </a:r>
          </a:p>
          <a:p>
            <a:endParaRPr lang="en-US" dirty="0"/>
          </a:p>
          <a:p>
            <a:r>
              <a:rPr lang="en-US" dirty="0"/>
              <a:t>Instructions, just like in ML have</a:t>
            </a:r>
          </a:p>
          <a:p>
            <a:r>
              <a:rPr lang="en-US" dirty="0"/>
              <a:t>  Opcodes – tells what operation to perform</a:t>
            </a:r>
          </a:p>
          <a:p>
            <a:r>
              <a:rPr lang="en-US" dirty="0"/>
              <a:t>  Operands – tells what the operation will be performed on.</a:t>
            </a:r>
          </a:p>
          <a:p>
            <a:endParaRPr lang="en-US" dirty="0"/>
          </a:p>
          <a:p>
            <a:r>
              <a:rPr lang="en-US" dirty="0"/>
              <a:t>Comments in our assembly language </a:t>
            </a:r>
          </a:p>
          <a:p>
            <a:r>
              <a:rPr lang="en-US" dirty="0"/>
              <a:t>  - begin with a *</a:t>
            </a:r>
          </a:p>
          <a:p>
            <a:r>
              <a:rPr lang="en-US" dirty="0"/>
              <a:t>  - May be an entire line</a:t>
            </a:r>
          </a:p>
          <a:p>
            <a:r>
              <a:rPr lang="en-US" dirty="0"/>
              <a:t>  - Or may just be the end of a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in assembly can be categorized by how their operands refer to the data that they use.</a:t>
            </a:r>
          </a:p>
          <a:p>
            <a:r>
              <a:rPr lang="en-US" dirty="0"/>
              <a:t>  - This is called the addressing mode of an instruction.</a:t>
            </a:r>
          </a:p>
          <a:p>
            <a:endParaRPr lang="en-US" dirty="0"/>
          </a:p>
          <a:p>
            <a:r>
              <a:rPr lang="en-US" dirty="0"/>
              <a:t>We will see a number of different addressing modes in the coming classes.</a:t>
            </a:r>
          </a:p>
          <a:p>
            <a:endParaRPr lang="en-US" dirty="0"/>
          </a:p>
          <a:p>
            <a:r>
              <a:rPr lang="en-US" dirty="0"/>
              <a:t>The program we have looked at today used two addressing modes:</a:t>
            </a:r>
          </a:p>
          <a:p>
            <a:r>
              <a:rPr lang="en-US" dirty="0"/>
              <a:t>  - Register to Register </a:t>
            </a:r>
          </a:p>
          <a:p>
            <a:r>
              <a:rPr lang="en-US" dirty="0"/>
              <a:t>  - Direct Addressing Mode</a:t>
            </a:r>
          </a:p>
          <a:p>
            <a:endParaRPr lang="en-US" dirty="0"/>
          </a:p>
          <a:p>
            <a:r>
              <a:rPr lang="en-US" dirty="0"/>
              <a:t>Register to Register</a:t>
            </a:r>
          </a:p>
          <a:p>
            <a:r>
              <a:rPr lang="en-US" dirty="0"/>
              <a:t>  - the instruction indicates the registers that contain the data on which to operate.</a:t>
            </a:r>
          </a:p>
          <a:p>
            <a:r>
              <a:rPr lang="en-US" dirty="0"/>
              <a:t>  - the values used in the operation are contained in those registers</a:t>
            </a:r>
          </a:p>
          <a:p>
            <a:r>
              <a:rPr lang="en-US" dirty="0"/>
              <a:t>  - e.g. ADD R3 R1 R2</a:t>
            </a:r>
          </a:p>
          <a:p>
            <a:r>
              <a:rPr lang="en-US" dirty="0"/>
              <a:t>    - This adds the value in R1 to the value in R2 and puts the resulting value into R3.</a:t>
            </a:r>
          </a:p>
          <a:p>
            <a:endParaRPr lang="en-US" dirty="0"/>
          </a:p>
          <a:p>
            <a:r>
              <a:rPr lang="en-US" dirty="0"/>
              <a:t>Direct Addressing Mode</a:t>
            </a:r>
          </a:p>
          <a:p>
            <a:r>
              <a:rPr lang="en-US" dirty="0"/>
              <a:t>  - The instruction uses a label</a:t>
            </a:r>
          </a:p>
          <a:p>
            <a:r>
              <a:rPr lang="en-US" dirty="0"/>
              <a:t>    - Recall that a label is a memory address.</a:t>
            </a:r>
          </a:p>
          <a:p>
            <a:r>
              <a:rPr lang="en-US" dirty="0"/>
              <a:t>  - That label indicates the memory address where the value to be used is located.</a:t>
            </a:r>
          </a:p>
          <a:p>
            <a:r>
              <a:rPr lang="en-US" dirty="0"/>
              <a:t>  - E.g. LOAD R1 A</a:t>
            </a:r>
          </a:p>
          <a:p>
            <a:r>
              <a:rPr lang="en-US" dirty="0"/>
              <a:t>    - The value at memory address A is put into R1.</a:t>
            </a:r>
          </a:p>
          <a:p>
            <a:r>
              <a:rPr lang="en-US" dirty="0"/>
              <a:t>  - E.g. STORE R3 C</a:t>
            </a:r>
          </a:p>
          <a:p>
            <a:r>
              <a:rPr lang="en-US" dirty="0"/>
              <a:t>    - The value in R3 is stored into memory address C.</a:t>
            </a:r>
          </a:p>
          <a:p>
            <a:endParaRPr lang="en-US" dirty="0"/>
          </a:p>
          <a:p>
            <a:r>
              <a:rPr lang="en-US" dirty="0"/>
              <a:t>Immediate Addressing Mode</a:t>
            </a:r>
          </a:p>
          <a:p>
            <a:r>
              <a:rPr lang="en-US" dirty="0"/>
              <a:t>  - This one didn’t appear in our program but you will encounter it in the homework.</a:t>
            </a:r>
          </a:p>
          <a:p>
            <a:r>
              <a:rPr lang="en-US" dirty="0"/>
              <a:t>  - These instructions specify literal values to be used in the operation.</a:t>
            </a:r>
          </a:p>
          <a:p>
            <a:r>
              <a:rPr lang="en-US" dirty="0"/>
              <a:t>  - E.g. SUB R7 R4 #32</a:t>
            </a:r>
          </a:p>
          <a:p>
            <a:r>
              <a:rPr lang="en-US" dirty="0"/>
              <a:t>    - Subtract the value 32 from the value in R4 and put the result into R7.</a:t>
            </a:r>
          </a:p>
          <a:p>
            <a:r>
              <a:rPr lang="en-US" dirty="0"/>
              <a:t>    - The value 32 is used because it is preceded by #</a:t>
            </a:r>
          </a:p>
          <a:p>
            <a:r>
              <a:rPr lang="en-US" dirty="0"/>
              <a:t>  - E.g. AND R5 R5 #0x00FF</a:t>
            </a:r>
          </a:p>
          <a:p>
            <a:r>
              <a:rPr lang="en-US" dirty="0"/>
              <a:t>    - Values can be specified in hex if that is more convenient.</a:t>
            </a:r>
          </a:p>
          <a:p>
            <a:r>
              <a:rPr lang="en-US" dirty="0"/>
              <a:t>  - E.g. LOAD R10 #85</a:t>
            </a:r>
          </a:p>
          <a:p>
            <a:r>
              <a:rPr lang="en-US" dirty="0"/>
              <a:t>    - Immediate addressing mode is often useful to get a known value into a register.</a:t>
            </a:r>
          </a:p>
          <a:p>
            <a:endParaRPr lang="en-US" dirty="0"/>
          </a:p>
          <a:p>
            <a:r>
              <a:rPr lang="en-US" dirty="0"/>
              <a:t>NOTE: All immediate addressing mode instructions only allow the final operand to be #</a:t>
            </a:r>
          </a:p>
          <a:p>
            <a:r>
              <a:rPr lang="en-US" dirty="0"/>
              <a:t>  - So: ADD R5 #12 R2 is not a valid instruction.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4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reference to the instructions that we can understand so far.</a:t>
            </a:r>
          </a:p>
          <a:p>
            <a:r>
              <a:rPr lang="en-US" dirty="0"/>
              <a:t>We’ll add to this over the coming classes.</a:t>
            </a:r>
          </a:p>
          <a:p>
            <a:endParaRPr lang="en-US" dirty="0"/>
          </a:p>
          <a:p>
            <a:r>
              <a:rPr lang="en-US" dirty="0"/>
              <a:t>These instructions are also in the full reference that is linked on the course page.</a:t>
            </a:r>
          </a:p>
          <a:p>
            <a:endParaRPr lang="en-US" dirty="0"/>
          </a:p>
          <a:p>
            <a:r>
              <a:rPr lang="en-US" dirty="0"/>
              <a:t>The important points here are:</a:t>
            </a:r>
          </a:p>
          <a:p>
            <a:r>
              <a:rPr lang="en-US" dirty="0"/>
              <a:t>  - The formats are not flexible.</a:t>
            </a:r>
          </a:p>
          <a:p>
            <a:r>
              <a:rPr lang="en-US" dirty="0"/>
              <a:t>  - These are the formats.</a:t>
            </a:r>
          </a:p>
          <a:p>
            <a:r>
              <a:rPr lang="en-US" dirty="0"/>
              <a:t>    - If it says R then you must put a register there.</a:t>
            </a:r>
          </a:p>
          <a:p>
            <a:r>
              <a:rPr lang="en-US" dirty="0"/>
              <a:t>    - If it says L then you must use a label there.</a:t>
            </a:r>
          </a:p>
          <a:p>
            <a:r>
              <a:rPr lang="en-US" dirty="0"/>
              <a:t>    - If it says # then you must use a literal value there (e.g. #231)</a:t>
            </a:r>
          </a:p>
          <a:p>
            <a:r>
              <a:rPr lang="en-US" dirty="0"/>
              <a:t>  - The Example shows a possible use of the format</a:t>
            </a:r>
          </a:p>
          <a:p>
            <a:r>
              <a:rPr lang="en-US" dirty="0"/>
              <a:t>    - Can replace registers or labels or literal values with whatever you need to use.</a:t>
            </a:r>
          </a:p>
          <a:p>
            <a:r>
              <a:rPr lang="en-US" dirty="0"/>
              <a:t>    - As long as you follow the format.</a:t>
            </a:r>
          </a:p>
          <a:p>
            <a:r>
              <a:rPr lang="en-US" dirty="0"/>
              <a:t>  - The meaning uses the same shorthand notation that we used with the K&amp;S.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1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container you created at the end of LA1 has </a:t>
            </a:r>
          </a:p>
          <a:p>
            <a:r>
              <a:rPr lang="en-US" dirty="0"/>
              <a:t>  - an assembler for our assembly language</a:t>
            </a:r>
          </a:p>
          <a:p>
            <a:r>
              <a:rPr lang="en-US" dirty="0"/>
              <a:t>  - a machine simulator</a:t>
            </a:r>
          </a:p>
          <a:p>
            <a:endParaRPr lang="en-US" dirty="0"/>
          </a:p>
          <a:p>
            <a:r>
              <a:rPr lang="en-US" dirty="0"/>
              <a:t>Rather than doing a demo</a:t>
            </a:r>
          </a:p>
          <a:p>
            <a:r>
              <a:rPr lang="en-US" dirty="0"/>
              <a:t>  - We’ll take the remaining time to try this out…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9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talk about all of these.  </a:t>
            </a:r>
          </a:p>
          <a:p>
            <a:r>
              <a:rPr lang="en-US" dirty="0"/>
              <a:t>What I want is for you to understand how to read this reference.</a:t>
            </a:r>
          </a:p>
          <a:p>
            <a:r>
              <a:rPr lang="en-US" dirty="0"/>
              <a:t>A full reference will be given in the activities.</a:t>
            </a:r>
          </a:p>
          <a:p>
            <a:endParaRPr lang="en-US" dirty="0"/>
          </a:p>
          <a:p>
            <a:r>
              <a:rPr lang="en-US" dirty="0"/>
              <a:t>Register to Register Instructions.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ADD that we saw in the example is an example of a Register to Register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Just like any other language there are rules about what you are allowed to write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instruction has a format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here the operands must be registers (Typically R0-R11)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Might be tempted to put in a number in place of R2 or R3.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Will not work.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We will see how to do that in a moment.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Requires a different type of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    - The order in which they appear is critical as given by the meaning</a:t>
            </a:r>
          </a:p>
          <a:p>
            <a:endParaRPr lang="en-US" dirty="0"/>
          </a:p>
          <a:p>
            <a:r>
              <a:rPr lang="en-US" dirty="0"/>
              <a:t>SUB, AND, OR are similar to K&amp;S.</a:t>
            </a:r>
          </a:p>
          <a:p>
            <a:r>
              <a:rPr lang="en-US" dirty="0"/>
              <a:t>  - This machine has a more sophisticated ALU </a:t>
            </a:r>
          </a:p>
          <a:p>
            <a:r>
              <a:rPr lang="en-US" dirty="0"/>
              <a:t>  - So it can perform more operations</a:t>
            </a:r>
          </a:p>
          <a:p>
            <a:r>
              <a:rPr lang="en-US" dirty="0"/>
              <a:t>  - You’ll get experience with the others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9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and STORE that we have used are examples of direct addressing mode instructions.</a:t>
            </a:r>
          </a:p>
          <a:p>
            <a:endParaRPr lang="en-US" dirty="0"/>
          </a:p>
          <a:p>
            <a:r>
              <a:rPr lang="en-US" dirty="0"/>
              <a:t>LOAD:</a:t>
            </a:r>
          </a:p>
          <a:p>
            <a:r>
              <a:rPr lang="en-US" dirty="0"/>
              <a:t>  - Moves a value from MM to a register</a:t>
            </a:r>
          </a:p>
          <a:p>
            <a:r>
              <a:rPr lang="en-US" dirty="0"/>
              <a:t>  - Operands must be a register (typically R0-R11) followed by a label.</a:t>
            </a:r>
          </a:p>
          <a:p>
            <a:r>
              <a:rPr lang="en-US" dirty="0"/>
              <a:t>    - will not work the other way around,</a:t>
            </a:r>
          </a:p>
          <a:p>
            <a:r>
              <a:rPr lang="en-US" dirty="0"/>
              <a:t>    - Similar to register to register you may be tempted to put in a number instead of the label.</a:t>
            </a:r>
          </a:p>
          <a:p>
            <a:r>
              <a:rPr lang="en-US" dirty="0"/>
              <a:t>      - will not work</a:t>
            </a:r>
          </a:p>
          <a:p>
            <a:r>
              <a:rPr lang="en-US" dirty="0"/>
              <a:t>      - We will see how to do that in a moment.</a:t>
            </a:r>
          </a:p>
          <a:p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  - Same format</a:t>
            </a:r>
          </a:p>
          <a:p>
            <a:r>
              <a:rPr lang="en-US" dirty="0"/>
              <a:t>    - Operands must be a register (typically R0-R11) followed by a label.</a:t>
            </a:r>
          </a:p>
          <a:p>
            <a:r>
              <a:rPr lang="en-US" dirty="0"/>
              <a:t>  - Moves a value from a register to MM.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be focusing on translation:</a:t>
            </a:r>
          </a:p>
          <a:p>
            <a:endParaRPr lang="en-US" dirty="0"/>
          </a:p>
          <a:p>
            <a:r>
              <a:rPr lang="en-US" dirty="0"/>
              <a:t>  - We will do this by playing the role of the compiler</a:t>
            </a:r>
          </a:p>
          <a:p>
            <a:r>
              <a:rPr lang="en-US" dirty="0"/>
              <a:t>    - We’ll look at HLL code</a:t>
            </a:r>
          </a:p>
          <a:p>
            <a:r>
              <a:rPr lang="en-US" dirty="0"/>
              <a:t>    - We will translate it into assembly language</a:t>
            </a:r>
          </a:p>
          <a:p>
            <a:r>
              <a:rPr lang="en-US" dirty="0"/>
              <a:t>    - We will see how many of the things we do in HLL are done in assembly language</a:t>
            </a:r>
          </a:p>
          <a:p>
            <a:r>
              <a:rPr lang="en-US" dirty="0"/>
              <a:t>      - if/for/while/arrays/objects/functions/recursion</a:t>
            </a:r>
          </a:p>
          <a:p>
            <a:endParaRPr lang="en-US" dirty="0"/>
          </a:p>
          <a:p>
            <a:r>
              <a:rPr lang="en-US" dirty="0"/>
              <a:t>  - Once we’ve “compiled” the HLL code into Assembly Language</a:t>
            </a:r>
          </a:p>
          <a:p>
            <a:r>
              <a:rPr lang="en-US" dirty="0"/>
              <a:t>    - We’ll use an assembler </a:t>
            </a:r>
          </a:p>
          <a:p>
            <a:r>
              <a:rPr lang="en-US" dirty="0"/>
              <a:t>      - The assembler will read our assembly language source code program as input</a:t>
            </a:r>
          </a:p>
          <a:p>
            <a:r>
              <a:rPr lang="en-US" dirty="0"/>
              <a:t>      - and turn it into an executable  machine language program</a:t>
            </a:r>
          </a:p>
          <a:p>
            <a:r>
              <a:rPr lang="en-US" dirty="0"/>
              <a:t>    - We will then use a machine simulator (like the K&amp;S) to execute the ML programs.</a:t>
            </a:r>
          </a:p>
        </p:txBody>
      </p:sp>
    </p:spTree>
    <p:extLst>
      <p:ext uri="{BB962C8B-B14F-4D97-AF65-F5344CB8AC3E}">
        <p14:creationId xmlns:p14="http://schemas.microsoft.com/office/powerpoint/2010/main" val="2444830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said we can’t use specific numbers with the Register to Register or Direct Addressing Mode instructions.</a:t>
            </a:r>
          </a:p>
          <a:p>
            <a:r>
              <a:rPr lang="en-US" dirty="0"/>
              <a:t>If you want to use a specific value:</a:t>
            </a:r>
          </a:p>
          <a:p>
            <a:r>
              <a:rPr lang="en-US" dirty="0"/>
              <a:t>  - Add 231 </a:t>
            </a:r>
          </a:p>
          <a:p>
            <a:r>
              <a:rPr lang="en-US" dirty="0"/>
              <a:t>  - Subtract 1</a:t>
            </a:r>
          </a:p>
          <a:p>
            <a:r>
              <a:rPr lang="en-US" dirty="0"/>
              <a:t>  - Put 27 into a register</a:t>
            </a:r>
          </a:p>
          <a:p>
            <a:r>
              <a:rPr lang="en-US" dirty="0"/>
              <a:t>Then you need to use an Immediate Addressing Mode Instruction.</a:t>
            </a:r>
          </a:p>
          <a:p>
            <a:endParaRPr lang="en-US" dirty="0"/>
          </a:p>
          <a:p>
            <a:r>
              <a:rPr lang="en-US" dirty="0"/>
              <a:t>We haven’t seen an example of these yet</a:t>
            </a:r>
          </a:p>
          <a:p>
            <a:r>
              <a:rPr lang="en-US" dirty="0"/>
              <a:t>  - but they aren’t too hard to get your head around.</a:t>
            </a:r>
          </a:p>
          <a:p>
            <a:r>
              <a:rPr lang="en-US" dirty="0"/>
              <a:t>  - They just allow the final operand to be a literal value instead of a register.</a:t>
            </a:r>
          </a:p>
          <a:p>
            <a:r>
              <a:rPr lang="en-US" dirty="0"/>
              <a:t>  - But you must use the # symbol</a:t>
            </a:r>
          </a:p>
          <a:p>
            <a:r>
              <a:rPr lang="en-US" dirty="0"/>
              <a:t>  - And only the final operand is allowed to be a number.</a:t>
            </a:r>
          </a:p>
          <a:p>
            <a:endParaRPr lang="en-US" dirty="0"/>
          </a:p>
          <a:p>
            <a:r>
              <a:rPr lang="en-US" dirty="0"/>
              <a:t>You’ll get some practice with these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9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begin: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thought from  John Moore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CS Prof at the </a:t>
            </a:r>
            <a:r>
              <a:rPr lang="en-US" dirty="0" err="1"/>
              <a:t>Citidel</a:t>
            </a:r>
            <a:r>
              <a:rPr lang="en-US" dirty="0"/>
              <a:t> (Military College of South Carolina) and author of a textbook on compiler design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So, someone that clearly works with lower level languages and likely assembly language too…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take that with a grain of salt.</a:t>
            </a:r>
          </a:p>
          <a:p>
            <a:endParaRPr lang="en-US" dirty="0"/>
          </a:p>
          <a:p>
            <a:r>
              <a:rPr lang="en-US" dirty="0"/>
              <a:t>That said, I kind of enjoy assembly language programming… </a:t>
            </a:r>
          </a:p>
          <a:p>
            <a:r>
              <a:rPr lang="en-US" dirty="0"/>
              <a:t>  - so I’m not sure what that says about me.</a:t>
            </a:r>
          </a:p>
          <a:p>
            <a:r>
              <a:rPr lang="en-US" dirty="0"/>
              <a:t>  - But I find the simplicity of the instructions and  the more direct connection to the machine appealing and fun.</a:t>
            </a:r>
          </a:p>
          <a:p>
            <a:r>
              <a:rPr lang="en-US" dirty="0"/>
              <a:t>  - So, if you find you enjoy it too, do what I do and just ignore this guy!</a:t>
            </a:r>
          </a:p>
          <a:p>
            <a:r>
              <a:rPr lang="en-US" dirty="0"/>
              <a:t>  - And if you don’t necessarily enjoy it then know that you won’t need to do it for long</a:t>
            </a:r>
          </a:p>
          <a:p>
            <a:r>
              <a:rPr lang="en-US" dirty="0"/>
              <a:t>    - but that it is a good learning exercise and will give you important perspective as a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1655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machine that we will be programming in assembly.</a:t>
            </a:r>
          </a:p>
          <a:p>
            <a:endParaRPr lang="en-US" dirty="0"/>
          </a:p>
          <a:p>
            <a:r>
              <a:rPr lang="en-US" dirty="0"/>
              <a:t>Main differences from Knob and Switch</a:t>
            </a:r>
          </a:p>
          <a:p>
            <a:r>
              <a:rPr lang="en-US" dirty="0"/>
              <a:t>  - more registers</a:t>
            </a:r>
          </a:p>
          <a:p>
            <a:r>
              <a:rPr lang="en-US" dirty="0"/>
              <a:t>    - each holds 32 bits – recall that is the “word size” </a:t>
            </a:r>
          </a:p>
          <a:p>
            <a:r>
              <a:rPr lang="en-US" dirty="0"/>
              <a:t>    - R0-11 – General Purpose Registers </a:t>
            </a:r>
          </a:p>
          <a:p>
            <a:r>
              <a:rPr lang="en-US" dirty="0"/>
              <a:t>      - You can use these however you want</a:t>
            </a:r>
          </a:p>
          <a:p>
            <a:r>
              <a:rPr lang="en-US" dirty="0"/>
              <a:t>      - They are just like R0-R3 in the Knob and Switch computer.</a:t>
            </a:r>
          </a:p>
          <a:p>
            <a:r>
              <a:rPr lang="en-US" dirty="0"/>
              <a:t>    - R12-15 – Reserved Registers </a:t>
            </a:r>
          </a:p>
          <a:p>
            <a:r>
              <a:rPr lang="en-US" dirty="0"/>
              <a:t>      - Each of these will have a special purpose</a:t>
            </a:r>
          </a:p>
          <a:p>
            <a:r>
              <a:rPr lang="en-US" dirty="0"/>
              <a:t>      - We will get to them soon.</a:t>
            </a:r>
          </a:p>
          <a:p>
            <a:r>
              <a:rPr lang="en-US" dirty="0"/>
              <a:t>      - For now, you won’t use any of them in your computations.</a:t>
            </a:r>
          </a:p>
          <a:p>
            <a:endParaRPr lang="en-US" dirty="0"/>
          </a:p>
          <a:p>
            <a:r>
              <a:rPr lang="en-US" dirty="0"/>
              <a:t>The ALU</a:t>
            </a:r>
          </a:p>
          <a:p>
            <a:r>
              <a:rPr lang="en-US" dirty="0"/>
              <a:t> - Operates on 32 bit values.</a:t>
            </a:r>
          </a:p>
          <a:p>
            <a:r>
              <a:rPr lang="en-US" dirty="0"/>
              <a:t> - All arithmetic operations are done on 32-bit two’s complement values.</a:t>
            </a:r>
          </a:p>
          <a:p>
            <a:endParaRPr lang="en-US" dirty="0"/>
          </a:p>
          <a:p>
            <a:r>
              <a:rPr lang="en-US" dirty="0"/>
              <a:t>Lots of Main Memory:</a:t>
            </a:r>
          </a:p>
          <a:p>
            <a:r>
              <a:rPr lang="en-US" dirty="0"/>
              <a:t>  - Each byte has an address</a:t>
            </a:r>
          </a:p>
          <a:p>
            <a:r>
              <a:rPr lang="en-US" dirty="0"/>
              <a:t>  - We’ll be working with words (i.e. 32 bits or four bytes at a time.)</a:t>
            </a:r>
          </a:p>
          <a:p>
            <a:r>
              <a:rPr lang="en-US" dirty="0"/>
              <a:t>  - So, the addresses are 0, 4, 8, 12 instead of 0, 1, 2, 3 which refer to the individual bytes)</a:t>
            </a:r>
          </a:p>
          <a:p>
            <a:r>
              <a:rPr lang="en-US" dirty="0"/>
              <a:t>  - 32-bit memory addresses</a:t>
            </a:r>
          </a:p>
          <a:p>
            <a:r>
              <a:rPr lang="en-US" dirty="0"/>
              <a:t>    - So up to 2^32 bytes of memory – in theory… </a:t>
            </a:r>
          </a:p>
          <a:p>
            <a:r>
              <a:rPr lang="en-US" dirty="0"/>
              <a:t>    - practically we’ll never use more than a few hundred bytes.</a:t>
            </a:r>
          </a:p>
          <a:p>
            <a:endParaRPr lang="en-US" dirty="0"/>
          </a:p>
          <a:p>
            <a:r>
              <a:rPr lang="en-US" dirty="0"/>
              <a:t>This machine has a rudimentary ability to read input from the user and print output</a:t>
            </a:r>
          </a:p>
          <a:p>
            <a:r>
              <a:rPr lang="en-US" dirty="0"/>
              <a:t>  - Memory mapped Input/Output </a:t>
            </a:r>
          </a:p>
          <a:p>
            <a:r>
              <a:rPr lang="en-US" dirty="0"/>
              <a:t>    - We will do input/output by by accessing designated memory locations</a:t>
            </a:r>
          </a:p>
          <a:p>
            <a:r>
              <a:rPr lang="en-US" dirty="0"/>
              <a:t>    - The machine hardware then intercepts those accesses and directs them to the right I/O device.</a:t>
            </a:r>
          </a:p>
          <a:p>
            <a:r>
              <a:rPr lang="en-US" dirty="0"/>
              <a:t>    - More on this in the activities.</a:t>
            </a:r>
          </a:p>
          <a:p>
            <a:endParaRPr lang="en-US" dirty="0"/>
          </a:p>
          <a:p>
            <a:r>
              <a:rPr lang="en-US" dirty="0"/>
              <a:t>The architecture and assembly language is a simplified version of the MIPS machine.</a:t>
            </a:r>
          </a:p>
          <a:p>
            <a:r>
              <a:rPr lang="en-US" dirty="0"/>
              <a:t>  - commercial processor architecture through mid 20-teens.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Used in routers, game systems (Nintendo / </a:t>
            </a:r>
            <a:r>
              <a:rPr lang="en-US" dirty="0" err="1"/>
              <a:t>Playstation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Still has a significant presence in the embedded processor market.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Clean and elegant – great for studying the principles of processor design.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Was not burdened with backward compatibility like intel.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used extensively in education.</a:t>
            </a:r>
          </a:p>
          <a:p>
            <a:r>
              <a:rPr lang="en-US" dirty="0"/>
              <a:t>  - MIPS = Microprocessor without Interlocked Pipelined Stages</a:t>
            </a:r>
          </a:p>
        </p:txBody>
      </p:sp>
    </p:spTree>
    <p:extLst>
      <p:ext uri="{BB962C8B-B14F-4D97-AF65-F5344CB8AC3E}">
        <p14:creationId xmlns:p14="http://schemas.microsoft.com/office/powerpoint/2010/main" val="116229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first example</a:t>
            </a:r>
          </a:p>
          <a:p>
            <a:r>
              <a:rPr lang="en-US" dirty="0"/>
              <a:t>  - Examples will often be setup like this.</a:t>
            </a:r>
          </a:p>
          <a:p>
            <a:r>
              <a:rPr lang="en-US" dirty="0"/>
              <a:t>  - We’ll have a HLL program on the left</a:t>
            </a:r>
          </a:p>
          <a:p>
            <a:r>
              <a:rPr lang="en-US" dirty="0"/>
              <a:t>  - and then we’ll translate it into assembly language on the right.</a:t>
            </a:r>
          </a:p>
          <a:p>
            <a:r>
              <a:rPr lang="en-US" dirty="0"/>
              <a:t>  - I.e. We are playing the role of the compiler.</a:t>
            </a:r>
          </a:p>
          <a:p>
            <a:endParaRPr lang="en-US" dirty="0"/>
          </a:p>
          <a:p>
            <a:r>
              <a:rPr lang="en-US" dirty="0"/>
              <a:t>I’ll give you a quick, high-level overview of the assembly here</a:t>
            </a:r>
          </a:p>
          <a:p>
            <a:r>
              <a:rPr lang="en-US" dirty="0"/>
              <a:t>Then we’ll pick that apart and get all of the details on the next few slides.</a:t>
            </a:r>
          </a:p>
          <a:p>
            <a:endParaRPr lang="en-US" dirty="0"/>
          </a:p>
          <a:p>
            <a:r>
              <a:rPr lang="en-US" dirty="0"/>
              <a:t>The big features:</a:t>
            </a:r>
          </a:p>
          <a:p>
            <a:r>
              <a:rPr lang="en-US" dirty="0"/>
              <a:t>  - comments start with *</a:t>
            </a:r>
          </a:p>
          <a:p>
            <a:endParaRPr lang="en-US" dirty="0"/>
          </a:p>
          <a:p>
            <a:r>
              <a:rPr lang="en-US" dirty="0"/>
              <a:t>  - variable declarations A:, B:, C:</a:t>
            </a:r>
          </a:p>
          <a:p>
            <a:r>
              <a:rPr lang="en-US" dirty="0"/>
              <a:t>    - correspond to global variables in the HLL.</a:t>
            </a:r>
          </a:p>
          <a:p>
            <a:r>
              <a:rPr lang="en-US" dirty="0"/>
              <a:t>    - set aside 1 word (4 bytes, 32 bits) for each value.</a:t>
            </a:r>
          </a:p>
          <a:p>
            <a:r>
              <a:rPr lang="en-US" dirty="0"/>
              <a:t>    - The comments use our shorthand notation to describe what the ASM does in terms of the machine.</a:t>
            </a:r>
          </a:p>
          <a:p>
            <a:r>
              <a:rPr lang="en-US" dirty="0"/>
              <a:t>      - These are here to help you learn </a:t>
            </a:r>
          </a:p>
          <a:p>
            <a:r>
              <a:rPr lang="en-US" dirty="0"/>
              <a:t>      - but are not typical of useful comments for anyone who knows assembly language programming.</a:t>
            </a:r>
          </a:p>
          <a:p>
            <a:endParaRPr lang="en-US" dirty="0"/>
          </a:p>
          <a:p>
            <a:r>
              <a:rPr lang="en-US" dirty="0"/>
              <a:t>  - program code</a:t>
            </a:r>
          </a:p>
          <a:p>
            <a:r>
              <a:rPr lang="en-US" dirty="0"/>
              <a:t>    - Move the values from main memory at A and B to registers 1 and 2</a:t>
            </a:r>
          </a:p>
          <a:p>
            <a:r>
              <a:rPr lang="en-US" dirty="0"/>
              <a:t>    - Add those together and put the result in R3.</a:t>
            </a:r>
          </a:p>
          <a:p>
            <a:r>
              <a:rPr lang="en-US" dirty="0"/>
              <a:t>    - Put that result back into main memory at C</a:t>
            </a:r>
          </a:p>
          <a:p>
            <a:r>
              <a:rPr lang="en-US" dirty="0"/>
              <a:t>    - STOP</a:t>
            </a:r>
          </a:p>
          <a:p>
            <a:endParaRPr lang="en-US" dirty="0"/>
          </a:p>
          <a:p>
            <a:r>
              <a:rPr lang="en-US" dirty="0"/>
              <a:t>The Assembly language instructions share similarities to ML instructions.</a:t>
            </a:r>
          </a:p>
          <a:p>
            <a:r>
              <a:rPr lang="en-US" dirty="0"/>
              <a:t>  - They have an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We just use a word instead of bits.</a:t>
            </a:r>
          </a:p>
          <a:p>
            <a:r>
              <a:rPr lang="en-US" dirty="0"/>
              <a:t>       - E.g. LOAD or ADD or STORE</a:t>
            </a:r>
          </a:p>
          <a:p>
            <a:r>
              <a:rPr lang="en-US" dirty="0"/>
              <a:t>  - They have operands</a:t>
            </a:r>
          </a:p>
          <a:p>
            <a:r>
              <a:rPr lang="en-US" dirty="0"/>
              <a:t>    - We just use registers and names instead of bits</a:t>
            </a:r>
          </a:p>
          <a:p>
            <a:r>
              <a:rPr lang="en-US" dirty="0"/>
              <a:t>      - E.g. R1, R2, A, B,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more closely at what is happening.</a:t>
            </a:r>
          </a:p>
          <a:p>
            <a:endParaRPr lang="en-US" dirty="0"/>
          </a:p>
          <a:p>
            <a:r>
              <a:rPr lang="en-US" dirty="0"/>
              <a:t>To run an assembly program </a:t>
            </a:r>
          </a:p>
          <a:p>
            <a:r>
              <a:rPr lang="en-US" dirty="0"/>
              <a:t>  - it has to be translated into ML by an assembler.</a:t>
            </a:r>
          </a:p>
          <a:p>
            <a:r>
              <a:rPr lang="en-US" dirty="0"/>
              <a:t>  - and then loaded into the main memory.</a:t>
            </a:r>
          </a:p>
          <a:p>
            <a:endParaRPr lang="en-US" dirty="0"/>
          </a:p>
          <a:p>
            <a:r>
              <a:rPr lang="en-US" dirty="0"/>
              <a:t>When an assembler does the translation</a:t>
            </a:r>
          </a:p>
          <a:p>
            <a:r>
              <a:rPr lang="en-US" dirty="0"/>
              <a:t>  - it creates an executable ML file.</a:t>
            </a:r>
          </a:p>
          <a:p>
            <a:r>
              <a:rPr lang="en-US" dirty="0"/>
              <a:t>  - the exact format of that file depends on the operating system being used.</a:t>
            </a:r>
          </a:p>
          <a:p>
            <a:r>
              <a:rPr lang="en-US" dirty="0"/>
              <a:t>  - but typically…</a:t>
            </a:r>
          </a:p>
          <a:p>
            <a:r>
              <a:rPr lang="en-US" dirty="0"/>
              <a:t>    - The machine language instructions come first</a:t>
            </a:r>
          </a:p>
          <a:p>
            <a:r>
              <a:rPr lang="en-US" dirty="0"/>
              <a:t>    - They are then followed by the global data for the program.</a:t>
            </a:r>
          </a:p>
          <a:p>
            <a:endParaRPr lang="en-US" dirty="0"/>
          </a:p>
          <a:p>
            <a:r>
              <a:rPr lang="en-US" dirty="0"/>
              <a:t>This is consistent with the way we worked with the K&amp;S.</a:t>
            </a:r>
          </a:p>
          <a:p>
            <a:r>
              <a:rPr lang="en-US" dirty="0"/>
              <a:t>  - The ML program instructions were placed into memory at address 0</a:t>
            </a:r>
          </a:p>
          <a:p>
            <a:r>
              <a:rPr lang="en-US" dirty="0"/>
              <a:t>  - Then we put the data later in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</a:p>
          <a:p>
            <a:r>
              <a:rPr lang="en-US" dirty="0"/>
              <a:t>  - The the assembler determined that the program would require 44 bytes.</a:t>
            </a:r>
          </a:p>
          <a:p>
            <a:r>
              <a:rPr lang="en-US" dirty="0"/>
              <a:t>  - It then started putting data immediately after that.</a:t>
            </a:r>
          </a:p>
          <a:p>
            <a:r>
              <a:rPr lang="en-US" dirty="0"/>
              <a:t>  - So, the value 10 is stored at address 44</a:t>
            </a:r>
          </a:p>
          <a:p>
            <a:r>
              <a:rPr lang="en-US" dirty="0"/>
              <a:t>    - It is stored as a 32 bit two’s complement value.</a:t>
            </a:r>
          </a:p>
          <a:p>
            <a:r>
              <a:rPr lang="en-US" dirty="0"/>
              <a:t>    - Note, if the program had needed 60 bytes</a:t>
            </a:r>
          </a:p>
          <a:p>
            <a:r>
              <a:rPr lang="en-US" dirty="0"/>
              <a:t>    - then the value 10 would have been stored at address 60 instead.</a:t>
            </a:r>
          </a:p>
          <a:p>
            <a:r>
              <a:rPr lang="en-US" dirty="0"/>
              <a:t>    - This global data comes immediately after the instructions.</a:t>
            </a:r>
          </a:p>
          <a:p>
            <a:r>
              <a:rPr lang="en-US" dirty="0"/>
              <a:t>  - The value 20 is stored at address 48</a:t>
            </a:r>
          </a:p>
          <a:p>
            <a:r>
              <a:rPr lang="en-US" dirty="0"/>
              <a:t>    - 4 bytes later because we have allocated a word (32 bits, 4-bytes) to A.</a:t>
            </a:r>
          </a:p>
          <a:p>
            <a:r>
              <a:rPr lang="en-US" dirty="0"/>
              <a:t>  - Then the value 0 is stored at address 52.</a:t>
            </a:r>
          </a:p>
          <a:p>
            <a:endParaRPr lang="en-US" dirty="0"/>
          </a:p>
          <a:p>
            <a:r>
              <a:rPr lang="en-US" dirty="0"/>
              <a:t>********* Super Important ***********</a:t>
            </a:r>
          </a:p>
          <a:p>
            <a:endParaRPr lang="en-US" dirty="0"/>
          </a:p>
          <a:p>
            <a:r>
              <a:rPr lang="en-US" dirty="0"/>
              <a:t>In a HLL we often think of 10 as being stored in the variable A</a:t>
            </a:r>
          </a:p>
          <a:p>
            <a:r>
              <a:rPr lang="en-US" dirty="0"/>
              <a:t>In assembly we have to think about this a little differently.</a:t>
            </a:r>
          </a:p>
          <a:p>
            <a:endParaRPr lang="en-US" dirty="0"/>
          </a:p>
          <a:p>
            <a:r>
              <a:rPr lang="en-US" dirty="0"/>
              <a:t>A, B, C are called Labels</a:t>
            </a:r>
          </a:p>
          <a:p>
            <a:endParaRPr lang="en-US" dirty="0"/>
          </a:p>
          <a:p>
            <a:r>
              <a:rPr lang="en-US" dirty="0"/>
              <a:t>A label is a **** memory address ****</a:t>
            </a:r>
          </a:p>
          <a:p>
            <a:r>
              <a:rPr lang="en-US" dirty="0"/>
              <a:t>  - So A is the memory address 44</a:t>
            </a:r>
          </a:p>
          <a:p>
            <a:r>
              <a:rPr lang="en-US" dirty="0"/>
              <a:t>  - The value “10 is stored at memory address A” or 44.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  - B is the memory address 48 and the value 20 is stored there.</a:t>
            </a:r>
          </a:p>
          <a:p>
            <a:r>
              <a:rPr lang="en-US" dirty="0"/>
              <a:t>    - B = 48 and MM[B] = 20</a:t>
            </a:r>
          </a:p>
          <a:p>
            <a:r>
              <a:rPr lang="en-US" dirty="0"/>
              <a:t>  - C is the memory address 52 and the value 0 is stored there.</a:t>
            </a:r>
          </a:p>
          <a:p>
            <a:r>
              <a:rPr lang="en-US" dirty="0"/>
              <a:t>    - C = 52 and MM[C] = 0</a:t>
            </a:r>
          </a:p>
          <a:p>
            <a:endParaRPr lang="en-US" dirty="0"/>
          </a:p>
          <a:p>
            <a:r>
              <a:rPr lang="en-US" dirty="0"/>
              <a:t>The shorthand in the comments emphasizes this.</a:t>
            </a:r>
          </a:p>
          <a:p>
            <a:r>
              <a:rPr lang="en-US" dirty="0"/>
              <a:t>  - 10 is not in A!  </a:t>
            </a:r>
          </a:p>
          <a:p>
            <a:r>
              <a:rPr lang="en-US" dirty="0"/>
              <a:t>  - 10 is in MM[A].</a:t>
            </a:r>
          </a:p>
          <a:p>
            <a:endParaRPr lang="en-US" dirty="0"/>
          </a:p>
          <a:p>
            <a:r>
              <a:rPr lang="en-US" dirty="0"/>
              <a:t>May just seem overly particular at this point…</a:t>
            </a:r>
          </a:p>
          <a:p>
            <a:r>
              <a:rPr lang="en-US" dirty="0"/>
              <a:t>  - But this distinction becomes very important later.</a:t>
            </a:r>
          </a:p>
          <a:p>
            <a:r>
              <a:rPr lang="en-US" dirty="0"/>
              <a:t>  - So training yourself to think this way now will help to make things easier later.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I will be using specific locations for MM[A] – e.g. 44</a:t>
            </a:r>
          </a:p>
          <a:p>
            <a:r>
              <a:rPr lang="en-US" dirty="0"/>
              <a:t>    - but this is just to make things concrete in the illustrations</a:t>
            </a:r>
          </a:p>
          <a:p>
            <a:r>
              <a:rPr lang="en-US" dirty="0"/>
              <a:t>    - When writing the program we’ll never actually need to know that A is address 44</a:t>
            </a:r>
          </a:p>
          <a:p>
            <a:r>
              <a:rPr lang="en-US" dirty="0"/>
              <a:t>      - We will just know that it is stored at address A.</a:t>
            </a:r>
          </a:p>
          <a:p>
            <a:r>
              <a:rPr lang="en-US" dirty="0"/>
              <a:t>    - The concrete values just make easier to see it and think about how it is actually working.</a:t>
            </a:r>
          </a:p>
          <a:p>
            <a:r>
              <a:rPr lang="en-US" dirty="0"/>
              <a:t>  - In fact, not needing to know those addresses is one of the things that the Assembly Language abstraction hides from us that the ML abstraction did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program will execute</a:t>
            </a:r>
          </a:p>
          <a:p>
            <a:endParaRPr lang="en-US" dirty="0"/>
          </a:p>
          <a:p>
            <a:r>
              <a:rPr lang="en-US" dirty="0"/>
              <a:t>We want to </a:t>
            </a:r>
          </a:p>
          <a:p>
            <a:r>
              <a:rPr lang="en-US" dirty="0"/>
              <a:t>  - add the values of the HLL variables A and B</a:t>
            </a:r>
          </a:p>
          <a:p>
            <a:r>
              <a:rPr lang="en-US" dirty="0"/>
              <a:t>  - put the result into the HLL variable C</a:t>
            </a:r>
          </a:p>
          <a:p>
            <a:endParaRPr lang="en-US" dirty="0"/>
          </a:p>
          <a:p>
            <a:r>
              <a:rPr lang="en-US" dirty="0"/>
              <a:t>So we need to get the values of the HLL variables A and B into registers.</a:t>
            </a:r>
          </a:p>
          <a:p>
            <a:r>
              <a:rPr lang="en-US" dirty="0"/>
              <a:t>  - In assembly:</a:t>
            </a:r>
          </a:p>
          <a:p>
            <a:r>
              <a:rPr lang="en-US" dirty="0"/>
              <a:t>    - We load the value from MM[A] into R1.</a:t>
            </a:r>
          </a:p>
          <a:p>
            <a:r>
              <a:rPr lang="en-US" dirty="0"/>
              <a:t>      - Remember - The value of HLL variable A is stored at memory address A (44) </a:t>
            </a:r>
          </a:p>
          <a:p>
            <a:r>
              <a:rPr lang="en-US" dirty="0"/>
              <a:t>      - So LOAD R1 A says to go to memory address 44, get the value 10, put it into R1.</a:t>
            </a:r>
          </a:p>
          <a:p>
            <a:endParaRPr lang="en-US" dirty="0"/>
          </a:p>
          <a:p>
            <a:r>
              <a:rPr lang="en-US" dirty="0"/>
              <a:t>Really the same type of thing our ML did, but now </a:t>
            </a:r>
          </a:p>
          <a:p>
            <a:r>
              <a:rPr lang="en-US" dirty="0"/>
              <a:t>  - instead of writing 1’s and 0’s</a:t>
            </a:r>
          </a:p>
          <a:p>
            <a:r>
              <a:rPr lang="en-US" dirty="0"/>
              <a:t>  - we can write what we mean … </a:t>
            </a:r>
          </a:p>
          <a:p>
            <a:r>
              <a:rPr lang="en-US" dirty="0"/>
              <a:t>    - Load the value from memory address A into 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load the value from the HLL variable B into R2</a:t>
            </a:r>
          </a:p>
          <a:p>
            <a:r>
              <a:rPr lang="en-US" dirty="0"/>
              <a:t>  - The value of the HLL variable B is stored at memory address B.</a:t>
            </a:r>
          </a:p>
          <a:p>
            <a:r>
              <a:rPr lang="en-US" dirty="0"/>
              <a:t>  - So we load the value from MM[B] into R2.</a:t>
            </a:r>
          </a:p>
          <a:p>
            <a:r>
              <a:rPr lang="en-US" dirty="0"/>
              <a:t>    - Go to memory address 48, get the value 20, put it into R2.</a:t>
            </a:r>
          </a:p>
          <a:p>
            <a:endParaRPr lang="en-US" dirty="0"/>
          </a:p>
          <a:p>
            <a:r>
              <a:rPr lang="en-US" dirty="0"/>
              <a:t>Notice that the LOAD instruction </a:t>
            </a:r>
          </a:p>
          <a:p>
            <a:r>
              <a:rPr lang="en-US" dirty="0"/>
              <a:t>  - takes a value from a memory address specified using a Label</a:t>
            </a:r>
          </a:p>
          <a:p>
            <a:r>
              <a:rPr lang="en-US" dirty="0"/>
              <a:t>  - and copies it into a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6CE48-2C76-9648-9462-DE7D5108A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LA2 – Assembly Language Programs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7368EF-14CE-8041-95EE-30B21EFE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59022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A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C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CB5CEF8-0414-5140-8F0F-B952790CEB78}"/>
              </a:ext>
            </a:extLst>
          </p:cNvPr>
          <p:cNvSpPr/>
          <p:nvPr/>
        </p:nvSpPr>
        <p:spPr>
          <a:xfrm>
            <a:off x="7405067" y="1681439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60A05-FE82-5E43-A07E-531AB86FE39D}"/>
              </a:ext>
            </a:extLst>
          </p:cNvPr>
          <p:cNvSpPr/>
          <p:nvPr/>
        </p:nvSpPr>
        <p:spPr>
          <a:xfrm>
            <a:off x="7405067" y="3336305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96560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A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C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DB937-816B-004B-B4FB-E75B687DB1C4}"/>
              </a:ext>
            </a:extLst>
          </p:cNvPr>
          <p:cNvSpPr/>
          <p:nvPr/>
        </p:nvSpPr>
        <p:spPr>
          <a:xfrm>
            <a:off x="7384614" y="3137836"/>
            <a:ext cx="1648748" cy="641229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436986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A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C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3512A-2D71-FD45-AC6D-83372EC46020}"/>
              </a:ext>
            </a:extLst>
          </p:cNvPr>
          <p:cNvSpPr/>
          <p:nvPr/>
        </p:nvSpPr>
        <p:spPr>
          <a:xfrm>
            <a:off x="7405067" y="1873946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16A65-25E5-8243-97DB-741E3CDAE0C2}"/>
              </a:ext>
            </a:extLst>
          </p:cNvPr>
          <p:cNvSpPr/>
          <p:nvPr/>
        </p:nvSpPr>
        <p:spPr>
          <a:xfrm>
            <a:off x="7405067" y="3538411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56EED5-87B5-A748-A21F-9726498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17" y="23641"/>
            <a:ext cx="4944300" cy="645300"/>
          </a:xfrm>
        </p:spPr>
        <p:txBody>
          <a:bodyPr/>
          <a:lstStyle/>
          <a:p>
            <a:r>
              <a:rPr lang="en-US" dirty="0"/>
              <a:t>Assembly Language 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CFC-19DE-4840-A699-DDAF0A5E9B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9112BD-E58A-7F44-8EFD-0262A95C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2" y="789272"/>
            <a:ext cx="6278601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B372-57A8-3660-33F1-25ECA5D5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30" y="165165"/>
            <a:ext cx="4944300" cy="645300"/>
          </a:xfrm>
        </p:spPr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7F6A-6FA2-DD6D-807B-3E707938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672" y="851758"/>
            <a:ext cx="6280219" cy="4291741"/>
          </a:xfrm>
        </p:spPr>
        <p:txBody>
          <a:bodyPr/>
          <a:lstStyle/>
          <a:p>
            <a:r>
              <a:rPr lang="en-US" sz="1800" b="1" i="1" dirty="0"/>
              <a:t>Register to Register Instructions </a:t>
            </a:r>
            <a:r>
              <a:rPr lang="en-US" sz="1800" dirty="0"/>
              <a:t>operates on values in registers and stores the result in a register.</a:t>
            </a:r>
            <a:endParaRPr lang="en-US" sz="800" dirty="0"/>
          </a:p>
          <a:p>
            <a:pPr lvl="1">
              <a:lnSpc>
                <a:spcPct val="80000"/>
              </a:lnSpc>
            </a:pPr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  <a:endParaRPr lang="en-US" sz="1800" dirty="0"/>
          </a:p>
          <a:p>
            <a:r>
              <a:rPr lang="en-US" sz="1800" b="1" i="1" dirty="0"/>
              <a:t>Direct Addressing Mode </a:t>
            </a:r>
            <a:r>
              <a:rPr lang="en-US" sz="1800" dirty="0"/>
              <a:t>instructions use a label that specifies the memory address of the value to use.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800" dirty="0">
                <a:latin typeface="Courier" pitchFamily="-111" charset="0"/>
              </a:rPr>
              <a:t> 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800" dirty="0">
                <a:latin typeface="Courier" pitchFamily="-111" charset="0"/>
              </a:rPr>
              <a:t>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R3</a:t>
            </a:r>
            <a:endParaRPr lang="en-US" sz="1800" dirty="0"/>
          </a:p>
          <a:p>
            <a:r>
              <a:rPr lang="en-US" sz="1800" b="1" i="1" dirty="0"/>
              <a:t>Immediate Addressing Mode </a:t>
            </a:r>
            <a:r>
              <a:rPr lang="en-US" sz="1800" dirty="0"/>
              <a:t>instructions precede the </a:t>
            </a:r>
            <a:br>
              <a:rPr lang="en-US" sz="1800" dirty="0"/>
            </a:br>
            <a:r>
              <a:rPr lang="en-US" sz="1800" u="sng" dirty="0"/>
              <a:t>final operand </a:t>
            </a:r>
            <a:r>
              <a:rPr lang="en-US" sz="1800" dirty="0"/>
              <a:t>by a #, which indicates that the given</a:t>
            </a:r>
            <a:br>
              <a:rPr lang="en-US" sz="1800" dirty="0"/>
            </a:br>
            <a:r>
              <a:rPr lang="en-US" sz="1800" i="1" dirty="0"/>
              <a:t>literal value </a:t>
            </a:r>
            <a:r>
              <a:rPr lang="en-US" sz="1800" dirty="0"/>
              <a:t>is to be used.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R7 R4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#32</a:t>
            </a:r>
            <a:r>
              <a:rPr lang="en-US" sz="1800" dirty="0">
                <a:latin typeface="Courier" pitchFamily="-111" charset="0"/>
              </a:rPr>
              <a:t>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R7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R4 – 32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AND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R5 R5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#0x00FF</a:t>
            </a:r>
            <a:r>
              <a:rPr lang="en-US" sz="1800" dirty="0">
                <a:latin typeface="Courier" pitchFamily="-111" charset="0"/>
              </a:rPr>
              <a:t>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R5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R5 &amp; 0x00FF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R10 </a:t>
            </a:r>
            <a:r>
              <a:rPr lang="en-US" sz="1800" dirty="0">
                <a:solidFill>
                  <a:schemeClr val="tx1"/>
                </a:solidFill>
                <a:latin typeface="Courier" pitchFamily="-111" charset="0"/>
              </a:rPr>
              <a:t>#85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R10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85</a:t>
            </a:r>
          </a:p>
          <a:p>
            <a:pPr lvl="1"/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C242-CCC4-17F7-EDA8-013174B32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C84E-E419-8ECB-F3D3-D3C0561B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988" y="0"/>
            <a:ext cx="4944300" cy="645300"/>
          </a:xfrm>
        </p:spPr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6824-688F-6026-4DF1-0F314E1246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B576-53C8-80FA-526B-6D29540E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3" y="682175"/>
            <a:ext cx="8356174" cy="41041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C71D6-F50A-6DD2-09C0-585B3F14B226}"/>
              </a:ext>
            </a:extLst>
          </p:cNvPr>
          <p:cNvSpPr txBox="1"/>
          <p:nvPr/>
        </p:nvSpPr>
        <p:spPr>
          <a:xfrm>
            <a:off x="393913" y="4811017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Format: R = Register  L = Label  # = Immediate Value</a:t>
            </a:r>
          </a:p>
        </p:txBody>
      </p:sp>
    </p:spTree>
    <p:extLst>
      <p:ext uri="{BB962C8B-B14F-4D97-AF65-F5344CB8AC3E}">
        <p14:creationId xmlns:p14="http://schemas.microsoft.com/office/powerpoint/2010/main" val="27203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E79F67-B9D8-194D-B132-23B0B45C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334">
            <a:off x="4222235" y="883125"/>
            <a:ext cx="4443132" cy="370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88BA0-B162-3962-107B-54998D45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60" y="4316705"/>
            <a:ext cx="4768081" cy="6327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C0D8C4-CC99-6943-A6AE-E9BD7EE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866" y="-120728"/>
            <a:ext cx="5900134" cy="645300"/>
          </a:xfrm>
        </p:spPr>
        <p:txBody>
          <a:bodyPr/>
          <a:lstStyle/>
          <a:p>
            <a:r>
              <a:rPr lang="en-US" dirty="0"/>
              <a:t>Editor, Assembler and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B30-0674-3441-9C02-54C2F92DE2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BED2E-6B90-4980-0B92-7DEDDA9257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0803641">
            <a:off x="443562" y="790477"/>
            <a:ext cx="3301711" cy="3473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FD75D-CA37-A78E-8113-D05827973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2" y="3646285"/>
            <a:ext cx="4552122" cy="140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B2E84-49E4-9A7F-76DE-16E5880B0F86}"/>
              </a:ext>
            </a:extLst>
          </p:cNvPr>
          <p:cNvSpPr/>
          <p:nvPr/>
        </p:nvSpPr>
        <p:spPr>
          <a:xfrm>
            <a:off x="2564866" y="3965601"/>
            <a:ext cx="1866457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A114D-93E2-CE7A-AF9C-944FAE3C236C}"/>
              </a:ext>
            </a:extLst>
          </p:cNvPr>
          <p:cNvSpPr/>
          <p:nvPr/>
        </p:nvSpPr>
        <p:spPr>
          <a:xfrm>
            <a:off x="6821528" y="4647735"/>
            <a:ext cx="1280802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3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Start </a:t>
            </a:r>
            <a:r>
              <a:rPr lang="en-US" sz="2000" dirty="0">
                <a:latin typeface="Courier" pitchFamily="2" charset="0"/>
              </a:rPr>
              <a:t>Comp256Assembly</a:t>
            </a:r>
            <a:r>
              <a:rPr lang="en-US" sz="2000" dirty="0"/>
              <a:t> container</a:t>
            </a:r>
          </a:p>
          <a:p>
            <a:r>
              <a:rPr lang="en-US" sz="2000" dirty="0"/>
              <a:t>Copy the sample program from slide 6 into Mousepad.</a:t>
            </a:r>
          </a:p>
          <a:p>
            <a:r>
              <a:rPr lang="en-US" sz="2000" dirty="0"/>
              <a:t>Save the program as </a:t>
            </a:r>
            <a:r>
              <a:rPr lang="en-US" sz="2000" dirty="0">
                <a:latin typeface="+mn-lt"/>
              </a:rPr>
              <a:t>Ex1.asm</a:t>
            </a:r>
          </a:p>
          <a:p>
            <a:r>
              <a:rPr lang="en-US" sz="2000" dirty="0"/>
              <a:t>Assemble the program into </a:t>
            </a:r>
            <a:r>
              <a:rPr lang="en-US" sz="2000" dirty="0">
                <a:latin typeface="+mn-lt"/>
              </a:rPr>
              <a:t>Ex1.ml</a:t>
            </a:r>
          </a:p>
          <a:p>
            <a:pPr lvl="1"/>
            <a:r>
              <a:rPr lang="en-US" sz="2000" dirty="0">
                <a:latin typeface="Courier" pitchFamily="2" charset="0"/>
              </a:rPr>
              <a:t>assembler Ex1.asm Ex1.ml</a:t>
            </a:r>
          </a:p>
          <a:p>
            <a:r>
              <a:rPr lang="en-US" sz="2000" dirty="0"/>
              <a:t>Run </a:t>
            </a:r>
            <a:r>
              <a:rPr lang="en-US" sz="2000" dirty="0">
                <a:latin typeface="+mn-lt"/>
              </a:rPr>
              <a:t>Ex1.ml</a:t>
            </a:r>
            <a:r>
              <a:rPr lang="en-US" sz="2000" dirty="0"/>
              <a:t> in the machine</a:t>
            </a:r>
          </a:p>
          <a:p>
            <a:pPr lvl="1"/>
            <a:r>
              <a:rPr lang="en-US" sz="2000" dirty="0">
                <a:latin typeface="Courier" pitchFamily="2" charset="0"/>
              </a:rPr>
              <a:t>machine Ex1.ml</a:t>
            </a:r>
          </a:p>
          <a:p>
            <a:pPr lvl="1"/>
            <a:r>
              <a:rPr lang="en-US" sz="1800" dirty="0"/>
              <a:t>Click </a:t>
            </a:r>
            <a:r>
              <a:rPr lang="en-US" sz="1800"/>
              <a:t>Run button</a:t>
            </a:r>
          </a:p>
          <a:p>
            <a:pPr lvl="1"/>
            <a:r>
              <a:rPr lang="en-US" sz="1800"/>
              <a:t>Observe </a:t>
            </a:r>
            <a:r>
              <a:rPr lang="en-US" sz="1800" dirty="0"/>
              <a:t>the results in the registers.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5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Translate the following HLL program into assembly language, assemble it and run it: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548CA71-ECE9-0FD9-9561-ED87AD87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962" y="2812910"/>
            <a:ext cx="3134191" cy="15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X=20;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Y=50;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Z=30;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Z = (X+Y)-(Y+Z);</a:t>
            </a:r>
          </a:p>
        </p:txBody>
      </p:sp>
    </p:spTree>
    <p:extLst>
      <p:ext uri="{BB962C8B-B14F-4D97-AF65-F5344CB8AC3E}">
        <p14:creationId xmlns:p14="http://schemas.microsoft.com/office/powerpoint/2010/main" val="28363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0DE12-FAFB-774B-9C7F-7E231898BFFC}"/>
              </a:ext>
            </a:extLst>
          </p:cNvPr>
          <p:cNvSpPr/>
          <p:nvPr/>
        </p:nvSpPr>
        <p:spPr>
          <a:xfrm>
            <a:off x="1613665" y="2530116"/>
            <a:ext cx="1872019" cy="1964770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b="1" dirty="0"/>
              <a:t>Huge Idea</a:t>
            </a:r>
            <a:r>
              <a:rPr lang="en-US" sz="2000" dirty="0"/>
              <a:t>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4219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388719" y="2321086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3" y="0"/>
            <a:ext cx="4944300" cy="645300"/>
          </a:xfrm>
        </p:spPr>
        <p:txBody>
          <a:bodyPr/>
          <a:lstStyle/>
          <a:p>
            <a:r>
              <a:rPr lang="en-US" dirty="0"/>
              <a:t>Register to Register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36" y="741553"/>
            <a:ext cx="6305754" cy="1101088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register to register instruction </a:t>
            </a:r>
            <a:r>
              <a:rPr lang="en-US" sz="1800" dirty="0"/>
              <a:t>operates on values in the registers and stores the result in a register.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FD55-9940-B143-B7B7-EA711D072F83}"/>
              </a:ext>
            </a:extLst>
          </p:cNvPr>
          <p:cNvSpPr txBox="1"/>
          <p:nvPr/>
        </p:nvSpPr>
        <p:spPr>
          <a:xfrm>
            <a:off x="660148" y="1842641"/>
            <a:ext cx="10608630" cy="312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R      ADD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R3</a:t>
            </a:r>
          </a:p>
          <a:p>
            <a:r>
              <a:rPr lang="en-US" sz="1600" dirty="0">
                <a:latin typeface="Courier" pitchFamily="-111" charset="0"/>
              </a:rPr>
              <a:t>SUB R R R      SUB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R3      </a:t>
            </a:r>
          </a:p>
          <a:p>
            <a:r>
              <a:rPr lang="en-US" sz="1600" dirty="0">
                <a:latin typeface="Courier" pitchFamily="-111" charset="0"/>
              </a:rPr>
              <a:t>AND R R R      AND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R3      Bitwise AND</a:t>
            </a:r>
          </a:p>
          <a:p>
            <a:r>
              <a:rPr lang="en-US" sz="1600" dirty="0">
                <a:latin typeface="Courier" pitchFamily="-111" charset="0"/>
              </a:rPr>
              <a:t>OR R R R       OR R1 R2 R3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R3      Bitwise OR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NOT R R        NOT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~R2          Bitwise NOT</a:t>
            </a:r>
          </a:p>
          <a:p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SHL R R        SHL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&lt;&lt; 1      </a:t>
            </a:r>
            <a:r>
              <a:rPr lang="en-US" sz="1600" dirty="0" err="1">
                <a:latin typeface="Courier" pitchFamily="-111" charset="0"/>
              </a:rPr>
              <a:t>LSb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SHR R R        SHR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&gt;&gt;&gt; 1     </a:t>
            </a:r>
            <a:r>
              <a:rPr lang="en-US" sz="1600" dirty="0" err="1">
                <a:latin typeface="Courier" pitchFamily="-111" charset="0"/>
              </a:rPr>
              <a:t>MSb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MOV R R        MOV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          Copy</a:t>
            </a:r>
            <a:endParaRPr lang="en-US" sz="900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43070-04E4-EE4B-892D-695B78264F90}"/>
              </a:ext>
            </a:extLst>
          </p:cNvPr>
          <p:cNvSpPr/>
          <p:nvPr/>
        </p:nvSpPr>
        <p:spPr>
          <a:xfrm>
            <a:off x="128836" y="3747533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128837" y="3329939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190251" cy="645300"/>
          </a:xfrm>
        </p:spPr>
        <p:txBody>
          <a:bodyPr/>
          <a:lstStyle/>
          <a:p>
            <a:r>
              <a:rPr lang="en-US" dirty="0"/>
              <a:t>Direct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959245" cy="1033663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b="1" i="1" dirty="0"/>
              <a:t>direct addressing mode </a:t>
            </a:r>
            <a:r>
              <a:rPr lang="en-US" sz="1800" dirty="0"/>
              <a:t>instruction, the label is used (directly) as a memory address.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D0AD-5C5B-BC43-900E-3AE6251F5141}"/>
              </a:ext>
            </a:extLst>
          </p:cNvPr>
          <p:cNvSpPr txBox="1"/>
          <p:nvPr/>
        </p:nvSpPr>
        <p:spPr>
          <a:xfrm>
            <a:off x="288131" y="2845636"/>
            <a:ext cx="8639777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LOAD R L       LOAD R1 X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MM[X]        Direct Mode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STORE R L      STORE R1 X         MM[X]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R1        Direct Mode</a:t>
            </a:r>
          </a:p>
        </p:txBody>
      </p:sp>
    </p:spTree>
    <p:extLst>
      <p:ext uri="{BB962C8B-B14F-4D97-AF65-F5344CB8AC3E}">
        <p14:creationId xmlns:p14="http://schemas.microsoft.com/office/powerpoint/2010/main" val="51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FA1CE-B362-9342-A077-E8B89A87B15F}"/>
              </a:ext>
            </a:extLst>
          </p:cNvPr>
          <p:cNvSpPr/>
          <p:nvPr/>
        </p:nvSpPr>
        <p:spPr>
          <a:xfrm>
            <a:off x="128837" y="3166310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FB1F-6372-8D4B-B31A-6675DD1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14866" cy="645300"/>
          </a:xfrm>
        </p:spPr>
        <p:txBody>
          <a:bodyPr/>
          <a:lstStyle/>
          <a:p>
            <a:r>
              <a:rPr lang="en-US" dirty="0"/>
              <a:t>Immediate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D534-4549-9F48-80FE-E390F3E8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1348686"/>
            <a:ext cx="5814865" cy="1349491"/>
          </a:xfrm>
        </p:spPr>
        <p:txBody>
          <a:bodyPr/>
          <a:lstStyle/>
          <a:p>
            <a:r>
              <a:rPr lang="en-US" sz="1800" dirty="0"/>
              <a:t>In an </a:t>
            </a:r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B74-8557-5B45-832B-28A23D93B2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36A7-82A4-F540-A4E9-B6F412407970}"/>
              </a:ext>
            </a:extLst>
          </p:cNvPr>
          <p:cNvSpPr txBox="1"/>
          <p:nvPr/>
        </p:nvSpPr>
        <p:spPr>
          <a:xfrm>
            <a:off x="288131" y="2698177"/>
            <a:ext cx="10678800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#      ADD R1 R2 #231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+ 231   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SUB R R #      SUB R1 R2 #1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R2 - 1    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AND R R #      AND R1 R2 #0xF00F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0xF00F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OR R R #       OR R1 R2 #b1001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b1001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LOAD R #       LOAD R1 #27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27          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15607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E4-8D05-7F48-93D9-AE30D22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840-CCA0-E842-9E0B-E9EDF587E1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B6BC11-F739-024D-8096-6AE7D980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597" y="2077746"/>
            <a:ext cx="5516254" cy="40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10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MM[A]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20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MM[B]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2000" dirty="0">
                <a:latin typeface="Courier" pitchFamily="-111" charset="0"/>
              </a:rPr>
              <a:t>	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MM[C]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 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 	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2000" dirty="0">
                <a:latin typeface="Courier" pitchFamily="-111" charset="0"/>
              </a:rPr>
              <a:t>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6DFA26-872B-1144-83E5-4E9B79FB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653" y="2077746"/>
            <a:ext cx="1723549" cy="23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426AC79-464F-314C-848A-A9A2B5CA5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9" y="2053554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6393A-C70B-A945-B0EB-620AB81116BD}"/>
              </a:ext>
            </a:extLst>
          </p:cNvPr>
          <p:cNvSpPr/>
          <p:nvPr/>
        </p:nvSpPr>
        <p:spPr>
          <a:xfrm>
            <a:off x="4377212" y="2500138"/>
            <a:ext cx="2504039" cy="94193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9CCC-CD8A-7E42-8F74-F253C8FCD2A3}"/>
              </a:ext>
            </a:extLst>
          </p:cNvPr>
          <p:cNvSpPr txBox="1"/>
          <p:nvPr/>
        </p:nvSpPr>
        <p:spPr>
          <a:xfrm>
            <a:off x="2449428" y="4864725"/>
            <a:ext cx="13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b="1" dirty="0"/>
              <a:t>Declarations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5AA4EF-915A-D24C-87FA-33A2557E7C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5574" y="3420064"/>
            <a:ext cx="686451" cy="1767827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A581F-DB7A-2947-906B-EC83A1032FD5}"/>
              </a:ext>
            </a:extLst>
          </p:cNvPr>
          <p:cNvSpPr/>
          <p:nvPr/>
        </p:nvSpPr>
        <p:spPr>
          <a:xfrm>
            <a:off x="7552201" y="2588216"/>
            <a:ext cx="2414650" cy="305757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EE251-C5AF-5044-A0DF-EB4339310B1D}"/>
              </a:ext>
            </a:extLst>
          </p:cNvPr>
          <p:cNvSpPr txBox="1"/>
          <p:nvPr/>
        </p:nvSpPr>
        <p:spPr>
          <a:xfrm>
            <a:off x="9086640" y="14785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FB658C2-58A7-FA42-A8C5-E2087D2F3D20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8828723" y="1778705"/>
            <a:ext cx="740314" cy="87870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ADED0-7B0D-004B-9F7E-57B309DE004F}"/>
              </a:ext>
            </a:extLst>
          </p:cNvPr>
          <p:cNvSpPr/>
          <p:nvPr/>
        </p:nvSpPr>
        <p:spPr>
          <a:xfrm>
            <a:off x="5264894" y="3831238"/>
            <a:ext cx="2189790" cy="2284037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0DD6-B293-4A41-A1C1-2BC8616FD46A}"/>
              </a:ext>
            </a:extLst>
          </p:cNvPr>
          <p:cNvSpPr txBox="1"/>
          <p:nvPr/>
        </p:nvSpPr>
        <p:spPr>
          <a:xfrm>
            <a:off x="2501306" y="563847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  <a:p>
            <a:r>
              <a:rPr lang="en-US" b="1" dirty="0"/>
              <a:t>Instructions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933B935-2E5A-B24A-8DAA-7C7700F41D2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771205" y="4973257"/>
            <a:ext cx="1493689" cy="988387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91CE2C5-0DE2-874B-BF6F-5DFE16A8504B}"/>
              </a:ext>
            </a:extLst>
          </p:cNvPr>
          <p:cNvSpPr/>
          <p:nvPr/>
        </p:nvSpPr>
        <p:spPr>
          <a:xfrm>
            <a:off x="5362414" y="3952065"/>
            <a:ext cx="976393" cy="2074190"/>
          </a:xfrm>
          <a:custGeom>
            <a:avLst/>
            <a:gdLst>
              <a:gd name="connsiteX0" fmla="*/ 0 w 976393"/>
              <a:gd name="connsiteY0" fmla="*/ 46495 h 1952786"/>
              <a:gd name="connsiteX1" fmla="*/ 30996 w 976393"/>
              <a:gd name="connsiteY1" fmla="*/ 1952786 h 1952786"/>
              <a:gd name="connsiteX2" fmla="*/ 976393 w 976393"/>
              <a:gd name="connsiteY2" fmla="*/ 1952786 h 1952786"/>
              <a:gd name="connsiteX3" fmla="*/ 960894 w 976393"/>
              <a:gd name="connsiteY3" fmla="*/ 1162373 h 1952786"/>
              <a:gd name="connsiteX4" fmla="*/ 588935 w 976393"/>
              <a:gd name="connsiteY4" fmla="*/ 1115878 h 1952786"/>
              <a:gd name="connsiteX5" fmla="*/ 604433 w 976393"/>
              <a:gd name="connsiteY5" fmla="*/ 681925 h 1952786"/>
              <a:gd name="connsiteX6" fmla="*/ 774915 w 976393"/>
              <a:gd name="connsiteY6" fmla="*/ 542440 h 1952786"/>
              <a:gd name="connsiteX7" fmla="*/ 774915 w 976393"/>
              <a:gd name="connsiteY7" fmla="*/ 0 h 1952786"/>
              <a:gd name="connsiteX8" fmla="*/ 0 w 976393"/>
              <a:gd name="connsiteY8" fmla="*/ 46495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393" h="1952786">
                <a:moveTo>
                  <a:pt x="0" y="46495"/>
                </a:moveTo>
                <a:lnTo>
                  <a:pt x="30996" y="1952786"/>
                </a:lnTo>
                <a:lnTo>
                  <a:pt x="976393" y="1952786"/>
                </a:lnTo>
                <a:lnTo>
                  <a:pt x="960894" y="1162373"/>
                </a:lnTo>
                <a:lnTo>
                  <a:pt x="588935" y="1115878"/>
                </a:lnTo>
                <a:lnTo>
                  <a:pt x="604433" y="681925"/>
                </a:lnTo>
                <a:lnTo>
                  <a:pt x="774915" y="542440"/>
                </a:lnTo>
                <a:lnTo>
                  <a:pt x="774915" y="0"/>
                </a:lnTo>
                <a:lnTo>
                  <a:pt x="0" y="46495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0D266-8EF8-8C42-AB8B-53226F1647B8}"/>
              </a:ext>
            </a:extLst>
          </p:cNvPr>
          <p:cNvSpPr txBox="1"/>
          <p:nvPr/>
        </p:nvSpPr>
        <p:spPr>
          <a:xfrm>
            <a:off x="4656930" y="64024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OpCodes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AD16C78-9A68-3B47-95C5-78521BAF3FE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720042" y="5961644"/>
            <a:ext cx="265035" cy="625502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C8572C0B-D9BF-CE44-90F1-C6D40CFBB7DF}"/>
              </a:ext>
            </a:extLst>
          </p:cNvPr>
          <p:cNvSpPr/>
          <p:nvPr/>
        </p:nvSpPr>
        <p:spPr>
          <a:xfrm>
            <a:off x="6013343" y="3983060"/>
            <a:ext cx="1332854" cy="1689315"/>
          </a:xfrm>
          <a:custGeom>
            <a:avLst/>
            <a:gdLst>
              <a:gd name="connsiteX0" fmla="*/ 170481 w 1332854"/>
              <a:gd name="connsiteY0" fmla="*/ 0 h 1689315"/>
              <a:gd name="connsiteX1" fmla="*/ 185979 w 1332854"/>
              <a:gd name="connsiteY1" fmla="*/ 681925 h 1689315"/>
              <a:gd name="connsiteX2" fmla="*/ 0 w 1332854"/>
              <a:gd name="connsiteY2" fmla="*/ 805912 h 1689315"/>
              <a:gd name="connsiteX3" fmla="*/ 46495 w 1332854"/>
              <a:gd name="connsiteY3" fmla="*/ 1053885 h 1689315"/>
              <a:gd name="connsiteX4" fmla="*/ 371959 w 1332854"/>
              <a:gd name="connsiteY4" fmla="*/ 1162373 h 1689315"/>
              <a:gd name="connsiteX5" fmla="*/ 371959 w 1332854"/>
              <a:gd name="connsiteY5" fmla="*/ 1689315 h 1689315"/>
              <a:gd name="connsiteX6" fmla="*/ 1332854 w 1332854"/>
              <a:gd name="connsiteY6" fmla="*/ 1689315 h 1689315"/>
              <a:gd name="connsiteX7" fmla="*/ 1332854 w 1332854"/>
              <a:gd name="connsiteY7" fmla="*/ 46495 h 1689315"/>
              <a:gd name="connsiteX8" fmla="*/ 170481 w 1332854"/>
              <a:gd name="connsiteY8" fmla="*/ 0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854" h="1689315">
                <a:moveTo>
                  <a:pt x="170481" y="0"/>
                </a:moveTo>
                <a:lnTo>
                  <a:pt x="185979" y="681925"/>
                </a:lnTo>
                <a:lnTo>
                  <a:pt x="0" y="805912"/>
                </a:lnTo>
                <a:lnTo>
                  <a:pt x="46495" y="1053885"/>
                </a:lnTo>
                <a:lnTo>
                  <a:pt x="371959" y="1162373"/>
                </a:lnTo>
                <a:lnTo>
                  <a:pt x="371959" y="1689315"/>
                </a:lnTo>
                <a:lnTo>
                  <a:pt x="1332854" y="1689315"/>
                </a:lnTo>
                <a:lnTo>
                  <a:pt x="1332854" y="46495"/>
                </a:lnTo>
                <a:lnTo>
                  <a:pt x="170481" y="0"/>
                </a:lnTo>
                <a:close/>
              </a:path>
            </a:pathLst>
          </a:cu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E797-AB82-A94E-8DAA-DD389CE46585}"/>
              </a:ext>
            </a:extLst>
          </p:cNvPr>
          <p:cNvSpPr txBox="1"/>
          <p:nvPr/>
        </p:nvSpPr>
        <p:spPr>
          <a:xfrm>
            <a:off x="6970509" y="6371678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B210AA-0F4B-8D4E-BBF3-9A2BA6FE72D5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793955" y="5672376"/>
            <a:ext cx="176554" cy="883969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4B321F-D937-894C-B77C-4D27F8EEDB96}"/>
              </a:ext>
            </a:extLst>
          </p:cNvPr>
          <p:cNvSpPr/>
          <p:nvPr/>
        </p:nvSpPr>
        <p:spPr>
          <a:xfrm>
            <a:off x="4450596" y="2582083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C754F-E784-8743-81E4-42037F207A5A}"/>
              </a:ext>
            </a:extLst>
          </p:cNvPr>
          <p:cNvSpPr txBox="1"/>
          <p:nvPr/>
        </p:nvSpPr>
        <p:spPr>
          <a:xfrm>
            <a:off x="3697065" y="1522445"/>
            <a:ext cx="980516" cy="3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54FB76-44F9-2849-B3DD-001BBE06986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4081483" y="1995674"/>
            <a:ext cx="692248" cy="480569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2FE898-83C1-AC45-8716-64497FAC82B9}"/>
              </a:ext>
            </a:extLst>
          </p:cNvPr>
          <p:cNvSpPr/>
          <p:nvPr/>
        </p:nvSpPr>
        <p:spPr>
          <a:xfrm>
            <a:off x="5353688" y="2567988"/>
            <a:ext cx="914750" cy="765552"/>
          </a:xfrm>
          <a:prstGeom prst="roundRect">
            <a:avLst/>
          </a:prstGeom>
          <a:solidFill>
            <a:srgbClr val="00206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9645-FA1C-D347-BDBA-60D05FED5B16}"/>
              </a:ext>
            </a:extLst>
          </p:cNvPr>
          <p:cNvSpPr txBox="1"/>
          <p:nvPr/>
        </p:nvSpPr>
        <p:spPr>
          <a:xfrm>
            <a:off x="5197830" y="1188487"/>
            <a:ext cx="17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Directive</a:t>
            </a:r>
          </a:p>
          <a:p>
            <a:pPr algn="ctr"/>
            <a:r>
              <a:rPr lang="en-US" dirty="0"/>
              <a:t>(32 bit word)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38DCCE-D38B-8B4E-83CE-9C106EF710D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5575711" y="2070171"/>
            <a:ext cx="733170" cy="262465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5A583D-04D7-E943-AA10-000B5821CEFA}"/>
              </a:ext>
            </a:extLst>
          </p:cNvPr>
          <p:cNvSpPr/>
          <p:nvPr/>
        </p:nvSpPr>
        <p:spPr>
          <a:xfrm>
            <a:off x="6313608" y="2567988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36629-02AB-E649-9DAA-2FF7F0B512C5}"/>
              </a:ext>
            </a:extLst>
          </p:cNvPr>
          <p:cNvSpPr txBox="1"/>
          <p:nvPr/>
        </p:nvSpPr>
        <p:spPr>
          <a:xfrm>
            <a:off x="6970509" y="1107839"/>
            <a:ext cx="144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Values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9115EB1-326E-8A4B-ADAE-D64E5D0FBE41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rot="5400000">
            <a:off x="6621149" y="1881221"/>
            <a:ext cx="1196594" cy="942493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B7A-24A1-854F-8D8A-AA47A15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3B1-DAD7-2045-9AE2-34EE62097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476FFF-283B-314B-8BE5-33E12B09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43" y="1501225"/>
            <a:ext cx="5474934" cy="34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STDIN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MM[STDIN]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   * MM[X]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R1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	ADD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2* R1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 R2 </a:t>
            </a:r>
            <a:r>
              <a:rPr lang="en-US" sz="1600" dirty="0">
                <a:latin typeface="Courier" pitchFamily="-111" charset="0"/>
              </a:rPr>
              <a:t>#1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R2 - 1</a:t>
            </a: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  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MM[Z]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* MM[STDOUT]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3013D19-716B-1545-906D-B3B10212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394" y="1498626"/>
            <a:ext cx="1723549" cy="305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X;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Z;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Read X;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Z = 2*X-1;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Print Z;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D533523-461C-B848-BE42-1AA1481D5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40" y="1435856"/>
            <a:ext cx="4430" cy="345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663B6-FA60-D044-A96E-C0577072B05E}"/>
              </a:ext>
            </a:extLst>
          </p:cNvPr>
          <p:cNvGrpSpPr/>
          <p:nvPr/>
        </p:nvGrpSpPr>
        <p:grpSpPr>
          <a:xfrm>
            <a:off x="1408026" y="2841049"/>
            <a:ext cx="4540388" cy="508543"/>
            <a:chOff x="1408026" y="2841049"/>
            <a:chExt cx="4540388" cy="50854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2C7197E-08B5-A545-A59C-B4790FE85F3F}"/>
                </a:ext>
              </a:extLst>
            </p:cNvPr>
            <p:cNvSpPr/>
            <p:nvPr/>
          </p:nvSpPr>
          <p:spPr>
            <a:xfrm>
              <a:off x="3994485" y="2841049"/>
              <a:ext cx="1953929" cy="50854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9528CD7-3C72-6B4F-90D0-DBAD862CD671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2672946" y="3001526"/>
              <a:ext cx="1321539" cy="93795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ECE61B-8ED6-A048-B4DF-8A8F1354DA08}"/>
                </a:ext>
              </a:extLst>
            </p:cNvPr>
            <p:cNvSpPr/>
            <p:nvPr/>
          </p:nvSpPr>
          <p:spPr>
            <a:xfrm>
              <a:off x="1408026" y="2841049"/>
              <a:ext cx="1264920" cy="32095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D5DF1-484A-E144-830A-F84522DF48D1}"/>
              </a:ext>
            </a:extLst>
          </p:cNvPr>
          <p:cNvGrpSpPr/>
          <p:nvPr/>
        </p:nvGrpSpPr>
        <p:grpSpPr>
          <a:xfrm>
            <a:off x="1408026" y="4147316"/>
            <a:ext cx="4750379" cy="428793"/>
            <a:chOff x="1408026" y="4147316"/>
            <a:chExt cx="4750379" cy="428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14A864-F3EE-544C-9FD7-9A1683E72451}"/>
                </a:ext>
              </a:extLst>
            </p:cNvPr>
            <p:cNvSpPr/>
            <p:nvPr/>
          </p:nvSpPr>
          <p:spPr>
            <a:xfrm>
              <a:off x="3994485" y="4147316"/>
              <a:ext cx="2163920" cy="42879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FD5A60-AFF2-9A4E-BDEA-71BF7BBC8C6F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2672946" y="4361713"/>
              <a:ext cx="1321539" cy="1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1C1922-B83D-5D43-9D04-5EE97752881A}"/>
                </a:ext>
              </a:extLst>
            </p:cNvPr>
            <p:cNvSpPr/>
            <p:nvPr/>
          </p:nvSpPr>
          <p:spPr>
            <a:xfrm>
              <a:off x="1408026" y="4201237"/>
              <a:ext cx="1264920" cy="32095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B4B8B5F-2463-ED4E-9D40-A16293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589" y="0"/>
            <a:ext cx="4944300" cy="645300"/>
          </a:xfrm>
        </p:spPr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1F7246-AD02-1F40-80F9-CADE1C95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914" y="794456"/>
            <a:ext cx="7485607" cy="1115895"/>
          </a:xfrm>
        </p:spPr>
        <p:txBody>
          <a:bodyPr/>
          <a:lstStyle/>
          <a:p>
            <a:r>
              <a:rPr lang="en-US" sz="2000" dirty="0"/>
              <a:t>In our translation model a </a:t>
            </a:r>
            <a:r>
              <a:rPr lang="en-US" sz="2000" b="1" i="1" dirty="0"/>
              <a:t>compiler</a:t>
            </a:r>
            <a:r>
              <a:rPr lang="en-US" sz="2000" i="1" dirty="0"/>
              <a:t> </a:t>
            </a:r>
            <a:r>
              <a:rPr lang="en-US" sz="2000" dirty="0"/>
              <a:t>translates high-level language programs to assembly language.  An </a:t>
            </a:r>
            <a:r>
              <a:rPr lang="en-US" sz="2000" b="1" i="1" dirty="0"/>
              <a:t>assembler</a:t>
            </a:r>
            <a:r>
              <a:rPr lang="en-US" sz="2000" dirty="0"/>
              <a:t> then converts that assembly language to machine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B725-8F2E-D64A-88FC-467EDDFFCDD9}"/>
              </a:ext>
            </a:extLst>
          </p:cNvPr>
          <p:cNvSpPr txBox="1"/>
          <p:nvPr/>
        </p:nvSpPr>
        <p:spPr>
          <a:xfrm>
            <a:off x="298399" y="4928056"/>
            <a:ext cx="6335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from: </a:t>
            </a:r>
            <a:r>
              <a:rPr lang="en-US" sz="800" dirty="0" err="1"/>
              <a:t>computerhope.com</a:t>
            </a:r>
            <a:r>
              <a:rPr lang="en-US" sz="800" dirty="0"/>
              <a:t> and https://www.hackster.io/LiLShReDdeR/introduction-to-assembly-language-with-freescale-451d29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C826AF8-2FC3-F949-BC93-95A38F0AB0F2}"/>
              </a:ext>
            </a:extLst>
          </p:cNvPr>
          <p:cNvSpPr/>
          <p:nvPr/>
        </p:nvSpPr>
        <p:spPr>
          <a:xfrm>
            <a:off x="399172" y="4162577"/>
            <a:ext cx="1589665" cy="7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High-Level Language Machine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DEA55E-5EDE-0F4D-AF29-3F62B13B8583}"/>
              </a:ext>
            </a:extLst>
          </p:cNvPr>
          <p:cNvSpPr/>
          <p:nvPr/>
        </p:nvSpPr>
        <p:spPr>
          <a:xfrm>
            <a:off x="3926452" y="4158321"/>
            <a:ext cx="1613190" cy="728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Assembly Language Machine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23A1BF-AB63-A843-B541-E506A3DE754B}"/>
              </a:ext>
            </a:extLst>
          </p:cNvPr>
          <p:cNvSpPr/>
          <p:nvPr/>
        </p:nvSpPr>
        <p:spPr>
          <a:xfrm>
            <a:off x="7291662" y="4158321"/>
            <a:ext cx="1608860" cy="724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Machine Language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B52EA-E680-1B45-A4BF-6C4512F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9" y="2694057"/>
            <a:ext cx="1482409" cy="148240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0AF3CB-BBBB-3743-9DF0-D10E7DFB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2694057"/>
            <a:ext cx="1905000" cy="139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697B5-A93C-B044-A2BD-79C4A6D62515}"/>
              </a:ext>
            </a:extLst>
          </p:cNvPr>
          <p:cNvSpPr txBox="1"/>
          <p:nvPr/>
        </p:nvSpPr>
        <p:spPr>
          <a:xfrm>
            <a:off x="139646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Language</a:t>
            </a:r>
          </a:p>
          <a:p>
            <a:pPr algn="ctr"/>
            <a:r>
              <a:rPr lang="en-US" b="1" dirty="0"/>
              <a:t>Source Code </a:t>
            </a:r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2917-2079-B548-8062-7564F2962F38}"/>
              </a:ext>
            </a:extLst>
          </p:cNvPr>
          <p:cNvSpPr txBox="1"/>
          <p:nvPr/>
        </p:nvSpPr>
        <p:spPr>
          <a:xfrm>
            <a:off x="7041733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Language </a:t>
            </a:r>
            <a:r>
              <a:rPr lang="en-US" b="1" dirty="0"/>
              <a:t>Executable Program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72361-18C9-F845-932D-E859C8B2A2A9}"/>
              </a:ext>
            </a:extLst>
          </p:cNvPr>
          <p:cNvGrpSpPr/>
          <p:nvPr/>
        </p:nvGrpSpPr>
        <p:grpSpPr>
          <a:xfrm>
            <a:off x="2108558" y="3006053"/>
            <a:ext cx="1483882" cy="615820"/>
            <a:chOff x="2108558" y="3496940"/>
            <a:chExt cx="1483882" cy="6158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A569DB9-A7B4-AB48-92C4-18A09EB6BF9A}"/>
                </a:ext>
              </a:extLst>
            </p:cNvPr>
            <p:cNvSpPr/>
            <p:nvPr/>
          </p:nvSpPr>
          <p:spPr>
            <a:xfrm>
              <a:off x="2444775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FD0AB9A-B0D3-CE4A-BFA9-380D5211DEA1}"/>
                </a:ext>
              </a:extLst>
            </p:cNvPr>
            <p:cNvSpPr/>
            <p:nvPr/>
          </p:nvSpPr>
          <p:spPr>
            <a:xfrm>
              <a:off x="2108558" y="361270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C63F7-958F-E24A-9274-4D90FF226C96}"/>
              </a:ext>
            </a:extLst>
          </p:cNvPr>
          <p:cNvGrpSpPr/>
          <p:nvPr/>
        </p:nvGrpSpPr>
        <p:grpSpPr>
          <a:xfrm>
            <a:off x="3554801" y="1998225"/>
            <a:ext cx="2409635" cy="1934973"/>
            <a:chOff x="3554801" y="2489112"/>
            <a:chExt cx="2409635" cy="1934973"/>
          </a:xfrm>
        </p:grpSpPr>
        <p:pic>
          <p:nvPicPr>
            <p:cNvPr id="32" name="Picture 4" descr="Introduction to Assembly Language with Freescale ">
              <a:extLst>
                <a:ext uri="{FF2B5EF4-FFF2-40B4-BE49-F238E27FC236}">
                  <a16:creationId xmlns:a16="http://schemas.microsoft.com/office/drawing/2014/main" id="{03F8C73F-5E1A-E44C-9E01-F19CE111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65" y="3184944"/>
              <a:ext cx="1654165" cy="123914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95F9E-98D4-4648-99B4-C1B2511DF36A}"/>
                </a:ext>
              </a:extLst>
            </p:cNvPr>
            <p:cNvSpPr txBox="1"/>
            <p:nvPr/>
          </p:nvSpPr>
          <p:spPr>
            <a:xfrm>
              <a:off x="3554801" y="2489112"/>
              <a:ext cx="24096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Assembly (ASM) Language </a:t>
              </a:r>
            </a:p>
            <a:p>
              <a:pPr algn="ctr"/>
              <a:r>
                <a:rPr lang="en-US" dirty="0"/>
                <a:t>(or </a:t>
              </a:r>
              <a:r>
                <a:rPr lang="en-US" b="1" dirty="0"/>
                <a:t>intermediate language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Source Code Program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D6A18E96-41D8-EC4A-B7CD-328B67860AE9}"/>
                </a:ext>
              </a:extLst>
            </p:cNvPr>
            <p:cNvSpPr/>
            <p:nvPr/>
          </p:nvSpPr>
          <p:spPr>
            <a:xfrm>
              <a:off x="3598948" y="361066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C92C-428F-B441-A7AB-F904A77A4996}"/>
              </a:ext>
            </a:extLst>
          </p:cNvPr>
          <p:cNvGrpSpPr/>
          <p:nvPr/>
        </p:nvGrpSpPr>
        <p:grpSpPr>
          <a:xfrm>
            <a:off x="5530930" y="3006053"/>
            <a:ext cx="1516678" cy="615820"/>
            <a:chOff x="5530930" y="3496940"/>
            <a:chExt cx="1516678" cy="61582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8C14F4-D34B-ED42-B9C4-6D7765421F9B}"/>
                </a:ext>
              </a:extLst>
            </p:cNvPr>
            <p:cNvSpPr/>
            <p:nvPr/>
          </p:nvSpPr>
          <p:spPr>
            <a:xfrm>
              <a:off x="5899943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DA2A9E4-3155-EA44-824F-E056145477D8}"/>
                </a:ext>
              </a:extLst>
            </p:cNvPr>
            <p:cNvSpPr/>
            <p:nvPr/>
          </p:nvSpPr>
          <p:spPr>
            <a:xfrm>
              <a:off x="5530930" y="3610664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8594829-C366-224B-977F-916EDDDAD02D}"/>
              </a:ext>
            </a:extLst>
          </p:cNvPr>
          <p:cNvSpPr/>
          <p:nvPr/>
        </p:nvSpPr>
        <p:spPr>
          <a:xfrm>
            <a:off x="7055267" y="3119777"/>
            <a:ext cx="336217" cy="37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6162-B3AB-C544-900F-72684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6670B-76D1-6F4D-A7DE-ECB7ED8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659" y="1514554"/>
            <a:ext cx="6689558" cy="1659900"/>
          </a:xfrm>
        </p:spPr>
        <p:txBody>
          <a:bodyPr/>
          <a:lstStyle/>
          <a:p>
            <a:r>
              <a:rPr lang="en-US" sz="2000" dirty="0"/>
              <a:t>"He who hasn't hacked assembly language as a youth has no heart. He who does as an adult has no brain." </a:t>
            </a:r>
            <a:br>
              <a:rPr lang="en-US" sz="2000" dirty="0"/>
            </a:br>
            <a:r>
              <a:rPr lang="en-US" sz="2000" dirty="0"/>
              <a:t>	John Moore </a:t>
            </a:r>
          </a:p>
          <a:p>
            <a:endParaRPr lang="en-US" sz="2000" dirty="0"/>
          </a:p>
          <a:p>
            <a:r>
              <a:rPr lang="en-US" sz="2000" dirty="0"/>
              <a:t>Uses:</a:t>
            </a:r>
          </a:p>
          <a:p>
            <a:pPr lvl="1"/>
            <a:r>
              <a:rPr lang="en-US" sz="1800" dirty="0"/>
              <a:t>Precise control of the system</a:t>
            </a:r>
          </a:p>
          <a:p>
            <a:pPr lvl="1"/>
            <a:r>
              <a:rPr lang="en-US" sz="1800" dirty="0"/>
              <a:t>Highly optimized performance</a:t>
            </a:r>
          </a:p>
          <a:p>
            <a:pPr lvl="2"/>
            <a:r>
              <a:rPr lang="en-US" sz="1800" dirty="0"/>
              <a:t>E.g. Operating systems, device drivers, </a:t>
            </a:r>
            <a:br>
              <a:rPr lang="en-US" sz="1800" dirty="0"/>
            </a:br>
            <a:r>
              <a:rPr lang="en-US" sz="1800" dirty="0"/>
              <a:t>real-time control systems, game engines</a:t>
            </a:r>
          </a:p>
          <a:p>
            <a:pPr lvl="1"/>
            <a:r>
              <a:rPr lang="en-US" sz="1800" dirty="0"/>
              <a:t>Reinforce our understanding how computers really work</a:t>
            </a:r>
          </a:p>
          <a:p>
            <a:pPr marL="5969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9477-30B3-CD45-B126-B1A6163630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8FC-233C-9846-9F20-F5D795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2" y="41482"/>
            <a:ext cx="4944300" cy="645300"/>
          </a:xfrm>
        </p:spPr>
        <p:txBody>
          <a:bodyPr/>
          <a:lstStyle/>
          <a:p>
            <a:r>
              <a:rPr lang="en-US" sz="3600" dirty="0"/>
              <a:t>The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0BF-14E8-E64A-A8F7-1351DF9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7" y="676538"/>
            <a:ext cx="6738430" cy="1369954"/>
          </a:xfrm>
        </p:spPr>
        <p:txBody>
          <a:bodyPr/>
          <a:lstStyle/>
          <a:p>
            <a:r>
              <a:rPr lang="en-US" sz="2000" dirty="0"/>
              <a:t>Expanded Knob &amp; Switch</a:t>
            </a:r>
          </a:p>
          <a:p>
            <a:r>
              <a:rPr lang="en-US" sz="2000" dirty="0"/>
              <a:t>Simplified MIPS-like architecture &amp;</a:t>
            </a:r>
            <a:br>
              <a:rPr lang="en-US" sz="2000" dirty="0"/>
            </a:br>
            <a:r>
              <a:rPr lang="en-US" sz="2000" dirty="0"/>
              <a:t>	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27CA-1B42-4046-8EC9-C165AB68FD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2661-0915-8049-ADB0-442E5752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83" y="1991700"/>
            <a:ext cx="5733203" cy="22138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D502FC-BE1D-9448-8005-354624CE1044}"/>
              </a:ext>
            </a:extLst>
          </p:cNvPr>
          <p:cNvGrpSpPr/>
          <p:nvPr/>
        </p:nvGrpSpPr>
        <p:grpSpPr>
          <a:xfrm>
            <a:off x="73214" y="2193609"/>
            <a:ext cx="2756613" cy="1737963"/>
            <a:chOff x="73214" y="2444816"/>
            <a:chExt cx="2756613" cy="17379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17F16F-A5F0-0246-8990-AA0B3D802A02}"/>
                </a:ext>
              </a:extLst>
            </p:cNvPr>
            <p:cNvSpPr/>
            <p:nvPr/>
          </p:nvSpPr>
          <p:spPr>
            <a:xfrm>
              <a:off x="2384892" y="2444816"/>
              <a:ext cx="444935" cy="126091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F4BC-750B-6F4F-87E0-4B816C4DD258}"/>
                </a:ext>
              </a:extLst>
            </p:cNvPr>
            <p:cNvSpPr txBox="1"/>
            <p:nvPr/>
          </p:nvSpPr>
          <p:spPr>
            <a:xfrm rot="20939582">
              <a:off x="73214" y="3228672"/>
              <a:ext cx="1942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Registers</a:t>
              </a:r>
            </a:p>
            <a:p>
              <a:r>
                <a:rPr lang="en-US" dirty="0"/>
                <a:t>  32-bit word size</a:t>
              </a:r>
            </a:p>
            <a:p>
              <a:r>
                <a:rPr lang="en-US" dirty="0"/>
                <a:t>  R0-R11 General Use</a:t>
              </a:r>
            </a:p>
            <a:p>
              <a:r>
                <a:rPr lang="en-US" dirty="0"/>
                <a:t>  R12-R15 Reserved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D341157-09B1-BE43-821C-4E39597DE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282" y="2571751"/>
              <a:ext cx="1210610" cy="778061"/>
            </a:xfrm>
            <a:prstGeom prst="curvedConnector3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2F96-B5D5-214A-8210-13E418A71847}"/>
              </a:ext>
            </a:extLst>
          </p:cNvPr>
          <p:cNvGrpSpPr/>
          <p:nvPr/>
        </p:nvGrpSpPr>
        <p:grpSpPr>
          <a:xfrm>
            <a:off x="7215171" y="1275078"/>
            <a:ext cx="1753694" cy="1948435"/>
            <a:chOff x="7215171" y="1526285"/>
            <a:chExt cx="1753694" cy="19484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77CCC9-4952-AC48-A117-44F94F29D0BB}"/>
                </a:ext>
              </a:extLst>
            </p:cNvPr>
            <p:cNvSpPr/>
            <p:nvPr/>
          </p:nvSpPr>
          <p:spPr>
            <a:xfrm>
              <a:off x="7215171" y="2571750"/>
              <a:ext cx="444935" cy="90297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0FBD0-9070-B745-8498-8E2C50FB62E9}"/>
                </a:ext>
              </a:extLst>
            </p:cNvPr>
            <p:cNvSpPr txBox="1"/>
            <p:nvPr/>
          </p:nvSpPr>
          <p:spPr>
            <a:xfrm rot="522121">
              <a:off x="7700569" y="1526285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Larger</a:t>
              </a:r>
            </a:p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CCB6704-79F1-BB44-A3EA-1E92FC563212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rot="5400000">
              <a:off x="7603760" y="1880372"/>
              <a:ext cx="525257" cy="85749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A7D-7B90-9B47-B78F-B6F741C26E33}"/>
              </a:ext>
            </a:extLst>
          </p:cNvPr>
          <p:cNvGrpSpPr/>
          <p:nvPr/>
        </p:nvGrpSpPr>
        <p:grpSpPr>
          <a:xfrm>
            <a:off x="6477803" y="3204262"/>
            <a:ext cx="2739479" cy="1318325"/>
            <a:chOff x="5735816" y="2657694"/>
            <a:chExt cx="2739479" cy="131832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57E765-E095-7A45-8FFA-CC3237FAAD51}"/>
                </a:ext>
              </a:extLst>
            </p:cNvPr>
            <p:cNvSpPr/>
            <p:nvPr/>
          </p:nvSpPr>
          <p:spPr>
            <a:xfrm>
              <a:off x="5735816" y="2657694"/>
              <a:ext cx="1421604" cy="38177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2FA2-0567-D544-BA9D-6F001DDF8851}"/>
                </a:ext>
              </a:extLst>
            </p:cNvPr>
            <p:cNvSpPr txBox="1"/>
            <p:nvPr/>
          </p:nvSpPr>
          <p:spPr>
            <a:xfrm rot="20403645">
              <a:off x="6948915" y="3452799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Mapped</a:t>
              </a:r>
            </a:p>
            <a:p>
              <a:pPr algn="ctr"/>
              <a:r>
                <a:rPr lang="en-US" dirty="0"/>
                <a:t>Input/Output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2AA7409-C00D-B447-9B2F-05B5ACE9A4A8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rot="16200000" flipV="1">
              <a:off x="7080206" y="2925797"/>
              <a:ext cx="619899" cy="46547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BD5D25-6E2B-831C-A9B4-E7B1B0179704}"/>
              </a:ext>
            </a:extLst>
          </p:cNvPr>
          <p:cNvGrpSpPr/>
          <p:nvPr/>
        </p:nvGrpSpPr>
        <p:grpSpPr>
          <a:xfrm>
            <a:off x="2639289" y="3525765"/>
            <a:ext cx="2525895" cy="1497434"/>
            <a:chOff x="7215171" y="2571750"/>
            <a:chExt cx="2525895" cy="149743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1B59FF-D093-520B-8BEF-AE88B21BC6FB}"/>
                </a:ext>
              </a:extLst>
            </p:cNvPr>
            <p:cNvSpPr/>
            <p:nvPr/>
          </p:nvSpPr>
          <p:spPr>
            <a:xfrm>
              <a:off x="7215171" y="2571750"/>
              <a:ext cx="777151" cy="48928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861D68-A016-3E2F-9845-6EBA121E2AAE}"/>
                </a:ext>
              </a:extLst>
            </p:cNvPr>
            <p:cNvSpPr txBox="1"/>
            <p:nvPr/>
          </p:nvSpPr>
          <p:spPr>
            <a:xfrm rot="21096869">
              <a:off x="8037074" y="3330520"/>
              <a:ext cx="17039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32-bit ALU</a:t>
              </a:r>
            </a:p>
            <a:p>
              <a:pPr algn="ctr"/>
              <a:r>
                <a:rPr lang="en-US" dirty="0"/>
                <a:t>Two’s Complement</a:t>
              </a:r>
            </a:p>
            <a:p>
              <a:pPr algn="ctr"/>
              <a:r>
                <a:rPr lang="en-US" dirty="0"/>
                <a:t>Integer Arithmetic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0196F015-318D-BEC1-DB41-1A6C96224274}"/>
                </a:ext>
              </a:extLst>
            </p:cNvPr>
            <p:cNvCxnSpPr>
              <a:cxnSpLocks/>
              <a:stCxn id="7" idx="1"/>
              <a:endCxn id="6" idx="2"/>
            </p:cNvCxnSpPr>
            <p:nvPr/>
          </p:nvCxnSpPr>
          <p:spPr>
            <a:xfrm rot="10800000">
              <a:off x="7603748" y="3061035"/>
              <a:ext cx="442435" cy="763066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7" y="572422"/>
            <a:ext cx="5622361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4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7611B-DFDF-9642-8B0D-A1D56DDAC02E}"/>
              </a:ext>
            </a:extLst>
          </p:cNvPr>
          <p:cNvSpPr/>
          <p:nvPr/>
        </p:nvSpPr>
        <p:spPr>
          <a:xfrm>
            <a:off x="7405068" y="227715"/>
            <a:ext cx="1648748" cy="2344036"/>
          </a:xfrm>
          <a:prstGeom prst="roundRect">
            <a:avLst>
              <a:gd name="adj" fmla="val 5935"/>
            </a:avLst>
          </a:prstGeom>
          <a:solidFill>
            <a:srgbClr val="8000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ACE5D-1711-634C-A5D7-076848F07E1C}"/>
              </a:ext>
            </a:extLst>
          </p:cNvPr>
          <p:cNvSpPr txBox="1"/>
          <p:nvPr/>
        </p:nvSpPr>
        <p:spPr>
          <a:xfrm>
            <a:off x="7535595" y="19667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74AA5A1-0002-D449-B8A7-59E6C1F2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13" y="498297"/>
            <a:ext cx="1154722" cy="20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36: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56: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ACA6F2-382B-564F-AB5F-7A410E25FB15}"/>
              </a:ext>
            </a:extLst>
          </p:cNvPr>
          <p:cNvSpPr/>
          <p:nvPr/>
        </p:nvSpPr>
        <p:spPr>
          <a:xfrm>
            <a:off x="7863841" y="507921"/>
            <a:ext cx="1147792" cy="981011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CA061-C806-8D4B-8DDE-4474D9D277C0}"/>
              </a:ext>
            </a:extLst>
          </p:cNvPr>
          <p:cNvSpPr/>
          <p:nvPr/>
        </p:nvSpPr>
        <p:spPr>
          <a:xfrm>
            <a:off x="7863841" y="1500720"/>
            <a:ext cx="1147792" cy="618999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2194562"/>
            <a:ext cx="4766680" cy="6453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A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C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8" y="1506351"/>
            <a:ext cx="1648748" cy="60937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0D8FC-5DB4-514C-A5CA-89E5D5F7798B}"/>
              </a:ext>
            </a:extLst>
          </p:cNvPr>
          <p:cNvGrpSpPr/>
          <p:nvPr/>
        </p:nvGrpSpPr>
        <p:grpSpPr>
          <a:xfrm>
            <a:off x="1364268" y="1168899"/>
            <a:ext cx="1237937" cy="1712378"/>
            <a:chOff x="1364268" y="1168899"/>
            <a:chExt cx="1237937" cy="1712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53D426-A528-7A42-B555-CE478208205C}"/>
                </a:ext>
              </a:extLst>
            </p:cNvPr>
            <p:cNvSpPr/>
            <p:nvPr/>
          </p:nvSpPr>
          <p:spPr>
            <a:xfrm>
              <a:off x="2167614" y="2115725"/>
              <a:ext cx="434591" cy="765552"/>
            </a:xfrm>
            <a:prstGeom prst="roundRect">
              <a:avLst/>
            </a:prstGeom>
            <a:solidFill>
              <a:srgbClr val="7030A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B738D-49ED-F147-9A53-B587A9751F0D}"/>
                </a:ext>
              </a:extLst>
            </p:cNvPr>
            <p:cNvSpPr txBox="1"/>
            <p:nvPr/>
          </p:nvSpPr>
          <p:spPr>
            <a:xfrm rot="20619223">
              <a:off x="1364268" y="1168899"/>
              <a:ext cx="1197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Labels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3D68266-4685-224D-A0AD-322914F60BC2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1959118" y="1689933"/>
              <a:ext cx="494492" cy="35709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8462A0-5930-2243-86DD-9EDC488C65AC}"/>
              </a:ext>
            </a:extLst>
          </p:cNvPr>
          <p:cNvSpPr txBox="1"/>
          <p:nvPr/>
        </p:nvSpPr>
        <p:spPr>
          <a:xfrm rot="20995114">
            <a:off x="6946799" y="2979246"/>
            <a:ext cx="2043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label is a memory address!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is 44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MM[A] is 10</a:t>
            </a:r>
          </a:p>
        </p:txBody>
      </p:sp>
    </p:spTree>
    <p:extLst>
      <p:ext uri="{BB962C8B-B14F-4D97-AF65-F5344CB8AC3E}">
        <p14:creationId xmlns:p14="http://schemas.microsoft.com/office/powerpoint/2010/main" val="327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38809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A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B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C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2A4A6-1FCE-7141-BF44-6284568C95E3}"/>
              </a:ext>
            </a:extLst>
          </p:cNvPr>
          <p:cNvSpPr/>
          <p:nvPr/>
        </p:nvSpPr>
        <p:spPr>
          <a:xfrm>
            <a:off x="7405067" y="3141652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19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3871</TotalTime>
  <Words>5450</Words>
  <Application>Microsoft Macintosh PowerPoint</Application>
  <PresentationFormat>On-screen Show (16:9)</PresentationFormat>
  <Paragraphs>841</Paragraphs>
  <Slides>24</Slides>
  <Notes>21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</vt:lpstr>
      <vt:lpstr>Helvetica Neue</vt:lpstr>
      <vt:lpstr>Muli</vt:lpstr>
      <vt:lpstr>Nixie One</vt:lpstr>
      <vt:lpstr>Segoe Print</vt:lpstr>
      <vt:lpstr>Wingdings</vt:lpstr>
      <vt:lpstr>Imogen template</vt:lpstr>
      <vt:lpstr>LA2 – Assembly Language Programs</vt:lpstr>
      <vt:lpstr>Program Execution</vt:lpstr>
      <vt:lpstr>Language Translation</vt:lpstr>
      <vt:lpstr>Assembly Language Programming</vt:lpstr>
      <vt:lpstr>The Machine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 Terminology</vt:lpstr>
      <vt:lpstr>Addressing Modes</vt:lpstr>
      <vt:lpstr>Reference:</vt:lpstr>
      <vt:lpstr>Editor, Assembler and Machine</vt:lpstr>
      <vt:lpstr>Activity</vt:lpstr>
      <vt:lpstr>Activity</vt:lpstr>
      <vt:lpstr>Acknowledgments</vt:lpstr>
      <vt:lpstr>Register to Register Instructions</vt:lpstr>
      <vt:lpstr>Direct Addressing Mode Instructions</vt:lpstr>
      <vt:lpstr>Immediate Addressing Mode Instructions</vt:lpstr>
      <vt:lpstr>PowerPoint Presentation</vt:lpstr>
      <vt:lpstr>Input and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Assembly Language Programs</dc:title>
  <dc:creator>Braught, Grant</dc:creator>
  <cp:lastModifiedBy>Braught, Grant</cp:lastModifiedBy>
  <cp:revision>176</cp:revision>
  <dcterms:created xsi:type="dcterms:W3CDTF">2020-09-21T18:32:45Z</dcterms:created>
  <dcterms:modified xsi:type="dcterms:W3CDTF">2023-02-25T23:33:36Z</dcterms:modified>
</cp:coreProperties>
</file>