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96" r:id="rId3"/>
    <p:sldId id="297" r:id="rId4"/>
    <p:sldId id="300" r:id="rId5"/>
    <p:sldId id="325" r:id="rId6"/>
    <p:sldId id="299" r:id="rId7"/>
    <p:sldId id="304" r:id="rId8"/>
    <p:sldId id="298" r:id="rId9"/>
    <p:sldId id="305" r:id="rId10"/>
    <p:sldId id="301" r:id="rId11"/>
    <p:sldId id="307" r:id="rId12"/>
    <p:sldId id="302" r:id="rId13"/>
    <p:sldId id="316" r:id="rId14"/>
    <p:sldId id="308" r:id="rId15"/>
    <p:sldId id="310" r:id="rId16"/>
    <p:sldId id="311" r:id="rId17"/>
    <p:sldId id="309" r:id="rId18"/>
    <p:sldId id="320" r:id="rId19"/>
    <p:sldId id="318" r:id="rId20"/>
    <p:sldId id="314" r:id="rId21"/>
    <p:sldId id="313" r:id="rId22"/>
    <p:sldId id="315" r:id="rId23"/>
    <p:sldId id="306" r:id="rId24"/>
    <p:sldId id="312" r:id="rId25"/>
    <p:sldId id="321" r:id="rId26"/>
    <p:sldId id="322" r:id="rId27"/>
    <p:sldId id="317" r:id="rId28"/>
    <p:sldId id="319" r:id="rId2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5"/>
    <p:restoredTop sz="67545"/>
  </p:normalViewPr>
  <p:slideViewPr>
    <p:cSldViewPr snapToGrid="0" snapToObjects="1">
      <p:cViewPr varScale="1">
        <p:scale>
          <a:sx n="110" d="100"/>
          <a:sy n="110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start…</a:t>
            </a:r>
          </a:p>
          <a:p>
            <a:r>
              <a:rPr lang="en-US" dirty="0"/>
              <a:t>  - Questions on Syllabus?</a:t>
            </a:r>
          </a:p>
          <a:p>
            <a:r>
              <a:rPr lang="en-US" dirty="0"/>
              <a:t>  - Grading clear enough for now?</a:t>
            </a:r>
          </a:p>
          <a:p>
            <a:r>
              <a:rPr lang="en-US" dirty="0"/>
              <a:t>    - We’ll discuss more as things come in and get returned.</a:t>
            </a:r>
          </a:p>
          <a:p>
            <a:r>
              <a:rPr lang="en-US" dirty="0"/>
              <a:t>  - Open to questions at any time.</a:t>
            </a:r>
          </a:p>
          <a:p>
            <a:r>
              <a:rPr lang="en-US" dirty="0"/>
              <a:t>    - Ask in </a:t>
            </a:r>
          </a:p>
          <a:p>
            <a:r>
              <a:rPr lang="en-US" dirty="0"/>
              <a:t>      - Discussion channel on Team</a:t>
            </a:r>
          </a:p>
          <a:p>
            <a:r>
              <a:rPr lang="en-US" dirty="0"/>
              <a:t>      - At the start of any class</a:t>
            </a:r>
          </a:p>
          <a:p>
            <a:r>
              <a:rPr lang="en-US" dirty="0"/>
              <a:t>      - During office hours.</a:t>
            </a:r>
          </a:p>
        </p:txBody>
      </p:sp>
    </p:spTree>
    <p:extLst>
      <p:ext uri="{BB962C8B-B14F-4D97-AF65-F5344CB8AC3E}">
        <p14:creationId xmlns:p14="http://schemas.microsoft.com/office/powerpoint/2010/main" val="18446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there are no moving parts.</a:t>
            </a:r>
          </a:p>
          <a:p>
            <a:r>
              <a:rPr lang="en-US" dirty="0"/>
              <a:t>  - So it is not an actual switch… </a:t>
            </a:r>
          </a:p>
          <a:p>
            <a:r>
              <a:rPr lang="en-US" dirty="0"/>
              <a:t>  - but that is a useful way to think about them as an abstraction.</a:t>
            </a:r>
          </a:p>
          <a:p>
            <a:endParaRPr lang="en-US" dirty="0"/>
          </a:p>
          <a:p>
            <a:r>
              <a:rPr lang="en-US" dirty="0"/>
              <a:t>N-Type are indicated by </a:t>
            </a:r>
          </a:p>
          <a:p>
            <a:r>
              <a:rPr lang="en-US" dirty="0"/>
              <a:t>  - the little (N)</a:t>
            </a:r>
          </a:p>
          <a:p>
            <a:r>
              <a:rPr lang="en-US" dirty="0"/>
              <a:t>  - with the Drain on top</a:t>
            </a:r>
          </a:p>
          <a:p>
            <a:r>
              <a:rPr lang="en-US" dirty="0"/>
              <a:t>  - with the Source on the bottom.</a:t>
            </a:r>
          </a:p>
          <a:p>
            <a:endParaRPr lang="en-US" dirty="0"/>
          </a:p>
          <a:p>
            <a:r>
              <a:rPr lang="en-US" dirty="0"/>
              <a:t>The Gate is the control value.</a:t>
            </a:r>
          </a:p>
          <a:p>
            <a:r>
              <a:rPr lang="en-US" dirty="0"/>
              <a:t>When the gate is 0: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When the gate is 1: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NOTE: DGS ordering of terminals is based on TINKERCAD.  </a:t>
            </a:r>
          </a:p>
          <a:p>
            <a:r>
              <a:rPr lang="en-US" dirty="0"/>
              <a:t>This may need to be updated to match physical component when back in actual lab.</a:t>
            </a:r>
          </a:p>
        </p:txBody>
      </p:sp>
    </p:spTree>
    <p:extLst>
      <p:ext uri="{BB962C8B-B14F-4D97-AF65-F5344CB8AC3E}">
        <p14:creationId xmlns:p14="http://schemas.microsoft.com/office/powerpoint/2010/main" val="10748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an NMOS transistor behaves just like the electrically controlled switch from our metaphor.</a:t>
            </a:r>
          </a:p>
          <a:p>
            <a:endParaRPr lang="en-US" dirty="0"/>
          </a:p>
          <a:p>
            <a:r>
              <a:rPr lang="en-US" dirty="0"/>
              <a:t>When the gate (i.e. the control value) is 0: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When the gate (i.e. the control value) is 1: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80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PMOS is the complement of NMOS   </a:t>
            </a:r>
          </a:p>
          <a:p>
            <a:r>
              <a:rPr lang="en-US" dirty="0"/>
              <a:t>  They look exactly the same </a:t>
            </a:r>
          </a:p>
          <a:p>
            <a:r>
              <a:rPr lang="en-US" dirty="0"/>
              <a:t>  They have the same 3 contacts … sometimes reversed… but… </a:t>
            </a:r>
          </a:p>
          <a:p>
            <a:r>
              <a:rPr lang="en-US" dirty="0"/>
              <a:t>  They behave in the opposite (complementary) way.</a:t>
            </a:r>
          </a:p>
          <a:p>
            <a:endParaRPr lang="en-US" dirty="0"/>
          </a:p>
          <a:p>
            <a:r>
              <a:rPr lang="en-US" dirty="0"/>
              <a:t>P-Type are indicated by </a:t>
            </a:r>
          </a:p>
          <a:p>
            <a:r>
              <a:rPr lang="en-US" dirty="0"/>
              <a:t>  - the little (P)</a:t>
            </a:r>
          </a:p>
          <a:p>
            <a:r>
              <a:rPr lang="en-US" dirty="0"/>
              <a:t>  - with the Drain on bottom</a:t>
            </a:r>
          </a:p>
          <a:p>
            <a:r>
              <a:rPr lang="en-US" dirty="0"/>
              <a:t>  - with the Source on the top.</a:t>
            </a:r>
          </a:p>
          <a:p>
            <a:endParaRPr lang="en-US" dirty="0"/>
          </a:p>
          <a:p>
            <a:r>
              <a:rPr lang="en-US" dirty="0"/>
              <a:t>When the gate is 0:</a:t>
            </a:r>
          </a:p>
          <a:p>
            <a:r>
              <a:rPr lang="en-US" dirty="0"/>
              <a:t>  - The transistor behaves like (abstraction!) a closed switch</a:t>
            </a:r>
          </a:p>
          <a:p>
            <a:r>
              <a:rPr lang="en-US" dirty="0"/>
              <a:t>    - The source is connected to the drain.</a:t>
            </a:r>
          </a:p>
          <a:p>
            <a:r>
              <a:rPr lang="en-US" dirty="0"/>
              <a:t>    - This means that electricity will be able to flow through the transistor.</a:t>
            </a:r>
          </a:p>
          <a:p>
            <a:r>
              <a:rPr lang="en-US" dirty="0"/>
              <a:t>    - Notice that this is the exact opposite of an NMOS (i.e. it is the complement of the NMOS).</a:t>
            </a:r>
          </a:p>
          <a:p>
            <a:r>
              <a:rPr lang="en-US" dirty="0"/>
              <a:t>When the gate is 1:</a:t>
            </a:r>
          </a:p>
          <a:p>
            <a:r>
              <a:rPr lang="en-US" dirty="0"/>
              <a:t>  - The transistor behaves like (abstraction!) an open switch</a:t>
            </a:r>
          </a:p>
          <a:p>
            <a:r>
              <a:rPr lang="en-US" dirty="0"/>
              <a:t>    - The source is not connected to the drain.</a:t>
            </a:r>
          </a:p>
          <a:p>
            <a:r>
              <a:rPr lang="en-US" dirty="0"/>
              <a:t>    - This means that electricity cannot flow through the transistor.</a:t>
            </a:r>
          </a:p>
          <a:p>
            <a:r>
              <a:rPr lang="en-US" dirty="0"/>
              <a:t>    - Again, this is the exact opposite (the complement) of an NMOS.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INSTRUCTOR NOTE: SGD is based on TINKERCAD</a:t>
            </a:r>
          </a:p>
          <a:p>
            <a:r>
              <a:rPr lang="en-US" dirty="0"/>
              <a:t>It may need to be updated to match physical component when back in the lab.</a:t>
            </a:r>
          </a:p>
        </p:txBody>
      </p:sp>
    </p:spTree>
    <p:extLst>
      <p:ext uri="{BB962C8B-B14F-4D97-AF65-F5344CB8AC3E}">
        <p14:creationId xmlns:p14="http://schemas.microsoft.com/office/powerpoint/2010/main" val="2516777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and then compare with your neighbors.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Any disagreements?</a:t>
            </a:r>
          </a:p>
        </p:txBody>
      </p:sp>
    </p:spTree>
    <p:extLst>
      <p:ext uri="{BB962C8B-B14F-4D97-AF65-F5344CB8AC3E}">
        <p14:creationId xmlns:p14="http://schemas.microsoft.com/office/powerpoint/2010/main" val="188777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Thick dots represent connections between wired.</a:t>
            </a:r>
          </a:p>
          <a:p>
            <a:r>
              <a:rPr lang="en-US" dirty="0"/>
              <a:t>  - Here the same input value is used as the control value to two transistors.</a:t>
            </a:r>
          </a:p>
          <a:p>
            <a:r>
              <a:rPr lang="en-US" dirty="0"/>
              <a:t>  - It is hooked to the Gate of both the N and P transistor.</a:t>
            </a:r>
          </a:p>
          <a:p>
            <a:r>
              <a:rPr lang="en-US" dirty="0"/>
              <a:t>    - If it is a 1 then a 1 is presented at the Gate of both.</a:t>
            </a:r>
          </a:p>
          <a:p>
            <a:endParaRPr lang="en-US" dirty="0"/>
          </a:p>
          <a:p>
            <a:r>
              <a:rPr lang="en-US" dirty="0"/>
              <a:t>Sometimes wires will cross without having a thick dot </a:t>
            </a:r>
          </a:p>
          <a:p>
            <a:r>
              <a:rPr lang="en-US" dirty="0"/>
              <a:t>  - That indicates that they cross, but that there is no connection at that point.</a:t>
            </a:r>
          </a:p>
          <a:p>
            <a:r>
              <a:rPr lang="en-US" dirty="0"/>
              <a:t>  - This doesn’t happen in this figure, but it will in others.</a:t>
            </a:r>
          </a:p>
        </p:txBody>
      </p:sp>
    </p:spTree>
    <p:extLst>
      <p:ext uri="{BB962C8B-B14F-4D97-AF65-F5344CB8AC3E}">
        <p14:creationId xmlns:p14="http://schemas.microsoft.com/office/powerpoint/2010/main" val="40300442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0’s and 1’s flow </a:t>
            </a:r>
          </a:p>
          <a:p>
            <a:r>
              <a:rPr lang="en-US" dirty="0"/>
              <a:t>  - Like electrical current.</a:t>
            </a:r>
          </a:p>
          <a:p>
            <a:r>
              <a:rPr lang="en-US" dirty="0"/>
              <a:t>  - Or like water.</a:t>
            </a:r>
          </a:p>
        </p:txBody>
      </p:sp>
    </p:spTree>
    <p:extLst>
      <p:ext uri="{BB962C8B-B14F-4D97-AF65-F5344CB8AC3E}">
        <p14:creationId xmlns:p14="http://schemas.microsoft.com/office/powerpoint/2010/main" val="30579619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other possibility for the input is a 1.</a:t>
            </a:r>
          </a:p>
          <a:p>
            <a:endParaRPr lang="en-US" dirty="0"/>
          </a:p>
          <a:p>
            <a:r>
              <a:rPr lang="en-US" dirty="0"/>
              <a:t>Think it through.</a:t>
            </a:r>
          </a:p>
          <a:p>
            <a:r>
              <a:rPr lang="en-US" dirty="0"/>
              <a:t>Compare with a neighbor.</a:t>
            </a:r>
          </a:p>
          <a:p>
            <a:r>
              <a:rPr lang="en-US" dirty="0"/>
              <a:t>Come to consensus.</a:t>
            </a:r>
          </a:p>
          <a:p>
            <a:endParaRPr lang="en-US" dirty="0"/>
          </a:p>
          <a:p>
            <a:r>
              <a:rPr lang="en-US" dirty="0"/>
              <a:t>Discuss and draw it out.</a:t>
            </a:r>
          </a:p>
        </p:txBody>
      </p:sp>
    </p:spTree>
    <p:extLst>
      <p:ext uri="{BB962C8B-B14F-4D97-AF65-F5344CB8AC3E}">
        <p14:creationId xmlns:p14="http://schemas.microsoft.com/office/powerpoint/2010/main" val="3019053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are interested in learning more about transistors</a:t>
            </a:r>
          </a:p>
          <a:p>
            <a:r>
              <a:rPr lang="en-US" dirty="0"/>
              <a:t>  - Take Physics 213 – Electronics </a:t>
            </a:r>
          </a:p>
        </p:txBody>
      </p:sp>
    </p:spTree>
    <p:extLst>
      <p:ext uri="{BB962C8B-B14F-4D97-AF65-F5344CB8AC3E}">
        <p14:creationId xmlns:p14="http://schemas.microsoft.com/office/powerpoint/2010/main" val="342314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see that in the homework.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586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Notice, that the wire from b to the gate of the right hand NMOS transistor crosses another wire without a connection (no thick dot).</a:t>
            </a:r>
          </a:p>
          <a:p>
            <a:endParaRPr lang="en-US" dirty="0"/>
          </a:p>
          <a:p>
            <a:r>
              <a:rPr lang="en-US" dirty="0"/>
              <a:t>Work out the combinations first.</a:t>
            </a:r>
          </a:p>
          <a:p>
            <a:r>
              <a:rPr lang="en-US" dirty="0"/>
              <a:t>Then try to figure out what Z is for each of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begin looking at the abstraction hierarchy for the computer hardware</a:t>
            </a:r>
          </a:p>
          <a:p>
            <a:r>
              <a:rPr lang="en-US" dirty="0"/>
              <a:t>  - Essentially from what transistors are through a simple machine that can be programmed.</a:t>
            </a:r>
          </a:p>
          <a:p>
            <a:endParaRPr lang="en-US" dirty="0"/>
          </a:p>
          <a:p>
            <a:r>
              <a:rPr lang="en-US" dirty="0"/>
              <a:t>We will look at:</a:t>
            </a:r>
          </a:p>
          <a:p>
            <a:r>
              <a:rPr lang="en-US" dirty="0"/>
              <a:t>  - Electrical Signals: Voltages and currents</a:t>
            </a:r>
          </a:p>
          <a:p>
            <a:r>
              <a:rPr lang="en-US" dirty="0"/>
              <a:t>  - 0’s and 1’s: Define conventions for interpreting the electrical signals as abstract 0’s and 1’s</a:t>
            </a:r>
          </a:p>
          <a:p>
            <a:r>
              <a:rPr lang="en-US" dirty="0"/>
              <a:t>  - Transistors: Use those 0’s and 1’s as abstractions to control transistors</a:t>
            </a:r>
          </a:p>
          <a:p>
            <a:r>
              <a:rPr lang="en-US" dirty="0"/>
              <a:t>  - Logic Gates: Combine transistors into circuits and treat them as logic gates</a:t>
            </a:r>
          </a:p>
          <a:p>
            <a:r>
              <a:rPr lang="en-US" dirty="0"/>
              <a:t>  - Circuits: Combine logic gates into more complex circuits that perform specific functions.</a:t>
            </a:r>
          </a:p>
          <a:p>
            <a:r>
              <a:rPr lang="en-US" dirty="0"/>
              <a:t>  - Combine those into machines that do useful computation</a:t>
            </a:r>
          </a:p>
          <a:p>
            <a:endParaRPr lang="en-US" dirty="0"/>
          </a:p>
          <a:p>
            <a:r>
              <a:rPr lang="en-US" dirty="0"/>
              <a:t>At each level, we are able to </a:t>
            </a:r>
          </a:p>
          <a:p>
            <a:r>
              <a:rPr lang="en-US" dirty="0"/>
              <a:t>  - hide and forget about the details of the lower levels (mostly).</a:t>
            </a:r>
          </a:p>
          <a:p>
            <a:r>
              <a:rPr lang="en-US" dirty="0"/>
              <a:t>  - pay attention to the details that matter to us at that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25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28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r>
              <a:rPr lang="en-US" dirty="0"/>
              <a:t>  0 being ground – turns switch off or open – no current flows – an attached light will be off.</a:t>
            </a:r>
          </a:p>
          <a:p>
            <a:r>
              <a:rPr lang="en-US" dirty="0"/>
              <a:t>  1 being positive voltage – turns switch on or closed – current flows –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97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NAND</a:t>
            </a:r>
          </a:p>
        </p:txBody>
      </p:sp>
    </p:spTree>
    <p:extLst>
      <p:ext uri="{BB962C8B-B14F-4D97-AF65-F5344CB8AC3E}">
        <p14:creationId xmlns:p14="http://schemas.microsoft.com/office/powerpoint/2010/main" val="11230808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</a:t>
            </a:r>
          </a:p>
        </p:txBody>
      </p:sp>
    </p:spTree>
    <p:extLst>
      <p:ext uri="{BB962C8B-B14F-4D97-AF65-F5344CB8AC3E}">
        <p14:creationId xmlns:p14="http://schemas.microsoft.com/office/powerpoint/2010/main" val="1004508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case the switches are reversed</a:t>
            </a:r>
          </a:p>
          <a:p>
            <a:r>
              <a:rPr lang="en-US" dirty="0"/>
              <a:t>  - P open</a:t>
            </a:r>
          </a:p>
          <a:p>
            <a:r>
              <a:rPr lang="en-US" dirty="0"/>
              <a:t>  - N closed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488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Rules of thumb when designing circuits using CMOS.</a:t>
            </a:r>
          </a:p>
          <a:p>
            <a:r>
              <a:rPr lang="en-US" dirty="0"/>
              <a:t>These are required for our abstraction of transistors as switches works…</a:t>
            </a:r>
          </a:p>
          <a:p>
            <a:endParaRPr lang="en-US" dirty="0"/>
          </a:p>
          <a:p>
            <a:r>
              <a:rPr lang="en-US" dirty="0"/>
              <a:t>If the transistors just like switches then these rules (at least the first two) wouldn’t matter.</a:t>
            </a:r>
          </a:p>
          <a:p>
            <a:r>
              <a:rPr lang="en-US" dirty="0"/>
              <a:t>But if we don’t use them in this way, then the details we are ignoring will cause the abstraction to fail.</a:t>
            </a:r>
          </a:p>
          <a:p>
            <a:endParaRPr lang="en-US" dirty="0"/>
          </a:p>
          <a:p>
            <a:r>
              <a:rPr lang="en-US" dirty="0"/>
              <a:t>So sort of like the while loop program you saw…</a:t>
            </a:r>
          </a:p>
          <a:p>
            <a:r>
              <a:rPr lang="en-US" dirty="0"/>
              <a:t>  - when we use an abstraction outside of its intended scope it fails.</a:t>
            </a:r>
          </a:p>
          <a:p>
            <a:r>
              <a:rPr lang="en-US" dirty="0"/>
              <a:t>  - we then need to know the details to understand why it does what it does.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We will understand that program… but not the transistor…</a:t>
            </a:r>
          </a:p>
          <a:p>
            <a:r>
              <a:rPr lang="en-US" dirty="0"/>
              <a:t>  - Physics 213 if you are interested.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82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to think of this is as a battery:</a:t>
            </a:r>
          </a:p>
          <a:p>
            <a:r>
              <a:rPr lang="en-US" dirty="0"/>
              <a:t>  - if a voltage is the same as the + side of the battery then it will be a 1</a:t>
            </a:r>
          </a:p>
          <a:p>
            <a:r>
              <a:rPr lang="en-US" dirty="0"/>
              <a:t>  - if a voltage is the same as the – side of the battery then it will be a 0.</a:t>
            </a:r>
          </a:p>
          <a:p>
            <a:endParaRPr lang="en-US" dirty="0"/>
          </a:p>
          <a:p>
            <a:r>
              <a:rPr lang="en-US" dirty="0"/>
              <a:t>Need to be able to reliably differentiate between ground (0V)</a:t>
            </a:r>
          </a:p>
          <a:p>
            <a:r>
              <a:rPr lang="en-US" dirty="0"/>
              <a:t>And a voltage above which we designate to be (1) </a:t>
            </a:r>
          </a:p>
          <a:p>
            <a:r>
              <a:rPr lang="en-US" dirty="0"/>
              <a:t>  - The specific value above which we designate to be 1 depends on a variety of factors that are beyond the scope of this course.</a:t>
            </a:r>
          </a:p>
          <a:p>
            <a:r>
              <a:rPr lang="en-US" dirty="0"/>
              <a:t>    - This is one of the details we will ignore in our abstractions</a:t>
            </a:r>
          </a:p>
          <a:p>
            <a:r>
              <a:rPr lang="en-US" dirty="0"/>
              <a:t>    - But include thing like power consumption and electrical noise. </a:t>
            </a:r>
          </a:p>
          <a:p>
            <a:r>
              <a:rPr lang="en-US" dirty="0"/>
              <a:t>      - The lower the voltage the longer your device battery lasts.</a:t>
            </a:r>
          </a:p>
          <a:p>
            <a:r>
              <a:rPr lang="en-US" dirty="0"/>
              <a:t>      - For electrical noise (think radio static or phone call breakup).</a:t>
            </a:r>
          </a:p>
        </p:txBody>
      </p:sp>
    </p:spTree>
    <p:extLst>
      <p:ext uri="{BB962C8B-B14F-4D97-AF65-F5344CB8AC3E}">
        <p14:creationId xmlns:p14="http://schemas.microsoft.com/office/powerpoint/2010/main" val="3285518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computation in modern computers is based on voltage-controlled switches.</a:t>
            </a:r>
          </a:p>
          <a:p>
            <a:r>
              <a:rPr lang="en-US" dirty="0"/>
              <a:t>  - We will see a number of different technologies that have been used to build voltage-controlled switches</a:t>
            </a:r>
          </a:p>
          <a:p>
            <a:r>
              <a:rPr lang="en-US" dirty="0"/>
              <a:t>  - These roughly correspond to a chronological history of how computers have been constructed.</a:t>
            </a:r>
          </a:p>
          <a:p>
            <a:endParaRPr lang="en-US" dirty="0"/>
          </a:p>
          <a:p>
            <a:r>
              <a:rPr lang="en-US" dirty="0"/>
              <a:t>Regardless of the technology used to build them, this metaphor explains how they behave.</a:t>
            </a:r>
          </a:p>
          <a:p>
            <a:endParaRPr lang="en-US" dirty="0"/>
          </a:p>
          <a:p>
            <a:r>
              <a:rPr lang="en-US" dirty="0"/>
              <a:t>We’ll imagine that instead of flipping the switch like we are used to</a:t>
            </a:r>
          </a:p>
          <a:p>
            <a:r>
              <a:rPr lang="en-US" dirty="0"/>
              <a:t>  - We will use a control value to do this.</a:t>
            </a:r>
          </a:p>
          <a:p>
            <a:r>
              <a:rPr lang="en-US" dirty="0"/>
              <a:t>  - The control value will be either a 0 or a 1 </a:t>
            </a:r>
          </a:p>
          <a:p>
            <a:r>
              <a:rPr lang="en-US" dirty="0"/>
              <a:t>  - This value will control whether the switch is off (open) or on (closed).</a:t>
            </a:r>
          </a:p>
          <a:p>
            <a:endParaRPr lang="en-US" dirty="0"/>
          </a:p>
          <a:p>
            <a:r>
              <a:rPr lang="en-US" dirty="0"/>
              <a:t>When the control value is 0 (ground)</a:t>
            </a:r>
          </a:p>
          <a:p>
            <a:r>
              <a:rPr lang="en-US" dirty="0"/>
              <a:t>  - the switch is off or open</a:t>
            </a:r>
          </a:p>
          <a:p>
            <a:r>
              <a:rPr lang="en-US" dirty="0"/>
              <a:t>  - no electricity (current) flows</a:t>
            </a:r>
          </a:p>
          <a:p>
            <a:r>
              <a:rPr lang="en-US" dirty="0"/>
              <a:t>  - an attached light will be off.</a:t>
            </a:r>
          </a:p>
          <a:p>
            <a:endParaRPr lang="en-US" dirty="0"/>
          </a:p>
          <a:p>
            <a:r>
              <a:rPr lang="en-US" dirty="0"/>
              <a:t>When the control value is 1 (a positive voltage)</a:t>
            </a:r>
          </a:p>
          <a:p>
            <a:r>
              <a:rPr lang="en-US" dirty="0"/>
              <a:t>  - the switch is on or closed</a:t>
            </a:r>
          </a:p>
          <a:p>
            <a:r>
              <a:rPr lang="en-US" dirty="0"/>
              <a:t>  - electricity (current) flows</a:t>
            </a:r>
          </a:p>
          <a:p>
            <a:r>
              <a:rPr lang="en-US" dirty="0"/>
              <a:t>  - an attached light will be on.</a:t>
            </a:r>
          </a:p>
          <a:p>
            <a:endParaRPr lang="en-US" dirty="0"/>
          </a:p>
          <a:p>
            <a:r>
              <a:rPr lang="en-US" dirty="0"/>
              <a:t>When current flows or doesn’t flow, </a:t>
            </a:r>
          </a:p>
          <a:p>
            <a:r>
              <a:rPr lang="en-US" dirty="0"/>
              <a:t>  - it can go on to create voltages (1’s an 0’s)  that will open or close other switches.</a:t>
            </a:r>
          </a:p>
          <a:p>
            <a:r>
              <a:rPr lang="en-US" dirty="0"/>
              <a:t>  - This cascading is ultimately what does the computation in the computer.</a:t>
            </a:r>
          </a:p>
          <a:p>
            <a:endParaRPr lang="en-US" dirty="0"/>
          </a:p>
          <a:p>
            <a:r>
              <a:rPr lang="en-US" dirty="0"/>
              <a:t>****** Note can also have switches that behave the other way around.</a:t>
            </a:r>
          </a:p>
          <a:p>
            <a:r>
              <a:rPr lang="en-US" dirty="0"/>
              <a:t>  Closed when there is a 0, open when there is a 1.</a:t>
            </a:r>
          </a:p>
          <a:p>
            <a:r>
              <a:rPr lang="en-US" dirty="0"/>
              <a:t>  We’ll see those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9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think about it would be as a voltage controlled faucet.</a:t>
            </a:r>
          </a:p>
          <a:p>
            <a:endParaRPr lang="en-US" dirty="0"/>
          </a:p>
          <a:p>
            <a:r>
              <a:rPr lang="en-US" dirty="0"/>
              <a:t>The control value (0 or 1) controls whether the water can flow or not.</a:t>
            </a:r>
          </a:p>
          <a:p>
            <a:r>
              <a:rPr lang="en-US" dirty="0"/>
              <a:t>  - I.e. the water is analogous to the electricity.</a:t>
            </a:r>
          </a:p>
          <a:p>
            <a:endParaRPr lang="en-US" dirty="0"/>
          </a:p>
          <a:p>
            <a:r>
              <a:rPr lang="en-US" dirty="0"/>
              <a:t>When the control value is 0</a:t>
            </a:r>
          </a:p>
          <a:p>
            <a:r>
              <a:rPr lang="en-US" dirty="0"/>
              <a:t>  - the faucet is off and the water cannot flow.</a:t>
            </a:r>
          </a:p>
          <a:p>
            <a:r>
              <a:rPr lang="en-US" dirty="0"/>
              <a:t>  - Just like the switch being open and the electricity not flowing.</a:t>
            </a:r>
          </a:p>
          <a:p>
            <a:endParaRPr lang="en-US" dirty="0"/>
          </a:p>
          <a:p>
            <a:r>
              <a:rPr lang="en-US" dirty="0"/>
              <a:t>When the control value is 1</a:t>
            </a:r>
          </a:p>
          <a:p>
            <a:r>
              <a:rPr lang="en-US" dirty="0"/>
              <a:t>  - the faucet is on and the water can flow.</a:t>
            </a:r>
          </a:p>
          <a:p>
            <a:r>
              <a:rPr lang="en-US" dirty="0"/>
              <a:t>  - Just like the switch being closed and the electricity flowing.</a:t>
            </a:r>
          </a:p>
        </p:txBody>
      </p:sp>
    </p:spTree>
    <p:extLst>
      <p:ext uri="{BB962C8B-B14F-4D97-AF65-F5344CB8AC3E}">
        <p14:creationId xmlns:p14="http://schemas.microsoft.com/office/powerpoint/2010/main" val="3308873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the electromagnet as a nail with wire wrapped around it in science class years ago!</a:t>
            </a:r>
          </a:p>
          <a:p>
            <a:endParaRPr lang="en-US" dirty="0"/>
          </a:p>
          <a:p>
            <a:r>
              <a:rPr lang="en-US" dirty="0"/>
              <a:t>Tue spring holds the movable contact up</a:t>
            </a:r>
          </a:p>
          <a:p>
            <a:r>
              <a:rPr lang="en-US" dirty="0"/>
              <a:t>  - in this position the switch is open (off)</a:t>
            </a:r>
          </a:p>
          <a:p>
            <a:r>
              <a:rPr lang="en-US" dirty="0"/>
              <a:t>When electromagnet turns on, it pulls the movable contact down</a:t>
            </a:r>
          </a:p>
          <a:p>
            <a:r>
              <a:rPr lang="en-US" dirty="0"/>
              <a:t>  - in this position the switch is closed (on)</a:t>
            </a:r>
          </a:p>
          <a:p>
            <a:endParaRPr lang="en-US" dirty="0"/>
          </a:p>
          <a:p>
            <a:r>
              <a:rPr lang="en-US" dirty="0"/>
              <a:t>This is fast but the mechanical movement does place limits on how fast.</a:t>
            </a:r>
          </a:p>
          <a:p>
            <a:endParaRPr lang="en-US" dirty="0"/>
          </a:p>
          <a:p>
            <a:r>
              <a:rPr lang="en-US" dirty="0"/>
              <a:t>There is also an issue of mechanical wear and tear </a:t>
            </a:r>
          </a:p>
          <a:p>
            <a:r>
              <a:rPr lang="en-US" dirty="0"/>
              <a:t>  - These would need to turn on and off millions and millions of times.</a:t>
            </a:r>
          </a:p>
          <a:p>
            <a:r>
              <a:rPr lang="en-US" dirty="0"/>
              <a:t>  - Things like contacts, hinges and springs eventually break</a:t>
            </a:r>
          </a:p>
          <a:p>
            <a:endParaRPr lang="en-US" dirty="0"/>
          </a:p>
          <a:p>
            <a:r>
              <a:rPr lang="en-US" dirty="0"/>
              <a:t>Also very noisy!! </a:t>
            </a:r>
          </a:p>
          <a:p>
            <a:r>
              <a:rPr lang="en-US" dirty="0"/>
              <a:t>  - Image thousands of these clacking open and closed hundreds of times per second!</a:t>
            </a:r>
          </a:p>
        </p:txBody>
      </p:sp>
    </p:spTree>
    <p:extLst>
      <p:ext uri="{BB962C8B-B14F-4D97-AF65-F5344CB8AC3E}">
        <p14:creationId xmlns:p14="http://schemas.microsoft.com/office/powerpoint/2010/main" val="2163377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Vacuum tubes contain no moving parts</a:t>
            </a:r>
          </a:p>
          <a:p>
            <a:r>
              <a:rPr lang="en-US" dirty="0"/>
              <a:t>  - so there can’t be an actual switch.</a:t>
            </a:r>
          </a:p>
          <a:p>
            <a:r>
              <a:rPr lang="en-US" dirty="0"/>
              <a:t>  - but they behave just like one.</a:t>
            </a:r>
          </a:p>
          <a:p>
            <a:r>
              <a:rPr lang="en-US" dirty="0"/>
              <a:t>    - Strange…</a:t>
            </a:r>
          </a:p>
          <a:p>
            <a:r>
              <a:rPr lang="en-US" dirty="0"/>
              <a:t>    - How they work is beyond the scope of this course.</a:t>
            </a:r>
          </a:p>
          <a:p>
            <a:endParaRPr lang="en-US" dirty="0"/>
          </a:p>
          <a:p>
            <a:r>
              <a:rPr lang="en-US" dirty="0"/>
              <a:t>But idea is the same and as an abstraction we can think of them as a switch…</a:t>
            </a:r>
          </a:p>
          <a:p>
            <a:r>
              <a:rPr lang="en-US" dirty="0"/>
              <a:t>   - Applying a control value of 1 makes it behave like a closed switch letting electricity flow.</a:t>
            </a:r>
          </a:p>
          <a:p>
            <a:r>
              <a:rPr lang="en-US" dirty="0"/>
              <a:t>   - Applying a control value of 0 makes it behave like an open switch stopping electricity from flowing.</a:t>
            </a:r>
          </a:p>
          <a:p>
            <a:endParaRPr lang="en-US" dirty="0"/>
          </a:p>
          <a:p>
            <a:r>
              <a:rPr lang="en-US" dirty="0"/>
              <a:t>These not only look like lightbulbs:</a:t>
            </a:r>
          </a:p>
          <a:p>
            <a:r>
              <a:rPr lang="en-US" dirty="0"/>
              <a:t>  - They can burn out like lightbulbs </a:t>
            </a:r>
          </a:p>
          <a:p>
            <a:r>
              <a:rPr lang="en-US" dirty="0"/>
              <a:t>  - They generate heat like (incandescent) lightbulbs</a:t>
            </a:r>
          </a:p>
          <a:p>
            <a:r>
              <a:rPr lang="en-US" dirty="0"/>
              <a:t>  - These issues created reliability issues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0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Transistors are Solid State</a:t>
            </a:r>
          </a:p>
          <a:p>
            <a:r>
              <a:rPr lang="en-US" dirty="0"/>
              <a:t>  - They are solid material, no moving parts, typically nothing to burn out.</a:t>
            </a:r>
          </a:p>
          <a:p>
            <a:r>
              <a:rPr lang="en-US" dirty="0"/>
              <a:t>  - But still behave as a switch.</a:t>
            </a:r>
          </a:p>
          <a:p>
            <a:r>
              <a:rPr lang="en-US" dirty="0"/>
              <a:t>  - They can reliably turn on and off millions of times a second for decades!!</a:t>
            </a:r>
          </a:p>
          <a:p>
            <a:endParaRPr lang="en-US" dirty="0"/>
          </a:p>
          <a:p>
            <a:r>
              <a:rPr lang="en-US" dirty="0"/>
              <a:t>But again as an abstraction:</a:t>
            </a:r>
          </a:p>
          <a:p>
            <a:r>
              <a:rPr lang="en-US" dirty="0"/>
              <a:t>  - a control value of 1 lets current flow – acts like closed switch</a:t>
            </a:r>
          </a:p>
          <a:p>
            <a:r>
              <a:rPr lang="en-US" dirty="0"/>
              <a:t>  - a control value of 0 does not let current flow – acts like open switch</a:t>
            </a:r>
          </a:p>
          <a:p>
            <a:endParaRPr lang="en-US" dirty="0"/>
          </a:p>
          <a:p>
            <a:r>
              <a:rPr lang="en-US" dirty="0"/>
              <a:t>Left: Discrete or individual transistors</a:t>
            </a:r>
          </a:p>
          <a:p>
            <a:r>
              <a:rPr lang="en-US" dirty="0"/>
              <a:t>Right: Integrated circuit </a:t>
            </a:r>
          </a:p>
          <a:p>
            <a:r>
              <a:rPr lang="en-US" dirty="0"/>
              <a:t>  - containing lots of transistors in a single package.</a:t>
            </a:r>
          </a:p>
          <a:p>
            <a:r>
              <a:rPr lang="en-US" dirty="0"/>
              <a:t>  - organized as an abstraction… </a:t>
            </a:r>
          </a:p>
          <a:p>
            <a:r>
              <a:rPr lang="en-US" dirty="0"/>
              <a:t>    - inputs go in, results of computations come out.</a:t>
            </a:r>
          </a:p>
          <a:p>
            <a:r>
              <a:rPr lang="en-US" dirty="0"/>
              <a:t>    - e.g. input 0’s and 1’s representing numbers… out come 0’s and 1’s representing their sum</a:t>
            </a:r>
          </a:p>
        </p:txBody>
      </p:sp>
    </p:spTree>
    <p:extLst>
      <p:ext uri="{BB962C8B-B14F-4D97-AF65-F5344CB8AC3E}">
        <p14:creationId xmlns:p14="http://schemas.microsoft.com/office/powerpoint/2010/main" val="378626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types behave in “complementary ways”</a:t>
            </a:r>
          </a:p>
          <a:p>
            <a:r>
              <a:rPr lang="en-US" dirty="0"/>
              <a:t>  - we’ll see what that means in a moment.</a:t>
            </a:r>
          </a:p>
          <a:p>
            <a:r>
              <a:rPr lang="en-US" dirty="0"/>
              <a:t>  - for now know there are two types.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6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penclipart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microsoft.com/office/2007/relationships/hdphoto" Target="../media/hdphoto4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oundkent.net/computational-thinking-a-world-of-1s-and-0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tif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hyperlink" Target="http://www.learningaboutelectronics.com/Articles/Door-alarm-circuit.ph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hyperlink" Target="https://openclipart.org/" TargetMode="External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youtube.com/watch?v=-HrfbV16-FQ" TargetMode="External"/><Relationship Id="rId4" Type="http://schemas.openxmlformats.org/officeDocument/2006/relationships/hyperlink" Target="https://openclipar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earningaboutelectronics.com/Articles/Door-alarm-circuit.php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openclipart.org/" TargetMode="External"/><Relationship Id="rId12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microsoft.com/office/2007/relationships/hdphoto" Target="../media/hdphoto1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://www.learningaboutelectronics.com/Articles/Door-alarm-circuit.php" TargetMode="External"/><Relationship Id="rId7" Type="http://schemas.openxmlformats.org/officeDocument/2006/relationships/image" Target="../media/image8.png"/><Relationship Id="rId12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microsoft.com/office/2007/relationships/hdphoto" Target="../media/hdphoto1.wdp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omog.com/BLAIR/tech/electrical/relay/troubleshoot_relay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quantumday.com/2012/07/nanotechnology-and-vacuum-tub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ntumday.com/2012/07/nanotechnology-and-vacuum-tube.html" TargetMode="External"/><Relationship Id="rId7" Type="http://schemas.openxmlformats.org/officeDocument/2006/relationships/hyperlink" Target="https://www.explainthatstuff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hyperlink" Target="http://www.megaprocessor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8228-4C0A-C347-BDF5-8602B31D1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02 – Transistors to Logic Gates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B88E71B-0E0B-5E43-ABBC-FA36FFB99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F400-AD59-9C47-A06B-A8DC26B4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N-Type or NMOS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D00CD-586C-9F4F-8EE9-DFE976AD1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283333"/>
            <a:ext cx="4944300" cy="1659900"/>
          </a:xfrm>
        </p:spPr>
        <p:txBody>
          <a:bodyPr/>
          <a:lstStyle/>
          <a:p>
            <a:r>
              <a:rPr lang="en-US" sz="1800" dirty="0"/>
              <a:t>NMOS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(D)rain</a:t>
            </a:r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4396D-E531-964D-9E41-2C1EC01BEC2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0DB77-0154-1E4E-994A-6F6AB0FF4E03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7172" name="Picture 4" descr="TO-92">
              <a:extLst>
                <a:ext uri="{FF2B5EF4-FFF2-40B4-BE49-F238E27FC236}">
                  <a16:creationId xmlns:a16="http://schemas.microsoft.com/office/drawing/2014/main" id="{EDB2B09D-45F3-5644-88E2-1F1A4F5200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F8422E-6594-884E-9483-38319AEB215D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B8150D5-890C-3343-9C82-BA15A46389DE}"/>
              </a:ext>
            </a:extLst>
          </p:cNvPr>
          <p:cNvGrpSpPr/>
          <p:nvPr/>
        </p:nvGrpSpPr>
        <p:grpSpPr>
          <a:xfrm>
            <a:off x="2375456" y="3765574"/>
            <a:ext cx="1244766" cy="1268137"/>
            <a:chOff x="3553479" y="2833067"/>
            <a:chExt cx="1244766" cy="12681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6825E65-B556-C243-9A53-70260B4BEB41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D025253-DAE8-BD4F-AC4E-A0E8A3DDF586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AFCC43D-1DB7-B84E-B6B2-F82C7D1DD07D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2C576128-F434-784E-949E-10311498391B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0" name="Oval 19">
                      <a:extLst>
                        <a:ext uri="{FF2B5EF4-FFF2-40B4-BE49-F238E27FC236}">
                          <a16:creationId xmlns:a16="http://schemas.microsoft.com/office/drawing/2014/main" id="{FD63CB7C-C7F8-5D47-8E19-07D6ED444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53A3C544-7C53-F24E-AFDE-F5F71A8320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44B074D3-EDE3-844F-8AD1-2B50D7148D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6" name="Straight Connector 25">
                        <a:extLst>
                          <a:ext uri="{FF2B5EF4-FFF2-40B4-BE49-F238E27FC236}">
                            <a16:creationId xmlns:a16="http://schemas.microsoft.com/office/drawing/2014/main" id="{B3205007-639E-E64C-899E-82B5F1A5A20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944C69EB-49EC-D041-91EC-1EEC7EDBA9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9123D551-1911-E045-AD78-04AA62B7A96E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24" name="Straight Connector 23">
                        <a:extLst>
                          <a:ext uri="{FF2B5EF4-FFF2-40B4-BE49-F238E27FC236}">
                            <a16:creationId xmlns:a16="http://schemas.microsoft.com/office/drawing/2014/main" id="{3F06FBF1-3DAE-8D41-A55E-26733B56707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Oval 24">
                        <a:extLst>
                          <a:ext uri="{FF2B5EF4-FFF2-40B4-BE49-F238E27FC236}">
                            <a16:creationId xmlns:a16="http://schemas.microsoft.com/office/drawing/2014/main" id="{3CAA80FA-1E90-4B49-A2A9-D22A69CA8A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667B6939-0C2C-A749-80FF-76A800C1C4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E971B3F-D40D-8A48-ABB3-E5D0C30E5957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DD2A968-2FFC-FE47-8D5E-FC32010A9B0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14DEC4F-E75E-3E42-929F-BFFAB6E4373B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C4687DF-F78A-9F44-81B5-81C573D0B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DDA31F-FD04-7443-8270-7DCA0B112BE9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9902B5-2D3A-6342-BBB5-80DF11007FB0}"/>
              </a:ext>
            </a:extLst>
          </p:cNvPr>
          <p:cNvGrpSpPr/>
          <p:nvPr/>
        </p:nvGrpSpPr>
        <p:grpSpPr>
          <a:xfrm>
            <a:off x="4293888" y="3765574"/>
            <a:ext cx="1198452" cy="1268137"/>
            <a:chOff x="5187267" y="3860167"/>
            <a:chExt cx="1198452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813267-A8A4-FD40-898B-EB6D5DA4A24D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66C09CB-33EE-8543-AD08-A1DAA3230DC7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97B0BD1A-8F77-E04A-96AB-F2E525FC067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9384A5-4F16-3C4C-9C1A-C93A90B7812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60859EFE-69A7-DD4E-B5A5-732F94C1CF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10BD6D65-B3D8-B942-BE2D-FBEF5C1556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F37F51F8-E739-414A-BE82-293F070448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5" name="Straight Connector 44">
                        <a:extLst>
                          <a:ext uri="{FF2B5EF4-FFF2-40B4-BE49-F238E27FC236}">
                            <a16:creationId xmlns:a16="http://schemas.microsoft.com/office/drawing/2014/main" id="{D00EB992-9A56-0949-B160-25D5074BEBC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6" name="Oval 45">
                        <a:extLst>
                          <a:ext uri="{FF2B5EF4-FFF2-40B4-BE49-F238E27FC236}">
                            <a16:creationId xmlns:a16="http://schemas.microsoft.com/office/drawing/2014/main" id="{5B163356-826B-4E47-A1E3-B4B392D16F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724DA5F4-7FC9-2548-9D22-2BF2DA118A1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B14CBADA-B067-B344-8819-17E3750AA0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EA1D0843-17E5-4543-9014-D5661AA9C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9979918C-7E39-C74A-A4A6-BC2B41F29B8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E78314A-20EC-1B47-BDFD-D4D268E39A45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79A0BB-589C-3147-9A99-E8B81A39F1A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71EF9C-80D6-4D4D-950E-3DE891FE6DC9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9370D78-E69A-1A46-8304-383DC8C5A8F1}"/>
                  </a:ext>
                </a:extLst>
              </p:cNvPr>
              <p:cNvCxnSpPr>
                <a:cxnSpLocks/>
                <a:endCxn id="44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FCECC1-85F0-A145-B9CB-8A62ACC9E678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2582C81-DC6A-594D-AC4E-E487C0EB33AC}"/>
              </a:ext>
            </a:extLst>
          </p:cNvPr>
          <p:cNvSpPr txBox="1"/>
          <p:nvPr/>
        </p:nvSpPr>
        <p:spPr>
          <a:xfrm>
            <a:off x="5652323" y="2835511"/>
            <a:ext cx="18908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 from: </a:t>
            </a:r>
            <a:r>
              <a:rPr lang="en-US" sz="8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491404-ECF8-49A6-3E2B-EB49F20D3187}"/>
              </a:ext>
            </a:extLst>
          </p:cNvPr>
          <p:cNvGrpSpPr/>
          <p:nvPr/>
        </p:nvGrpSpPr>
        <p:grpSpPr>
          <a:xfrm>
            <a:off x="550636" y="4294951"/>
            <a:ext cx="1905391" cy="968585"/>
            <a:chOff x="550636" y="4294951"/>
            <a:chExt cx="1905391" cy="9685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731348-3EC2-9344-D865-033C536295CD}"/>
                </a:ext>
              </a:extLst>
            </p:cNvPr>
            <p:cNvSpPr txBox="1"/>
            <p:nvPr/>
          </p:nvSpPr>
          <p:spPr>
            <a:xfrm>
              <a:off x="604017" y="4432539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5DEB423-6787-53AC-4FA7-ED288999F18C}"/>
                </a:ext>
              </a:extLst>
            </p:cNvPr>
            <p:cNvSpPr/>
            <p:nvPr/>
          </p:nvSpPr>
          <p:spPr>
            <a:xfrm flipV="1">
              <a:off x="550636" y="4294951"/>
              <a:ext cx="1905391" cy="466519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07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237" y="-53131"/>
            <a:ext cx="6664203" cy="645300"/>
          </a:xfrm>
        </p:spPr>
        <p:txBody>
          <a:bodyPr/>
          <a:lstStyle/>
          <a:p>
            <a:r>
              <a:rPr lang="en-US" dirty="0"/>
              <a:t>An NMOS Transistor in Our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13" y="3395906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339" y="132666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1735" y="1371711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647" y="3575509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3021814" y="869156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3021814" y="3060983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F4EDB4-2833-C943-9F70-68AA9313ABAB}"/>
              </a:ext>
            </a:extLst>
          </p:cNvPr>
          <p:cNvGrpSpPr/>
          <p:nvPr/>
        </p:nvGrpSpPr>
        <p:grpSpPr>
          <a:xfrm>
            <a:off x="2840455" y="1837493"/>
            <a:ext cx="1041400" cy="1020032"/>
            <a:chOff x="4362133" y="1808732"/>
            <a:chExt cx="1041400" cy="1020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62133" y="1808732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529639" y="252098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990C89-9A38-AE47-95F7-0CD905CDD13A}"/>
              </a:ext>
            </a:extLst>
          </p:cNvPr>
          <p:cNvGrpSpPr/>
          <p:nvPr/>
        </p:nvGrpSpPr>
        <p:grpSpPr>
          <a:xfrm>
            <a:off x="2836099" y="3882733"/>
            <a:ext cx="1041400" cy="1106388"/>
            <a:chOff x="4320082" y="3729888"/>
            <a:chExt cx="1041400" cy="110638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0082" y="3729888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469526" y="4528499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E4AC38-5CFA-2047-ADDE-BAF8E95C1FB6}"/>
              </a:ext>
            </a:extLst>
          </p:cNvPr>
          <p:cNvGrpSpPr/>
          <p:nvPr/>
        </p:nvGrpSpPr>
        <p:grpSpPr>
          <a:xfrm>
            <a:off x="4214137" y="1270351"/>
            <a:ext cx="1244766" cy="1268137"/>
            <a:chOff x="3553479" y="2833067"/>
            <a:chExt cx="1244766" cy="126813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78F558-9CCE-9F4B-8B4E-5BF726C98D9D}"/>
                </a:ext>
              </a:extLst>
            </p:cNvPr>
            <p:cNvGrpSpPr/>
            <p:nvPr/>
          </p:nvGrpSpPr>
          <p:grpSpPr>
            <a:xfrm>
              <a:off x="3837531" y="2833067"/>
              <a:ext cx="960714" cy="1268137"/>
              <a:chOff x="3791217" y="2835710"/>
              <a:chExt cx="960714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98CB0F1-23CE-8147-A9A0-36F32CD7E4D1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CCADA636-9692-BE46-A96A-FF500D7261E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CE880BA6-7D79-A340-8170-33B8B7DCA29C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B0CA1DC5-3525-2042-9E0C-A9910CC10F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62B041D6-9A7D-924C-8853-57B09E4983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9496A92D-74CB-864D-913C-109FEB1E72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00D214FD-5898-6944-9B94-EAB6182715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100CCEFE-6B19-A742-A820-2E2880D80F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242BB4C1-7B11-E749-B8F9-D1E804812B08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ACAAF70A-9339-3B44-8E45-58502E6CBF1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2" name="Oval 31">
                        <a:extLst>
                          <a:ext uri="{FF2B5EF4-FFF2-40B4-BE49-F238E27FC236}">
                            <a16:creationId xmlns:a16="http://schemas.microsoft.com/office/drawing/2014/main" id="{E84B1B8D-FFBA-F44F-9E99-7514C67121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73982CF-2F40-4647-9690-A6A983151A33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073FB1-4E45-314D-A975-8A70B1CB9062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C49A32-4A2A-1A44-8F3C-3F169AE0908C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D042793-9062-864B-A935-631982DC259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5831173-2A26-F242-96E4-F41A50189C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CC3918-B86C-B640-AE12-229606304381}"/>
                </a:ext>
              </a:extLst>
            </p:cNvPr>
            <p:cNvSpPr txBox="1"/>
            <p:nvPr/>
          </p:nvSpPr>
          <p:spPr>
            <a:xfrm>
              <a:off x="3553479" y="330428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DF2016-7D59-B943-9DAA-4390F13F224A}"/>
              </a:ext>
            </a:extLst>
          </p:cNvPr>
          <p:cNvGrpSpPr/>
          <p:nvPr/>
        </p:nvGrpSpPr>
        <p:grpSpPr>
          <a:xfrm>
            <a:off x="4205973" y="3462233"/>
            <a:ext cx="1198452" cy="1268137"/>
            <a:chOff x="5187267" y="3860167"/>
            <a:chExt cx="1198452" cy="126813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794686-B1BE-0747-BA83-481791C6A6D4}"/>
                </a:ext>
              </a:extLst>
            </p:cNvPr>
            <p:cNvGrpSpPr/>
            <p:nvPr/>
          </p:nvGrpSpPr>
          <p:grpSpPr>
            <a:xfrm>
              <a:off x="5425005" y="3860167"/>
              <a:ext cx="960714" cy="1268137"/>
              <a:chOff x="5254291" y="2801982"/>
              <a:chExt cx="960714" cy="126813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25B8290-28CE-BB45-AF4C-DBA7875E44E3}"/>
                  </a:ext>
                </a:extLst>
              </p:cNvPr>
              <p:cNvGrpSpPr/>
              <p:nvPr/>
            </p:nvGrpSpPr>
            <p:grpSpPr>
              <a:xfrm>
                <a:off x="5254291" y="2801982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0127ED77-4776-0C48-8540-5EE51D2D3C43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A4F86F2A-7E49-D84E-AFEC-199C20BFE489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46" name="Oval 45">
                      <a:extLst>
                        <a:ext uri="{FF2B5EF4-FFF2-40B4-BE49-F238E27FC236}">
                          <a16:creationId xmlns:a16="http://schemas.microsoft.com/office/drawing/2014/main" id="{687FEFEB-2FEA-0347-ABC9-3707906112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E3E8B2AE-74CD-5C44-8306-8F8FB8CBD0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536028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43D0801A-91ED-ED4B-B6CB-DC53C71A3C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498D4931-2A49-5F4C-911C-D3BB87B75F3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Oval 52">
                        <a:extLst>
                          <a:ext uri="{FF2B5EF4-FFF2-40B4-BE49-F238E27FC236}">
                            <a16:creationId xmlns:a16="http://schemas.microsoft.com/office/drawing/2014/main" id="{8D5CFC52-A9DE-8B4F-A7A4-AA0F8608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E1180048-084C-F249-A40C-92F96B8CD966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50" name="Straight Connector 49">
                        <a:extLst>
                          <a:ext uri="{FF2B5EF4-FFF2-40B4-BE49-F238E27FC236}">
                            <a16:creationId xmlns:a16="http://schemas.microsoft.com/office/drawing/2014/main" id="{6C73AD86-13CB-9C47-AED8-F0EFB52073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75DC58CE-C3D3-7944-A2C2-E75DF04403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BC0D976D-5B73-D240-92CD-3079F1CF15D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5D2F581-D91A-824D-B916-A499BB927FCD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21C5AE9-E30B-6340-B6F6-146A98B20B29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B62715-54FF-AA4B-A042-682A9961688C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8156800-C665-9846-81A8-EDB352965EE2}"/>
                  </a:ext>
                </a:extLst>
              </p:cNvPr>
              <p:cNvCxnSpPr>
                <a:cxnSpLocks/>
                <a:endCxn id="51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0264588-5B19-4D4F-881F-E4665F20504B}"/>
                </a:ext>
              </a:extLst>
            </p:cNvPr>
            <p:cNvSpPr txBox="1"/>
            <p:nvPr/>
          </p:nvSpPr>
          <p:spPr>
            <a:xfrm>
              <a:off x="5187267" y="43287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2C80389-0996-094F-9218-962AE2FCCC53}"/>
              </a:ext>
            </a:extLst>
          </p:cNvPr>
          <p:cNvSpPr txBox="1"/>
          <p:nvPr/>
        </p:nvSpPr>
        <p:spPr>
          <a:xfrm>
            <a:off x="1697114" y="2347509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19FF83-6AEC-A445-8D6B-65D681741F25}"/>
              </a:ext>
            </a:extLst>
          </p:cNvPr>
          <p:cNvSpPr txBox="1"/>
          <p:nvPr/>
        </p:nvSpPr>
        <p:spPr>
          <a:xfrm>
            <a:off x="1755069" y="357550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BCF0BCB-FC95-A647-5929-5A2CC2A936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7483367" y="3309801"/>
            <a:ext cx="1133329" cy="172494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89BE86E-811A-0DDA-6C6C-65216B9CE2B3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6565" y="1228402"/>
            <a:ext cx="1130300" cy="8128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85F10D98-D323-03AF-8C0B-633A644CBEA2}"/>
              </a:ext>
            </a:extLst>
          </p:cNvPr>
          <p:cNvGrpSpPr/>
          <p:nvPr/>
        </p:nvGrpSpPr>
        <p:grpSpPr>
          <a:xfrm>
            <a:off x="1824862" y="669303"/>
            <a:ext cx="1277153" cy="830997"/>
            <a:chOff x="1824862" y="669303"/>
            <a:chExt cx="1277153" cy="83099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4E2F5D-1E1C-3B67-CF33-24467CA0384B}"/>
                </a:ext>
              </a:extLst>
            </p:cNvPr>
            <p:cNvSpPr txBox="1"/>
            <p:nvPr/>
          </p:nvSpPr>
          <p:spPr>
            <a:xfrm>
              <a:off x="1824862" y="669303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5E21AC8-E417-7039-F737-FC5D74FD4EEE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12B2BE8-C923-993E-6AD8-67FCBC711D4D}"/>
              </a:ext>
            </a:extLst>
          </p:cNvPr>
          <p:cNvSpPr txBox="1"/>
          <p:nvPr/>
        </p:nvSpPr>
        <p:spPr>
          <a:xfrm>
            <a:off x="3357134" y="2651278"/>
            <a:ext cx="1628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halkboard SE" panose="03050602040202020205" pitchFamily="66" charset="77"/>
              </a:rPr>
              <a:t>Gate</a:t>
            </a:r>
          </a:p>
          <a:p>
            <a:pPr algn="ctr"/>
            <a:r>
              <a:rPr lang="en-US" sz="1600" dirty="0">
                <a:latin typeface="Chalkboard SE" panose="03050602040202020205" pitchFamily="66" charset="77"/>
              </a:rPr>
              <a:t>(Control </a:t>
            </a:r>
          </a:p>
          <a:p>
            <a:pPr algn="ctr"/>
            <a:r>
              <a:rPr lang="en-US" sz="1600" dirty="0">
                <a:latin typeface="Chalkboard SE" panose="03050602040202020205" pitchFamily="66" charset="77"/>
              </a:rPr>
              <a:t>Value)</a:t>
            </a:r>
          </a:p>
          <a:p>
            <a:pPr algn="ctr"/>
            <a:endParaRPr lang="en-US" sz="1600" dirty="0">
              <a:latin typeface="Chalkboard SE" panose="03050602040202020205" pitchFamily="66" charset="77"/>
            </a:endParaRPr>
          </a:p>
          <a:p>
            <a:pPr algn="ctr"/>
            <a:endParaRPr lang="en-US" sz="1600" dirty="0">
              <a:latin typeface="Chalkboard SE" panose="03050602040202020205" pitchFamily="66" charset="77"/>
            </a:endParaRPr>
          </a:p>
        </p:txBody>
      </p: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6968CA9F-B81C-7F9C-C9B5-B268F767BA54}"/>
              </a:ext>
            </a:extLst>
          </p:cNvPr>
          <p:cNvCxnSpPr>
            <a:stCxn id="63" idx="0"/>
            <a:endCxn id="18" idx="2"/>
          </p:cNvCxnSpPr>
          <p:nvPr/>
        </p:nvCxnSpPr>
        <p:spPr>
          <a:xfrm flipV="1">
            <a:off x="4171462" y="2049343"/>
            <a:ext cx="184701" cy="60193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A20A4A67-BF5C-5600-0F5C-E1BFA2706FB5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4157414" y="3511403"/>
            <a:ext cx="190585" cy="41940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9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186-8237-5E45-8470-22CBFEB7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P-Type or PMOS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1E865-949C-F34B-AB8C-76B92CDC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83333"/>
            <a:ext cx="4944300" cy="1659900"/>
          </a:xfrm>
        </p:spPr>
        <p:txBody>
          <a:bodyPr/>
          <a:lstStyle/>
          <a:p>
            <a:r>
              <a:rPr lang="en-US" sz="1800" dirty="0"/>
              <a:t>PMOS Transistor</a:t>
            </a:r>
          </a:p>
          <a:p>
            <a:pPr lvl="1"/>
            <a:r>
              <a:rPr lang="en-US" sz="1800" dirty="0"/>
              <a:t>3 connections</a:t>
            </a:r>
          </a:p>
          <a:p>
            <a:pPr lvl="2"/>
            <a:r>
              <a:rPr lang="en-US" sz="1800" dirty="0"/>
              <a:t>(S)</a:t>
            </a:r>
            <a:r>
              <a:rPr lang="en-US" sz="1800" dirty="0" err="1"/>
              <a:t>ource</a:t>
            </a:r>
            <a:endParaRPr lang="en-US" sz="1800" dirty="0"/>
          </a:p>
          <a:p>
            <a:pPr lvl="2"/>
            <a:r>
              <a:rPr lang="en-US" sz="1800" dirty="0"/>
              <a:t>(G)ate</a:t>
            </a:r>
          </a:p>
          <a:p>
            <a:pPr lvl="2"/>
            <a:r>
              <a:rPr lang="en-US" sz="1800" dirty="0"/>
              <a:t>(D)rain</a:t>
            </a:r>
          </a:p>
          <a:p>
            <a:pPr lvl="1"/>
            <a:r>
              <a:rPr lang="en-US" sz="1800" dirty="0"/>
              <a:t>Gate value controls the switch.</a:t>
            </a:r>
          </a:p>
          <a:p>
            <a:pPr lvl="2"/>
            <a:r>
              <a:rPr lang="en-US" sz="1800" dirty="0"/>
              <a:t>G = 0 - Switch is </a:t>
            </a:r>
            <a:r>
              <a:rPr lang="en-US" sz="1800" dirty="0">
                <a:solidFill>
                  <a:srgbClr val="FF0000"/>
                </a:solidFill>
              </a:rPr>
              <a:t>closed</a:t>
            </a:r>
          </a:p>
          <a:p>
            <a:pPr lvl="2"/>
            <a:r>
              <a:rPr lang="en-US" sz="1800" dirty="0"/>
              <a:t>G = 1 – Switch is </a:t>
            </a:r>
            <a:r>
              <a:rPr lang="en-US" sz="1800" dirty="0">
                <a:solidFill>
                  <a:srgbClr val="FFFF00"/>
                </a:solidFill>
              </a:rPr>
              <a:t>open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F0C2F-B288-D94B-A29B-9D7481BDC68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F8EC69-B7AD-6C47-8EDB-89D064447CF2}"/>
              </a:ext>
            </a:extLst>
          </p:cNvPr>
          <p:cNvGrpSpPr/>
          <p:nvPr/>
        </p:nvGrpSpPr>
        <p:grpSpPr>
          <a:xfrm>
            <a:off x="5392425" y="1484333"/>
            <a:ext cx="1569347" cy="1298710"/>
            <a:chOff x="5392425" y="1484333"/>
            <a:chExt cx="1569347" cy="1298710"/>
          </a:xfrm>
        </p:grpSpPr>
        <p:pic>
          <p:nvPicPr>
            <p:cNvPr id="11" name="Picture 4" descr="TO-92">
              <a:extLst>
                <a:ext uri="{FF2B5EF4-FFF2-40B4-BE49-F238E27FC236}">
                  <a16:creationId xmlns:a16="http://schemas.microsoft.com/office/drawing/2014/main" id="{7315C761-A295-1D47-896E-CBB62FDA03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2425" y="1484333"/>
              <a:ext cx="1282250" cy="1194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99984-63F4-E540-A7CC-0C9EB7B237AC}"/>
                </a:ext>
              </a:extLst>
            </p:cNvPr>
            <p:cNvSpPr txBox="1"/>
            <p:nvPr/>
          </p:nvSpPr>
          <p:spPr>
            <a:xfrm rot="19033344">
              <a:off x="6387576" y="2521433"/>
              <a:ext cx="5741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SGD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8A8A7-BB32-6940-99B2-2848A20BA826}"/>
              </a:ext>
            </a:extLst>
          </p:cNvPr>
          <p:cNvGrpSpPr/>
          <p:nvPr/>
        </p:nvGrpSpPr>
        <p:grpSpPr>
          <a:xfrm>
            <a:off x="2955388" y="3744089"/>
            <a:ext cx="950706" cy="1268137"/>
            <a:chOff x="2307501" y="2370083"/>
            <a:chExt cx="950706" cy="12681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434E8BE-9103-1D46-AF3C-AC472C9C89C9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4C03D09-C767-4347-A75B-92390D58925E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B1B9175-83A4-BC4E-B691-A7B7EC05D3F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FBFD419-6471-4C47-A849-1FE83A5E4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53780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2E4979F-DED0-EA41-98E0-BC76A25819D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A099C498-0F17-B849-830F-128D080A52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91E5481-32C9-AD4A-820F-2C82E28BDC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934C2513-73B3-8C4B-B961-334F54C9407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D8966B6-A81E-2642-8366-6A1E540FA2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17E4DC72-C0A2-2D40-92EC-C785D5CC503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BF05E-3607-AB4C-8E49-25DBE92B46DF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916256-0585-2A44-AC83-1061F22629B2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81A4D7-6CCC-E14F-B106-65738547CCE8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8608AC-21B2-7740-92A8-943BD8F82288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7E6A7F-FE8B-D44D-AD53-E7D7BA16A426}"/>
              </a:ext>
            </a:extLst>
          </p:cNvPr>
          <p:cNvSpPr txBox="1"/>
          <p:nvPr/>
        </p:nvSpPr>
        <p:spPr>
          <a:xfrm>
            <a:off x="2682944" y="42246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E9AA8-B30D-D942-AA6F-D14E5884C51B}"/>
              </a:ext>
            </a:extLst>
          </p:cNvPr>
          <p:cNvSpPr txBox="1"/>
          <p:nvPr/>
        </p:nvSpPr>
        <p:spPr>
          <a:xfrm>
            <a:off x="4214844" y="422460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E487C8-7BD8-324E-926A-7DC20B3D679E}"/>
              </a:ext>
            </a:extLst>
          </p:cNvPr>
          <p:cNvCxnSpPr>
            <a:cxnSpLocks/>
          </p:cNvCxnSpPr>
          <p:nvPr/>
        </p:nvCxnSpPr>
        <p:spPr>
          <a:xfrm>
            <a:off x="3529501" y="4162875"/>
            <a:ext cx="5255" cy="43123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F0732A1-FC76-9F4D-B365-BF3D10EE3CB5}"/>
              </a:ext>
            </a:extLst>
          </p:cNvPr>
          <p:cNvGrpSpPr/>
          <p:nvPr/>
        </p:nvGrpSpPr>
        <p:grpSpPr>
          <a:xfrm>
            <a:off x="4441719" y="3758384"/>
            <a:ext cx="950706" cy="1268137"/>
            <a:chOff x="5230732" y="1025694"/>
            <a:chExt cx="950706" cy="126813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FDD191-420D-504B-83D7-924FF787F9BA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96DF9-3BCF-CA4D-B126-B66291D554AE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0BC144E0-0697-2F45-8617-8271139CE028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BCACDD66-B14D-A041-A92E-A9AB82949E17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F93DE22C-7190-5949-A148-D239E7061CB2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7717DFCE-1AF8-2847-B431-F962EC4728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207CB076-5D7F-0A4E-A57A-488533609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318E4DE6-5876-8943-B7D3-11C97A803D37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89DB5B81-FA1E-6941-B031-0964F5E38B1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8442F131-6C25-8445-BD25-9ED8979EC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5D0B1B1-F97C-A94F-BA59-2255297B9B9D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2491748-D54C-F444-90BB-BEFD581B875B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1F00C0-DFA5-2B40-BD5A-1A2BBB45E14C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CE3CE71-9E68-824B-AEF5-8364C8B821DE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2B415-8CD4-B549-A5F0-5EB16171D38A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4D336E-4448-DF4C-B86B-7F4B1B83A2B8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92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0B5F-2514-744E-8F77-928B9EE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80367-4E28-174E-AA11-C6082053387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6DEC24-4F23-ED4E-8819-8597E8218298}"/>
              </a:ext>
            </a:extLst>
          </p:cNvPr>
          <p:cNvGrpSpPr/>
          <p:nvPr/>
        </p:nvGrpSpPr>
        <p:grpSpPr>
          <a:xfrm>
            <a:off x="3729837" y="1352001"/>
            <a:ext cx="4376050" cy="1077218"/>
            <a:chOff x="4780446" y="907022"/>
            <a:chExt cx="437605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2FB94B-0232-0740-82AD-D21DF05CB432}"/>
                </a:ext>
              </a:extLst>
            </p:cNvPr>
            <p:cNvSpPr txBox="1"/>
            <p:nvPr/>
          </p:nvSpPr>
          <p:spPr>
            <a:xfrm>
              <a:off x="5463160" y="907022"/>
              <a:ext cx="369333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Use our abstraction of NMOS and PMOS transistors to indicate which switches would be open an which would be closed.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AED7515-CAE2-994D-BE11-815029395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537A4B-D92D-7D47-82D3-AC8CCA9A65E4}"/>
              </a:ext>
            </a:extLst>
          </p:cNvPr>
          <p:cNvGrpSpPr/>
          <p:nvPr/>
        </p:nvGrpSpPr>
        <p:grpSpPr>
          <a:xfrm>
            <a:off x="743583" y="2853520"/>
            <a:ext cx="950706" cy="1268137"/>
            <a:chOff x="2307501" y="2370083"/>
            <a:chExt cx="950706" cy="12681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9E07BF-1044-E54B-A33C-B7F9BCD87914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094EC2B-3462-5446-9B5E-E6E8B1A36C6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CE9B507-28C4-4749-B4B8-574A85C77828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FCCA4FC7-AE73-E040-B31A-B114A87EC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209B29B-71E5-8848-B820-BC5ACB6D150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0C96739-5EF8-324B-824E-1A58FFD708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44E84E2A-559F-C040-ABF1-21D91F71C18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C034480-B4D6-CA49-B25D-C8EA631A5C59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03B66769-4AC7-684A-82B4-8FD2F782D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946CF66-DFBE-DB4D-A3D8-F078A48B5A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255BEBF-5162-D849-B800-474034CD4C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20547-B1D4-8749-B12A-38C94EDC2C1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C3A1DE-B184-EE44-94D3-C93D1CEAC48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590D5D-E0C0-F046-A283-78DBD1FD2D0D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CA8BF1-071E-AD4E-ADC1-60258CCF0AC0}"/>
              </a:ext>
            </a:extLst>
          </p:cNvPr>
          <p:cNvGrpSpPr/>
          <p:nvPr/>
        </p:nvGrpSpPr>
        <p:grpSpPr>
          <a:xfrm>
            <a:off x="2496067" y="2853520"/>
            <a:ext cx="960714" cy="1268137"/>
            <a:chOff x="2297493" y="672662"/>
            <a:chExt cx="960714" cy="12681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01EAC7-3548-F842-9567-0C827A93EE66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771F005-AC41-7B4B-9B4D-545850120C22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4CDE3AE-0BAD-D249-A9D8-EA2729246BEE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B223687-9681-A54C-A5B9-2791448CE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B0150C8-D38F-E84C-9ED8-8F4CA6CA516C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09F4FF33-5C60-DB42-9307-983AC47B40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9A2EA2F3-8106-2F4F-8D79-679831CC395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AF327F1-7FC2-AC47-9752-97B953882163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DD881941-16E9-F741-9BB6-C31EB8115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9073D48-0BC9-7E4B-9E26-08C6093E51A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2B21A2C-0285-F24D-9AE7-721D25EC516A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2CD5BE-E9BE-9840-8143-534F09EF926C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D82834-15D3-694D-859A-C8721E222958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06A0CA-E03A-8941-B0E8-0009C3F3BC6C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DC251A-D0FA-9C4F-AE53-0CC845C17E92}"/>
              </a:ext>
            </a:extLst>
          </p:cNvPr>
          <p:cNvGrpSpPr/>
          <p:nvPr/>
        </p:nvGrpSpPr>
        <p:grpSpPr>
          <a:xfrm>
            <a:off x="4258559" y="2853520"/>
            <a:ext cx="960714" cy="1268137"/>
            <a:chOff x="2297493" y="672662"/>
            <a:chExt cx="960714" cy="12681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57258D-902F-4747-973A-2B19082E3DE2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2A584032-7B66-7845-A8D5-63232782CC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6C60B09-B942-EC40-835D-056CA07558D6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A0E508F-77B6-FD44-A5D3-55DA465F1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35B5E62-62A2-2A46-9CEB-5D380E8ECBBD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0DA17700-FEB4-7447-8DF7-D8D9B5AF31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FC50564-2569-F14F-8547-0FBE2CDF868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5A6DD30-D0B7-484F-91F8-47BB33EFFC77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098DDB4-CC52-F94C-A8D7-B5DC8E527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EE4634C1-2E2C-CB4B-B01C-9878569A1F7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A4C3776-3B59-9A4B-B779-03615055B62C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46AF7F-099D-4347-B37B-B5FA309A11F5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8381CD-4823-444C-B94C-C6BA9F159F73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0DC18D-5BDF-F74D-92EB-413BEAE35000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017BDA8-CC8D-0342-A621-19ABFE231958}"/>
              </a:ext>
            </a:extLst>
          </p:cNvPr>
          <p:cNvGrpSpPr/>
          <p:nvPr/>
        </p:nvGrpSpPr>
        <p:grpSpPr>
          <a:xfrm>
            <a:off x="6021052" y="2853520"/>
            <a:ext cx="950706" cy="1268137"/>
            <a:chOff x="2307501" y="2370083"/>
            <a:chExt cx="950706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EBE943A-6151-924A-B750-8BD154FE4278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47BAC7F8-BCF3-3246-B3B8-F28098596040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B98C4C5-6DB7-F945-B113-874C5773EF2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B6A2A6FC-F720-1F42-A8A4-C164B652B9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511FE87B-4D9D-164A-BF8E-26FC8771365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93A2C204-E1FE-7B47-859E-68A813841E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26F6C095-CBD4-7744-877A-5FAEE200B64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6E0D5667-8EA8-0D4A-A6CE-D262F12586A6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204CA189-1DEB-8544-9A0D-7AC461977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DA24AF4C-B399-0448-A33D-36E088FAE28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A292C-5B76-934C-AEF5-BFF4F4ABAB1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C96A585-2B95-E84E-8517-EDDE228A43A9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750924C-3674-624E-A38E-EE8ED11D78F6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201A0B-9196-4E4E-95CA-4F4A0DD55F51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601B043-AA91-7741-853D-92DE966068AA}"/>
              </a:ext>
            </a:extLst>
          </p:cNvPr>
          <p:cNvSpPr txBox="1"/>
          <p:nvPr/>
        </p:nvSpPr>
        <p:spPr>
          <a:xfrm>
            <a:off x="403046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45C0DDE-D742-DB49-87CD-B94F062E6E41}"/>
              </a:ext>
            </a:extLst>
          </p:cNvPr>
          <p:cNvSpPr txBox="1"/>
          <p:nvPr/>
        </p:nvSpPr>
        <p:spPr>
          <a:xfrm>
            <a:off x="3926501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F224FA-489A-6B43-9E67-41F00F9D6CB8}"/>
              </a:ext>
            </a:extLst>
          </p:cNvPr>
          <p:cNvSpPr txBox="1"/>
          <p:nvPr/>
        </p:nvSpPr>
        <p:spPr>
          <a:xfrm>
            <a:off x="2154712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9AE9F9-04E8-C94E-86DA-95D28F32C45B}"/>
              </a:ext>
            </a:extLst>
          </p:cNvPr>
          <p:cNvSpPr txBox="1"/>
          <p:nvPr/>
        </p:nvSpPr>
        <p:spPr>
          <a:xfrm>
            <a:off x="5642624" y="3252229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48401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Connections at intersections will be indicated by a thick dot.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B2E7D-5E78-0446-BF7E-767887380278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44744C-86E6-C84C-AF15-8B99A3BBBFBE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C64CB56-CBB4-6F4F-A7D5-57E3DA96A22C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AB32E84-FF9C-1442-80A5-ECB19B4BB2B1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DB5782C3-FFE4-2145-BA62-0390DED04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3A561D9-0C9E-C244-94A9-BD375134A14A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AE1E470F-EE98-D84A-8817-AF302D79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8DC6988-F706-9D41-9BA1-05FE099840D4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D4D55254-33C5-0A47-9C0D-5038F2C344A2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9CBAA494-822E-8640-A8C9-DFF386CB0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86D17FD3-7FEA-954B-8B94-11D14BB95B7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DFDF66A-CB7F-1343-8728-10121C73575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9F7B14-4DF5-0447-9910-5E2491060A5E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E5CF421-7723-5C49-93E8-773AD4C0E941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5ED85-B000-4146-8440-103FB2F1376D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06E0544-B526-604D-9FC4-334B80989783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3F9634CF-44B8-F442-8885-614A471806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76A8790-A9F2-764E-8C5A-480E789541D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0CE3797-F6AD-A246-BE34-9CECA0A0E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0DC2478-FD53-9C46-917F-0B77C8D58A0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D3415AF-0147-4747-AA84-A4BC1EAF12EA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6282B03-942B-704F-A88A-EAE2346B1F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4FFECD5D-35F8-EF47-A620-B7BF80DE15B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59329C7-3A66-8246-8D04-795AFFF0375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17309-7386-CD49-9732-63887B7D60B0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FAB5E5-9C0A-3F4C-B197-C9E94510E536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08BC005-5316-7D40-8EFB-36DF7D2A35EA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03B4E1F8-1B15-7841-AFE8-519B876619EB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BC2B04C2-1B60-944A-B2FA-B7BB994F5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315CF9C3-8D58-9141-9994-3C076F468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6A924A9-283C-CF45-8AC9-0128D5575E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770941E-EE2D-6A4C-97F8-C53F002A463D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9B29643-87E5-4248-B792-B81381A69BC2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3D6414B-C52A-F248-B705-976B831050A8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2F03197-6B4A-EF45-99B8-45D10747CC58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5122227-7B5D-5344-8069-09EEF2A26B69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C75C52-8DC2-A842-A736-B9C33D2618F3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428A83A-F502-B840-8894-7515C61C95C4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3AE29E2-AF9E-1F42-8C67-7F45E91578B7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C94A91FF-1866-AB43-B448-61AA883A6285}"/>
              </a:ext>
            </a:extLst>
          </p:cNvPr>
          <p:cNvSpPr/>
          <p:nvPr/>
        </p:nvSpPr>
        <p:spPr>
          <a:xfrm>
            <a:off x="3825763" y="3946670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7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3684257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1ECFC68-6A63-6F48-A486-417149CC7F50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EBAB25A-9763-5D48-9874-685510102464}"/>
              </a:ext>
            </a:extLst>
          </p:cNvPr>
          <p:cNvSpPr/>
          <p:nvPr/>
        </p:nvSpPr>
        <p:spPr>
          <a:xfrm>
            <a:off x="5959366" y="1524000"/>
            <a:ext cx="1187668" cy="1397876"/>
          </a:xfrm>
          <a:custGeom>
            <a:avLst/>
            <a:gdLst>
              <a:gd name="connsiteX0" fmla="*/ 10510 w 1187668"/>
              <a:gd name="connsiteY0" fmla="*/ 0 h 1397876"/>
              <a:gd name="connsiteX1" fmla="*/ 21020 w 1187668"/>
              <a:gd name="connsiteY1" fmla="*/ 94593 h 1397876"/>
              <a:gd name="connsiteX2" fmla="*/ 0 w 1187668"/>
              <a:gd name="connsiteY2" fmla="*/ 294290 h 1397876"/>
              <a:gd name="connsiteX3" fmla="*/ 10510 w 1187668"/>
              <a:gd name="connsiteY3" fmla="*/ 462455 h 1397876"/>
              <a:gd name="connsiteX4" fmla="*/ 31531 w 1187668"/>
              <a:gd name="connsiteY4" fmla="*/ 536028 h 1397876"/>
              <a:gd name="connsiteX5" fmla="*/ 52551 w 1187668"/>
              <a:gd name="connsiteY5" fmla="*/ 1145628 h 1397876"/>
              <a:gd name="connsiteX6" fmla="*/ 63062 w 1187668"/>
              <a:gd name="connsiteY6" fmla="*/ 1177159 h 1397876"/>
              <a:gd name="connsiteX7" fmla="*/ 115613 w 1187668"/>
              <a:gd name="connsiteY7" fmla="*/ 1240221 h 1397876"/>
              <a:gd name="connsiteX8" fmla="*/ 136634 w 1187668"/>
              <a:gd name="connsiteY8" fmla="*/ 1271752 h 1397876"/>
              <a:gd name="connsiteX9" fmla="*/ 199696 w 1187668"/>
              <a:gd name="connsiteY9" fmla="*/ 1313793 h 1397876"/>
              <a:gd name="connsiteX10" fmla="*/ 231227 w 1187668"/>
              <a:gd name="connsiteY10" fmla="*/ 1334814 h 1397876"/>
              <a:gd name="connsiteX11" fmla="*/ 262758 w 1187668"/>
              <a:gd name="connsiteY11" fmla="*/ 1345324 h 1397876"/>
              <a:gd name="connsiteX12" fmla="*/ 388882 w 1187668"/>
              <a:gd name="connsiteY12" fmla="*/ 1397876 h 1397876"/>
              <a:gd name="connsiteX13" fmla="*/ 504496 w 1187668"/>
              <a:gd name="connsiteY13" fmla="*/ 1376855 h 1397876"/>
              <a:gd name="connsiteX14" fmla="*/ 536027 w 1187668"/>
              <a:gd name="connsiteY14" fmla="*/ 1355834 h 1397876"/>
              <a:gd name="connsiteX15" fmla="*/ 599089 w 1187668"/>
              <a:gd name="connsiteY15" fmla="*/ 1334814 h 1397876"/>
              <a:gd name="connsiteX16" fmla="*/ 630620 w 1187668"/>
              <a:gd name="connsiteY16" fmla="*/ 1324303 h 1397876"/>
              <a:gd name="connsiteX17" fmla="*/ 767255 w 1187668"/>
              <a:gd name="connsiteY17" fmla="*/ 1334814 h 1397876"/>
              <a:gd name="connsiteX18" fmla="*/ 935420 w 1187668"/>
              <a:gd name="connsiteY18" fmla="*/ 1355834 h 1397876"/>
              <a:gd name="connsiteX19" fmla="*/ 1187668 w 1187668"/>
              <a:gd name="connsiteY19" fmla="*/ 1355834 h 1397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87668" h="1397876">
                <a:moveTo>
                  <a:pt x="10510" y="0"/>
                </a:moveTo>
                <a:cubicBezTo>
                  <a:pt x="14013" y="31531"/>
                  <a:pt x="21020" y="62868"/>
                  <a:pt x="21020" y="94593"/>
                </a:cubicBezTo>
                <a:cubicBezTo>
                  <a:pt x="21020" y="200641"/>
                  <a:pt x="15873" y="214923"/>
                  <a:pt x="0" y="294290"/>
                </a:cubicBezTo>
                <a:cubicBezTo>
                  <a:pt x="3503" y="350345"/>
                  <a:pt x="4922" y="406569"/>
                  <a:pt x="10510" y="462455"/>
                </a:cubicBezTo>
                <a:cubicBezTo>
                  <a:pt x="12396" y="481314"/>
                  <a:pt x="25127" y="516817"/>
                  <a:pt x="31531" y="536028"/>
                </a:cubicBezTo>
                <a:cubicBezTo>
                  <a:pt x="63791" y="826381"/>
                  <a:pt x="26297" y="463025"/>
                  <a:pt x="52551" y="1145628"/>
                </a:cubicBezTo>
                <a:cubicBezTo>
                  <a:pt x="52977" y="1156699"/>
                  <a:pt x="58107" y="1167250"/>
                  <a:pt x="63062" y="1177159"/>
                </a:cubicBezTo>
                <a:cubicBezTo>
                  <a:pt x="82634" y="1216304"/>
                  <a:pt x="86555" y="1205352"/>
                  <a:pt x="115613" y="1240221"/>
                </a:cubicBezTo>
                <a:cubicBezTo>
                  <a:pt x="123700" y="1249925"/>
                  <a:pt x="127127" y="1263434"/>
                  <a:pt x="136634" y="1271752"/>
                </a:cubicBezTo>
                <a:cubicBezTo>
                  <a:pt x="155647" y="1288388"/>
                  <a:pt x="178675" y="1299779"/>
                  <a:pt x="199696" y="1313793"/>
                </a:cubicBezTo>
                <a:cubicBezTo>
                  <a:pt x="210206" y="1320800"/>
                  <a:pt x="219243" y="1330820"/>
                  <a:pt x="231227" y="1334814"/>
                </a:cubicBezTo>
                <a:cubicBezTo>
                  <a:pt x="241737" y="1338317"/>
                  <a:pt x="252672" y="1340740"/>
                  <a:pt x="262758" y="1345324"/>
                </a:cubicBezTo>
                <a:cubicBezTo>
                  <a:pt x="381318" y="1399215"/>
                  <a:pt x="306503" y="1377282"/>
                  <a:pt x="388882" y="1397876"/>
                </a:cubicBezTo>
                <a:cubicBezTo>
                  <a:pt x="417873" y="1394252"/>
                  <a:pt x="472090" y="1393059"/>
                  <a:pt x="504496" y="1376855"/>
                </a:cubicBezTo>
                <a:cubicBezTo>
                  <a:pt x="515794" y="1371206"/>
                  <a:pt x="524484" y="1360964"/>
                  <a:pt x="536027" y="1355834"/>
                </a:cubicBezTo>
                <a:cubicBezTo>
                  <a:pt x="556275" y="1346835"/>
                  <a:pt x="578068" y="1341821"/>
                  <a:pt x="599089" y="1334814"/>
                </a:cubicBezTo>
                <a:lnTo>
                  <a:pt x="630620" y="1324303"/>
                </a:lnTo>
                <a:cubicBezTo>
                  <a:pt x="676165" y="1327807"/>
                  <a:pt x="721802" y="1330269"/>
                  <a:pt x="767255" y="1334814"/>
                </a:cubicBezTo>
                <a:cubicBezTo>
                  <a:pt x="828851" y="1340974"/>
                  <a:pt x="871762" y="1353905"/>
                  <a:pt x="935420" y="1355834"/>
                </a:cubicBezTo>
                <a:cubicBezTo>
                  <a:pt x="1019464" y="1358381"/>
                  <a:pt x="1103585" y="1355834"/>
                  <a:pt x="1187668" y="1355834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E28012-4A0C-134C-9332-746E3F6DD835}"/>
              </a:ext>
            </a:extLst>
          </p:cNvPr>
          <p:cNvGrpSpPr/>
          <p:nvPr/>
        </p:nvGrpSpPr>
        <p:grpSpPr>
          <a:xfrm>
            <a:off x="4267636" y="1343821"/>
            <a:ext cx="3408396" cy="3325380"/>
            <a:chOff x="4267636" y="1343821"/>
            <a:chExt cx="3408396" cy="33253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F9634CF-44B8-F442-8885-614A4718063E}"/>
                </a:ext>
              </a:extLst>
            </p:cNvPr>
            <p:cNvCxnSpPr>
              <a:cxnSpLocks/>
            </p:cNvCxnSpPr>
            <p:nvPr/>
          </p:nvCxnSpPr>
          <p:spPr>
            <a:xfrm>
              <a:off x="5064224" y="3746673"/>
              <a:ext cx="542538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BF5B32-D121-CD41-9D06-E694B3736C11}"/>
                </a:ext>
              </a:extLst>
            </p:cNvPr>
            <p:cNvSpPr txBox="1"/>
            <p:nvPr/>
          </p:nvSpPr>
          <p:spPr>
            <a:xfrm>
              <a:off x="4267636" y="289048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E024E2E-7A03-F145-9BD8-E5358596EFE0}"/>
                </a:ext>
              </a:extLst>
            </p:cNvPr>
            <p:cNvGrpSpPr/>
            <p:nvPr/>
          </p:nvGrpSpPr>
          <p:grpSpPr>
            <a:xfrm>
              <a:off x="5070734" y="1665369"/>
              <a:ext cx="1093578" cy="1268137"/>
              <a:chOff x="3601529" y="1011399"/>
              <a:chExt cx="1093578" cy="1268137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F5F9D9A-F345-824F-9759-A7304A66A961}"/>
                  </a:ext>
                </a:extLst>
              </p:cNvPr>
              <p:cNvGrpSpPr/>
              <p:nvPr/>
            </p:nvGrpSpPr>
            <p:grpSpPr>
              <a:xfrm>
                <a:off x="3601529" y="1011399"/>
                <a:ext cx="1093578" cy="1268137"/>
                <a:chOff x="2164629" y="2370083"/>
                <a:chExt cx="1093578" cy="1268137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6F9B078A-80B0-7148-8BCA-A93D90DD9E74}"/>
                    </a:ext>
                  </a:extLst>
                </p:cNvPr>
                <p:cNvGrpSpPr/>
                <p:nvPr/>
              </p:nvGrpSpPr>
              <p:grpSpPr>
                <a:xfrm>
                  <a:off x="2164629" y="2370083"/>
                  <a:ext cx="1093578" cy="1268137"/>
                  <a:chOff x="2164629" y="672662"/>
                  <a:chExt cx="1093578" cy="1268137"/>
                </a:xfrm>
              </p:grpSpPr>
              <p:grpSp>
                <p:nvGrpSpPr>
                  <p:cNvPr id="92" name="Group 91">
                    <a:extLst>
                      <a:ext uri="{FF2B5EF4-FFF2-40B4-BE49-F238E27FC236}">
                        <a16:creationId xmlns:a16="http://schemas.microsoft.com/office/drawing/2014/main" id="{FDD808CB-F108-324E-9C3C-F1E748EC494D}"/>
                      </a:ext>
                    </a:extLst>
                  </p:cNvPr>
                  <p:cNvGrpSpPr/>
                  <p:nvPr/>
                </p:nvGrpSpPr>
                <p:grpSpPr>
                  <a:xfrm>
                    <a:off x="2164629" y="672662"/>
                    <a:ext cx="1093578" cy="1268137"/>
                    <a:chOff x="2721677" y="2091559"/>
                    <a:chExt cx="1093578" cy="1268137"/>
                  </a:xfrm>
                </p:grpSpPr>
                <p:sp>
                  <p:nvSpPr>
                    <p:cNvPr id="94" name="Oval 93">
                      <a:extLst>
                        <a:ext uri="{FF2B5EF4-FFF2-40B4-BE49-F238E27FC236}">
                          <a16:creationId xmlns:a16="http://schemas.microsoft.com/office/drawing/2014/main" id="{9F7C6975-EF8D-3145-BBE5-94967E571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65D29736-321C-4B46-90FA-EB6B9BC890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21677" y="2717482"/>
                      <a:ext cx="716985" cy="1412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1119FB8F-066E-0344-8974-D396841407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D4FCC12C-F9C2-DD4E-BE31-8B1805C8CF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6B66CC8B-9B95-9B4E-A9B4-9AB76B06B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97" name="Group 96">
                      <a:extLst>
                        <a:ext uri="{FF2B5EF4-FFF2-40B4-BE49-F238E27FC236}">
                          <a16:creationId xmlns:a16="http://schemas.microsoft.com/office/drawing/2014/main" id="{E5717826-9884-0A46-80C9-DAFE71D6AD0F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56723CAF-1591-5345-A582-B8F29044C6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9" name="Oval 98">
                        <a:extLst>
                          <a:ext uri="{FF2B5EF4-FFF2-40B4-BE49-F238E27FC236}">
                            <a16:creationId xmlns:a16="http://schemas.microsoft.com/office/drawing/2014/main" id="{39A93FD1-90EA-A64F-8B13-498C9DF65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265EACB4-2BC7-5245-90F0-D07BD22C977B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A5355-2CD9-9346-A1A3-E435812A15A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58A065B-A010-A24C-8396-CC9562D015F3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CE42FCE-6B32-0446-8537-32A10FE31311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3E90443-FA8A-C945-9D59-A36BE78EB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18514" y="1430185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B6028D5-5FBE-3643-A2C6-34582DAEA1BB}"/>
                </a:ext>
              </a:extLst>
            </p:cNvPr>
            <p:cNvGrpSpPr/>
            <p:nvPr/>
          </p:nvGrpSpPr>
          <p:grpSpPr>
            <a:xfrm>
              <a:off x="5209006" y="3120158"/>
              <a:ext cx="960714" cy="1268137"/>
              <a:chOff x="3791217" y="2835710"/>
              <a:chExt cx="960714" cy="1268137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09F8BA71-78CB-BC4F-B7A8-17DE7FDB0CAB}"/>
                  </a:ext>
                </a:extLst>
              </p:cNvPr>
              <p:cNvGrpSpPr/>
              <p:nvPr/>
            </p:nvGrpSpPr>
            <p:grpSpPr>
              <a:xfrm>
                <a:off x="3791217" y="2835710"/>
                <a:ext cx="960714" cy="1268137"/>
                <a:chOff x="2297493" y="672662"/>
                <a:chExt cx="960714" cy="1268137"/>
              </a:xfrm>
            </p:grpSpPr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EF33EF05-DD4D-AF45-B7F8-D2F70AFDA002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343807" y="672662"/>
                  <a:chExt cx="914400" cy="1268137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E5955EF7-373F-C74C-8313-F0F844D8BBA2}"/>
                      </a:ext>
                    </a:extLst>
                  </p:cNvPr>
                  <p:cNvGrpSpPr/>
                  <p:nvPr/>
                </p:nvGrpSpPr>
                <p:grpSpPr>
                  <a:xfrm>
                    <a:off x="2343807" y="672662"/>
                    <a:ext cx="914400" cy="1268137"/>
                    <a:chOff x="2900855" y="2091559"/>
                    <a:chExt cx="914400" cy="1268137"/>
                  </a:xfrm>
                </p:grpSpPr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D17C449A-89AB-054A-952F-E01F0C3ED7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84EFBC1E-E41E-D74B-8925-65FD4D1A58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00855" y="2718894"/>
                      <a:ext cx="35735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8" name="Group 147">
                      <a:extLst>
                        <a:ext uri="{FF2B5EF4-FFF2-40B4-BE49-F238E27FC236}">
                          <a16:creationId xmlns:a16="http://schemas.microsoft.com/office/drawing/2014/main" id="{A80E4E58-77B1-0A49-A942-41D88DB598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2" name="Straight Connector 151">
                        <a:extLst>
                          <a:ext uri="{FF2B5EF4-FFF2-40B4-BE49-F238E27FC236}">
                            <a16:creationId xmlns:a16="http://schemas.microsoft.com/office/drawing/2014/main" id="{27873F14-5E63-A24C-B0CA-18BB0A22B9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3" name="Oval 152">
                        <a:extLst>
                          <a:ext uri="{FF2B5EF4-FFF2-40B4-BE49-F238E27FC236}">
                            <a16:creationId xmlns:a16="http://schemas.microsoft.com/office/drawing/2014/main" id="{C8A1E973-9057-814E-861E-4A2D7C902C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49" name="Group 148">
                      <a:extLst>
                        <a:ext uri="{FF2B5EF4-FFF2-40B4-BE49-F238E27FC236}">
                          <a16:creationId xmlns:a16="http://schemas.microsoft.com/office/drawing/2014/main" id="{BF8AC34E-99AD-F44D-ADAA-77047A7D082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50" name="Straight Connector 149">
                        <a:extLst>
                          <a:ext uri="{FF2B5EF4-FFF2-40B4-BE49-F238E27FC236}">
                            <a16:creationId xmlns:a16="http://schemas.microsoft.com/office/drawing/2014/main" id="{C991F94A-51F6-7F4E-A839-A08A1EC10D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1" name="Oval 150">
                        <a:extLst>
                          <a:ext uri="{FF2B5EF4-FFF2-40B4-BE49-F238E27FC236}">
                            <a16:creationId xmlns:a16="http://schemas.microsoft.com/office/drawing/2014/main" id="{46E08F7D-384A-BB4D-A1B5-53BF08B0C8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B0112DF-F632-5942-A93A-ED3A134C40B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2C751BF-6DA7-3C42-A61D-30207A8F956F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11B510C-384E-2344-A240-F4347715D33E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BBFB196C-1994-F44F-878A-53DB02B5C9CD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27D6433A-6932-134D-909F-F53809F3B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355" y="3244972"/>
                <a:ext cx="192204" cy="36708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D43A4DD2-BE32-D74D-89D1-A7FD5487F42F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7629DF0-EA97-484F-8AA8-20A44E4B6F31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3A2565-A82A-D046-88E6-600EBB49455A}"/>
              </a:ext>
            </a:extLst>
          </p:cNvPr>
          <p:cNvGrpSpPr/>
          <p:nvPr/>
        </p:nvGrpSpPr>
        <p:grpSpPr>
          <a:xfrm>
            <a:off x="4312107" y="1343821"/>
            <a:ext cx="3400441" cy="3325380"/>
            <a:chOff x="4323682" y="1343821"/>
            <a:chExt cx="3400441" cy="3325380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2080C94-91ED-0A4A-8EAF-967ED982A2B7}"/>
                </a:ext>
              </a:extLst>
            </p:cNvPr>
            <p:cNvGrpSpPr/>
            <p:nvPr/>
          </p:nvGrpSpPr>
          <p:grpSpPr>
            <a:xfrm>
              <a:off x="4323682" y="1343821"/>
              <a:ext cx="3400441" cy="3325380"/>
              <a:chOff x="4323682" y="1343821"/>
              <a:chExt cx="3400441" cy="3325380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DE041FF-4F24-9C46-8A31-07B0AE4E906A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57001FB3-D106-ED4E-9D7C-C07438D29F68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B7564911-F86B-2347-8E9E-1FAE42044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C0414536-9744-C042-8403-2461830646B4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A18F3BAB-E81A-BF40-B3F4-E598A002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EB32D7D-C807-FB41-A788-E88884C2B72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29E8C748-0EB3-BA4B-8AFE-FA5561CFA1CC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BBC2F165-60B7-3347-BBE5-871E9856D6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5017A2D3-E3BE-2F4A-82BB-A5ADDD4A23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4BB853A-4315-0849-9124-7290639A0641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P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42F5454-3950-DD4A-8C17-FEA22FF5CCC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1006AE06-52EB-534F-993D-AE6072F22917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71D317B5-6CEC-2441-92D4-34A46D9E451F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0D2AD94A-EC4E-9F4D-8F67-53415D1C175F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C703751B-507A-C045-91BC-2297D06B8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EEC27E6F-FA5C-1F40-8E0D-CDA36D99AC74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EBD93C0-145F-3744-A8CB-8142A52943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C5488BA8-564A-E443-82D9-DAC5D7495068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2DBE9AC2-86D4-204D-93F3-82F70B54AC6B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6C46A49-C578-2C4B-BEBC-29E2469C5A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8CB801A9-89E4-FD44-B794-3F47FBCB339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D80E642-8D1C-4949-A0B2-B38BEF3FF3E6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/>
                    <a:t>N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277AD537-F4B5-7C47-B194-8F4F9653197E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S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3F99AEC1-8D09-C64E-92F2-77ED371FF121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D</a:t>
                  </a:r>
                </a:p>
              </p:txBody>
            </p: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B54A950C-3E2A-2B40-9B06-2F13E78B9576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b="1" dirty="0"/>
                    <a:t>G</a:t>
                  </a:r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BDDDEB01-8581-EE45-BBBC-436894641894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3DE284E-835E-0046-840C-CE7A576F0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CD24BA8B-4816-3E4F-BEBC-E859E5E45C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73B0D7BF-AD92-7249-80AA-9F5F859B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E0488E9C-8970-1841-A24D-57E6AA93A93B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CCA9CD-F455-1145-8B60-6DB79B02DC59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726AA70D-DD20-A24E-94AB-D6216085CA27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7056B144-F108-9B41-ABBE-342665EB6E0A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9A1D51-CFFB-5049-8098-A9370BF28A64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6206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Input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18667ACB-C564-3A4C-83DA-035BD3DA94CA}"/>
                  </a:ext>
                </a:extLst>
              </p:cNvPr>
              <p:cNvSpPr txBox="1"/>
              <p:nvPr/>
            </p:nvSpPr>
            <p:spPr>
              <a:xfrm>
                <a:off x="6954360" y="3099673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Output</a:t>
                </a: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1202D04-23CA-DC4C-BC6F-0C5727EB0FC0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0B4F8C9-8778-5545-90AC-251022578B7C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276591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DB035526-6CAA-C949-9362-1A3229991976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F518250-180D-064D-9165-7BFF595743CC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6271B44-F00B-104C-94FC-7C3A10057FBE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0C6FE1D-B9D2-0C4F-A1A8-64646A91BF8B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A457D283-242F-2444-B05A-CFFC7DA73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43EB010B-2E37-B746-82C0-3CC441316857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977507F-56FB-CE44-A30D-2DDC34FB59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76016DC4-2D41-2441-AD35-B2B744445F2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3B4A14C9-CC28-BF49-B388-0F741FBCD7EB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07C9DFA8-0B53-C344-937E-33A0360586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D4C8FF6-C5B7-8040-8E01-D571A1DD1AF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A3EF197-5849-AC49-9D1C-2477FCAC0AF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C7C5500-B8F0-424B-B526-6EDB69A946BF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F6B83DD6-DA0D-884E-A7D2-20ACAF3557B6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E4178ED-E2B6-F94B-BC57-F63EA0F4189E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32E0D419-05A8-3849-B9B3-FEDE6A0A110B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AEC6D7A-3DC0-AB4F-9066-57C348B21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1010ADB-F0F3-3C42-90C9-B593F6DAD0DD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98C814B-212D-964B-9225-862D40289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E8CE177-0290-2041-AB42-29E5F9350CB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E0A1EEBE-FD5A-514A-A317-7285023D5093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002A9CF4-C256-C148-9F85-7F4B1D0E8F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ECCA1A4-10F5-C44F-9D61-03381001023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0E276CD9-C235-6945-934D-AA2FE45AECAC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609D884-799A-7D48-9A47-81AC2B7BE6C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19325EE-5939-0D42-99B7-BE40AB5713A8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2C06307-6688-9C4D-A579-B3B53DCC4769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1D832-DA34-F04D-8CAF-48FCB07DF45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4905F29-14AD-6347-8C1D-25B1875E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2FB9C1EC-0EAE-C648-B25A-447C3F711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F27A215C-AB02-1A4C-BACD-F62ABEE2C4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608184F-F2D0-8245-99A8-B748CF8D1B87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91D8A873-AF88-BA45-BA0D-6BDA16881D2D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46423E9A-F7CF-484A-93CB-4FAEF713B82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A2579CEB-6DE8-FF4A-AB9B-14037B6F2221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0EA945-2DD2-704A-8B52-FDC749CDD910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37B1AAD-FB9E-8447-8616-981583DDB559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C0D5D06-EA76-C540-AE68-D05E2EC7C9CC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A4399B8-C627-FB42-A71D-E35C67117773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CMOS 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9190B35-9E09-FE43-924C-5CA264D67BA3}"/>
              </a:ext>
            </a:extLst>
          </p:cNvPr>
          <p:cNvGrpSpPr/>
          <p:nvPr/>
        </p:nvGrpSpPr>
        <p:grpSpPr>
          <a:xfrm>
            <a:off x="5425116" y="366072"/>
            <a:ext cx="3187057" cy="1077218"/>
            <a:chOff x="4780446" y="907022"/>
            <a:chExt cx="3187057" cy="1077218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2849A75-C6BB-834A-AC7D-6C9B9F5EF69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will the output of this CMOS circuit be if the input is 1? Why?</a:t>
              </a:r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1A4EFA2-BAE3-2C4D-8D0E-C489EDCE8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5C583C5-5D3B-F54D-9C80-2248A91B9069}"/>
              </a:ext>
            </a:extLst>
          </p:cNvPr>
          <p:cNvSpPr txBox="1"/>
          <p:nvPr/>
        </p:nvSpPr>
        <p:spPr>
          <a:xfrm>
            <a:off x="4230255" y="28718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526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217" y="1857039"/>
            <a:ext cx="4349923" cy="2929274"/>
          </a:xfrm>
        </p:spPr>
        <p:txBody>
          <a:bodyPr/>
          <a:lstStyle/>
          <a:p>
            <a:r>
              <a:rPr lang="en-US" sz="2000" dirty="0"/>
              <a:t>The 0’s or 1’s </a:t>
            </a:r>
            <a:r>
              <a:rPr lang="en-US" sz="2000" i="1" dirty="0"/>
              <a:t>flow</a:t>
            </a:r>
            <a:r>
              <a:rPr lang="en-US" sz="2000" dirty="0"/>
              <a:t> from sources to drains setting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from a 1 or a 0 to the output.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from both a 1 and a 0 to the output.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931" y="242251"/>
            <a:ext cx="3366437" cy="331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33FA-30F2-EB47-B970-2D4137C7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4"/>
            <a:ext cx="5459095" cy="3366056"/>
          </a:xfrm>
        </p:spPr>
        <p:txBody>
          <a:bodyPr/>
          <a:lstStyle/>
          <a:p>
            <a:r>
              <a:rPr lang="en-US" sz="2400" dirty="0"/>
              <a:t>Thinking about a bunch of transistors and their “switches” and whether they are open or closed can be difficult.</a:t>
            </a:r>
          </a:p>
          <a:p>
            <a:r>
              <a:rPr lang="en-US" sz="2400" dirty="0"/>
              <a:t>If only there were some way to just think about what the circuit computes and forget about the specific configuration and operation of the transistors.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7A11-B4B6-EB42-875D-DC1BB75E7B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06BD8-B649-5F4C-A9ED-9384199EDE85}"/>
              </a:ext>
            </a:extLst>
          </p:cNvPr>
          <p:cNvSpPr txBox="1"/>
          <p:nvPr/>
        </p:nvSpPr>
        <p:spPr>
          <a:xfrm>
            <a:off x="3854627" y="37254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🤔</a:t>
            </a:r>
          </a:p>
        </p:txBody>
      </p:sp>
    </p:spTree>
    <p:extLst>
      <p:ext uri="{BB962C8B-B14F-4D97-AF65-F5344CB8AC3E}">
        <p14:creationId xmlns:p14="http://schemas.microsoft.com/office/powerpoint/2010/main" val="120349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B3F5-321D-0649-AB21-1266BEDF3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6740-D13B-DA4A-9209-8E53A43F01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B393D3-4E1A-4348-9D15-E39CF0BA2E85}"/>
              </a:ext>
            </a:extLst>
          </p:cNvPr>
          <p:cNvGrpSpPr/>
          <p:nvPr/>
        </p:nvGrpSpPr>
        <p:grpSpPr>
          <a:xfrm>
            <a:off x="5425116" y="366072"/>
            <a:ext cx="3187057" cy="1569660"/>
            <a:chOff x="4780446" y="907022"/>
            <a:chExt cx="3187057" cy="15696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7109C5-0D58-B541-B82A-EA55E45328EC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are all of the possible combinations of 0’s and 1’s that can be used as inputs A and B to this CMOS circuit?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5A3980-26BE-BD41-896D-D9B3DA37D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D3DE96-2302-8B45-8952-481AF6827FCA}"/>
              </a:ext>
            </a:extLst>
          </p:cNvPr>
          <p:cNvGrpSpPr/>
          <p:nvPr/>
        </p:nvGrpSpPr>
        <p:grpSpPr>
          <a:xfrm>
            <a:off x="5425116" y="2029804"/>
            <a:ext cx="3187057" cy="1077218"/>
            <a:chOff x="4780446" y="907022"/>
            <a:chExt cx="3187057" cy="107721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87C61-DCDB-9043-AEBD-9F526BE84082}"/>
                </a:ext>
              </a:extLst>
            </p:cNvPr>
            <p:cNvSpPr txBox="1"/>
            <p:nvPr/>
          </p:nvSpPr>
          <p:spPr>
            <a:xfrm>
              <a:off x="5463160" y="907022"/>
              <a:ext cx="25043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Segoe Print" panose="02000800000000000000" pitchFamily="2" charset="0"/>
                </a:rPr>
                <a:t>What output (Z) is produced for each of those possible input combinations?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6CF78A-0D75-8847-AD6B-880E6FD4C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0446" y="1026362"/>
              <a:ext cx="682714" cy="682714"/>
            </a:xfrm>
            <a:prstGeom prst="rect">
              <a:avLst/>
            </a:prstGeom>
          </p:spPr>
        </p:pic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00BE297-CF12-8740-889B-47385C5A1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83" y="1209939"/>
            <a:ext cx="3711431" cy="37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5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1159-A276-B34F-91A9-6F93C91A7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789863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/>
              <a:t>Hardware Abstraction </a:t>
            </a:r>
            <a:r>
              <a:rPr lang="en-US" dirty="0"/>
              <a:t>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C2AB4-0885-2941-AD75-3B59981A9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71" y="1374019"/>
            <a:ext cx="4944300" cy="3271759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Hardware abstraction hierarchy</a:t>
            </a:r>
            <a:r>
              <a:rPr lang="en-US" sz="2000" dirty="0"/>
              <a:t> bridges the gap from electrical signals to programmable machines that perform useful computation.</a:t>
            </a:r>
          </a:p>
          <a:p>
            <a:pPr lvl="1"/>
            <a:r>
              <a:rPr lang="en-US" sz="2000" dirty="0"/>
              <a:t>Electrical signals</a:t>
            </a:r>
          </a:p>
          <a:p>
            <a:pPr lvl="1"/>
            <a:r>
              <a:rPr lang="en-US" sz="2000" dirty="0"/>
              <a:t>0’s and 1’s</a:t>
            </a:r>
          </a:p>
          <a:p>
            <a:pPr lvl="1"/>
            <a:r>
              <a:rPr lang="en-US" sz="2000" dirty="0"/>
              <a:t>Transistors</a:t>
            </a:r>
          </a:p>
          <a:p>
            <a:pPr lvl="1"/>
            <a:r>
              <a:rPr lang="en-US" sz="2000" dirty="0"/>
              <a:t>Logic gates</a:t>
            </a:r>
          </a:p>
          <a:p>
            <a:pPr lvl="1"/>
            <a:r>
              <a:rPr lang="en-US" sz="2000" dirty="0"/>
              <a:t>Circuits</a:t>
            </a:r>
          </a:p>
          <a:p>
            <a:pPr lvl="1"/>
            <a:r>
              <a:rPr lang="en-US" sz="2000" dirty="0"/>
              <a:t>Programmable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BE38A-C7A0-3548-9EE0-181503AE3A5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2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BC2FDB-9A5F-104A-AB5E-D8E824C7A398}"/>
              </a:ext>
            </a:extLst>
          </p:cNvPr>
          <p:cNvGrpSpPr/>
          <p:nvPr/>
        </p:nvGrpSpPr>
        <p:grpSpPr>
          <a:xfrm>
            <a:off x="5060018" y="3075728"/>
            <a:ext cx="2318209" cy="1802488"/>
            <a:chOff x="5185275" y="1454553"/>
            <a:chExt cx="2318209" cy="180248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B40F42-FD99-F64D-9C9B-2C1CE518DCF6}"/>
                </a:ext>
              </a:extLst>
            </p:cNvPr>
            <p:cNvSpPr txBox="1"/>
            <p:nvPr/>
          </p:nvSpPr>
          <p:spPr>
            <a:xfrm>
              <a:off x="5185275" y="2918487"/>
              <a:ext cx="21996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accent5"/>
                  </a:solidFill>
                </a:rPr>
                <a:t>Image from: </a:t>
              </a:r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https://www.aroundkent.net/</a:t>
              </a:r>
            </a:p>
            <a:p>
              <a:r>
                <a:rPr lang="en-US" sz="800" dirty="0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computational-thinking-a-world-of-1s-and-0s</a:t>
              </a:r>
              <a:endParaRPr lang="en-US" sz="800" dirty="0">
                <a:solidFill>
                  <a:schemeClr val="accent5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161A106-3871-D94F-AED3-8CA27E0A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5275" y="1454553"/>
              <a:ext cx="2318209" cy="1550624"/>
            </a:xfrm>
            <a:prstGeom prst="rect">
              <a:avLst/>
            </a:prstGeom>
            <a:effectLst>
              <a:softEdge rad="127000"/>
            </a:effectLst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BAB702-6948-AF4D-9D8D-1571FFF15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660" y="982577"/>
            <a:ext cx="2863281" cy="189692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AB894B-D2E5-0E4B-A296-85F1B5541DF7}"/>
              </a:ext>
            </a:extLst>
          </p:cNvPr>
          <p:cNvSpPr txBox="1"/>
          <p:nvPr/>
        </p:nvSpPr>
        <p:spPr>
          <a:xfrm>
            <a:off x="6219123" y="2571750"/>
            <a:ext cx="280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Photo by: Steven </a:t>
            </a:r>
            <a:r>
              <a:rPr lang="en-US" sz="800" dirty="0" err="1">
                <a:solidFill>
                  <a:schemeClr val="accent5"/>
                </a:solidFill>
              </a:rPr>
              <a:t>Gerner</a:t>
            </a:r>
            <a:r>
              <a:rPr lang="en-US" sz="800" dirty="0">
                <a:solidFill>
                  <a:schemeClr val="accent5"/>
                </a:solidFill>
              </a:rPr>
              <a:t>, </a:t>
            </a:r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https://www.flickr.com/photos/</a:t>
            </a:r>
          </a:p>
          <a:p>
            <a:r>
              <a:rPr lang="en-US" sz="800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sgerner/16477700444/in/photostream/</a:t>
            </a:r>
            <a:endParaRPr lang="en-US" sz="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1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F74F-3C41-7647-B945-08EDB9ED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B96BC-AFE3-8247-B4CB-30F254D4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514553"/>
            <a:ext cx="5549199" cy="3271759"/>
          </a:xfrm>
        </p:spPr>
        <p:txBody>
          <a:bodyPr/>
          <a:lstStyle/>
          <a:p>
            <a:r>
              <a:rPr lang="en-US" sz="1800" dirty="0"/>
              <a:t>HW 02 – Due </a:t>
            </a:r>
            <a:r>
              <a:rPr lang="en-US" sz="1800"/>
              <a:t>Friday 9:30am </a:t>
            </a:r>
            <a:endParaRPr lang="en-US" sz="1800" dirty="0"/>
          </a:p>
          <a:p>
            <a:pPr lvl="1"/>
            <a:r>
              <a:rPr lang="en-US" sz="1800" dirty="0"/>
              <a:t>Submit to Moodle</a:t>
            </a:r>
          </a:p>
          <a:p>
            <a:r>
              <a:rPr lang="en-US" sz="1800" dirty="0"/>
              <a:t>Lab 01 – Tomorrow 3:00</a:t>
            </a:r>
          </a:p>
          <a:p>
            <a:pPr lvl="1"/>
            <a:r>
              <a:rPr lang="en-US" sz="1800" dirty="0"/>
              <a:t>Tome 231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2F56D-D38E-E245-8F59-08CC7F16C9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9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1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8" y="603838"/>
            <a:ext cx="6812211" cy="645300"/>
          </a:xfrm>
        </p:spPr>
        <p:txBody>
          <a:bodyPr/>
          <a:lstStyle/>
          <a:p>
            <a:r>
              <a:rPr lang="en-US" sz="2800" dirty="0"/>
              <a:t>A Metaphor: Voltage-Controlled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320" y="3215728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7" y="1705027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8566" y="1643195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8567" y="3288455"/>
            <a:ext cx="824787" cy="12835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00DCD0-B719-654D-8BA0-D8EAC92E5DBF}"/>
              </a:ext>
            </a:extLst>
          </p:cNvPr>
          <p:cNvSpPr/>
          <p:nvPr/>
        </p:nvSpPr>
        <p:spPr>
          <a:xfrm>
            <a:off x="1496548" y="162326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dirty="0">
                <a:ln/>
                <a:solidFill>
                  <a:schemeClr val="accent3"/>
                </a:solidFill>
              </a:rPr>
              <a:t>0</a:t>
            </a:r>
            <a:endParaRPr lang="en-US" sz="8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8B7F7-5442-1A4E-B00E-552ACEDCDD8A}"/>
              </a:ext>
            </a:extLst>
          </p:cNvPr>
          <p:cNvSpPr/>
          <p:nvPr/>
        </p:nvSpPr>
        <p:spPr>
          <a:xfrm>
            <a:off x="1492466" y="3268524"/>
            <a:ext cx="56938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/>
                <a:solidFill>
                  <a:schemeClr val="accent3"/>
                </a:solidFill>
                <a:effectLst/>
              </a:rPr>
              <a:t>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7924E-4AE5-9B41-BF49-0C29CE8A33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1724351"/>
            <a:ext cx="1041400" cy="952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B3F6DD-8653-C448-82FD-34D0BA6938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0082" y="3288455"/>
            <a:ext cx="1041400" cy="952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C44DC-DD13-2343-8CD4-838B3DDC5ADE}"/>
              </a:ext>
            </a:extLst>
          </p:cNvPr>
          <p:cNvSpPr txBox="1"/>
          <p:nvPr/>
        </p:nvSpPr>
        <p:spPr>
          <a:xfrm>
            <a:off x="4529639" y="252098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BCB3D1-B8C2-494A-8D43-F21BEE5C5A2F}"/>
              </a:ext>
            </a:extLst>
          </p:cNvPr>
          <p:cNvSpPr txBox="1"/>
          <p:nvPr/>
        </p:nvSpPr>
        <p:spPr>
          <a:xfrm>
            <a:off x="4469526" y="408706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2683694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5879007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4233149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3029891" y="2448918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3040401" y="344641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6386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EFBA7-9D1D-A941-9DD8-6CC15370E6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CE4882B-4B56-F14F-92C8-D874BC8161FF}"/>
              </a:ext>
            </a:extLst>
          </p:cNvPr>
          <p:cNvGrpSpPr/>
          <p:nvPr/>
        </p:nvGrpSpPr>
        <p:grpSpPr>
          <a:xfrm>
            <a:off x="2082784" y="1025694"/>
            <a:ext cx="950706" cy="1268137"/>
            <a:chOff x="2307501" y="2370083"/>
            <a:chExt cx="950706" cy="126813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40580FE-5E3C-274E-8C50-614B59DADD0F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0D69D8C-CBC3-0F45-9253-5F28414B1D9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2E2CE71-FD18-6042-971C-8D733393FA1C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939A172-6953-A449-A29C-90D430716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0E49ED8-A701-A549-8535-EF80BC751441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5CF09E3-A51F-3A4D-A97F-17C128557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5CB8A367-5250-E540-8D41-F1635958598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A8925A66-4306-0F43-8DE4-6F91F5EE140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46757771-3138-BC4E-BA80-098E2B860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4098ACDB-9A20-BC41-A2CF-C48B3704991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7B7C5D-BB0F-DB4C-A795-36FDBA8D0F0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2FC505-F6E4-1848-A80A-A07F97A8838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213240-05A7-1145-918F-B3A010AF0480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4EF941-1873-5D4B-92FF-89DD25DB64DC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35076-2E25-0D44-81F7-1FE8B0A19D92}"/>
              </a:ext>
            </a:extLst>
          </p:cNvPr>
          <p:cNvGrpSpPr/>
          <p:nvPr/>
        </p:nvGrpSpPr>
        <p:grpSpPr>
          <a:xfrm>
            <a:off x="2072776" y="2849669"/>
            <a:ext cx="960714" cy="1268137"/>
            <a:chOff x="2297493" y="672662"/>
            <a:chExt cx="960714" cy="12681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340826-F046-524E-B62B-76B3FBB5136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CB1C2E-3435-1144-B70E-113E16BE633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266758-24D6-824D-A2D8-07DDEE636A49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8DFC573-35C6-8549-85A9-38CC5E1D2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B9E35E30-2DE7-594C-BFDA-DDF61F387937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5F1DBF9A-EAEB-B04A-B035-24B7F6942E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DE9BD2-F562-F841-8E8E-61D10840DF61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04B6BE1-D8EB-7E4B-8EB2-F73DD2EEB4D5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FE067E2-3136-AD46-8C07-009C3E513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0D05346F-C5F1-9D4E-8170-DF6A2D798A5F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DA1E28-753B-3149-BCE0-16A353697660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34EF3FE-5522-B840-B8AD-2F10AEC747F9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2665458-BD24-5240-A8CC-D099C6F6404C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BF0C3-1190-E648-99DF-7D438E02ECD3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7971E5C-4DFA-A44B-81BD-65BBEFE2E070}"/>
              </a:ext>
            </a:extLst>
          </p:cNvPr>
          <p:cNvGrpSpPr/>
          <p:nvPr/>
        </p:nvGrpSpPr>
        <p:grpSpPr>
          <a:xfrm>
            <a:off x="3791217" y="2835710"/>
            <a:ext cx="960714" cy="1268137"/>
            <a:chOff x="3791217" y="2835710"/>
            <a:chExt cx="960714" cy="126813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8314617-3992-374B-A699-2EA331FEDC64}"/>
                </a:ext>
              </a:extLst>
            </p:cNvPr>
            <p:cNvGrpSpPr/>
            <p:nvPr/>
          </p:nvGrpSpPr>
          <p:grpSpPr>
            <a:xfrm>
              <a:off x="3791217" y="2835710"/>
              <a:ext cx="960714" cy="1268137"/>
              <a:chOff x="2297493" y="672662"/>
              <a:chExt cx="960714" cy="126813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4A17200-DE52-0548-8ACB-B504F4A9F024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C1CEEEBA-E4A5-544C-AC57-B1C2BD15F7C8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EAFEDC8F-FC3E-9443-8F10-D877442B0BAA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35EF8DDD-5EA4-6F49-9392-6F9E4EB4F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35735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F545ACF7-A175-3D45-8042-C5E0F787600C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4E181300-F7C6-D14D-AE18-2B21F84081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36A89D39-2B7E-1F4E-BFF0-AA9467BD3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B27983A0-471A-AE43-BEA4-0532553A640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72297462-50DF-C94D-A3EE-8BC146335A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098337A9-D0FE-EF4C-9A72-DC8CC94510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0694D5-B5FE-BC43-A5CE-16F6C853AE05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35D643A-5EA4-9745-837A-39B27CE92ABB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3B5A94-2510-DD4F-9FE4-4BFD2E3521A8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9063B9-E91D-714C-AE56-EF83F035D26F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0CB90-DDAD-FC44-AC48-B76FED78C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355" y="3244972"/>
              <a:ext cx="192204" cy="36708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EF5DC-3F6B-384E-B499-739524CC56A9}"/>
              </a:ext>
            </a:extLst>
          </p:cNvPr>
          <p:cNvSpPr txBox="1"/>
          <p:nvPr/>
        </p:nvSpPr>
        <p:spPr>
          <a:xfrm>
            <a:off x="3553479" y="33042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92EAB7-D12D-4D4E-9038-855F3D2BF042}"/>
              </a:ext>
            </a:extLst>
          </p:cNvPr>
          <p:cNvGrpSpPr/>
          <p:nvPr/>
        </p:nvGrpSpPr>
        <p:grpSpPr>
          <a:xfrm>
            <a:off x="5254291" y="2801982"/>
            <a:ext cx="960714" cy="1268137"/>
            <a:chOff x="5254291" y="2801982"/>
            <a:chExt cx="960714" cy="126813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626FDB1-E8AA-FF43-ABA3-3B39CE9541CA}"/>
                </a:ext>
              </a:extLst>
            </p:cNvPr>
            <p:cNvGrpSpPr/>
            <p:nvPr/>
          </p:nvGrpSpPr>
          <p:grpSpPr>
            <a:xfrm>
              <a:off x="5254291" y="2801982"/>
              <a:ext cx="960714" cy="1268137"/>
              <a:chOff x="2297493" y="672662"/>
              <a:chExt cx="960714" cy="1268137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433E115-2BB8-934C-8075-277E942971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598C5073-B85D-2446-B8E0-772BA52151DB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F424E851-DBE8-284E-88F5-7F17CCD27AAE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D31021-77F9-E74B-94E6-EAB81DB66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60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54B26F41-3FD5-3741-AAAD-DA39B15629B4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2" name="Straight Connector 81">
                      <a:extLst>
                        <a:ext uri="{FF2B5EF4-FFF2-40B4-BE49-F238E27FC236}">
                          <a16:creationId xmlns:a16="http://schemas.microsoft.com/office/drawing/2014/main" id="{AF7C4052-6C89-BC48-B59D-BDD1625C78B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A79BC29C-8B43-E443-9406-127637926D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9" name="Group 78">
                    <a:extLst>
                      <a:ext uri="{FF2B5EF4-FFF2-40B4-BE49-F238E27FC236}">
                        <a16:creationId xmlns:a16="http://schemas.microsoft.com/office/drawing/2014/main" id="{210268F3-714D-F14D-A56C-28A9F78185F2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60B183CD-A331-DD4A-A8DC-2AFFD81FF0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38289CBA-AC1A-DA4C-A8F1-889B639A4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3284930-81D2-2346-9076-A4EF421A7C60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74C0B4-0730-5949-802A-D64A5FB5BF89}"/>
                  </a:ext>
                </a:extLst>
              </p:cNvPr>
              <p:cNvSpPr txBox="1"/>
              <p:nvPr/>
            </p:nvSpPr>
            <p:spPr>
              <a:xfrm>
                <a:off x="2837792" y="1607752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29CC73A-65BB-DD44-B18B-90A9A2A54C29}"/>
                  </a:ext>
                </a:extLst>
              </p:cNvPr>
              <p:cNvSpPr txBox="1"/>
              <p:nvPr/>
            </p:nvSpPr>
            <p:spPr>
              <a:xfrm>
                <a:off x="2833785" y="721832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6629338-CE4F-FA48-950F-6F811BE7218B}"/>
                  </a:ext>
                </a:extLst>
              </p:cNvPr>
              <p:cNvSpPr txBox="1"/>
              <p:nvPr/>
            </p:nvSpPr>
            <p:spPr>
              <a:xfrm>
                <a:off x="2297493" y="1093406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5B8F05F-3F72-F34A-B75B-FAE3D9F87B83}"/>
                </a:ext>
              </a:extLst>
            </p:cNvPr>
            <p:cNvCxnSpPr>
              <a:cxnSpLocks/>
              <a:endCxn id="81" idx="4"/>
            </p:cNvCxnSpPr>
            <p:nvPr/>
          </p:nvCxnSpPr>
          <p:spPr>
            <a:xfrm>
              <a:off x="5836633" y="3211244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88DBE0DC-E864-3E4E-B5F3-98BD6EF55149}"/>
              </a:ext>
            </a:extLst>
          </p:cNvPr>
          <p:cNvSpPr txBox="1"/>
          <p:nvPr/>
        </p:nvSpPr>
        <p:spPr>
          <a:xfrm>
            <a:off x="5016553" y="32705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A45F275-878D-4445-86A4-A4DDA8954AC7}"/>
              </a:ext>
            </a:extLst>
          </p:cNvPr>
          <p:cNvSpPr txBox="1"/>
          <p:nvPr/>
        </p:nvSpPr>
        <p:spPr>
          <a:xfrm>
            <a:off x="3471957" y="14919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06DDE36-C4F6-6C4F-B44D-0884D9EB0D8B}"/>
              </a:ext>
            </a:extLst>
          </p:cNvPr>
          <p:cNvSpPr txBox="1"/>
          <p:nvPr/>
        </p:nvSpPr>
        <p:spPr>
          <a:xfrm>
            <a:off x="5003857" y="14919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036D726-C8C4-3B48-8138-6F4D22B6C601}"/>
              </a:ext>
            </a:extLst>
          </p:cNvPr>
          <p:cNvGrpSpPr/>
          <p:nvPr/>
        </p:nvGrpSpPr>
        <p:grpSpPr>
          <a:xfrm>
            <a:off x="3744401" y="1011399"/>
            <a:ext cx="950706" cy="1268137"/>
            <a:chOff x="3744401" y="1011399"/>
            <a:chExt cx="950706" cy="126813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0604976-DCCC-2947-AFE0-932A26FB0939}"/>
                </a:ext>
              </a:extLst>
            </p:cNvPr>
            <p:cNvGrpSpPr/>
            <p:nvPr/>
          </p:nvGrpSpPr>
          <p:grpSpPr>
            <a:xfrm>
              <a:off x="3744401" y="1011399"/>
              <a:ext cx="950706" cy="1268137"/>
              <a:chOff x="2307501" y="2370083"/>
              <a:chExt cx="950706" cy="1268137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A22D4546-72F0-534D-BEED-15E9F823FEDE}"/>
                  </a:ext>
                </a:extLst>
              </p:cNvPr>
              <p:cNvGrpSpPr/>
              <p:nvPr/>
            </p:nvGrpSpPr>
            <p:grpSpPr>
              <a:xfrm>
                <a:off x="2343807" y="2370083"/>
                <a:ext cx="914400" cy="1268137"/>
                <a:chOff x="2343807" y="672662"/>
                <a:chExt cx="914400" cy="1268137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71A6F78F-77BA-A540-976A-27A574EE7531}"/>
                    </a:ext>
                  </a:extLst>
                </p:cNvPr>
                <p:cNvGrpSpPr/>
                <p:nvPr/>
              </p:nvGrpSpPr>
              <p:grpSpPr>
                <a:xfrm>
                  <a:off x="2343807" y="672662"/>
                  <a:ext cx="914400" cy="1268137"/>
                  <a:chOff x="2900855" y="2091559"/>
                  <a:chExt cx="914400" cy="1268137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97B08CA-935F-0641-B199-3F03E6926EEC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19C7FB13-2032-7A4E-A119-52A9A41D0C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00855" y="2718894"/>
                    <a:ext cx="537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4BE50A2F-09FE-BE4D-8DC3-205AC42C6227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589DC12A-BDC5-C543-AA18-86B122F030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D05F543-20CC-A14C-AAF6-3DFF927132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2BB79BB-C3E6-BF4E-9D01-07EDC902E52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CCC42B17-DFB8-BD4E-848E-2EF020890E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" name="Oval 101">
                      <a:extLst>
                        <a:ext uri="{FF2B5EF4-FFF2-40B4-BE49-F238E27FC236}">
                          <a16:creationId xmlns:a16="http://schemas.microsoft.com/office/drawing/2014/main" id="{38045426-B269-A84D-A646-557EC9E7A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67A19B6C-8E7E-3247-A676-051CDC1AED6F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4002744-C3D3-2344-A410-9525EB02C6A2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C19880D-88BF-EC47-A944-2FD971EF8853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21E4A90-EAD6-9545-8F1A-CFBF044960CB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7C17F0F-4F0B-B542-800A-5ED8FC03BE34}"/>
                </a:ext>
              </a:extLst>
            </p:cNvPr>
            <p:cNvCxnSpPr>
              <a:cxnSpLocks/>
            </p:cNvCxnSpPr>
            <p:nvPr/>
          </p:nvCxnSpPr>
          <p:spPr>
            <a:xfrm>
              <a:off x="4318514" y="1430185"/>
              <a:ext cx="5255" cy="43123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3D11491-1BB1-DB49-AB51-89EBC6B20662}"/>
              </a:ext>
            </a:extLst>
          </p:cNvPr>
          <p:cNvGrpSpPr/>
          <p:nvPr/>
        </p:nvGrpSpPr>
        <p:grpSpPr>
          <a:xfrm>
            <a:off x="5230732" y="1025694"/>
            <a:ext cx="950706" cy="1268137"/>
            <a:chOff x="5230732" y="1025694"/>
            <a:chExt cx="950706" cy="1268137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6A67770-B08A-6C42-A197-3F7543649EB4}"/>
                </a:ext>
              </a:extLst>
            </p:cNvPr>
            <p:cNvGrpSpPr/>
            <p:nvPr/>
          </p:nvGrpSpPr>
          <p:grpSpPr>
            <a:xfrm>
              <a:off x="5230732" y="1025694"/>
              <a:ext cx="950706" cy="1268137"/>
              <a:chOff x="2307501" y="2370083"/>
              <a:chExt cx="950706" cy="126813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A91221E7-9C06-5447-94F0-77198A17A2E0}"/>
                  </a:ext>
                </a:extLst>
              </p:cNvPr>
              <p:cNvGrpSpPr/>
              <p:nvPr/>
            </p:nvGrpSpPr>
            <p:grpSpPr>
              <a:xfrm>
                <a:off x="2522483" y="2370083"/>
                <a:ext cx="735724" cy="1268137"/>
                <a:chOff x="2522483" y="672662"/>
                <a:chExt cx="735724" cy="1268137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50ED9F8-7CD5-C44A-A94B-9241B5882D1B}"/>
                    </a:ext>
                  </a:extLst>
                </p:cNvPr>
                <p:cNvGrpSpPr/>
                <p:nvPr/>
              </p:nvGrpSpPr>
              <p:grpSpPr>
                <a:xfrm>
                  <a:off x="2522483" y="672662"/>
                  <a:ext cx="735724" cy="1268137"/>
                  <a:chOff x="3079531" y="2091559"/>
                  <a:chExt cx="735724" cy="126813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23276740-0941-EB49-8D86-36798C5D2306}"/>
                      </a:ext>
                    </a:extLst>
                  </p:cNvPr>
                  <p:cNvSpPr/>
                  <p:nvPr/>
                </p:nvSpPr>
                <p:spPr>
                  <a:xfrm>
                    <a:off x="3079531" y="2343807"/>
                    <a:ext cx="735724" cy="735724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891437F8-A5F2-1C49-B7BE-818D99582331}"/>
                      </a:ext>
                    </a:extLst>
                  </p:cNvPr>
                  <p:cNvGrpSpPr/>
                  <p:nvPr/>
                </p:nvGrpSpPr>
                <p:grpSpPr>
                  <a:xfrm>
                    <a:off x="3394841" y="2091559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1B9732F4-91B6-7543-8FE1-E773AD6C2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591565F4-6C94-0F49-9E2C-43E611C02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88AFEEE1-7961-EC4E-BBED-66663DF7D3F6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394841" y="2932055"/>
                    <a:ext cx="94594" cy="427641"/>
                    <a:chOff x="3394841" y="2091559"/>
                    <a:chExt cx="94594" cy="427641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026657FF-622D-A14B-92CF-98EA47CBB3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42138" y="2091559"/>
                      <a:ext cx="0" cy="385598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C4806CB3-5CE8-A84A-91DF-9D622C2D1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4841" y="2424606"/>
                      <a:ext cx="94594" cy="94594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0D53932-0752-5F47-B420-895EC198C1D7}"/>
                    </a:ext>
                  </a:extLst>
                </p:cNvPr>
                <p:cNvSpPr txBox="1"/>
                <p:nvPr/>
              </p:nvSpPr>
              <p:spPr>
                <a:xfrm>
                  <a:off x="2906109" y="982045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04EAC6-DA4D-4B40-B93F-5590CDCF72F7}"/>
                  </a:ext>
                </a:extLst>
              </p:cNvPr>
              <p:cNvSpPr txBox="1"/>
              <p:nvPr/>
            </p:nvSpPr>
            <p:spPr>
              <a:xfrm>
                <a:off x="2837792" y="2411525"/>
                <a:ext cx="26962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FDD7535-2965-A24D-BC93-855B73F94AE0}"/>
                  </a:ext>
                </a:extLst>
              </p:cNvPr>
              <p:cNvSpPr txBox="1"/>
              <p:nvPr/>
            </p:nvSpPr>
            <p:spPr>
              <a:xfrm>
                <a:off x="2837792" y="3322640"/>
                <a:ext cx="2776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D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6AE1808-CAD4-BF49-BC2C-D6BB261DDF68}"/>
                  </a:ext>
                </a:extLst>
              </p:cNvPr>
              <p:cNvSpPr txBox="1"/>
              <p:nvPr/>
            </p:nvSpPr>
            <p:spPr>
              <a:xfrm>
                <a:off x="2307501" y="2787214"/>
                <a:ext cx="28405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</a:t>
                </a:r>
              </a:p>
            </p:txBody>
          </p:sp>
        </p:grp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BA279AA-1592-B04C-9D5A-FB2ED5F317A1}"/>
                </a:ext>
              </a:extLst>
            </p:cNvPr>
            <p:cNvCxnSpPr>
              <a:cxnSpLocks/>
            </p:cNvCxnSpPr>
            <p:nvPr/>
          </p:nvCxnSpPr>
          <p:spPr>
            <a:xfrm>
              <a:off x="5799318" y="1421805"/>
              <a:ext cx="239198" cy="3556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3A55D68-0908-1D4E-99C8-CFFD510B94FB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38" y="1651342"/>
              <a:ext cx="662365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395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9298" y="778557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4126039" y="2044929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4571723" y="438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F4D747-208D-8949-B415-06B5B1EDC62C}"/>
              </a:ext>
            </a:extLst>
          </p:cNvPr>
          <p:cNvSpPr txBox="1"/>
          <p:nvPr/>
        </p:nvSpPr>
        <p:spPr>
          <a:xfrm>
            <a:off x="5328861" y="47483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4893298" y="762188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6039" y="3154696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>
            <a:off x="3946887" y="2030325"/>
            <a:ext cx="2863816" cy="163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6784679" y="1972846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6879273" y="186625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699996A9-AF01-9D41-9062-56622117438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432357" y="1402878"/>
            <a:ext cx="756741" cy="1269985"/>
          </a:xfrm>
          <a:prstGeom prst="bentConnector3">
            <a:avLst>
              <a:gd name="adj1" fmla="val -302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627950" y="2672263"/>
            <a:ext cx="58331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2601063" y="2638438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2323321" y="251837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9FC22D3-A3CA-E84E-8FE2-3F2163E7C433}"/>
              </a:ext>
            </a:extLst>
          </p:cNvPr>
          <p:cNvCxnSpPr>
            <a:cxnSpLocks/>
          </p:cNvCxnSpPr>
          <p:nvPr/>
        </p:nvCxnSpPr>
        <p:spPr>
          <a:xfrm flipH="1">
            <a:off x="3426250" y="1389359"/>
            <a:ext cx="1519598" cy="17666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3438867" y="3144186"/>
            <a:ext cx="1" cy="627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2695657" y="3782029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2616832" y="3736759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2332714" y="36281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3394595" y="3736767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B44956-9944-514C-9708-13E8AEA074EC}"/>
              </a:ext>
            </a:extLst>
          </p:cNvPr>
          <p:cNvSpPr/>
          <p:nvPr/>
        </p:nvSpPr>
        <p:spPr>
          <a:xfrm rot="10800000">
            <a:off x="3152854" y="263318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5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516C8-AE77-AB4C-9E55-C0CAAE6ADFC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BA0F7C-406A-D245-9717-D53D9312E549}"/>
              </a:ext>
            </a:extLst>
          </p:cNvPr>
          <p:cNvGrpSpPr/>
          <p:nvPr/>
        </p:nvGrpSpPr>
        <p:grpSpPr>
          <a:xfrm>
            <a:off x="3360831" y="770090"/>
            <a:ext cx="950706" cy="1268137"/>
            <a:chOff x="2307501" y="2370083"/>
            <a:chExt cx="950706" cy="126813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7B090F-09D8-2F4D-A029-BA21E5CF191D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681A30C-3279-764A-93E8-A385599DD8D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BE5F11C-E4FA-DD4C-BD76-17D291CDA1BA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7863E6A-7E67-C74E-ACA2-46A806BAD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D412F9F-0C6B-4449-AD3A-6B060211497B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4F453C5B-8CDF-AF43-9FF5-ACF1F554A2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1E30B50-C922-6C45-839E-02125562FF45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2F166F8-58AC-9341-9CB9-A49E386BCEFC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B73D189F-51FC-554F-8475-64A485E00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9C26BCD-6ED8-9844-BDBB-0C809BA941F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B27CAA-F366-4848-B941-86A1C1619B43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C79BB7-C6BF-C64D-ABEE-A0C466023F07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C494D8-2C50-8B46-8848-F3181B4A1379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D145AD-9768-184D-BD09-56C0817D017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E99AB-DAD6-AA41-A340-6BF68CB7D9A7}"/>
              </a:ext>
            </a:extLst>
          </p:cNvPr>
          <p:cNvGrpSpPr/>
          <p:nvPr/>
        </p:nvGrpSpPr>
        <p:grpSpPr>
          <a:xfrm>
            <a:off x="2654273" y="3240812"/>
            <a:ext cx="960714" cy="1268137"/>
            <a:chOff x="2297493" y="672662"/>
            <a:chExt cx="960714" cy="126813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E8A91BF-4D76-8D4D-B641-A236C66AE1E0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5FCE40F-97CF-DF41-A9F2-4824B0EAB8CA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2122761-D64C-8B41-AFEF-646548DF57F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72E35E61-4895-9B4B-9E5E-7FCFADF2C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20E1560-5A30-4C4E-9A64-7125A481FB99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878402A-4364-7E47-AD9B-6D919C0B3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05B525C-E2C7-8D49-AA56-E973590B9DFA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A5FD635F-1E34-B344-8259-3CA38A5DE251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655C698A-AF83-7449-A5D0-038FFA208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009ABC0C-9973-C943-8391-B3BE82EBDECE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EC5B0F8-AC62-CD4E-8693-750523F440C1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1B3B6-434F-8443-B7C0-6ACBD03E6572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E17D00E-7870-144E-82E8-FF4DE67B3461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397DB-C4F4-8944-8CF4-B08538D67411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183354F-750F-4F47-8230-1E2E4010BE33}"/>
              </a:ext>
            </a:extLst>
          </p:cNvPr>
          <p:cNvSpPr txBox="1"/>
          <p:nvPr/>
        </p:nvSpPr>
        <p:spPr>
          <a:xfrm>
            <a:off x="3099843" y="447853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96B32A-4CC0-F047-A60B-0AE6DF9CFEA9}"/>
              </a:ext>
            </a:extLst>
          </p:cNvPr>
          <p:cNvGrpSpPr/>
          <p:nvPr/>
        </p:nvGrpSpPr>
        <p:grpSpPr>
          <a:xfrm>
            <a:off x="3363286" y="1949292"/>
            <a:ext cx="950706" cy="1268137"/>
            <a:chOff x="2307501" y="2370083"/>
            <a:chExt cx="950706" cy="126813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B29B8-5901-D74A-BAC3-8E185501F167}"/>
                </a:ext>
              </a:extLst>
            </p:cNvPr>
            <p:cNvGrpSpPr/>
            <p:nvPr/>
          </p:nvGrpSpPr>
          <p:grpSpPr>
            <a:xfrm>
              <a:off x="2343807" y="2370083"/>
              <a:ext cx="914400" cy="1268137"/>
              <a:chOff x="2343807" y="672662"/>
              <a:chExt cx="914400" cy="126813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96FB59B-9042-8940-9C1C-59CF6D003BD9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0FE9BBF-90C0-9942-9A96-5805382A6EE4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BD0A745-82F7-BD49-8ED9-9D65AAFA6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4A75E9B1-0644-124C-B070-AF2FF01DEFBA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F2D0EF0-FCC9-9649-B6B3-9D45A178C3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8B754FBB-9D6F-FE4D-A743-25BE4114AFB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33D5035-3A6A-2A45-9184-CCC0B6E3D0CB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360A24C1-8C7A-2346-B065-AB2CF3CF82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72F83144-711E-7243-A80F-DF0B44051F39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56C5F8-EA0E-534A-AD5F-702D96714ACD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B099A24-DC3E-2F4F-95DD-DD213169DB1A}"/>
                </a:ext>
              </a:extLst>
            </p:cNvPr>
            <p:cNvSpPr txBox="1"/>
            <p:nvPr/>
          </p:nvSpPr>
          <p:spPr>
            <a:xfrm>
              <a:off x="2837792" y="2411525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E132A35-B8F2-594E-AF69-39EE0820E6A4}"/>
                </a:ext>
              </a:extLst>
            </p:cNvPr>
            <p:cNvSpPr txBox="1"/>
            <p:nvPr/>
          </p:nvSpPr>
          <p:spPr>
            <a:xfrm>
              <a:off x="2837792" y="3322640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A750298-4070-E144-BF92-028B32909BEB}"/>
                </a:ext>
              </a:extLst>
            </p:cNvPr>
            <p:cNvSpPr txBox="1"/>
            <p:nvPr/>
          </p:nvSpPr>
          <p:spPr>
            <a:xfrm>
              <a:off x="2307501" y="2787214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E0E3979-C297-BA4A-B80B-53448E52FA34}"/>
              </a:ext>
            </a:extLst>
          </p:cNvPr>
          <p:cNvGrpSpPr/>
          <p:nvPr/>
        </p:nvGrpSpPr>
        <p:grpSpPr>
          <a:xfrm>
            <a:off x="4123322" y="3232345"/>
            <a:ext cx="960714" cy="1268137"/>
            <a:chOff x="2297493" y="672662"/>
            <a:chExt cx="960714" cy="126813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27F3F84-8D81-DD41-98CF-2466EF3A263F}"/>
                </a:ext>
              </a:extLst>
            </p:cNvPr>
            <p:cNvGrpSpPr/>
            <p:nvPr/>
          </p:nvGrpSpPr>
          <p:grpSpPr>
            <a:xfrm>
              <a:off x="2343807" y="672662"/>
              <a:ext cx="914400" cy="1268137"/>
              <a:chOff x="2343807" y="672662"/>
              <a:chExt cx="914400" cy="126813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B22A533-475C-BE41-A5B0-0245BBED0E4D}"/>
                  </a:ext>
                </a:extLst>
              </p:cNvPr>
              <p:cNvGrpSpPr/>
              <p:nvPr/>
            </p:nvGrpSpPr>
            <p:grpSpPr>
              <a:xfrm>
                <a:off x="2343807" y="672662"/>
                <a:ext cx="914400" cy="1268137"/>
                <a:chOff x="2900855" y="2091559"/>
                <a:chExt cx="914400" cy="1268137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3C005C7-EC15-AF4F-B437-ED65B9DD22BF}"/>
                    </a:ext>
                  </a:extLst>
                </p:cNvPr>
                <p:cNvSpPr/>
                <p:nvPr/>
              </p:nvSpPr>
              <p:spPr>
                <a:xfrm>
                  <a:off x="3079531" y="2343807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B952A843-14A0-1A42-85DC-7FD811A42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0855" y="2718894"/>
                  <a:ext cx="357352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C2F2B6FF-03DC-5A4E-B651-18EA1F74B26E}"/>
                    </a:ext>
                  </a:extLst>
                </p:cNvPr>
                <p:cNvGrpSpPr/>
                <p:nvPr/>
              </p:nvGrpSpPr>
              <p:grpSpPr>
                <a:xfrm>
                  <a:off x="3394841" y="2091559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B980B4E-18EA-144A-8B11-F28DCD5A7C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6D26863-7D7F-1049-A8A1-6EEF754C94AD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48F2709B-8DB2-C349-8897-6EB2D18CADC0}"/>
                    </a:ext>
                  </a:extLst>
                </p:cNvPr>
                <p:cNvGrpSpPr/>
                <p:nvPr/>
              </p:nvGrpSpPr>
              <p:grpSpPr>
                <a:xfrm rot="10800000">
                  <a:off x="3394841" y="29320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09F04219-698F-4A49-9269-946C7B085E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3E06958B-1F91-354A-BD30-C8F7CDA27FE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354872B-3886-EE4F-B7E0-D8A29EFD8665}"/>
                  </a:ext>
                </a:extLst>
              </p:cNvPr>
              <p:cNvSpPr txBox="1"/>
              <p:nvPr/>
            </p:nvSpPr>
            <p:spPr>
              <a:xfrm>
                <a:off x="2906109" y="982045"/>
                <a:ext cx="2952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F855D9-0365-9C47-9E34-6C80B90276F7}"/>
                </a:ext>
              </a:extLst>
            </p:cNvPr>
            <p:cNvSpPr txBox="1"/>
            <p:nvPr/>
          </p:nvSpPr>
          <p:spPr>
            <a:xfrm>
              <a:off x="2837792" y="1607752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C5C90D-C2A4-AF4A-9F14-E6BE633D829A}"/>
                </a:ext>
              </a:extLst>
            </p:cNvPr>
            <p:cNvSpPr txBox="1"/>
            <p:nvPr/>
          </p:nvSpPr>
          <p:spPr>
            <a:xfrm>
              <a:off x="2833785" y="72183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FC7B07-F8E4-574E-BC37-4FB532B905EB}"/>
                </a:ext>
              </a:extLst>
            </p:cNvPr>
            <p:cNvSpPr txBox="1"/>
            <p:nvPr/>
          </p:nvSpPr>
          <p:spPr>
            <a:xfrm>
              <a:off x="2297493" y="1093406"/>
              <a:ext cx="2840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G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E89973-2F8A-7745-97A2-E3D378FB3B8A}"/>
              </a:ext>
            </a:extLst>
          </p:cNvPr>
          <p:cNvSpPr txBox="1"/>
          <p:nvPr/>
        </p:nvSpPr>
        <p:spPr>
          <a:xfrm>
            <a:off x="3804860" y="48081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0B16021-B47E-AE49-962E-483089719F25}"/>
              </a:ext>
            </a:extLst>
          </p:cNvPr>
          <p:cNvCxnSpPr>
            <a:cxnSpLocks/>
          </p:cNvCxnSpPr>
          <p:nvPr/>
        </p:nvCxnSpPr>
        <p:spPr>
          <a:xfrm flipH="1" flipV="1">
            <a:off x="4025935" y="3239757"/>
            <a:ext cx="1858398" cy="10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484D9-86F5-5C42-9EF5-DFCDDB15C1DE}"/>
              </a:ext>
            </a:extLst>
          </p:cNvPr>
          <p:cNvSpPr/>
          <p:nvPr/>
        </p:nvSpPr>
        <p:spPr>
          <a:xfrm>
            <a:off x="5815833" y="320801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E776F-B11E-2942-860B-BC76D4EF2574}"/>
              </a:ext>
            </a:extLst>
          </p:cNvPr>
          <p:cNvSpPr txBox="1"/>
          <p:nvPr/>
        </p:nvSpPr>
        <p:spPr>
          <a:xfrm>
            <a:off x="5931630" y="30757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1B42DA-2009-CC40-9C72-0EBD7E57A829}"/>
              </a:ext>
            </a:extLst>
          </p:cNvPr>
          <p:cNvCxnSpPr>
            <a:cxnSpLocks/>
          </p:cNvCxnSpPr>
          <p:nvPr/>
        </p:nvCxnSpPr>
        <p:spPr>
          <a:xfrm flipH="1">
            <a:off x="2243667" y="1395285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E297F31-4AB3-3746-A114-E02964C5F678}"/>
              </a:ext>
            </a:extLst>
          </p:cNvPr>
          <p:cNvSpPr/>
          <p:nvPr/>
        </p:nvSpPr>
        <p:spPr>
          <a:xfrm rot="10800000">
            <a:off x="3169347" y="2533161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FB486-2545-624F-B83F-76CB5112C2C3}"/>
              </a:ext>
            </a:extLst>
          </p:cNvPr>
          <p:cNvSpPr txBox="1"/>
          <p:nvPr/>
        </p:nvSpPr>
        <p:spPr>
          <a:xfrm>
            <a:off x="1942750" y="123506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94364F2-3F60-1447-89D5-B38CDBE83975}"/>
              </a:ext>
            </a:extLst>
          </p:cNvPr>
          <p:cNvCxnSpPr>
            <a:cxnSpLocks/>
          </p:cNvCxnSpPr>
          <p:nvPr/>
        </p:nvCxnSpPr>
        <p:spPr>
          <a:xfrm>
            <a:off x="2689726" y="1388957"/>
            <a:ext cx="1918" cy="24934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537EF24-E3BF-3141-BA23-E1AD13CDDED1}"/>
              </a:ext>
            </a:extLst>
          </p:cNvPr>
          <p:cNvCxnSpPr>
            <a:cxnSpLocks/>
          </p:cNvCxnSpPr>
          <p:nvPr/>
        </p:nvCxnSpPr>
        <p:spPr>
          <a:xfrm flipH="1">
            <a:off x="3233845" y="3243095"/>
            <a:ext cx="1486003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FC8CC134-4880-404D-A836-18DF93CB9CEE}"/>
              </a:ext>
            </a:extLst>
          </p:cNvPr>
          <p:cNvSpPr/>
          <p:nvPr/>
        </p:nvSpPr>
        <p:spPr>
          <a:xfrm rot="10800000">
            <a:off x="3892970" y="3186374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63A98B-9533-5C43-A277-2B8DEEBC19FD}"/>
              </a:ext>
            </a:extLst>
          </p:cNvPr>
          <p:cNvSpPr txBox="1"/>
          <p:nvPr/>
        </p:nvSpPr>
        <p:spPr>
          <a:xfrm>
            <a:off x="1980232" y="243471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99F24F-A85A-D544-B0EE-3533F4BE0332}"/>
              </a:ext>
            </a:extLst>
          </p:cNvPr>
          <p:cNvSpPr/>
          <p:nvPr/>
        </p:nvSpPr>
        <p:spPr>
          <a:xfrm rot="10800000">
            <a:off x="2648450" y="1356472"/>
            <a:ext cx="94594" cy="9459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AE8C82-2DC2-C04D-8AFD-9A9D4B96A5CD}"/>
              </a:ext>
            </a:extLst>
          </p:cNvPr>
          <p:cNvSpPr txBox="1"/>
          <p:nvPr/>
        </p:nvSpPr>
        <p:spPr>
          <a:xfrm>
            <a:off x="4568892" y="44562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2DA087-5BCC-484C-9F30-5B50E1A265BC}"/>
              </a:ext>
            </a:extLst>
          </p:cNvPr>
          <p:cNvCxnSpPr>
            <a:cxnSpLocks/>
          </p:cNvCxnSpPr>
          <p:nvPr/>
        </p:nvCxnSpPr>
        <p:spPr>
          <a:xfrm flipH="1">
            <a:off x="2258913" y="2579498"/>
            <a:ext cx="1147835" cy="9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20B549-863C-FA4F-AC45-ECF60587A123}"/>
              </a:ext>
            </a:extLst>
          </p:cNvPr>
          <p:cNvCxnSpPr>
            <a:cxnSpLocks/>
          </p:cNvCxnSpPr>
          <p:nvPr/>
        </p:nvCxnSpPr>
        <p:spPr>
          <a:xfrm flipV="1">
            <a:off x="3212371" y="2571032"/>
            <a:ext cx="1" cy="3308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74D3F34-0361-6342-B8AB-59E978ED0218}"/>
              </a:ext>
            </a:extLst>
          </p:cNvPr>
          <p:cNvCxnSpPr>
            <a:cxnSpLocks/>
          </p:cNvCxnSpPr>
          <p:nvPr/>
        </p:nvCxnSpPr>
        <p:spPr>
          <a:xfrm flipH="1" flipV="1">
            <a:off x="3212371" y="2901849"/>
            <a:ext cx="961753" cy="9590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7642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7AC13E-962F-4D45-B16D-F9AC1A3A0479}"/>
              </a:ext>
            </a:extLst>
          </p:cNvPr>
          <p:cNvSpPr/>
          <p:nvPr/>
        </p:nvSpPr>
        <p:spPr>
          <a:xfrm>
            <a:off x="1686775" y="1209146"/>
            <a:ext cx="5522382" cy="35771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73278-664F-0848-889C-61AF4E97921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CB3FE-67B2-E94D-99F3-251F5302ED31}"/>
              </a:ext>
            </a:extLst>
          </p:cNvPr>
          <p:cNvSpPr txBox="1"/>
          <p:nvPr/>
        </p:nvSpPr>
        <p:spPr>
          <a:xfrm>
            <a:off x="2488991" y="493693"/>
            <a:ext cx="47201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By </a:t>
            </a:r>
            <a:r>
              <a:rPr lang="en-US" sz="1050" dirty="0" err="1"/>
              <a:t>inductiveload</a:t>
            </a:r>
            <a:r>
              <a:rPr lang="en-US" sz="1050" dirty="0"/>
              <a:t> - Own work using: Inkscape 0.43, Public Domain, https://</a:t>
            </a:r>
            <a:r>
              <a:rPr lang="en-US" sz="1050" dirty="0" err="1"/>
              <a:t>commons.wikimedia.org</a:t>
            </a:r>
            <a:r>
              <a:rPr lang="en-US" sz="1050" dirty="0"/>
              <a:t>/w/</a:t>
            </a:r>
            <a:r>
              <a:rPr lang="en-US" sz="1050" dirty="0" err="1"/>
              <a:t>index.php?curid</a:t>
            </a:r>
            <a:r>
              <a:rPr lang="en-US" sz="1050" dirty="0"/>
              <a:t>=943028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49322-FCE9-7C40-ADE6-3C385B19A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42" y="1767946"/>
            <a:ext cx="4216400" cy="233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37542D-B43B-1240-A477-11E6C8B41F13}"/>
              </a:ext>
            </a:extLst>
          </p:cNvPr>
          <p:cNvSpPr txBox="1"/>
          <p:nvPr/>
        </p:nvSpPr>
        <p:spPr>
          <a:xfrm>
            <a:off x="4078190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D9BBC-30D1-444D-BEEF-B74814E1363F}"/>
              </a:ext>
            </a:extLst>
          </p:cNvPr>
          <p:cNvSpPr txBox="1"/>
          <p:nvPr/>
        </p:nvSpPr>
        <p:spPr>
          <a:xfrm>
            <a:off x="5501647" y="14601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65E0B2-EC58-7E45-85A4-BA26A40830A3}"/>
              </a:ext>
            </a:extLst>
          </p:cNvPr>
          <p:cNvSpPr txBox="1"/>
          <p:nvPr/>
        </p:nvSpPr>
        <p:spPr>
          <a:xfrm>
            <a:off x="3256923" y="4121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70C3F9-8C89-4E46-818F-48A843977D6B}"/>
              </a:ext>
            </a:extLst>
          </p:cNvPr>
          <p:cNvSpPr txBox="1"/>
          <p:nvPr/>
        </p:nvSpPr>
        <p:spPr>
          <a:xfrm>
            <a:off x="4078190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C59E4-BD03-3942-A195-AB31B591458F}"/>
              </a:ext>
            </a:extLst>
          </p:cNvPr>
          <p:cNvSpPr txBox="1"/>
          <p:nvPr/>
        </p:nvSpPr>
        <p:spPr>
          <a:xfrm>
            <a:off x="5501647" y="411746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07867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E82FBE-0377-ED46-AB11-B16AA7E60C31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3B4E1F8-1B15-7841-AFE8-519B876619EB}"/>
                </a:ext>
              </a:extLst>
            </p:cNvPr>
            <p:cNvCxnSpPr/>
            <p:nvPr/>
          </p:nvCxnSpPr>
          <p:spPr>
            <a:xfrm>
              <a:off x="5790692" y="2782991"/>
              <a:ext cx="0" cy="39602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2B04C2-1B60-944A-B2FA-B7BB994F5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224" y="2291292"/>
              <a:ext cx="6510" cy="14553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15CF9C3-8D58-9141-9994-3C076F468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4788" y="3027534"/>
              <a:ext cx="455946" cy="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6A924A9-283C-CF45-8AC9-0128D5575E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93564" y="3020961"/>
              <a:ext cx="1467322" cy="47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770941E-EE2D-6A4C-97F8-C53F002A463D}"/>
                </a:ext>
              </a:extLst>
            </p:cNvPr>
            <p:cNvSpPr txBox="1"/>
            <p:nvPr/>
          </p:nvSpPr>
          <p:spPr>
            <a:xfrm>
              <a:off x="5648666" y="43614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9B29643-87E5-4248-B792-B81381A69BC2}"/>
                </a:ext>
              </a:extLst>
            </p:cNvPr>
            <p:cNvSpPr txBox="1"/>
            <p:nvPr/>
          </p:nvSpPr>
          <p:spPr>
            <a:xfrm>
              <a:off x="5642732" y="134382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D6414B-C52A-F248-B705-976B831050A8}"/>
                </a:ext>
              </a:extLst>
            </p:cNvPr>
            <p:cNvSpPr/>
            <p:nvPr/>
          </p:nvSpPr>
          <p:spPr>
            <a:xfrm>
              <a:off x="4572000" y="2990232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2F03197-6B4A-EF45-99B8-45D10747CC58}"/>
                </a:ext>
              </a:extLst>
            </p:cNvPr>
            <p:cNvSpPr/>
            <p:nvPr/>
          </p:nvSpPr>
          <p:spPr>
            <a:xfrm>
              <a:off x="7267899" y="2974471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122227-7B5D-5344-8069-09EEF2A26B69}"/>
                </a:ext>
              </a:extLst>
            </p:cNvPr>
            <p:cNvSpPr txBox="1"/>
            <p:nvPr/>
          </p:nvSpPr>
          <p:spPr>
            <a:xfrm>
              <a:off x="4323682" y="2662466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C75C52-8DC2-A842-A736-B9C33D2618F3}"/>
                </a:ext>
              </a:extLst>
            </p:cNvPr>
            <p:cNvSpPr txBox="1"/>
            <p:nvPr/>
          </p:nvSpPr>
          <p:spPr>
            <a:xfrm>
              <a:off x="6954360" y="309967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4DE14E6-35A3-AE4B-AA9A-B9AD85D6B9DC}"/>
                </a:ext>
              </a:extLst>
            </p:cNvPr>
            <p:cNvGrpSpPr/>
            <p:nvPr/>
          </p:nvGrpSpPr>
          <p:grpSpPr>
            <a:xfrm>
              <a:off x="5064224" y="1668356"/>
              <a:ext cx="1100156" cy="1268137"/>
              <a:chOff x="5081282" y="1025694"/>
              <a:chExt cx="1100156" cy="126813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D8D9B5C-EE4B-CC45-91FC-C5EB1515A213}"/>
                  </a:ext>
                </a:extLst>
              </p:cNvPr>
              <p:cNvGrpSpPr/>
              <p:nvPr/>
            </p:nvGrpSpPr>
            <p:grpSpPr>
              <a:xfrm>
                <a:off x="5230732" y="1025694"/>
                <a:ext cx="950706" cy="1268137"/>
                <a:chOff x="2307501" y="2370083"/>
                <a:chExt cx="950706" cy="1268137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639DC4AE-69AF-134D-9000-14DED986CBB6}"/>
                    </a:ext>
                  </a:extLst>
                </p:cNvPr>
                <p:cNvGrpSpPr/>
                <p:nvPr/>
              </p:nvGrpSpPr>
              <p:grpSpPr>
                <a:xfrm>
                  <a:off x="2522483" y="2370083"/>
                  <a:ext cx="735724" cy="1268137"/>
                  <a:chOff x="2522483" y="672662"/>
                  <a:chExt cx="735724" cy="1268137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B27CFDF6-690A-4344-B594-DCEE0C7C6160}"/>
                      </a:ext>
                    </a:extLst>
                  </p:cNvPr>
                  <p:cNvGrpSpPr/>
                  <p:nvPr/>
                </p:nvGrpSpPr>
                <p:grpSpPr>
                  <a:xfrm>
                    <a:off x="2522483" y="672662"/>
                    <a:ext cx="735724" cy="1268137"/>
                    <a:chOff x="3079531" y="2091559"/>
                    <a:chExt cx="735724" cy="1268137"/>
                  </a:xfrm>
                </p:grpSpPr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27B7FEB8-4DF9-7F41-BAB7-06F94EB0B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ED1A9ADF-130C-2D46-ADA6-389B93D288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6" name="Straight Connector 75">
                        <a:extLst>
                          <a:ext uri="{FF2B5EF4-FFF2-40B4-BE49-F238E27FC236}">
                            <a16:creationId xmlns:a16="http://schemas.microsoft.com/office/drawing/2014/main" id="{4D6F2D74-E950-9A41-9998-0783B15219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6819B269-93AD-D64F-B8D6-5238CCBB80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73" name="Group 72">
                      <a:extLst>
                        <a:ext uri="{FF2B5EF4-FFF2-40B4-BE49-F238E27FC236}">
                          <a16:creationId xmlns:a16="http://schemas.microsoft.com/office/drawing/2014/main" id="{62F8C9AE-C396-6442-9EF0-AAC937A34931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2A607F69-0116-1E41-954D-9BC6E0AD26D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5" name="Oval 74">
                        <a:extLst>
                          <a:ext uri="{FF2B5EF4-FFF2-40B4-BE49-F238E27FC236}">
                            <a16:creationId xmlns:a16="http://schemas.microsoft.com/office/drawing/2014/main" id="{EE0C0993-1C07-D341-8648-D51AACFA34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B2B35CF5-9E09-6A4E-8CF6-B38809FA6D0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P</a:t>
                    </a:r>
                  </a:p>
                </p:txBody>
              </p:sp>
            </p:grp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EC723EAE-C74B-F341-9650-8030519EE8F3}"/>
                    </a:ext>
                  </a:extLst>
                </p:cNvPr>
                <p:cNvSpPr txBox="1"/>
                <p:nvPr/>
              </p:nvSpPr>
              <p:spPr>
                <a:xfrm>
                  <a:off x="2837792" y="241152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570ED71-4BB8-F34C-8858-95A09D89C97E}"/>
                    </a:ext>
                  </a:extLst>
                </p:cNvPr>
                <p:cNvSpPr txBox="1"/>
                <p:nvPr/>
              </p:nvSpPr>
              <p:spPr>
                <a:xfrm>
                  <a:off x="2837792" y="3322640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0C0EC0E-D5AF-084A-A89A-7752FB00D778}"/>
                    </a:ext>
                  </a:extLst>
                </p:cNvPr>
                <p:cNvSpPr txBox="1"/>
                <p:nvPr/>
              </p:nvSpPr>
              <p:spPr>
                <a:xfrm>
                  <a:off x="2307501" y="2787214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FED9576-B502-0B43-8B9E-D8D83FE4D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9318" y="1421805"/>
                <a:ext cx="239198" cy="35566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CA2CDF7-6C86-4643-A621-7208424FD8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1282" y="1651342"/>
                <a:ext cx="8481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5D0D5F8-2B0B-9743-8A09-D413A7D42E0D}"/>
                </a:ext>
              </a:extLst>
            </p:cNvPr>
            <p:cNvGrpSpPr/>
            <p:nvPr/>
          </p:nvGrpSpPr>
          <p:grpSpPr>
            <a:xfrm>
              <a:off x="5064224" y="3107132"/>
              <a:ext cx="1100156" cy="1268137"/>
              <a:chOff x="5114849" y="2801982"/>
              <a:chExt cx="1100156" cy="126813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B23AB9A-BE5D-084E-BC29-815F4D7BDEC5}"/>
                  </a:ext>
                </a:extLst>
              </p:cNvPr>
              <p:cNvGrpSpPr/>
              <p:nvPr/>
            </p:nvGrpSpPr>
            <p:grpSpPr>
              <a:xfrm>
                <a:off x="5114849" y="2801982"/>
                <a:ext cx="1100156" cy="1268137"/>
                <a:chOff x="2158051" y="672662"/>
                <a:chExt cx="1100156" cy="1268137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4605E47-5D6C-0242-9649-4B5D3F55D324}"/>
                    </a:ext>
                  </a:extLst>
                </p:cNvPr>
                <p:cNvGrpSpPr/>
                <p:nvPr/>
              </p:nvGrpSpPr>
              <p:grpSpPr>
                <a:xfrm>
                  <a:off x="2158051" y="672662"/>
                  <a:ext cx="1100156" cy="1268137"/>
                  <a:chOff x="2158051" y="672662"/>
                  <a:chExt cx="1100156" cy="1268137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FF4842BF-750F-394C-9F08-199A37D4F3E3}"/>
                      </a:ext>
                    </a:extLst>
                  </p:cNvPr>
                  <p:cNvGrpSpPr/>
                  <p:nvPr/>
                </p:nvGrpSpPr>
                <p:grpSpPr>
                  <a:xfrm>
                    <a:off x="2158051" y="672662"/>
                    <a:ext cx="1100156" cy="1268137"/>
                    <a:chOff x="2715099" y="2091559"/>
                    <a:chExt cx="1100156" cy="1268137"/>
                  </a:xfrm>
                </p:grpSpPr>
                <p:sp>
                  <p:nvSpPr>
                    <p:cNvPr id="104" name="Oval 103">
                      <a:extLst>
                        <a:ext uri="{FF2B5EF4-FFF2-40B4-BE49-F238E27FC236}">
                          <a16:creationId xmlns:a16="http://schemas.microsoft.com/office/drawing/2014/main" id="{0398B797-EDBA-344F-A850-6E0A25FEB4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79531" y="2343807"/>
                      <a:ext cx="735724" cy="735724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AE9381C2-1094-0848-B877-02BD0DB276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715099" y="2715014"/>
                      <a:ext cx="721784" cy="388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C5919CA8-6EB6-814A-9D6A-F15553287C0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94841" y="2091559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10" name="Straight Connector 109">
                        <a:extLst>
                          <a:ext uri="{FF2B5EF4-FFF2-40B4-BE49-F238E27FC236}">
                            <a16:creationId xmlns:a16="http://schemas.microsoft.com/office/drawing/2014/main" id="{489B8464-7C2F-8143-A2C9-813BD24836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1A3BF748-FADB-C24C-B875-B96BBEE18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32369B4A-C91B-D348-8A35-3D8E7A09ED27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394841" y="2932055"/>
                      <a:ext cx="94594" cy="427641"/>
                      <a:chOff x="3394841" y="2091559"/>
                      <a:chExt cx="94594" cy="427641"/>
                    </a:xfrm>
                  </p:grpSpPr>
                  <p:cxnSp>
                    <p:nvCxnSpPr>
                      <p:cNvPr id="108" name="Straight Connector 107">
                        <a:extLst>
                          <a:ext uri="{FF2B5EF4-FFF2-40B4-BE49-F238E27FC236}">
                            <a16:creationId xmlns:a16="http://schemas.microsoft.com/office/drawing/2014/main" id="{77EF804C-CE56-7F48-910B-6B3FB559D32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442138" y="2091559"/>
                        <a:ext cx="0" cy="385598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972B8837-28B2-9D49-B1CC-102A904A0C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4841" y="2424606"/>
                        <a:ext cx="94594" cy="94594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DA29E3CA-C040-EE49-A8F4-7771AB95280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109" y="982045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N</a:t>
                    </a: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34EA6FA-6331-7446-86C8-9A64AF41086E}"/>
                    </a:ext>
                  </a:extLst>
                </p:cNvPr>
                <p:cNvSpPr txBox="1"/>
                <p:nvPr/>
              </p:nvSpPr>
              <p:spPr>
                <a:xfrm>
                  <a:off x="2837792" y="1607752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BD07C44-F3F4-5942-95B1-B17EBADB4872}"/>
                    </a:ext>
                  </a:extLst>
                </p:cNvPr>
                <p:cNvSpPr txBox="1"/>
                <p:nvPr/>
              </p:nvSpPr>
              <p:spPr>
                <a:xfrm>
                  <a:off x="2833785" y="721832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7EA7AFE-A885-3C49-B111-8DCEBB218820}"/>
                    </a:ext>
                  </a:extLst>
                </p:cNvPr>
                <p:cNvSpPr txBox="1"/>
                <p:nvPr/>
              </p:nvSpPr>
              <p:spPr>
                <a:xfrm>
                  <a:off x="2297493" y="1093406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</p:grp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93372E4-989F-A340-9BF0-E1B1017EE7CB}"/>
                  </a:ext>
                </a:extLst>
              </p:cNvPr>
              <p:cNvCxnSpPr>
                <a:cxnSpLocks/>
                <a:endCxn id="109" idx="4"/>
              </p:cNvCxnSpPr>
              <p:nvPr/>
            </p:nvCxnSpPr>
            <p:spPr>
              <a:xfrm>
                <a:off x="5836633" y="3211244"/>
                <a:ext cx="5255" cy="43123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8005205-FEA0-6E41-85C2-BEE0EA7BE7D8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B40E476-9D91-E748-AD0E-F0D64E887B06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108CD26-1C00-524B-A74E-911CCD7EDC9A}"/>
              </a:ext>
            </a:extLst>
          </p:cNvPr>
          <p:cNvGrpSpPr/>
          <p:nvPr/>
        </p:nvGrpSpPr>
        <p:grpSpPr>
          <a:xfrm>
            <a:off x="4323682" y="1343821"/>
            <a:ext cx="3352350" cy="3325380"/>
            <a:chOff x="4323682" y="1343821"/>
            <a:chExt cx="3352350" cy="332538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CD8D74C-C27C-9B4B-AC1B-88D7AF55F240}"/>
                </a:ext>
              </a:extLst>
            </p:cNvPr>
            <p:cNvGrpSpPr/>
            <p:nvPr/>
          </p:nvGrpSpPr>
          <p:grpSpPr>
            <a:xfrm>
              <a:off x="4323682" y="1343821"/>
              <a:ext cx="3352350" cy="3325380"/>
              <a:chOff x="4323682" y="1343821"/>
              <a:chExt cx="3352350" cy="3325380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1A5608D7-72E7-CC42-B9FB-C3E64F01BE02}"/>
                  </a:ext>
                </a:extLst>
              </p:cNvPr>
              <p:cNvGrpSpPr/>
              <p:nvPr/>
            </p:nvGrpSpPr>
            <p:grpSpPr>
              <a:xfrm>
                <a:off x="4572000" y="1343821"/>
                <a:ext cx="2790493" cy="3325380"/>
                <a:chOff x="4076829" y="1249138"/>
                <a:chExt cx="2790493" cy="3325380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FB6B5F1-8722-914C-8B0F-A9DC39FD4F97}"/>
                    </a:ext>
                  </a:extLst>
                </p:cNvPr>
                <p:cNvSpPr/>
                <p:nvPr/>
              </p:nvSpPr>
              <p:spPr>
                <a:xfrm>
                  <a:off x="4933417" y="1821522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20A72C20-1FB5-444C-B206-CF5C7DD08C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2196609"/>
                  <a:ext cx="54304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E60343C1-35C3-074E-BF75-2620CCF48F45}"/>
                    </a:ext>
                  </a:extLst>
                </p:cNvPr>
                <p:cNvGrpSpPr/>
                <p:nvPr/>
              </p:nvGrpSpPr>
              <p:grpSpPr>
                <a:xfrm>
                  <a:off x="5248727" y="1569274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3434267-7477-5C4E-A730-FAE5E07C4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43105646-D679-F64F-9ADC-C274BE88D33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8762225-17F6-604D-A3BC-912031193B35}"/>
                    </a:ext>
                  </a:extLst>
                </p:cNvPr>
                <p:cNvGrpSpPr/>
                <p:nvPr/>
              </p:nvGrpSpPr>
              <p:grpSpPr>
                <a:xfrm rot="10800000">
                  <a:off x="5248727" y="2409770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32B5D1EB-1FDE-E14E-A2C6-00EE20BEC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985B0C70-B513-4848-B6A9-4F77FE807ADC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D55D3418-933D-3445-AC0F-3C8133E544CA}"/>
                    </a:ext>
                  </a:extLst>
                </p:cNvPr>
                <p:cNvSpPr txBox="1"/>
                <p:nvPr/>
              </p:nvSpPr>
              <p:spPr>
                <a:xfrm>
                  <a:off x="5317043" y="1878657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912A9791-AD3A-6F40-9908-635B97C4FF9A}"/>
                    </a:ext>
                  </a:extLst>
                </p:cNvPr>
                <p:cNvSpPr txBox="1"/>
                <p:nvPr/>
              </p:nvSpPr>
              <p:spPr>
                <a:xfrm>
                  <a:off x="5248726" y="1610716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7AD0946E-ACBC-C240-9B5A-80A0AA0914EF}"/>
                    </a:ext>
                  </a:extLst>
                </p:cNvPr>
                <p:cNvSpPr txBox="1"/>
                <p:nvPr/>
              </p:nvSpPr>
              <p:spPr>
                <a:xfrm>
                  <a:off x="5248726" y="2521831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F33F5BEF-3A57-144D-9365-F7249F05F8C3}"/>
                    </a:ext>
                  </a:extLst>
                </p:cNvPr>
                <p:cNvSpPr txBox="1"/>
                <p:nvPr/>
              </p:nvSpPr>
              <p:spPr>
                <a:xfrm>
                  <a:off x="4718435" y="1986405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FBDABD83-F779-7544-B185-C46138F30572}"/>
                    </a:ext>
                  </a:extLst>
                </p:cNvPr>
                <p:cNvSpPr/>
                <p:nvPr/>
              </p:nvSpPr>
              <p:spPr>
                <a:xfrm>
                  <a:off x="4932915" y="3276903"/>
                  <a:ext cx="735724" cy="73572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01C6B11E-1476-C041-8B84-672B54480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69053" y="3651990"/>
                  <a:ext cx="54253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319671F-3798-B142-B5C3-2C56D5AD53C3}"/>
                    </a:ext>
                  </a:extLst>
                </p:cNvPr>
                <p:cNvGrpSpPr/>
                <p:nvPr/>
              </p:nvGrpSpPr>
              <p:grpSpPr>
                <a:xfrm>
                  <a:off x="5248225" y="3024655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395A6432-3E00-C048-A61D-9D1C2A7352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2EA48E3-6F63-AA43-AB9F-32DD69ECD1D0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3146D4B2-BD6A-B24A-A578-8D5F020CE446}"/>
                    </a:ext>
                  </a:extLst>
                </p:cNvPr>
                <p:cNvGrpSpPr/>
                <p:nvPr/>
              </p:nvGrpSpPr>
              <p:grpSpPr>
                <a:xfrm rot="10800000">
                  <a:off x="5248225" y="3865151"/>
                  <a:ext cx="94594" cy="427641"/>
                  <a:chOff x="3394841" y="2091559"/>
                  <a:chExt cx="94594" cy="427641"/>
                </a:xfrm>
              </p:grpSpPr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B939181F-317B-BD47-9492-2BA28AB589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442138" y="2091559"/>
                    <a:ext cx="0" cy="38559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816CCAA0-7FE9-3642-9E7C-AB08F9BEA25B}"/>
                      </a:ext>
                    </a:extLst>
                  </p:cNvPr>
                  <p:cNvSpPr/>
                  <p:nvPr/>
                </p:nvSpPr>
                <p:spPr>
                  <a:xfrm>
                    <a:off x="3394841" y="2424606"/>
                    <a:ext cx="94594" cy="9459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B8BCA775-0939-A049-BC48-DBBEBC85E555}"/>
                    </a:ext>
                  </a:extLst>
                </p:cNvPr>
                <p:cNvSpPr txBox="1"/>
                <p:nvPr/>
              </p:nvSpPr>
              <p:spPr>
                <a:xfrm>
                  <a:off x="5316541" y="3334038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N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4CEE470E-5024-3648-9BFC-CA84E6C856E6}"/>
                    </a:ext>
                  </a:extLst>
                </p:cNvPr>
                <p:cNvSpPr txBox="1"/>
                <p:nvPr/>
              </p:nvSpPr>
              <p:spPr>
                <a:xfrm>
                  <a:off x="5248224" y="3959745"/>
                  <a:ext cx="2696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</a:t>
                  </a:r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CCE1249-0576-264D-9F48-B5508276CEB2}"/>
                    </a:ext>
                  </a:extLst>
                </p:cNvPr>
                <p:cNvSpPr txBox="1"/>
                <p:nvPr/>
              </p:nvSpPr>
              <p:spPr>
                <a:xfrm>
                  <a:off x="5244217" y="3073825"/>
                  <a:ext cx="2776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D</a:t>
                  </a:r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CFFA410-E313-BB42-B050-A92B17BA2151}"/>
                    </a:ext>
                  </a:extLst>
                </p:cNvPr>
                <p:cNvSpPr txBox="1"/>
                <p:nvPr/>
              </p:nvSpPr>
              <p:spPr>
                <a:xfrm>
                  <a:off x="4707925" y="3445399"/>
                  <a:ext cx="28405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</a:t>
                  </a: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EF8E5990-2178-524A-914E-E05F6863AEDA}"/>
                    </a:ext>
                  </a:extLst>
                </p:cNvPr>
                <p:cNvCxnSpPr/>
                <p:nvPr/>
              </p:nvCxnSpPr>
              <p:spPr>
                <a:xfrm>
                  <a:off x="5295521" y="2688308"/>
                  <a:ext cx="0" cy="39602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64D968A-FDAD-1841-B5A0-6C7FB2A57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569053" y="2196609"/>
                  <a:ext cx="6510" cy="145538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79FED75-1969-754C-868F-6BE9DAC1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9617" y="2932851"/>
                  <a:ext cx="455946" cy="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CB96C2-B71D-124F-BE29-C802A2258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98393" y="2926278"/>
                  <a:ext cx="1467322" cy="47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56D6C402-7060-1B41-9289-A508841CEA3C}"/>
                    </a:ext>
                  </a:extLst>
                </p:cNvPr>
                <p:cNvSpPr txBox="1"/>
                <p:nvPr/>
              </p:nvSpPr>
              <p:spPr>
                <a:xfrm>
                  <a:off x="5153495" y="4266741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0</a:t>
                  </a: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2722293-C027-0748-87E2-8894E1A0F141}"/>
                    </a:ext>
                  </a:extLst>
                </p:cNvPr>
                <p:cNvSpPr txBox="1"/>
                <p:nvPr/>
              </p:nvSpPr>
              <p:spPr>
                <a:xfrm>
                  <a:off x="5147561" y="124913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1</a:t>
                  </a:r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424C6F15-7006-5A49-893D-00B88DAA0D1A}"/>
                    </a:ext>
                  </a:extLst>
                </p:cNvPr>
                <p:cNvSpPr/>
                <p:nvPr/>
              </p:nvSpPr>
              <p:spPr>
                <a:xfrm>
                  <a:off x="4076829" y="2895549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908248C-1927-4441-9D76-36D07A2810D2}"/>
                    </a:ext>
                  </a:extLst>
                </p:cNvPr>
                <p:cNvSpPr/>
                <p:nvPr/>
              </p:nvSpPr>
              <p:spPr>
                <a:xfrm>
                  <a:off x="6772728" y="2879788"/>
                  <a:ext cx="94594" cy="9459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A159FFF-A8B8-014E-8A50-E975A6578487}"/>
                  </a:ext>
                </a:extLst>
              </p:cNvPr>
              <p:cNvSpPr txBox="1"/>
              <p:nvPr/>
            </p:nvSpPr>
            <p:spPr>
              <a:xfrm>
                <a:off x="4323682" y="266246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CF98F6B-6FE9-3945-96CC-FB771E4D51E5}"/>
                  </a:ext>
                </a:extLst>
              </p:cNvPr>
              <p:cNvSpPr txBox="1"/>
              <p:nvPr/>
            </p:nvSpPr>
            <p:spPr>
              <a:xfrm>
                <a:off x="6954360" y="2636067"/>
                <a:ext cx="721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Output</a:t>
                </a:r>
              </a:p>
            </p:txBody>
          </p:sp>
        </p:grp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2EDCDAE-5B26-A049-A0B8-89C370564777}"/>
                </a:ext>
              </a:extLst>
            </p:cNvPr>
            <p:cNvSpPr/>
            <p:nvPr/>
          </p:nvSpPr>
          <p:spPr>
            <a:xfrm>
              <a:off x="5018685" y="2984976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9E2B28A-3377-134C-BB4B-65C434AA09FA}"/>
                </a:ext>
              </a:extLst>
            </p:cNvPr>
            <p:cNvSpPr/>
            <p:nvPr/>
          </p:nvSpPr>
          <p:spPr>
            <a:xfrm>
              <a:off x="5749152" y="2979724"/>
              <a:ext cx="94594" cy="945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66EAB22-4FBB-7A43-B466-7E75B3B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CMOS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B6A6-A328-B545-AEA9-9A3F5CE3E2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D1D1AA0-DEAD-8D49-9975-507BC6BF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2995" y="1343821"/>
            <a:ext cx="2872742" cy="4016452"/>
          </a:xfrm>
        </p:spPr>
        <p:txBody>
          <a:bodyPr/>
          <a:lstStyle/>
          <a:p>
            <a:r>
              <a:rPr lang="en-US" sz="1800" dirty="0"/>
              <a:t>Circuits are created by connecting multiple transistors together.</a:t>
            </a:r>
          </a:p>
          <a:p>
            <a:r>
              <a:rPr lang="en-US" sz="1800" dirty="0"/>
              <a:t>0’s (ground, -) and 1’s (power, +) are connected.</a:t>
            </a:r>
          </a:p>
          <a:p>
            <a:r>
              <a:rPr lang="en-US" sz="1800" dirty="0"/>
              <a:t>A 0 or 1 is applied at the input.</a:t>
            </a:r>
          </a:p>
          <a:p>
            <a:r>
              <a:rPr lang="en-US" sz="1800" dirty="0"/>
              <a:t>The 0’s or 1’s </a:t>
            </a:r>
            <a:r>
              <a:rPr lang="en-US" sz="1800" i="1" dirty="0"/>
              <a:t>flow</a:t>
            </a:r>
            <a:r>
              <a:rPr lang="en-US" sz="1800" dirty="0"/>
              <a:t> from sources to drains setting the output.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B482A42-0F31-4740-825B-F9754E2BE96E}"/>
              </a:ext>
            </a:extLst>
          </p:cNvPr>
          <p:cNvSpPr/>
          <p:nvPr/>
        </p:nvSpPr>
        <p:spPr>
          <a:xfrm>
            <a:off x="5959366" y="2848303"/>
            <a:ext cx="1250731" cy="1439918"/>
          </a:xfrm>
          <a:custGeom>
            <a:avLst/>
            <a:gdLst>
              <a:gd name="connsiteX0" fmla="*/ 42041 w 1250731"/>
              <a:gd name="connsiteY0" fmla="*/ 1439918 h 1439918"/>
              <a:gd name="connsiteX1" fmla="*/ 21020 w 1250731"/>
              <a:gd name="connsiteY1" fmla="*/ 1124607 h 1439918"/>
              <a:gd name="connsiteX2" fmla="*/ 0 w 1250731"/>
              <a:gd name="connsiteY2" fmla="*/ 872359 h 1439918"/>
              <a:gd name="connsiteX3" fmla="*/ 10510 w 1250731"/>
              <a:gd name="connsiteY3" fmla="*/ 325821 h 1439918"/>
              <a:gd name="connsiteX4" fmla="*/ 31531 w 1250731"/>
              <a:gd name="connsiteY4" fmla="*/ 220718 h 1439918"/>
              <a:gd name="connsiteX5" fmla="*/ 42041 w 1250731"/>
              <a:gd name="connsiteY5" fmla="*/ 189187 h 1439918"/>
              <a:gd name="connsiteX6" fmla="*/ 115613 w 1250731"/>
              <a:gd name="connsiteY6" fmla="*/ 126125 h 1439918"/>
              <a:gd name="connsiteX7" fmla="*/ 147144 w 1250731"/>
              <a:gd name="connsiteY7" fmla="*/ 105104 h 1439918"/>
              <a:gd name="connsiteX8" fmla="*/ 210206 w 1250731"/>
              <a:gd name="connsiteY8" fmla="*/ 84083 h 1439918"/>
              <a:gd name="connsiteX9" fmla="*/ 241737 w 1250731"/>
              <a:gd name="connsiteY9" fmla="*/ 63063 h 1439918"/>
              <a:gd name="connsiteX10" fmla="*/ 378372 w 1250731"/>
              <a:gd name="connsiteY10" fmla="*/ 31531 h 1439918"/>
              <a:gd name="connsiteX11" fmla="*/ 409903 w 1250731"/>
              <a:gd name="connsiteY11" fmla="*/ 21021 h 1439918"/>
              <a:gd name="connsiteX12" fmla="*/ 493986 w 1250731"/>
              <a:gd name="connsiteY12" fmla="*/ 10511 h 1439918"/>
              <a:gd name="connsiteX13" fmla="*/ 557048 w 1250731"/>
              <a:gd name="connsiteY13" fmla="*/ 0 h 1439918"/>
              <a:gd name="connsiteX14" fmla="*/ 872358 w 1250731"/>
              <a:gd name="connsiteY14" fmla="*/ 10511 h 1439918"/>
              <a:gd name="connsiteX15" fmla="*/ 977462 w 1250731"/>
              <a:gd name="connsiteY15" fmla="*/ 31531 h 1439918"/>
              <a:gd name="connsiteX16" fmla="*/ 1030013 w 1250731"/>
              <a:gd name="connsiteY16" fmla="*/ 42042 h 1439918"/>
              <a:gd name="connsiteX17" fmla="*/ 1250731 w 1250731"/>
              <a:gd name="connsiteY17" fmla="*/ 31531 h 143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50731" h="1439918">
                <a:moveTo>
                  <a:pt x="42041" y="1439918"/>
                </a:moveTo>
                <a:cubicBezTo>
                  <a:pt x="17114" y="1265423"/>
                  <a:pt x="42410" y="1459718"/>
                  <a:pt x="21020" y="1124607"/>
                </a:cubicBezTo>
                <a:cubicBezTo>
                  <a:pt x="15645" y="1040404"/>
                  <a:pt x="0" y="872359"/>
                  <a:pt x="0" y="872359"/>
                </a:cubicBezTo>
                <a:cubicBezTo>
                  <a:pt x="3503" y="690180"/>
                  <a:pt x="1704" y="507821"/>
                  <a:pt x="10510" y="325821"/>
                </a:cubicBezTo>
                <a:cubicBezTo>
                  <a:pt x="12237" y="290135"/>
                  <a:pt x="20233" y="254613"/>
                  <a:pt x="31531" y="220718"/>
                </a:cubicBezTo>
                <a:cubicBezTo>
                  <a:pt x="35034" y="210208"/>
                  <a:pt x="35896" y="198405"/>
                  <a:pt x="42041" y="189187"/>
                </a:cubicBezTo>
                <a:cubicBezTo>
                  <a:pt x="55930" y="168353"/>
                  <a:pt x="97069" y="139371"/>
                  <a:pt x="115613" y="126125"/>
                </a:cubicBezTo>
                <a:cubicBezTo>
                  <a:pt x="125892" y="118783"/>
                  <a:pt x="135601" y="110234"/>
                  <a:pt x="147144" y="105104"/>
                </a:cubicBezTo>
                <a:cubicBezTo>
                  <a:pt x="167392" y="96105"/>
                  <a:pt x="191769" y="96374"/>
                  <a:pt x="210206" y="84083"/>
                </a:cubicBezTo>
                <a:cubicBezTo>
                  <a:pt x="220716" y="77076"/>
                  <a:pt x="229866" y="67380"/>
                  <a:pt x="241737" y="63063"/>
                </a:cubicBezTo>
                <a:cubicBezTo>
                  <a:pt x="299284" y="42137"/>
                  <a:pt x="324616" y="44970"/>
                  <a:pt x="378372" y="31531"/>
                </a:cubicBezTo>
                <a:cubicBezTo>
                  <a:pt x="389120" y="28844"/>
                  <a:pt x="399003" y="23003"/>
                  <a:pt x="409903" y="21021"/>
                </a:cubicBezTo>
                <a:cubicBezTo>
                  <a:pt x="437693" y="15968"/>
                  <a:pt x="466024" y="14506"/>
                  <a:pt x="493986" y="10511"/>
                </a:cubicBezTo>
                <a:cubicBezTo>
                  <a:pt x="515082" y="7497"/>
                  <a:pt x="536027" y="3504"/>
                  <a:pt x="557048" y="0"/>
                </a:cubicBezTo>
                <a:cubicBezTo>
                  <a:pt x="662151" y="3504"/>
                  <a:pt x="767350" y="4835"/>
                  <a:pt x="872358" y="10511"/>
                </a:cubicBezTo>
                <a:cubicBezTo>
                  <a:pt x="970912" y="15838"/>
                  <a:pt x="916162" y="16206"/>
                  <a:pt x="977462" y="31531"/>
                </a:cubicBezTo>
                <a:cubicBezTo>
                  <a:pt x="994793" y="35864"/>
                  <a:pt x="1012496" y="38538"/>
                  <a:pt x="1030013" y="42042"/>
                </a:cubicBezTo>
                <a:cubicBezTo>
                  <a:pt x="1236707" y="31163"/>
                  <a:pt x="1163052" y="31531"/>
                  <a:pt x="1250731" y="31531"/>
                </a:cubicBezTo>
              </a:path>
            </a:pathLst>
          </a:custGeom>
          <a:noFill/>
          <a:ln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13CB4FB-D38E-154C-8BFA-F6F35CBC891A}"/>
              </a:ext>
            </a:extLst>
          </p:cNvPr>
          <p:cNvSpPr txBox="1"/>
          <p:nvPr/>
        </p:nvSpPr>
        <p:spPr>
          <a:xfrm>
            <a:off x="7173170" y="265227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2C893-00D7-104F-80C7-CA0C9F5BD537}"/>
              </a:ext>
            </a:extLst>
          </p:cNvPr>
          <p:cNvSpPr txBox="1"/>
          <p:nvPr/>
        </p:nvSpPr>
        <p:spPr>
          <a:xfrm>
            <a:off x="4267636" y="28904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046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488A-78D2-1C40-A2DD-A39EE7198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850" y="435672"/>
            <a:ext cx="4944300" cy="645300"/>
          </a:xfrm>
        </p:spPr>
        <p:txBody>
          <a:bodyPr/>
          <a:lstStyle/>
          <a:p>
            <a:r>
              <a:rPr lang="en-US" dirty="0"/>
              <a:t>CMOS Circuit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75E2-4316-AA47-B04C-97AE42A7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9" y="1382026"/>
            <a:ext cx="6044955" cy="3404287"/>
          </a:xfrm>
        </p:spPr>
        <p:txBody>
          <a:bodyPr/>
          <a:lstStyle/>
          <a:p>
            <a:r>
              <a:rPr lang="en-US" sz="2000" dirty="0"/>
              <a:t>PMOS Source is always closer to 1 than to 0.</a:t>
            </a:r>
          </a:p>
          <a:p>
            <a:pPr lvl="1"/>
            <a:r>
              <a:rPr lang="en-US" sz="2000" dirty="0"/>
              <a:t>i.e. power or + battery terminal</a:t>
            </a:r>
          </a:p>
          <a:p>
            <a:r>
              <a:rPr lang="en-US" sz="2000" dirty="0"/>
              <a:t>NMOS Source is always closer to 0 than to 1.</a:t>
            </a:r>
          </a:p>
          <a:p>
            <a:pPr lvl="1"/>
            <a:r>
              <a:rPr lang="en-US" sz="2000" dirty="0" err="1"/>
              <a:t>i.e</a:t>
            </a:r>
            <a:r>
              <a:rPr lang="en-US" sz="2000" dirty="0"/>
              <a:t> to ground or – battery terminal</a:t>
            </a:r>
          </a:p>
          <a:p>
            <a:pPr lvl="1"/>
            <a:endParaRPr lang="en-US" sz="2000" dirty="0"/>
          </a:p>
          <a:p>
            <a:r>
              <a:rPr lang="en-US" sz="2000" dirty="0"/>
              <a:t>The path through the transistors (switches) to either 0 or 1 determines the output.</a:t>
            </a:r>
          </a:p>
          <a:p>
            <a:pPr lvl="1"/>
            <a:r>
              <a:rPr lang="en-US" sz="2000" dirty="0"/>
              <a:t>In a correct circuit there will:</a:t>
            </a:r>
          </a:p>
          <a:p>
            <a:pPr lvl="2"/>
            <a:r>
              <a:rPr lang="en-US" sz="2000" b="1" dirty="0"/>
              <a:t>always</a:t>
            </a:r>
            <a:r>
              <a:rPr lang="en-US" sz="2000" dirty="0"/>
              <a:t> be at least one path to 1 or to 0. </a:t>
            </a:r>
          </a:p>
          <a:p>
            <a:pPr lvl="2"/>
            <a:r>
              <a:rPr lang="en-US" sz="2000" b="1" dirty="0"/>
              <a:t>never</a:t>
            </a:r>
            <a:r>
              <a:rPr lang="en-US" sz="2000" dirty="0"/>
              <a:t> be a path to both 1 and 0.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D50B4-37D1-D04F-9F69-92D8C9ADE8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116B25-12AC-304F-A264-3253095E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818" y="435672"/>
            <a:ext cx="2359079" cy="232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4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B9A4036-5488-1B4C-8612-E955F1CF8CC3}"/>
              </a:ext>
            </a:extLst>
          </p:cNvPr>
          <p:cNvSpPr/>
          <p:nvPr/>
        </p:nvSpPr>
        <p:spPr>
          <a:xfrm>
            <a:off x="6426986" y="3174123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A64534-97B7-8046-8462-103E2FF5A746}"/>
              </a:ext>
            </a:extLst>
          </p:cNvPr>
          <p:cNvSpPr/>
          <p:nvPr/>
        </p:nvSpPr>
        <p:spPr>
          <a:xfrm>
            <a:off x="6957848" y="3174124"/>
            <a:ext cx="389417" cy="74623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CB41D9-2FE4-DE41-A54E-11665FEEC608}"/>
              </a:ext>
            </a:extLst>
          </p:cNvPr>
          <p:cNvGrpSpPr/>
          <p:nvPr/>
        </p:nvGrpSpPr>
        <p:grpSpPr>
          <a:xfrm>
            <a:off x="6514190" y="2409871"/>
            <a:ext cx="3445882" cy="2272559"/>
            <a:chOff x="6514190" y="2409871"/>
            <a:chExt cx="3445882" cy="227255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578C789-2F94-0044-A368-273AC3466829}"/>
                </a:ext>
              </a:extLst>
            </p:cNvPr>
            <p:cNvGrpSpPr/>
            <p:nvPr/>
          </p:nvGrpSpPr>
          <p:grpSpPr>
            <a:xfrm>
              <a:off x="6514190" y="2409871"/>
              <a:ext cx="2044994" cy="2027076"/>
              <a:chOff x="5197893" y="2220685"/>
              <a:chExt cx="2044994" cy="202707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DBE222E6-C153-9D4C-81A7-815D35CDD9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811" y="2220685"/>
                <a:ext cx="2027076" cy="2027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92E6FB-2E3F-B848-8856-526C831AF374}"/>
                  </a:ext>
                </a:extLst>
              </p:cNvPr>
              <p:cNvSpPr txBox="1"/>
              <p:nvPr/>
            </p:nvSpPr>
            <p:spPr>
              <a:xfrm>
                <a:off x="5197893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935D3-7803-6E44-B060-12AAA6C13D79}"/>
                  </a:ext>
                </a:extLst>
              </p:cNvPr>
              <p:cNvSpPr txBox="1"/>
              <p:nvPr/>
            </p:nvSpPr>
            <p:spPr>
              <a:xfrm>
                <a:off x="5746916" y="3336504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F2A423-4E71-DF4D-9288-424F7D5F147D}"/>
                </a:ext>
              </a:extLst>
            </p:cNvPr>
            <p:cNvSpPr txBox="1"/>
            <p:nvPr/>
          </p:nvSpPr>
          <p:spPr>
            <a:xfrm>
              <a:off x="7158296" y="4466986"/>
              <a:ext cx="280177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chemeClr val="accent5"/>
                  </a:solidFill>
                </a:rPr>
                <a:t>Image from: </a:t>
              </a:r>
              <a:r>
                <a:rPr lang="en-US" sz="800" b="1" dirty="0">
                  <a:solidFill>
                    <a:schemeClr val="accent5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https://openclipart.org/</a:t>
              </a:r>
              <a:endParaRPr lang="en-US" sz="800" b="1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A6C957-42D7-6A48-858E-326995F1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91" y="618902"/>
            <a:ext cx="6027064" cy="645300"/>
          </a:xfrm>
        </p:spPr>
        <p:txBody>
          <a:bodyPr/>
          <a:lstStyle/>
          <a:p>
            <a:r>
              <a:rPr lang="en-US" dirty="0"/>
              <a:t>Voltages and 0’s and 1’s … oh my! </a:t>
            </a:r>
            <a:r>
              <a:rPr lang="en-US" b="1" dirty="0"/>
              <a:t>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F023F-0E13-764E-B6DE-CF9E28DD8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55" y="1309203"/>
            <a:ext cx="5177164" cy="3477109"/>
          </a:xfrm>
        </p:spPr>
        <p:txBody>
          <a:bodyPr/>
          <a:lstStyle/>
          <a:p>
            <a:r>
              <a:rPr lang="en-US" sz="2000" dirty="0"/>
              <a:t>Voltages are the physical representation of the 0’s and 1’s that we think of being manipulated by computers.</a:t>
            </a:r>
          </a:p>
          <a:p>
            <a:pPr lvl="1"/>
            <a:r>
              <a:rPr lang="en-US" sz="1800" dirty="0"/>
              <a:t>Low voltages close to 0V (Volts), also called </a:t>
            </a:r>
            <a:r>
              <a:rPr lang="en-US" sz="1800" i="1" dirty="0"/>
              <a:t>ground</a:t>
            </a:r>
            <a:r>
              <a:rPr lang="en-US" sz="1800" dirty="0"/>
              <a:t>, represent 0.</a:t>
            </a:r>
          </a:p>
          <a:p>
            <a:pPr lvl="1"/>
            <a:r>
              <a:rPr lang="en-US" sz="1800" dirty="0"/>
              <a:t>Positive voltages, close to some maximum (e.g. 1.8V, 3.3V or 5V), represent 1.</a:t>
            </a:r>
          </a:p>
          <a:p>
            <a:pPr lvl="2"/>
            <a:r>
              <a:rPr lang="en-US" sz="1600" dirty="0"/>
              <a:t>Different applications use different voltage levels to represent 1 depending upon noise and power consumption constraints.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E224D-E8D9-164B-97E2-940AB5D13EF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5C00A3-96FF-6847-8EE9-B9053F472C4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257E-E7B8-1240-9EE1-3F7AEC8D8BD1}"/>
              </a:ext>
            </a:extLst>
          </p:cNvPr>
          <p:cNvSpPr txBox="1"/>
          <p:nvPr/>
        </p:nvSpPr>
        <p:spPr>
          <a:xfrm>
            <a:off x="438539" y="4811017"/>
            <a:ext cx="29326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Cultural Reference:  </a:t>
            </a:r>
            <a:r>
              <a:rPr lang="en-US" sz="1200" dirty="0">
                <a:hlinkClick r:id="rId5"/>
              </a:rPr>
              <a:t>The Wizard of Oz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73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3" y="424931"/>
            <a:ext cx="7023019" cy="645300"/>
          </a:xfrm>
        </p:spPr>
        <p:txBody>
          <a:bodyPr/>
          <a:lstStyle/>
          <a:p>
            <a:r>
              <a:rPr lang="en-US" sz="2800" dirty="0"/>
              <a:t>A Metaphor: </a:t>
            </a:r>
            <a:br>
              <a:rPr lang="en-US" sz="2800" dirty="0"/>
            </a:br>
            <a:r>
              <a:rPr lang="en-US" sz="2800" dirty="0"/>
              <a:t>	Voltage-Controlled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9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56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465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466" y="3074698"/>
            <a:ext cx="824787" cy="1283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1137343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4332656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1459790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1470300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37F3E34-4F61-E362-963E-29E84E05EABA}"/>
              </a:ext>
            </a:extLst>
          </p:cNvPr>
          <p:cNvGrpSpPr/>
          <p:nvPr/>
        </p:nvGrpSpPr>
        <p:grpSpPr>
          <a:xfrm>
            <a:off x="1824460" y="578760"/>
            <a:ext cx="4778515" cy="4578045"/>
            <a:chOff x="1824460" y="578760"/>
            <a:chExt cx="4778515" cy="45780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B11049-BDF2-BD45-940B-B5DF8BE199FC}"/>
                </a:ext>
              </a:extLst>
            </p:cNvPr>
            <p:cNvSpPr txBox="1"/>
            <p:nvPr/>
          </p:nvSpPr>
          <p:spPr>
            <a:xfrm>
              <a:off x="2686798" y="4572030"/>
              <a:ext cx="14409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800">
                  <a:solidFill>
                    <a:schemeClr val="accent5"/>
                  </a:solidFill>
                </a:defRPr>
              </a:lvl1pPr>
            </a:lstStyle>
            <a:p>
              <a:r>
                <a:rPr lang="en-US" dirty="0"/>
                <a:t>Images from: </a:t>
              </a:r>
              <a:r>
                <a:rPr lang="en-US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http://www.learningaboutelectronics.com/Articles/Door-alarm-circuit.php</a:t>
              </a:r>
              <a:endParaRPr lang="en-US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B3C0AF-F068-2C43-A0E3-E45597C39E78}"/>
                </a:ext>
              </a:extLst>
            </p:cNvPr>
            <p:cNvGrpSpPr/>
            <p:nvPr/>
          </p:nvGrpSpPr>
          <p:grpSpPr>
            <a:xfrm>
              <a:off x="2770504" y="923406"/>
              <a:ext cx="1041400" cy="2048478"/>
              <a:chOff x="4043723" y="923406"/>
              <a:chExt cx="1041400" cy="20484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B00DCD0-B719-654D-8BA0-D8EAC92E5DBF}"/>
                  </a:ext>
                </a:extLst>
              </p:cNvPr>
              <p:cNvSpPr/>
              <p:nvPr/>
            </p:nvSpPr>
            <p:spPr>
              <a:xfrm>
                <a:off x="4172644" y="923406"/>
                <a:ext cx="569388" cy="13234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8000" b="1" dirty="0">
                    <a:ln/>
                    <a:solidFill>
                      <a:schemeClr val="accent3"/>
                    </a:solidFill>
                  </a:rPr>
                  <a:t>0</a:t>
                </a:r>
                <a:endParaRPr lang="en-US" sz="8000" b="1" cap="none" spc="0" dirty="0">
                  <a:ln/>
                  <a:solidFill>
                    <a:schemeClr val="accent3"/>
                  </a:solidFill>
                  <a:effectLst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7F47924E-4AE5-9B41-BF49-0C29CE8A3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43723" y="1867471"/>
                <a:ext cx="1041400" cy="9525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4C44DC-DD13-2343-8CD4-838B3DDC5ADE}"/>
                  </a:ext>
                </a:extLst>
              </p:cNvPr>
              <p:cNvSpPr txBox="1"/>
              <p:nvPr/>
            </p:nvSpPr>
            <p:spPr>
              <a:xfrm>
                <a:off x="4253280" y="2664107"/>
                <a:ext cx="622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E43A56C-14FA-9E41-BD8C-4144E4E70D26}"/>
                </a:ext>
              </a:extLst>
            </p:cNvPr>
            <p:cNvGrpSpPr/>
            <p:nvPr/>
          </p:nvGrpSpPr>
          <p:grpSpPr>
            <a:xfrm>
              <a:off x="2770504" y="2878718"/>
              <a:ext cx="1041400" cy="1713966"/>
              <a:chOff x="4043723" y="2878718"/>
              <a:chExt cx="1041400" cy="17139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D38B7F7-5442-1A4E-B00E-552ACEDCDD8A}"/>
                  </a:ext>
                </a:extLst>
              </p:cNvPr>
              <p:cNvSpPr/>
              <p:nvPr/>
            </p:nvSpPr>
            <p:spPr>
              <a:xfrm>
                <a:off x="4195455" y="2878718"/>
                <a:ext cx="569388" cy="132343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en-US" sz="8000" b="1" cap="none" spc="0" dirty="0">
                    <a:ln/>
                    <a:solidFill>
                      <a:schemeClr val="accent3"/>
                    </a:solidFill>
                    <a:effectLst/>
                  </a:rPr>
                  <a:t>1</a:t>
                </a: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1B3F6DD-8653-C448-82FD-34D0BA693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043723" y="3557551"/>
                <a:ext cx="1041400" cy="952500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BCB3D1-B8C2-494A-8D43-F21BEE5C5A2F}"/>
                  </a:ext>
                </a:extLst>
              </p:cNvPr>
              <p:cNvSpPr txBox="1"/>
              <p:nvPr/>
            </p:nvSpPr>
            <p:spPr>
              <a:xfrm>
                <a:off x="4193167" y="4284907"/>
                <a:ext cx="7425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Closed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3B4B5C-05D3-F59E-3B65-B7EE800FCB5A}"/>
                </a:ext>
              </a:extLst>
            </p:cNvPr>
            <p:cNvSpPr txBox="1"/>
            <p:nvPr/>
          </p:nvSpPr>
          <p:spPr>
            <a:xfrm>
              <a:off x="5369999" y="1762787"/>
              <a:ext cx="116089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Switch open</a:t>
              </a:r>
            </a:p>
            <a:p>
              <a:pPr algn="ctr"/>
              <a:r>
                <a:rPr lang="en-US" dirty="0"/>
                <a:t>electricity </a:t>
              </a:r>
            </a:p>
            <a:p>
              <a:pPr algn="ctr"/>
              <a:r>
                <a:rPr lang="en-US" dirty="0"/>
                <a:t>cannot flow.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8A563F6-9AEB-F850-CA2E-DEBE5FA0875D}"/>
                </a:ext>
              </a:extLst>
            </p:cNvPr>
            <p:cNvSpPr txBox="1"/>
            <p:nvPr/>
          </p:nvSpPr>
          <p:spPr>
            <a:xfrm>
              <a:off x="5321855" y="3426688"/>
              <a:ext cx="128112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Switch closed</a:t>
              </a:r>
              <a:br>
                <a:rPr lang="en-US" dirty="0"/>
              </a:br>
              <a:r>
                <a:rPr lang="en-US" dirty="0"/>
                <a:t>electricity</a:t>
              </a:r>
            </a:p>
            <a:p>
              <a:pPr algn="ctr"/>
              <a:r>
                <a:rPr lang="en-US" dirty="0"/>
                <a:t>can flow.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F283DE-9D74-7765-4EF1-AFFE7EB0FB12}"/>
                </a:ext>
              </a:extLst>
            </p:cNvPr>
            <p:cNvGrpSpPr/>
            <p:nvPr/>
          </p:nvGrpSpPr>
          <p:grpSpPr>
            <a:xfrm>
              <a:off x="1824460" y="578760"/>
              <a:ext cx="1277555" cy="850677"/>
              <a:chOff x="1824460" y="578760"/>
              <a:chExt cx="1277555" cy="85067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950A36-7DDF-C2A0-AE90-23382AB7EAFB}"/>
                  </a:ext>
                </a:extLst>
              </p:cNvPr>
              <p:cNvSpPr txBox="1"/>
              <p:nvPr/>
            </p:nvSpPr>
            <p:spPr>
              <a:xfrm>
                <a:off x="1824460" y="578760"/>
                <a:ext cx="93426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Chalkboard SE" panose="03050602040202020205" pitchFamily="66" charset="77"/>
                  </a:rPr>
                  <a:t>Control </a:t>
                </a:r>
              </a:p>
              <a:p>
                <a:pPr algn="ctr"/>
                <a:r>
                  <a:rPr lang="en-US" sz="1600" dirty="0">
                    <a:latin typeface="Chalkboard SE" panose="03050602040202020205" pitchFamily="66" charset="77"/>
                  </a:rPr>
                  <a:t>Value</a:t>
                </a:r>
              </a:p>
              <a:p>
                <a:pPr algn="ctr"/>
                <a:endParaRPr lang="en-US" sz="1600" dirty="0">
                  <a:latin typeface="Chalkboard SE" panose="03050602040202020205" pitchFamily="66" charset="77"/>
                </a:endParaRPr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21A15CBA-EBDD-57C4-08BD-BF8D758AEE64}"/>
                  </a:ext>
                </a:extLst>
              </p:cNvPr>
              <p:cNvSpPr/>
              <p:nvPr/>
            </p:nvSpPr>
            <p:spPr>
              <a:xfrm>
                <a:off x="2143252" y="941342"/>
                <a:ext cx="958763" cy="488095"/>
              </a:xfrm>
              <a:prstGeom prst="arc">
                <a:avLst/>
              </a:prstGeom>
              <a:ln w="50800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207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CB11049-BDF2-BD45-940B-B5DF8BE199FC}"/>
              </a:ext>
            </a:extLst>
          </p:cNvPr>
          <p:cNvSpPr txBox="1"/>
          <p:nvPr/>
        </p:nvSpPr>
        <p:spPr>
          <a:xfrm>
            <a:off x="2686798" y="4572030"/>
            <a:ext cx="144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Images from: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http://www.learningaboutelectronics.com/Articles/Door-alarm-circuit.php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1DED1-9565-D949-B6FD-3A40F772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1533" y="424931"/>
            <a:ext cx="7023019" cy="645300"/>
          </a:xfrm>
        </p:spPr>
        <p:txBody>
          <a:bodyPr/>
          <a:lstStyle/>
          <a:p>
            <a:r>
              <a:rPr lang="en-US" sz="2800" dirty="0"/>
              <a:t>Another Metaphor: </a:t>
            </a:r>
            <a:br>
              <a:rPr lang="en-US" sz="2800" dirty="0"/>
            </a:br>
            <a:r>
              <a:rPr lang="en-US" sz="2800" dirty="0"/>
              <a:t>	Voltage-Controlled Faucet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82A2-9946-5F47-B555-B54872363A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3074" name="Picture 2" descr="Light Bulb LED On">
            <a:extLst>
              <a:ext uri="{FF2B5EF4-FFF2-40B4-BE49-F238E27FC236}">
                <a16:creationId xmlns:a16="http://schemas.microsoft.com/office/drawing/2014/main" id="{522EF360-52FF-044E-BB8A-67191D988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19" y="3001971"/>
            <a:ext cx="1234528" cy="142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ight Bulb LED OFF">
            <a:extLst>
              <a:ext uri="{FF2B5EF4-FFF2-40B4-BE49-F238E27FC236}">
                <a16:creationId xmlns:a16="http://schemas.microsoft.com/office/drawing/2014/main" id="{45F24B07-D11F-C741-9A13-3A8004050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56" y="1491270"/>
            <a:ext cx="662654" cy="11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877C3-4729-8B45-B8AC-77CF8FB9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8465" y="1429438"/>
            <a:ext cx="824787" cy="1283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D3FEF7-CFF3-7F44-84F0-3F5941FBB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8466" y="3074698"/>
            <a:ext cx="824787" cy="12835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2B3C0AF-F068-2C43-A0E3-E45597C39E78}"/>
              </a:ext>
            </a:extLst>
          </p:cNvPr>
          <p:cNvGrpSpPr/>
          <p:nvPr/>
        </p:nvGrpSpPr>
        <p:grpSpPr>
          <a:xfrm>
            <a:off x="2770504" y="923406"/>
            <a:ext cx="1041400" cy="2048478"/>
            <a:chOff x="4043723" y="923406"/>
            <a:chExt cx="1041400" cy="20484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00DCD0-B719-654D-8BA0-D8EAC92E5DBF}"/>
                </a:ext>
              </a:extLst>
            </p:cNvPr>
            <p:cNvSpPr/>
            <p:nvPr/>
          </p:nvSpPr>
          <p:spPr>
            <a:xfrm>
              <a:off x="4172644" y="923406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dirty="0">
                  <a:ln/>
                  <a:solidFill>
                    <a:schemeClr val="accent3"/>
                  </a:solidFill>
                </a:rPr>
                <a:t>0</a:t>
              </a:r>
              <a:endParaRPr lang="en-US" sz="8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F47924E-4AE5-9B41-BF49-0C29CE8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1867471"/>
              <a:ext cx="1041400" cy="9525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4C44DC-DD13-2343-8CD4-838B3DDC5ADE}"/>
                </a:ext>
              </a:extLst>
            </p:cNvPr>
            <p:cNvSpPr txBox="1"/>
            <p:nvPr/>
          </p:nvSpPr>
          <p:spPr>
            <a:xfrm>
              <a:off x="4253280" y="2664107"/>
              <a:ext cx="6222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43A56C-14FA-9E41-BD8C-4144E4E70D26}"/>
              </a:ext>
            </a:extLst>
          </p:cNvPr>
          <p:cNvGrpSpPr/>
          <p:nvPr/>
        </p:nvGrpSpPr>
        <p:grpSpPr>
          <a:xfrm>
            <a:off x="2770504" y="2878718"/>
            <a:ext cx="1041400" cy="1713966"/>
            <a:chOff x="4043723" y="2878718"/>
            <a:chExt cx="1041400" cy="17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38B7F7-5442-1A4E-B00E-552ACEDCDD8A}"/>
                </a:ext>
              </a:extLst>
            </p:cNvPr>
            <p:cNvSpPr/>
            <p:nvPr/>
          </p:nvSpPr>
          <p:spPr>
            <a:xfrm>
              <a:off x="4195455" y="2878718"/>
              <a:ext cx="569388" cy="132343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sz="8000" b="1" cap="none" spc="0" dirty="0">
                  <a:ln/>
                  <a:solidFill>
                    <a:schemeClr val="accent3"/>
                  </a:solidFill>
                  <a:effectLst/>
                </a:rPr>
                <a:t>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1B3F6DD-8653-C448-82FD-34D0BA69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43723" y="3557551"/>
              <a:ext cx="1041400" cy="9525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CBCB3D1-B8C2-494A-8D43-F21BEE5C5A2F}"/>
                </a:ext>
              </a:extLst>
            </p:cNvPr>
            <p:cNvSpPr txBox="1"/>
            <p:nvPr/>
          </p:nvSpPr>
          <p:spPr>
            <a:xfrm>
              <a:off x="4193167" y="4284907"/>
              <a:ext cx="742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Closed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26FC976-DEAF-DF43-AF12-28E082AE6BB7}"/>
              </a:ext>
            </a:extLst>
          </p:cNvPr>
          <p:cNvSpPr txBox="1"/>
          <p:nvPr/>
        </p:nvSpPr>
        <p:spPr>
          <a:xfrm>
            <a:off x="1137343" y="4804946"/>
            <a:ext cx="1234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0D71F-5EEA-4940-A9C4-27E9BD190AA6}"/>
              </a:ext>
            </a:extLst>
          </p:cNvPr>
          <p:cNvSpPr txBox="1"/>
          <p:nvPr/>
        </p:nvSpPr>
        <p:spPr>
          <a:xfrm>
            <a:off x="4332656" y="4723808"/>
            <a:ext cx="1234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5"/>
                </a:solidFill>
              </a:rPr>
              <a:t>Images from: </a:t>
            </a:r>
          </a:p>
          <a:p>
            <a:r>
              <a:rPr lang="en-US" sz="800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https://openclipart.org/</a:t>
            </a:r>
            <a:endParaRPr lang="en-US" sz="800" dirty="0">
              <a:solidFill>
                <a:schemeClr val="accent5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B242D-ECBB-734B-B149-3604EA5027BE}"/>
              </a:ext>
            </a:extLst>
          </p:cNvPr>
          <p:cNvSpPr txBox="1"/>
          <p:nvPr/>
        </p:nvSpPr>
        <p:spPr>
          <a:xfrm>
            <a:off x="1459790" y="2235161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EE7A39-31FB-FE4D-A56B-3ABD49F279B9}"/>
              </a:ext>
            </a:extLst>
          </p:cNvPr>
          <p:cNvSpPr txBox="1"/>
          <p:nvPr/>
        </p:nvSpPr>
        <p:spPr>
          <a:xfrm>
            <a:off x="1470300" y="323266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B4B5C-05D3-F59E-3B65-B7EE800FCB5A}"/>
              </a:ext>
            </a:extLst>
          </p:cNvPr>
          <p:cNvSpPr txBox="1"/>
          <p:nvPr/>
        </p:nvSpPr>
        <p:spPr>
          <a:xfrm>
            <a:off x="5369999" y="1762787"/>
            <a:ext cx="11608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open</a:t>
            </a:r>
          </a:p>
          <a:p>
            <a:pPr algn="ctr"/>
            <a:r>
              <a:rPr lang="en-US" dirty="0"/>
              <a:t>electricity 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563F6-9AEB-F850-CA2E-DEBE5FA0875D}"/>
              </a:ext>
            </a:extLst>
          </p:cNvPr>
          <p:cNvSpPr txBox="1"/>
          <p:nvPr/>
        </p:nvSpPr>
        <p:spPr>
          <a:xfrm>
            <a:off x="5321855" y="3426688"/>
            <a:ext cx="12811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 closed</a:t>
            </a:r>
            <a:br>
              <a:rPr lang="en-US" dirty="0"/>
            </a:br>
            <a:r>
              <a:rPr lang="en-US" dirty="0"/>
              <a:t>electricity</a:t>
            </a:r>
          </a:p>
          <a:p>
            <a:pPr algn="ctr"/>
            <a:r>
              <a:rPr lang="en-US" dirty="0"/>
              <a:t>can flow.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73126C-F74F-55D0-8869-5F3FE3B861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6812036" y="2997284"/>
            <a:ext cx="1133329" cy="17249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8653B6-5AE5-3967-72B0-9B28522B0D30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95234" y="1228402"/>
            <a:ext cx="1130300" cy="8128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9A13C23-6F38-D5A7-26D7-7E9EF504CE6F}"/>
              </a:ext>
            </a:extLst>
          </p:cNvPr>
          <p:cNvSpPr txBox="1"/>
          <p:nvPr/>
        </p:nvSpPr>
        <p:spPr>
          <a:xfrm>
            <a:off x="7825534" y="1879127"/>
            <a:ext cx="11301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Faucet off</a:t>
            </a:r>
          </a:p>
          <a:p>
            <a:pPr algn="ctr"/>
            <a:r>
              <a:rPr lang="en-US" dirty="0"/>
              <a:t>water</a:t>
            </a:r>
          </a:p>
          <a:p>
            <a:pPr algn="ctr"/>
            <a:r>
              <a:rPr lang="en-US" dirty="0"/>
              <a:t>cannot flow.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5963C3-932C-59C8-6F72-69907D46FB9D}"/>
              </a:ext>
            </a:extLst>
          </p:cNvPr>
          <p:cNvSpPr txBox="1"/>
          <p:nvPr/>
        </p:nvSpPr>
        <p:spPr>
          <a:xfrm>
            <a:off x="7945365" y="3463493"/>
            <a:ext cx="9797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Faucet on</a:t>
            </a:r>
            <a:br>
              <a:rPr lang="en-US" dirty="0"/>
            </a:br>
            <a:r>
              <a:rPr lang="en-US" dirty="0"/>
              <a:t>water</a:t>
            </a:r>
          </a:p>
          <a:p>
            <a:pPr algn="ctr"/>
            <a:r>
              <a:rPr lang="en-US" dirty="0"/>
              <a:t>can flow.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08C5D4-60C5-3278-FD94-C9383FE8DD66}"/>
              </a:ext>
            </a:extLst>
          </p:cNvPr>
          <p:cNvGrpSpPr/>
          <p:nvPr/>
        </p:nvGrpSpPr>
        <p:grpSpPr>
          <a:xfrm>
            <a:off x="1824460" y="578760"/>
            <a:ext cx="1277555" cy="850677"/>
            <a:chOff x="1824460" y="578760"/>
            <a:chExt cx="1277555" cy="8506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D5E7B7-0B9B-9C86-F4AB-98380C348146}"/>
                </a:ext>
              </a:extLst>
            </p:cNvPr>
            <p:cNvSpPr txBox="1"/>
            <p:nvPr/>
          </p:nvSpPr>
          <p:spPr>
            <a:xfrm>
              <a:off x="1824460" y="578760"/>
              <a:ext cx="934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Control </a:t>
              </a:r>
            </a:p>
            <a:p>
              <a:pPr algn="ctr"/>
              <a:r>
                <a:rPr lang="en-US" sz="1600" dirty="0">
                  <a:latin typeface="Chalkboard SE" panose="03050602040202020205" pitchFamily="66" charset="77"/>
                </a:rPr>
                <a:t>Value</a:t>
              </a:r>
            </a:p>
            <a:p>
              <a:pPr algn="ctr"/>
              <a:endParaRPr lang="en-US" sz="1600" dirty="0">
                <a:latin typeface="Chalkboard SE" panose="03050602040202020205" pitchFamily="66" charset="77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54FF39D-98AC-D369-5323-26F29A6DFBCB}"/>
                </a:ext>
              </a:extLst>
            </p:cNvPr>
            <p:cNvSpPr/>
            <p:nvPr/>
          </p:nvSpPr>
          <p:spPr>
            <a:xfrm>
              <a:off x="2143252" y="941342"/>
              <a:ext cx="958763" cy="488095"/>
            </a:xfrm>
            <a:prstGeom prst="arc">
              <a:avLst/>
            </a:prstGeom>
            <a:ln w="508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83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The First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361" y="1250855"/>
            <a:ext cx="5237260" cy="3495909"/>
          </a:xfrm>
        </p:spPr>
        <p:txBody>
          <a:bodyPr/>
          <a:lstStyle/>
          <a:p>
            <a:r>
              <a:rPr lang="en-US" sz="2000" dirty="0"/>
              <a:t>The first digital computers were built using </a:t>
            </a:r>
            <a:r>
              <a:rPr lang="en-US" sz="2000" i="1" dirty="0"/>
              <a:t>Electromagnetic Relays.</a:t>
            </a:r>
          </a:p>
          <a:p>
            <a:pPr lvl="1"/>
            <a:r>
              <a:rPr lang="en-US" sz="2000" dirty="0"/>
              <a:t>Electrically controlled switches.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2052" name="Picture 4" descr="Relay Internals">
            <a:extLst>
              <a:ext uri="{FF2B5EF4-FFF2-40B4-BE49-F238E27FC236}">
                <a16:creationId xmlns:a16="http://schemas.microsoft.com/office/drawing/2014/main" id="{C6FEC88E-997C-E543-ADF4-708ED2D1D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594" y="2424849"/>
            <a:ext cx="3277506" cy="2530734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37442F-47D7-1E4D-BEF6-C3C15C77431E}"/>
              </a:ext>
            </a:extLst>
          </p:cNvPr>
          <p:cNvSpPr txBox="1"/>
          <p:nvPr/>
        </p:nvSpPr>
        <p:spPr>
          <a:xfrm>
            <a:off x="2516135" y="4804946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Images from: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https://www.gomog.com/BLAIR/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tech/electrical/relay/troubleshoot_relay.html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B34D9-E0E8-AF4D-B8D3-081DF8AE5ABC}"/>
              </a:ext>
            </a:extLst>
          </p:cNvPr>
          <p:cNvSpPr txBox="1"/>
          <p:nvPr/>
        </p:nvSpPr>
        <p:spPr>
          <a:xfrm>
            <a:off x="2579220" y="395633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Spring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AE3C7-E491-D245-B149-EEDBD3394247}"/>
              </a:ext>
            </a:extLst>
          </p:cNvPr>
          <p:cNvCxnSpPr/>
          <p:nvPr/>
        </p:nvCxnSpPr>
        <p:spPr>
          <a:xfrm flipV="1">
            <a:off x="2875936" y="3573517"/>
            <a:ext cx="403292" cy="382822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4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9D77-5D93-4948-88AF-D9144C68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220" y="396736"/>
            <a:ext cx="4944300" cy="645300"/>
          </a:xfrm>
        </p:spPr>
        <p:txBody>
          <a:bodyPr/>
          <a:lstStyle/>
          <a:p>
            <a:r>
              <a:rPr lang="en-US" dirty="0"/>
              <a:t>Faster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7EE3D-CDDE-3A4C-BDEE-831D5431C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5575" y="1153464"/>
            <a:ext cx="5570208" cy="3495909"/>
          </a:xfrm>
        </p:spPr>
        <p:txBody>
          <a:bodyPr/>
          <a:lstStyle/>
          <a:p>
            <a:r>
              <a:rPr lang="en-US" sz="2000" dirty="0"/>
              <a:t>Relays were later replaced with </a:t>
            </a:r>
            <a:r>
              <a:rPr lang="en-US" sz="2000" i="1" dirty="0"/>
              <a:t>Vacuum Tubes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Electrically controlled switches </a:t>
            </a:r>
          </a:p>
          <a:p>
            <a:pPr lvl="1"/>
            <a:r>
              <a:rPr lang="en-US" sz="2000" b="1" dirty="0"/>
              <a:t>No moving parts</a:t>
            </a:r>
          </a:p>
          <a:p>
            <a:pPr lvl="1"/>
            <a:r>
              <a:rPr lang="en-US" sz="2000" dirty="0"/>
              <a:t>Faster and cheaper and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3E137-3F5F-6F40-9CA5-73F05061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C7F553C-E088-8B48-81CF-14C316B8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99" y="2571750"/>
            <a:ext cx="2706673" cy="23683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4A430-6E8C-CB44-B2C7-3F56B02D8279}"/>
              </a:ext>
            </a:extLst>
          </p:cNvPr>
          <p:cNvSpPr txBox="1"/>
          <p:nvPr/>
        </p:nvSpPr>
        <p:spPr>
          <a:xfrm>
            <a:off x="3007326" y="4827969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http://www.quantumday.com/2012/07/</a:t>
            </a:r>
          </a:p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nanotechnology-and-vacuum-tube.html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0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00" y="603838"/>
            <a:ext cx="5708624" cy="645300"/>
          </a:xfrm>
        </p:spPr>
        <p:txBody>
          <a:bodyPr/>
          <a:lstStyle/>
          <a:p>
            <a:r>
              <a:rPr lang="en-US" dirty="0"/>
              <a:t>Transistors – Super Fast Switches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3787" y="1329474"/>
            <a:ext cx="8035925" cy="3456839"/>
          </a:xfrm>
        </p:spPr>
        <p:txBody>
          <a:bodyPr/>
          <a:lstStyle/>
          <a:p>
            <a:r>
              <a:rPr lang="en-US" sz="1800" dirty="0"/>
              <a:t>Modern computers are built using </a:t>
            </a:r>
            <a:r>
              <a:rPr lang="en-US" sz="1800" i="1" dirty="0"/>
              <a:t>Transistors</a:t>
            </a:r>
          </a:p>
          <a:p>
            <a:pPr lvl="1"/>
            <a:r>
              <a:rPr lang="en-US" sz="1800" dirty="0"/>
              <a:t>Electrically controlled switches. </a:t>
            </a:r>
          </a:p>
          <a:p>
            <a:pPr lvl="1"/>
            <a:r>
              <a:rPr lang="en-US" sz="1800" b="1" dirty="0"/>
              <a:t>Solid state </a:t>
            </a:r>
          </a:p>
          <a:p>
            <a:pPr lvl="1"/>
            <a:r>
              <a:rPr lang="en-US" sz="1800" b="1" dirty="0"/>
              <a:t>Revolutionary</a:t>
            </a:r>
            <a:r>
              <a:rPr lang="en-US" sz="1800" dirty="0"/>
              <a:t> - Way smaller, way faster, way cheaper, way more reliable!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739E2-D07A-2A4B-B2C8-B6D626E8CC53}"/>
              </a:ext>
            </a:extLst>
          </p:cNvPr>
          <p:cNvSpPr txBox="1"/>
          <p:nvPr/>
        </p:nvSpPr>
        <p:spPr>
          <a:xfrm>
            <a:off x="1597166" y="4928056"/>
            <a:ext cx="2545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hlinkClick r:id="rId4"/>
              </a:rPr>
              <a:t>http://www.megaprocessor.com/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5FB75-658E-F84B-8035-C5912A09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983" y="2854031"/>
            <a:ext cx="3417185" cy="216991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5124" name="Picture 4" descr="Inside a typical microchip. You can see the  integrated circuit and the wires that connect to the terminals around its edge.">
            <a:extLst>
              <a:ext uri="{FF2B5EF4-FFF2-40B4-BE49-F238E27FC236}">
                <a16:creationId xmlns:a16="http://schemas.microsoft.com/office/drawing/2014/main" id="{271F266F-3124-1741-B25B-B59ECE2C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998" y="2815119"/>
            <a:ext cx="2307757" cy="2032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6A76A-7DB9-D140-A37F-12A0BAA83E8C}"/>
              </a:ext>
            </a:extLst>
          </p:cNvPr>
          <p:cNvSpPr txBox="1"/>
          <p:nvPr/>
        </p:nvSpPr>
        <p:spPr>
          <a:xfrm>
            <a:off x="4982998" y="4824671"/>
            <a:ext cx="2545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>
                    <a:lumMod val="75000"/>
                  </a:schemeClr>
                </a:solidFill>
              </a:rPr>
              <a:t>Image from: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800" dirty="0">
                <a:solidFill>
                  <a:schemeClr val="accent4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https://www.explainthatstuff.com/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4">
                    <a:lumMod val="75000"/>
                  </a:schemeClr>
                </a:solidFill>
              </a:rPr>
              <a:t>integratedcircuits.html</a:t>
            </a:r>
            <a:endParaRPr lang="en-US" sz="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31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2369-9C3D-A440-9900-941E311D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CMOS Transistors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C9BD8-8394-E146-A1C6-376C922E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430" y="920775"/>
            <a:ext cx="6421109" cy="3456839"/>
          </a:xfrm>
        </p:spPr>
        <p:txBody>
          <a:bodyPr/>
          <a:lstStyle/>
          <a:p>
            <a:pPr marL="1511300" lvl="3" indent="0">
              <a:buNone/>
            </a:pPr>
            <a:endParaRPr lang="en-US" sz="1800" dirty="0"/>
          </a:p>
          <a:p>
            <a:r>
              <a:rPr lang="en-US" sz="2000" dirty="0"/>
              <a:t>Metal Oxide Semiconductor (MOS)</a:t>
            </a:r>
          </a:p>
          <a:p>
            <a:pPr lvl="1"/>
            <a:r>
              <a:rPr lang="en-US" sz="1800" dirty="0"/>
              <a:t>Made using silicon dioxide or other materials with similar properties.</a:t>
            </a:r>
          </a:p>
          <a:p>
            <a:pPr lvl="1"/>
            <a:r>
              <a:rPr lang="en-US" sz="1800" dirty="0"/>
              <a:t>Most common transistor technology in modern computer designs.</a:t>
            </a:r>
          </a:p>
          <a:p>
            <a:pPr lvl="1"/>
            <a:endParaRPr lang="en-US" sz="800" dirty="0"/>
          </a:p>
          <a:p>
            <a:r>
              <a:rPr lang="en-US" sz="2000" dirty="0"/>
              <a:t>CMOS: Complementary MOS Transistors</a:t>
            </a:r>
          </a:p>
          <a:p>
            <a:pPr lvl="1"/>
            <a:r>
              <a:rPr lang="en-US" sz="1800" dirty="0"/>
              <a:t>Two types that behave in </a:t>
            </a:r>
            <a:r>
              <a:rPr lang="en-US" sz="1800" i="1" dirty="0"/>
              <a:t>complementary ways:</a:t>
            </a:r>
            <a:endParaRPr lang="en-US" sz="1800" dirty="0"/>
          </a:p>
          <a:p>
            <a:pPr lvl="2"/>
            <a:r>
              <a:rPr lang="en-US" sz="1800" dirty="0"/>
              <a:t>NMOS transistors</a:t>
            </a:r>
          </a:p>
          <a:p>
            <a:pPr lvl="2"/>
            <a:r>
              <a:rPr lang="en-US" sz="1800" dirty="0"/>
              <a:t>PMOS transistors</a:t>
            </a:r>
          </a:p>
          <a:p>
            <a:pPr marL="1511300" lvl="3" indent="0">
              <a:buNone/>
            </a:pPr>
            <a:endParaRPr lang="en-US" sz="800" dirty="0"/>
          </a:p>
          <a:p>
            <a:pPr lvl="3"/>
            <a:r>
              <a:rPr lang="en-US" sz="1800" dirty="0"/>
              <a:t>N or P are types of </a:t>
            </a:r>
            <a:r>
              <a:rPr lang="en-US" sz="1800" i="1" dirty="0"/>
              <a:t>impurities</a:t>
            </a:r>
            <a:r>
              <a:rPr lang="en-US" sz="1800" dirty="0"/>
              <a:t> that are added to the silicon dioxide when a transistor is made in order to change its behavior.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D7D1-AA18-FD45-8E8E-4F35EE9EA5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78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3739</Words>
  <Application>Microsoft Macintosh PowerPoint</Application>
  <PresentationFormat>On-screen Show (16:9)</PresentationFormat>
  <Paragraphs>675</Paragraphs>
  <Slides>28</Slides>
  <Notes>26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Chalkboard SE</vt:lpstr>
      <vt:lpstr>Helvetica</vt:lpstr>
      <vt:lpstr>Helvetica Neue</vt:lpstr>
      <vt:lpstr>Muli</vt:lpstr>
      <vt:lpstr>Nixie One</vt:lpstr>
      <vt:lpstr>Segoe Print</vt:lpstr>
      <vt:lpstr>Imogen template</vt:lpstr>
      <vt:lpstr>02 – Transistors to Logic Gates</vt:lpstr>
      <vt:lpstr>The Hardware Abstraction Hierarchy</vt:lpstr>
      <vt:lpstr>Voltages and 0’s and 1’s … oh my! *</vt:lpstr>
      <vt:lpstr>A Metaphor:   Voltage-Controlled Switch</vt:lpstr>
      <vt:lpstr>Another Metaphor:   Voltage-Controlled Faucet</vt:lpstr>
      <vt:lpstr>The First Switches</vt:lpstr>
      <vt:lpstr>Faster Switches</vt:lpstr>
      <vt:lpstr>Transistors – Super Fast Switches</vt:lpstr>
      <vt:lpstr>CMOS Transistors</vt:lpstr>
      <vt:lpstr>N-Type or NMOS Transistors</vt:lpstr>
      <vt:lpstr>An NMOS Transistor in Our Metaphor</vt:lpstr>
      <vt:lpstr>P-Type or PMOS Transistors</vt:lpstr>
      <vt:lpstr>Quick Check</vt:lpstr>
      <vt:lpstr>A CMOS Circuit</vt:lpstr>
      <vt:lpstr>A CMOS Circuit</vt:lpstr>
      <vt:lpstr>A CMOS Circuit</vt:lpstr>
      <vt:lpstr>CMOS Circuit Rule</vt:lpstr>
      <vt:lpstr>PowerPoint Presentation</vt:lpstr>
      <vt:lpstr>Challenge:</vt:lpstr>
      <vt:lpstr>What’s Next?</vt:lpstr>
      <vt:lpstr>Acknowledgments</vt:lpstr>
      <vt:lpstr>A Metaphor: Voltage-Controlled Switches</vt:lpstr>
      <vt:lpstr>PowerPoint Presentation</vt:lpstr>
      <vt:lpstr>PowerPoint Presentation</vt:lpstr>
      <vt:lpstr>PowerPoint Presentation</vt:lpstr>
      <vt:lpstr>PowerPoint Presentation</vt:lpstr>
      <vt:lpstr>A CMOS Circuit</vt:lpstr>
      <vt:lpstr>CMOS Circuit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– Transistors to Logic Gates</dc:title>
  <dc:creator>Braught, Grant</dc:creator>
  <cp:lastModifiedBy>Braught, Grant</cp:lastModifiedBy>
  <cp:revision>193</cp:revision>
  <cp:lastPrinted>2022-01-26T12:10:26Z</cp:lastPrinted>
  <dcterms:created xsi:type="dcterms:W3CDTF">2020-08-18T13:30:35Z</dcterms:created>
  <dcterms:modified xsi:type="dcterms:W3CDTF">2023-01-25T13:52:21Z</dcterms:modified>
</cp:coreProperties>
</file>