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21" r:id="rId9"/>
    <p:sldId id="319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16" r:id="rId19"/>
    <p:sldId id="301" r:id="rId20"/>
    <p:sldId id="302" r:id="rId21"/>
    <p:sldId id="303" r:id="rId22"/>
    <p:sldId id="304" r:id="rId23"/>
    <p:sldId id="314" r:id="rId24"/>
    <p:sldId id="315" r:id="rId25"/>
    <p:sldId id="305" r:id="rId26"/>
    <p:sldId id="306" r:id="rId27"/>
    <p:sldId id="307" r:id="rId28"/>
    <p:sldId id="308" r:id="rId29"/>
    <p:sldId id="313" r:id="rId30"/>
    <p:sldId id="311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4"/>
    <p:restoredTop sz="84626"/>
  </p:normalViewPr>
  <p:slideViewPr>
    <p:cSldViewPr snapToGrid="0" snapToObjects="1">
      <p:cViewPr varScale="1">
        <p:scale>
          <a:sx n="143" d="100"/>
          <a:sy n="143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with the value 1 to initialize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R2 as sum so we don’t have to load it from memory every time.</a:t>
            </a:r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#15.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will need a branch instruction.</a:t>
            </a:r>
          </a:p>
          <a:p>
            <a:r>
              <a:rPr lang="en-US" dirty="0"/>
              <a:t>  - Something that changes the PC so that we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translate into the branching instructions we saw in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loop.</a:t>
            </a:r>
          </a:p>
          <a:p>
            <a:r>
              <a:rPr lang="en-US" dirty="0"/>
              <a:t>  - Otherwise we jump over the body to the end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we can just specify the register to check.</a:t>
            </a:r>
          </a:p>
          <a:p>
            <a:r>
              <a:rPr lang="en-US" dirty="0"/>
              <a:t>  - Unlike ML where we had to do some operation in the ALU to set the flags</a:t>
            </a:r>
          </a:p>
          <a:p>
            <a:r>
              <a:rPr lang="en-US" dirty="0"/>
              <a:t>    - Turns out the assembler takes care of that for us when it creates the machine language.</a:t>
            </a:r>
          </a:p>
          <a:p>
            <a:r>
              <a:rPr lang="en-US" dirty="0"/>
              <a:t>    - It will generate ML instructions that do the following…</a:t>
            </a:r>
          </a:p>
          <a:p>
            <a:r>
              <a:rPr lang="en-US" dirty="0"/>
              <a:t>      - R1 - R0</a:t>
            </a:r>
          </a:p>
          <a:p>
            <a:r>
              <a:rPr lang="en-US" dirty="0"/>
              <a:t>      - If Negative PC &lt;- SKIPIF</a:t>
            </a:r>
          </a:p>
          <a:p>
            <a:r>
              <a:rPr lang="en-US" dirty="0"/>
              <a:t>      - If Zero PC &lt;- SKIPIF</a:t>
            </a:r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–X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give a general structure that can be used to implement any if statement.</a:t>
            </a:r>
          </a:p>
          <a:p>
            <a:endParaRPr lang="en-US" dirty="0"/>
          </a:p>
          <a:p>
            <a:r>
              <a:rPr lang="en-US" dirty="0"/>
              <a:t>There is nothing special about the IFBODY or ENDIF labels…</a:t>
            </a:r>
          </a:p>
          <a:p>
            <a:r>
              <a:rPr lang="en-US" dirty="0"/>
              <a:t>  - in fact you could only use them once!</a:t>
            </a:r>
          </a:p>
          <a:p>
            <a:r>
              <a:rPr lang="en-US" dirty="0"/>
              <a:t>  - So if you have multiple if statements you’ll need to use different labels.</a:t>
            </a:r>
          </a:p>
          <a:p>
            <a:r>
              <a:rPr lang="en-US" dirty="0"/>
              <a:t>   - usually it is better to use meaningful names as we did in the prior example.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good template to use</a:t>
            </a:r>
          </a:p>
          <a:p>
            <a:r>
              <a:rPr lang="en-US" dirty="0"/>
              <a:t>  - When you encounter any if statement you can do it this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BNEG example of checking a single register.</a:t>
            </a:r>
          </a:p>
          <a:p>
            <a:r>
              <a:rPr lang="en-US" dirty="0"/>
              <a:t> - BPOS, BZERO, BNZERO, BODD, BEVEN</a:t>
            </a:r>
          </a:p>
          <a:p>
            <a:endParaRPr lang="en-US" dirty="0"/>
          </a:p>
          <a:p>
            <a:r>
              <a:rPr lang="en-US" dirty="0"/>
              <a:t>BLEQ two registers – comparison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- A BLT might be BLEQ if you don’t like tomatoes or bacon ;)</a:t>
            </a:r>
          </a:p>
          <a:p>
            <a:endParaRPr lang="en-US" dirty="0"/>
          </a:p>
          <a:p>
            <a:r>
              <a:rPr lang="en-US" dirty="0"/>
              <a:t>JUMP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loops is to move the condition to the bottom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909773" cy="1659900"/>
          </a:xfrm>
        </p:spPr>
        <p:txBody>
          <a:bodyPr/>
          <a:lstStyle/>
          <a:p>
            <a:r>
              <a:rPr lang="en-US" sz="18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3510B-3E40-8F41-BB16-052A8FF5495A}"/>
              </a:ext>
            </a:extLst>
          </p:cNvPr>
          <p:cNvSpPr txBox="1"/>
          <p:nvPr/>
        </p:nvSpPr>
        <p:spPr>
          <a:xfrm rot="622146">
            <a:off x="6471318" y="842861"/>
            <a:ext cx="264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Loop conditions are often checked at the bottom of the loop in assembly language.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376057" y="3962400"/>
            <a:ext cx="4669970" cy="34569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17254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i="1" dirty="0">
              <a:latin typeface="Courier" pitchFamily="-111" charset="0"/>
            </a:endParaRP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071395"/>
            <a:ext cx="7015317" cy="690465"/>
            <a:chOff x="2128683" y="2071395"/>
            <a:chExt cx="7015317" cy="69046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071395"/>
              <a:ext cx="4088244" cy="69046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7FE85-4DC2-5642-B4B9-E00787B49F02}"/>
              </a:ext>
            </a:extLst>
          </p:cNvPr>
          <p:cNvGrpSpPr/>
          <p:nvPr/>
        </p:nvGrpSpPr>
        <p:grpSpPr>
          <a:xfrm>
            <a:off x="2633187" y="2257144"/>
            <a:ext cx="5176535" cy="2037814"/>
            <a:chOff x="2633187" y="2257144"/>
            <a:chExt cx="5176535" cy="203781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7098739-8947-A746-BD68-07DE967ECA13}"/>
                </a:ext>
              </a:extLst>
            </p:cNvPr>
            <p:cNvSpPr/>
            <p:nvPr/>
          </p:nvSpPr>
          <p:spPr>
            <a:xfrm>
              <a:off x="4196167" y="3979810"/>
              <a:ext cx="3613555" cy="31514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CB2CE8-1629-CB48-B525-ACB7952CBA57}"/>
                </a:ext>
              </a:extLst>
            </p:cNvPr>
            <p:cNvSpPr/>
            <p:nvPr/>
          </p:nvSpPr>
          <p:spPr>
            <a:xfrm>
              <a:off x="2633187" y="2257144"/>
              <a:ext cx="622023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758B9BC-3B5D-FD4F-977A-3A7C923699D6}"/>
                </a:ext>
              </a:extLst>
            </p:cNvPr>
            <p:cNvSpPr/>
            <p:nvPr/>
          </p:nvSpPr>
          <p:spPr>
            <a:xfrm>
              <a:off x="5055756" y="2671080"/>
              <a:ext cx="129839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3990882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Challenge</a:t>
            </a:r>
            <a:endParaRPr lang="en-US" sz="3200" kern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!= y) {</a:t>
            </a:r>
          </a:p>
          <a:p>
            <a:r>
              <a:rPr lang="en-US" dirty="0">
                <a:latin typeface="Courier" pitchFamily="-111" charset="0"/>
              </a:rPr>
              <a:t>  x = y;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r>
              <a:rPr lang="en-US" dirty="0">
                <a:latin typeface="Courier" pitchFamily="-111" charset="0"/>
              </a:rPr>
              <a:t>else {</a:t>
            </a:r>
          </a:p>
          <a:p>
            <a:r>
              <a:rPr lang="en-US" dirty="0">
                <a:latin typeface="Courier" pitchFamily="-111" charset="0"/>
              </a:rPr>
              <a:t>  x </a:t>
            </a:r>
            <a:r>
              <a:rPr lang="en-US">
                <a:latin typeface="Courier" pitchFamily="-111" charset="0"/>
              </a:rPr>
              <a:t>= </a:t>
            </a:r>
            <a:r>
              <a:rPr lang="en-US" dirty="0">
                <a:latin typeface="Courier" pitchFamily="-111" charset="0"/>
              </a:rPr>
              <a:t>y</a:t>
            </a:r>
            <a:r>
              <a:rPr lang="en-US"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+ 1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33786" y="1160860"/>
            <a:ext cx="3058374" cy="3625453"/>
            <a:chOff x="4220166" y="1757334"/>
            <a:chExt cx="3058374" cy="36254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If you finish the first one, try to 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9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2475</TotalTime>
  <Words>4513</Words>
  <Application>Microsoft Macintosh PowerPoint</Application>
  <PresentationFormat>On-screen Show (16:9)</PresentationFormat>
  <Paragraphs>1111</Paragraphs>
  <Slides>30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16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145</cp:revision>
  <dcterms:created xsi:type="dcterms:W3CDTF">2020-09-24T14:05:57Z</dcterms:created>
  <dcterms:modified xsi:type="dcterms:W3CDTF">2022-02-26T18:15:37Z</dcterms:modified>
</cp:coreProperties>
</file>