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DD7A-1125-4555-B5A0-3ED37231B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1F701-B55C-4BCD-8DEE-B36BC92F5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7B45-BA5D-4253-A4E8-4F569887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456E-5EBF-4D94-81FF-BD65331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F06B-F50F-4352-9792-62A4C62B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7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3BD9-555A-446E-B746-CA13F6B7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FDED4-F36E-4293-A258-4CB94DA02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72119-A64F-46B2-A377-8217C493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DAED-55E9-4E6D-B082-A36FB5FE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3761-904F-4879-95E3-6143B874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36216-E7A6-4201-AC7B-868470802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E9149-6E3D-49C5-83B8-CF03B382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7897-CD13-4524-B322-F27150E6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6F0B-6CF7-47BE-BF29-505F0431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D56C-F868-49F4-89E8-8D75714D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1029-FF43-4097-B1C2-5DA112C0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CC98-DA5D-406C-90D3-095C2886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E2AE-26F5-4599-B35C-F7D2D71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6A26-1430-4425-B633-FF12D020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1A74-4998-46DD-9361-436DCBFD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877D-DD94-43F2-829F-FB916280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64518-6A69-4737-A9B2-29DD8D45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80D1-0AD2-4C6E-B196-C3E912D7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7FDC-E749-4890-89C3-3887EC4C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7ED9-99C8-4B28-B39A-B88FBBDB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DBA1-576B-4D7F-BD18-09ED9695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3814-52E7-47E5-B178-0282D4986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B623-ADC4-4623-A00F-AD341E44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D7CA5-1AA1-4F10-943B-55D670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88B7C-D0D2-4B07-84E1-067EC81C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6BB8-6E8E-4938-A7AD-F382986D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D67D-0AAA-49E7-9CC7-4CA86652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56D9-D8C5-4994-A587-06E089E1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14A0-4FF7-4B93-9856-564CCC9B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057F9-E4CA-48DB-AD5C-03FF66FF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FF363-1557-448D-BAA7-1C50B4A47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D128E-7C95-4D02-AB04-42B7286A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28B56-4DFC-4F8A-AD87-4706DF33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7180A-C91D-4F86-9083-A19194C5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AACD-8B0A-42B9-946F-F40C8F3D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0BF54-1A30-412C-BBCA-6D671E3C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3A951-8BD6-4F03-A1A1-A3E1B83D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2C732-8A13-4D27-9078-3D1D5FC5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7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56F42-1E16-4C16-922A-8A45D4A0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4D516-62C2-480B-977E-0E73B9F7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0C443-2CB4-4B92-94A7-D2B1C939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FFBD-2685-487A-9CD8-9D4BFDF2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719D-7568-4B9A-B109-A2F74D8AD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A2D3D-8A4C-4165-BD11-EC37E7571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E1B78-E617-411C-9098-B939B929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2A47-8B50-448C-872C-F4E24EBB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D61BD-CC82-4E71-B6D4-355C8079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1F32-E9C4-43A2-99F3-87CD4DEF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5521D-50C3-4DCB-A12F-13274568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91864-11E8-4C5A-A52C-2CDD343A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0C157-7C94-47D6-A277-454D2607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DB2E-8F09-4476-91DD-D90C08BE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B997F-D41B-4C81-BE67-FD21FB27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6977D-1627-4DD8-8D37-F281CC20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41102-A64E-4D82-A499-20EBD912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5B6C-BA2B-47E1-ACC9-059F78B52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2F7FD-0C82-449E-8FE2-2B6BE0157AE1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DBA3F-6532-4889-B957-E0ECFBF15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13B9-79E0-4EA9-B619-E7D7E38FE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D50E-D69C-4804-B70D-699721F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maccormick/FarmData2/projects/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maccormick/FarmData2/projects/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9838-B504-41EA-BFF2-6593920AD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some Agile software engineering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23674-4FC8-4356-B5FA-DE4ED5AF3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COMP290</a:t>
            </a:r>
          </a:p>
          <a:p>
            <a:r>
              <a:rPr lang="en-US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105117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0223-2D8B-420A-89A3-8E381CA3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task</a:t>
            </a:r>
            <a:r>
              <a:rPr lang="en-US" dirty="0"/>
              <a:t> is a feature that contributes towards completing 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B865-8D0F-4FD5-815F-ABE0B5A1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task can be completed by one individual in one work session</a:t>
            </a:r>
          </a:p>
          <a:p>
            <a:pPr lvl="1"/>
            <a:r>
              <a:rPr lang="en-US" dirty="0"/>
              <a:t>For full-time software developers, a work session is either a day or half-day: a few hours of work</a:t>
            </a:r>
          </a:p>
          <a:p>
            <a:pPr lvl="1"/>
            <a:r>
              <a:rPr lang="en-US" dirty="0"/>
              <a:t>In COMP290, a work session is defined as one week of the course, or about four hours of work outside of class</a:t>
            </a:r>
          </a:p>
          <a:p>
            <a:pPr lvl="2"/>
            <a:r>
              <a:rPr lang="en-US" dirty="0"/>
              <a:t>Each task should be defined so that one individual can complete it 1-2 hours.</a:t>
            </a:r>
          </a:p>
          <a:p>
            <a:pPr lvl="2"/>
            <a:r>
              <a:rPr lang="en-US" dirty="0"/>
              <a:t>Thus, each individual should complete 2-3 tasks per week</a:t>
            </a:r>
          </a:p>
          <a:p>
            <a:pPr lvl="1"/>
            <a:r>
              <a:rPr lang="en-US" dirty="0"/>
              <a:t>Unlike a user story, a task does not need to be visible to the end-user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8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F003-6D93-4ACA-8D7F-64C06658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145"/>
            <a:ext cx="10515600" cy="2791030"/>
          </a:xfrm>
        </p:spPr>
        <p:txBody>
          <a:bodyPr>
            <a:normAutofit/>
          </a:bodyPr>
          <a:lstStyle/>
          <a:p>
            <a:r>
              <a:rPr lang="en-US" dirty="0"/>
              <a:t>Please see the </a:t>
            </a:r>
            <a:r>
              <a:rPr lang="en-US" dirty="0">
                <a:hlinkClick r:id="rId2"/>
              </a:rPr>
              <a:t>online example</a:t>
            </a:r>
            <a:r>
              <a:rPr lang="en-US" dirty="0"/>
              <a:t> of a Kanban board including a FarmData2 epic, user stories, and tasks</a:t>
            </a:r>
          </a:p>
        </p:txBody>
      </p:sp>
    </p:spTree>
    <p:extLst>
      <p:ext uri="{BB962C8B-B14F-4D97-AF65-F5344CB8AC3E}">
        <p14:creationId xmlns:p14="http://schemas.microsoft.com/office/powerpoint/2010/main" val="10875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3F18-3D68-4379-ACFE-4088B5DF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be using ideas from a software engineering approach known as </a:t>
            </a:r>
            <a:r>
              <a:rPr lang="en-US" i="1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17B1-FAAB-4E4A-8CBD-FF34563D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245"/>
            <a:ext cx="10515600" cy="3846718"/>
          </a:xfrm>
        </p:spPr>
        <p:txBody>
          <a:bodyPr/>
          <a:lstStyle/>
          <a:p>
            <a:r>
              <a:rPr lang="en-US" dirty="0"/>
              <a:t>There are many different Agile methodologies, but they share a common philosophy, including:</a:t>
            </a:r>
          </a:p>
          <a:p>
            <a:pPr lvl="1"/>
            <a:r>
              <a:rPr lang="en-US" dirty="0"/>
              <a:t>make frequent progress by achieving small goals that visibly affect the final product</a:t>
            </a:r>
          </a:p>
          <a:p>
            <a:pPr lvl="1"/>
            <a:r>
              <a:rPr lang="en-US" dirty="0"/>
              <a:t>frequently check this progress with the client</a:t>
            </a:r>
          </a:p>
          <a:p>
            <a:pPr lvl="1"/>
            <a:r>
              <a:rPr lang="en-US" dirty="0"/>
              <a:t>change plans whenever necessary to ensure frequent visible progress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2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FD69-BB28-4E5A-AA68-D55F838B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incorporate ideas from two related Agile methodologies: </a:t>
            </a:r>
            <a:r>
              <a:rPr lang="en-US" i="1" dirty="0"/>
              <a:t>Scrum</a:t>
            </a:r>
            <a:r>
              <a:rPr lang="en-US" dirty="0"/>
              <a:t> and </a:t>
            </a:r>
            <a:r>
              <a:rPr lang="en-US" i="1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314E-DE82-4D8E-A1C3-733B4F9F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includes:</a:t>
            </a:r>
          </a:p>
          <a:p>
            <a:pPr lvl="1"/>
            <a:r>
              <a:rPr lang="en-US" dirty="0"/>
              <a:t>Sprints</a:t>
            </a:r>
          </a:p>
          <a:p>
            <a:pPr lvl="1"/>
            <a:r>
              <a:rPr lang="en-US" dirty="0"/>
              <a:t>Standup meetings</a:t>
            </a:r>
          </a:p>
          <a:p>
            <a:r>
              <a:rPr lang="en-US" dirty="0"/>
              <a:t>Kanban includes:</a:t>
            </a:r>
          </a:p>
          <a:p>
            <a:pPr lvl="1"/>
            <a:r>
              <a:rPr lang="en-US" dirty="0"/>
              <a:t>Kanban board</a:t>
            </a:r>
          </a:p>
          <a:p>
            <a:pPr lvl="1"/>
            <a:r>
              <a:rPr lang="en-US" dirty="0"/>
              <a:t>Epics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0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E738-5380-4BC3-9C91-53A3043C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r>
              <a:rPr lang="en-US" dirty="0"/>
              <a:t>Scrum ideas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37F6-591E-47F0-92BC-6021DD70B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4721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Sprint: A fixed window of time in which the software engineering team aims to complete some specified goals</a:t>
            </a:r>
          </a:p>
          <a:p>
            <a:pPr lvl="1"/>
            <a:r>
              <a:rPr lang="en-US" dirty="0"/>
              <a:t>For full-time developers, a sprint would usually be 2-4 weeks</a:t>
            </a:r>
          </a:p>
          <a:p>
            <a:pPr lvl="1"/>
            <a:r>
              <a:rPr lang="en-US" dirty="0"/>
              <a:t>For COMP290, we will have exactly one sprint which lasts from spring break until the end of the semester</a:t>
            </a:r>
          </a:p>
          <a:p>
            <a:pPr lvl="1"/>
            <a:endParaRPr lang="en-US" dirty="0"/>
          </a:p>
          <a:p>
            <a:r>
              <a:rPr lang="en-US" dirty="0"/>
              <a:t>Standup meeting (also known as scrum meeting): A short team meeting in which the participants are literally standing up to emphasize the short, focused nature of the meeting</a:t>
            </a:r>
          </a:p>
          <a:p>
            <a:pPr lvl="1"/>
            <a:r>
              <a:rPr lang="en-US" dirty="0"/>
              <a:t>summarizes progress towards current goals and identifies any roadblocks</a:t>
            </a:r>
          </a:p>
          <a:p>
            <a:pPr lvl="1"/>
            <a:r>
              <a:rPr lang="en-US" dirty="0"/>
              <a:t>for full-time developers, typically a daily 15-minute meeting</a:t>
            </a:r>
          </a:p>
          <a:p>
            <a:pPr lvl="1"/>
            <a:r>
              <a:rPr lang="en-US" dirty="0"/>
              <a:t>for COMP290, each team will have a weekly 5-minute standup meeting in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6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F2E-4C94-4DB9-947A-5113179A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US" dirty="0"/>
              <a:t>Kanban ideas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4847-E676-4BE9-99DC-B152488F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81647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Kanban board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Contains columns with cards that represent work items</a:t>
            </a:r>
          </a:p>
          <a:p>
            <a:pPr lvl="1"/>
            <a:r>
              <a:rPr lang="en-US" dirty="0"/>
              <a:t>Cards flow through the columns as they are scheduled, in progress, and completed</a:t>
            </a:r>
          </a:p>
          <a:p>
            <a:r>
              <a:rPr lang="en-US" i="1" dirty="0"/>
              <a:t>Epic</a:t>
            </a:r>
            <a:r>
              <a:rPr lang="en-US" dirty="0"/>
              <a:t>: a substantial goal, combining several user stories into one large story</a:t>
            </a:r>
          </a:p>
          <a:p>
            <a:r>
              <a:rPr lang="en-US" i="1" dirty="0"/>
              <a:t>User story</a:t>
            </a:r>
            <a:r>
              <a:rPr lang="en-US" dirty="0"/>
              <a:t>: A description of a feature to be implemented that will be visible in the final product</a:t>
            </a:r>
          </a:p>
          <a:p>
            <a:pPr lvl="1"/>
            <a:r>
              <a:rPr lang="en-US" dirty="0"/>
              <a:t>Usually, a user story is defined so that it can be completed within one sprint or less</a:t>
            </a:r>
          </a:p>
          <a:p>
            <a:r>
              <a:rPr lang="en-US" i="1" dirty="0"/>
              <a:t>Task</a:t>
            </a:r>
            <a:r>
              <a:rPr lang="en-US" dirty="0"/>
              <a:t>: A feature that contributes towards completing a user story</a:t>
            </a:r>
          </a:p>
          <a:p>
            <a:pPr lvl="1"/>
            <a:r>
              <a:rPr lang="en-US" dirty="0"/>
              <a:t>Usually, a task can be completed by one individual in one work session</a:t>
            </a:r>
          </a:p>
        </p:txBody>
      </p:sp>
    </p:spTree>
    <p:extLst>
      <p:ext uri="{BB962C8B-B14F-4D97-AF65-F5344CB8AC3E}">
        <p14:creationId xmlns:p14="http://schemas.microsoft.com/office/powerpoint/2010/main" val="98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96C8-DC2A-4FA7-947B-FED7A77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Kanban board </a:t>
            </a:r>
            <a:r>
              <a:rPr lang="en-US" dirty="0"/>
              <a:t>tracks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0050-DC29-4D3E-89D6-4C604EB3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[try an image search for “Kanban board” and “github project board” to see examples]</a:t>
            </a:r>
          </a:p>
          <a:p>
            <a:r>
              <a:rPr lang="en-US" dirty="0"/>
              <a:t>We will use the following column names: </a:t>
            </a:r>
          </a:p>
          <a:p>
            <a:pPr lvl="1"/>
            <a:r>
              <a:rPr lang="en-US" dirty="0"/>
              <a:t>Epic, Stories, Tasks, Scheduled, In Progress, Done</a:t>
            </a:r>
          </a:p>
          <a:p>
            <a:r>
              <a:rPr lang="en-US" dirty="0"/>
              <a:t>See the </a:t>
            </a:r>
            <a:r>
              <a:rPr lang="en-US" dirty="0">
                <a:hlinkClick r:id="rId2"/>
              </a:rPr>
              <a:t>online example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8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C20-D369-4496-A46C-EE27D6E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epic</a:t>
            </a:r>
            <a:r>
              <a:rPr lang="en-US" dirty="0"/>
              <a:t> is a substantial goal, combining several user stories into one large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182E-2CAF-4D4B-B61D-88638E3B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an epic is large enough that it cannot be achieved in a single sprint</a:t>
            </a:r>
          </a:p>
          <a:p>
            <a:r>
              <a:rPr lang="en-US" dirty="0"/>
              <a:t>In COMP290, each team will define one epic</a:t>
            </a:r>
          </a:p>
          <a:p>
            <a:pPr lvl="1"/>
            <a:r>
              <a:rPr lang="en-US" dirty="0"/>
              <a:t>The epic is your stretch goal for the semester, representing a useful new feature that improves the product for the user and solves the GitHub Issue assigned to your team</a:t>
            </a:r>
          </a:p>
          <a:p>
            <a:pPr lvl="1"/>
            <a:r>
              <a:rPr lang="en-US" dirty="0"/>
              <a:t>By the end of the semester, you must complete some user stories, but it is not essential to complete the epic</a:t>
            </a:r>
          </a:p>
        </p:txBody>
      </p:sp>
    </p:spTree>
    <p:extLst>
      <p:ext uri="{BB962C8B-B14F-4D97-AF65-F5344CB8AC3E}">
        <p14:creationId xmlns:p14="http://schemas.microsoft.com/office/powerpoint/2010/main" val="301422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6FD9-4A29-4AA9-A874-4EBF11A9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1771138"/>
            <a:ext cx="10515600" cy="2869688"/>
          </a:xfrm>
        </p:spPr>
        <p:txBody>
          <a:bodyPr/>
          <a:lstStyle/>
          <a:p>
            <a:r>
              <a:rPr lang="en-US" dirty="0"/>
              <a:t>[Remaining slides will be discussed after spring break]</a:t>
            </a:r>
          </a:p>
        </p:txBody>
      </p:sp>
    </p:spTree>
    <p:extLst>
      <p:ext uri="{BB962C8B-B14F-4D97-AF65-F5344CB8AC3E}">
        <p14:creationId xmlns:p14="http://schemas.microsoft.com/office/powerpoint/2010/main" val="108028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9798-9C8B-479D-9ACE-FFBB7EC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user story </a:t>
            </a:r>
            <a:r>
              <a:rPr lang="en-US" dirty="0"/>
              <a:t>is a description of a new feature that will be visible in the 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D0A2-415B-4214-873E-48849EE2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a user story is defined so that it can be completed within one sprint or less</a:t>
            </a:r>
          </a:p>
          <a:p>
            <a:r>
              <a:rPr lang="en-US" dirty="0"/>
              <a:t>Usually, a user story is the smallest unit that creates observable value for the end user</a:t>
            </a:r>
          </a:p>
          <a:p>
            <a:pPr lvl="1"/>
            <a:r>
              <a:rPr lang="en-US" dirty="0"/>
              <a:t>Split into multiple stories if this can be done while still having a visible effect on the end product for each story</a:t>
            </a:r>
          </a:p>
          <a:p>
            <a:r>
              <a:rPr lang="en-US" dirty="0"/>
              <a:t>In COMP290:</a:t>
            </a:r>
          </a:p>
          <a:p>
            <a:pPr lvl="1"/>
            <a:r>
              <a:rPr lang="en-US" dirty="0"/>
              <a:t>Each individual in the team will write at least two independent user stories that contribute to the epic</a:t>
            </a:r>
          </a:p>
          <a:p>
            <a:pPr lvl="1"/>
            <a:r>
              <a:rPr lang="en-US" dirty="0"/>
              <a:t>Each user story should be defined so that it can be completed within our single sprint (i.e. by the end of the semester)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1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728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some Agile software engineering concepts</vt:lpstr>
      <vt:lpstr>We will be using ideas from a software engineering approach known as Agile</vt:lpstr>
      <vt:lpstr>We incorporate ideas from two related Agile methodologies: Scrum and Kanban</vt:lpstr>
      <vt:lpstr>Scrum ideas we will use</vt:lpstr>
      <vt:lpstr>Kanban ideas we will use</vt:lpstr>
      <vt:lpstr>A Kanban board tracks progress</vt:lpstr>
      <vt:lpstr>An epic is a substantial goal, combining several user stories into one large story</vt:lpstr>
      <vt:lpstr>[Remaining slides will be discussed after spring break]</vt:lpstr>
      <vt:lpstr>A user story is a description of a new feature that will be visible in the final product</vt:lpstr>
      <vt:lpstr>A task is a feature that contributes towards completing a user story</vt:lpstr>
      <vt:lpstr>Please see the online example of a Kanban board including a FarmData2 epic, user stories, and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some Agile software engineering concepts</dc:title>
  <dc:creator>MacCormick, John</dc:creator>
  <cp:lastModifiedBy>MacCormick, John</cp:lastModifiedBy>
  <cp:revision>16</cp:revision>
  <dcterms:created xsi:type="dcterms:W3CDTF">2022-03-03T20:16:58Z</dcterms:created>
  <dcterms:modified xsi:type="dcterms:W3CDTF">2022-03-09T02:37:32Z</dcterms:modified>
</cp:coreProperties>
</file>