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90" r:id="rId2"/>
    <p:sldId id="321" r:id="rId3"/>
    <p:sldId id="310" r:id="rId4"/>
    <p:sldId id="313" r:id="rId5"/>
    <p:sldId id="308" r:id="rId6"/>
    <p:sldId id="324" r:id="rId7"/>
    <p:sldId id="328" r:id="rId8"/>
    <p:sldId id="317" r:id="rId9"/>
    <p:sldId id="325" r:id="rId10"/>
    <p:sldId id="326" r:id="rId11"/>
    <p:sldId id="327" r:id="rId12"/>
    <p:sldId id="329" r:id="rId13"/>
    <p:sldId id="330" r:id="rId14"/>
    <p:sldId id="331" r:id="rId15"/>
    <p:sldId id="314" r:id="rId16"/>
    <p:sldId id="332" r:id="rId17"/>
    <p:sldId id="305" r:id="rId18"/>
    <p:sldId id="301" r:id="rId1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70735"/>
  </p:normalViewPr>
  <p:slideViewPr>
    <p:cSldViewPr snapToGrid="0" snapToObjects="1">
      <p:cViewPr varScale="1">
        <p:scale>
          <a:sx n="98" d="100"/>
          <a:sy n="98" d="100"/>
        </p:scale>
        <p:origin x="17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7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other properties are in this object passed to the Vue constructor?</a:t>
            </a:r>
          </a:p>
          <a:p>
            <a:r>
              <a:rPr lang="en-US" dirty="0"/>
              <a:t>  - data</a:t>
            </a:r>
          </a:p>
          <a:p>
            <a:endParaRPr lang="en-US" dirty="0"/>
          </a:p>
          <a:p>
            <a:r>
              <a:rPr lang="en-US" dirty="0"/>
              <a:t>What is the value of the data property?</a:t>
            </a:r>
          </a:p>
          <a:p>
            <a:r>
              <a:rPr lang="en-US" dirty="0"/>
              <a:t>  - It is another object.</a:t>
            </a:r>
          </a:p>
          <a:p>
            <a:endParaRPr lang="en-US" dirty="0"/>
          </a:p>
          <a:p>
            <a:r>
              <a:rPr lang="en-US" dirty="0"/>
              <a:t>What properties are in the data object?</a:t>
            </a:r>
          </a:p>
          <a:p>
            <a:r>
              <a:rPr lang="en-US" dirty="0"/>
              <a:t>  - </a:t>
            </a:r>
            <a:r>
              <a:rPr lang="en-US" dirty="0" err="1"/>
              <a:t>pageHeader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the value of the </a:t>
            </a:r>
            <a:r>
              <a:rPr lang="en-US" dirty="0" err="1"/>
              <a:t>pageHeader</a:t>
            </a:r>
            <a:r>
              <a:rPr lang="en-US" dirty="0"/>
              <a:t> property of the data object?</a:t>
            </a:r>
          </a:p>
          <a:p>
            <a:r>
              <a:rPr lang="en-US" dirty="0"/>
              <a:t>  - ‘Hello!’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79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quirky convention in Vue-land where programmers include a comma after the final property in an object.</a:t>
            </a:r>
          </a:p>
          <a:p>
            <a:r>
              <a:rPr lang="en-US" dirty="0"/>
              <a:t>This isn’t required syntactically by the language.</a:t>
            </a:r>
          </a:p>
          <a:p>
            <a:r>
              <a:rPr lang="en-US" dirty="0"/>
              <a:t>However, it prevents you from forgetting to add that comma if/when you add another property to the object.</a:t>
            </a:r>
          </a:p>
          <a:p>
            <a:r>
              <a:rPr lang="en-US" dirty="0"/>
              <a:t>  - This is one of those hear me now, believe me later things!</a:t>
            </a:r>
          </a:p>
          <a:p>
            <a:r>
              <a:rPr lang="en-US" dirty="0"/>
              <a:t>  - When your page breaks and isn’t working, double check that you added a comma when you added a new property.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43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05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is why when the page is first loaded the &lt;h1&gt; heading shows “Hello!”</a:t>
            </a:r>
          </a:p>
          <a:p>
            <a:endParaRPr lang="en-US" dirty="0"/>
          </a:p>
          <a:p>
            <a:r>
              <a:rPr lang="en-US" dirty="0"/>
              <a:t>This is the big idea…</a:t>
            </a:r>
          </a:p>
          <a:p>
            <a:r>
              <a:rPr lang="en-US" dirty="0"/>
              <a:t>  - If we change the value of the </a:t>
            </a:r>
            <a:r>
              <a:rPr lang="en-US" dirty="0" err="1"/>
              <a:t>pageHeader</a:t>
            </a:r>
            <a:r>
              <a:rPr lang="en-US" dirty="0"/>
              <a:t> the content of the &lt;h1&gt; also changes!  </a:t>
            </a:r>
          </a:p>
          <a:p>
            <a:r>
              <a:rPr lang="en-US" dirty="0"/>
              <a:t>    - The way this works is that Vue detects the change in </a:t>
            </a:r>
            <a:r>
              <a:rPr lang="en-US" dirty="0" err="1"/>
              <a:t>pageHeader</a:t>
            </a:r>
            <a:r>
              <a:rPr lang="en-US" dirty="0"/>
              <a:t>.</a:t>
            </a:r>
          </a:p>
          <a:p>
            <a:r>
              <a:rPr lang="en-US" dirty="0"/>
              <a:t>    - Vue will then update the contents of the &lt;h1&gt; element</a:t>
            </a:r>
          </a:p>
          <a:p>
            <a:r>
              <a:rPr lang="en-US" dirty="0"/>
              <a:t>    - The browser then updates the rendered page to display the new contents of the &lt;h1&gt; element.</a:t>
            </a:r>
          </a:p>
        </p:txBody>
      </p:sp>
    </p:spTree>
    <p:extLst>
      <p:ext uri="{BB962C8B-B14F-4D97-AF65-F5344CB8AC3E}">
        <p14:creationId xmlns:p14="http://schemas.microsoft.com/office/powerpoint/2010/main" val="3346737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here, if the value in the input element is changed</a:t>
            </a:r>
          </a:p>
          <a:p>
            <a:r>
              <a:rPr lang="en-US" dirty="0"/>
              <a:t>  - Then Vue will change the value of </a:t>
            </a:r>
            <a:r>
              <a:rPr lang="en-US" dirty="0" err="1"/>
              <a:t>pageHeader</a:t>
            </a:r>
            <a:endParaRPr lang="en-US" dirty="0"/>
          </a:p>
          <a:p>
            <a:r>
              <a:rPr lang="en-US" dirty="0"/>
              <a:t>  - When the value of </a:t>
            </a:r>
            <a:r>
              <a:rPr lang="en-US" dirty="0" err="1"/>
              <a:t>pageHeader</a:t>
            </a:r>
            <a:r>
              <a:rPr lang="en-US" dirty="0"/>
              <a:t> is changed</a:t>
            </a:r>
          </a:p>
          <a:p>
            <a:r>
              <a:rPr lang="en-US" dirty="0"/>
              <a:t>    - That is detected by Vue and it changes the contents of the &lt;h1&gt; element.</a:t>
            </a:r>
          </a:p>
          <a:p>
            <a:r>
              <a:rPr lang="en-US" dirty="0"/>
              <a:t>  - When the contents of the &lt;h1&gt; element are changed</a:t>
            </a:r>
          </a:p>
          <a:p>
            <a:r>
              <a:rPr lang="en-US" dirty="0"/>
              <a:t>    - The browser updates the rendered page to show the new value.</a:t>
            </a:r>
          </a:p>
          <a:p>
            <a:endParaRPr lang="en-US" dirty="0"/>
          </a:p>
          <a:p>
            <a:r>
              <a:rPr lang="en-US" dirty="0"/>
              <a:t>Conversely, if the value of </a:t>
            </a:r>
            <a:r>
              <a:rPr lang="en-US" dirty="0" err="1"/>
              <a:t>pageHeader</a:t>
            </a:r>
            <a:r>
              <a:rPr lang="en-US" dirty="0"/>
              <a:t> is changed</a:t>
            </a:r>
          </a:p>
          <a:p>
            <a:r>
              <a:rPr lang="en-US" dirty="0"/>
              <a:t>  - Vue will detect that</a:t>
            </a:r>
          </a:p>
          <a:p>
            <a:r>
              <a:rPr lang="en-US" dirty="0"/>
              <a:t>  - It will then update the value of the input element.</a:t>
            </a:r>
          </a:p>
          <a:p>
            <a:r>
              <a:rPr lang="en-US" dirty="0"/>
              <a:t>  - Of course, it will also update the contents of the &lt;h1&gt; element as we saw before.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becomes way more powerful once we start writing JavaScript code that changes properties in the data object.</a:t>
            </a:r>
          </a:p>
          <a:p>
            <a:r>
              <a:rPr lang="en-US" dirty="0"/>
              <a:t>  - When that happens, Vue does the same thing</a:t>
            </a:r>
          </a:p>
          <a:p>
            <a:r>
              <a:rPr lang="en-US" dirty="0"/>
              <a:t>  - If JavaScript code changes a value in the Vue Instance</a:t>
            </a:r>
          </a:p>
          <a:p>
            <a:r>
              <a:rPr lang="en-US" dirty="0"/>
              <a:t>  - Vue detects that change</a:t>
            </a:r>
          </a:p>
          <a:p>
            <a:r>
              <a:rPr lang="en-US" dirty="0"/>
              <a:t>  - It then updates</a:t>
            </a:r>
          </a:p>
          <a:p>
            <a:r>
              <a:rPr lang="en-US" dirty="0"/>
              <a:t>    - The value of the input element</a:t>
            </a:r>
          </a:p>
          <a:p>
            <a:r>
              <a:rPr lang="en-US" dirty="0"/>
              <a:t>    - The contents of the &lt;h1&gt; element</a:t>
            </a:r>
          </a:p>
          <a:p>
            <a:r>
              <a:rPr lang="en-US" dirty="0"/>
              <a:t>  - The browser then renders the changed elements with their new content.</a:t>
            </a:r>
          </a:p>
          <a:p>
            <a:endParaRPr lang="en-US" dirty="0"/>
          </a:p>
          <a:p>
            <a:r>
              <a:rPr lang="en-US" dirty="0"/>
              <a:t>We won’t be doing this today.</a:t>
            </a:r>
          </a:p>
          <a:p>
            <a:r>
              <a:rPr lang="en-US" dirty="0"/>
              <a:t>  - But we can see how it works using the </a:t>
            </a:r>
            <a:r>
              <a:rPr lang="en-US" dirty="0" err="1"/>
              <a:t>DevTools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3266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DevTools</a:t>
            </a:r>
            <a:endParaRPr lang="en-US" dirty="0"/>
          </a:p>
          <a:p>
            <a:r>
              <a:rPr lang="en-US" dirty="0"/>
              <a:t>  - Go to console tab.</a:t>
            </a:r>
          </a:p>
          <a:p>
            <a:r>
              <a:rPr lang="en-US" dirty="0"/>
              <a:t>  - Show spike object (type spike return, open object using little triangle)</a:t>
            </a:r>
          </a:p>
          <a:p>
            <a:r>
              <a:rPr lang="en-US" dirty="0"/>
              <a:t>    - This is the Vue instance.  </a:t>
            </a:r>
          </a:p>
          <a:p>
            <a:r>
              <a:rPr lang="en-US" dirty="0"/>
              <a:t>    - So it has lots of stuff that Vue provides.</a:t>
            </a:r>
          </a:p>
          <a:p>
            <a:r>
              <a:rPr lang="en-US" dirty="0"/>
              <a:t>  - If we scroll down we can find the data property</a:t>
            </a:r>
          </a:p>
          <a:p>
            <a:r>
              <a:rPr lang="en-US" dirty="0"/>
              <a:t>    - Can open it and see our </a:t>
            </a:r>
            <a:r>
              <a:rPr lang="en-US" dirty="0" err="1"/>
              <a:t>pageHeader</a:t>
            </a:r>
            <a:r>
              <a:rPr lang="en-US" dirty="0"/>
              <a:t> property</a:t>
            </a:r>
          </a:p>
          <a:p>
            <a:r>
              <a:rPr lang="en-US" dirty="0"/>
              <a:t>    - Can click on the &gt;&gt; an see its value as well.</a:t>
            </a:r>
          </a:p>
          <a:p>
            <a:endParaRPr lang="en-US" dirty="0"/>
          </a:p>
          <a:p>
            <a:r>
              <a:rPr lang="en-US" dirty="0"/>
              <a:t>We can also interact with our data more directly.</a:t>
            </a:r>
          </a:p>
          <a:p>
            <a:r>
              <a:rPr lang="en-US" dirty="0"/>
              <a:t>  - type: spike._</a:t>
            </a:r>
            <a:r>
              <a:rPr lang="en-US" dirty="0" err="1"/>
              <a:t>data.pageHeader</a:t>
            </a:r>
            <a:r>
              <a:rPr lang="en-US" dirty="0"/>
              <a:t> to see the value.</a:t>
            </a:r>
          </a:p>
          <a:p>
            <a:r>
              <a:rPr lang="en-US" dirty="0"/>
              <a:t>    - type: spike.$</a:t>
            </a:r>
            <a:r>
              <a:rPr lang="en-US" dirty="0" err="1"/>
              <a:t>data.pageHeader</a:t>
            </a:r>
            <a:r>
              <a:rPr lang="en-US" dirty="0"/>
              <a:t> – same value.</a:t>
            </a:r>
          </a:p>
          <a:p>
            <a:r>
              <a:rPr lang="en-US" dirty="0"/>
              <a:t>    - type: </a:t>
            </a:r>
            <a:r>
              <a:rPr lang="en-US" dirty="0" err="1"/>
              <a:t>spike.pageHeader</a:t>
            </a:r>
            <a:r>
              <a:rPr lang="en-US" dirty="0"/>
              <a:t> – same value.</a:t>
            </a:r>
          </a:p>
          <a:p>
            <a:r>
              <a:rPr lang="en-US" dirty="0"/>
              <a:t>    - multiple different ways to access the data.</a:t>
            </a:r>
          </a:p>
          <a:p>
            <a:endParaRPr lang="en-US" dirty="0"/>
          </a:p>
          <a:p>
            <a:r>
              <a:rPr lang="en-US" dirty="0"/>
              <a:t>We can also change the </a:t>
            </a:r>
            <a:r>
              <a:rPr lang="en-US" dirty="0" err="1"/>
              <a:t>diata</a:t>
            </a:r>
            <a:r>
              <a:rPr lang="en-US" dirty="0"/>
              <a:t> this way.</a:t>
            </a:r>
          </a:p>
          <a:p>
            <a:r>
              <a:rPr lang="en-US" dirty="0"/>
              <a:t>  - type: </a:t>
            </a:r>
            <a:r>
              <a:rPr lang="en-US" dirty="0" err="1"/>
              <a:t>spike.pageHeader</a:t>
            </a:r>
            <a:r>
              <a:rPr lang="en-US" dirty="0"/>
              <a:t> = “new value”</a:t>
            </a:r>
          </a:p>
          <a:p>
            <a:r>
              <a:rPr lang="en-US" dirty="0"/>
              <a:t>  - This will change the value in the data property</a:t>
            </a:r>
          </a:p>
          <a:p>
            <a:r>
              <a:rPr lang="en-US" dirty="0"/>
              <a:t>  - Vue will notice that</a:t>
            </a:r>
          </a:p>
          <a:p>
            <a:r>
              <a:rPr lang="en-US" dirty="0"/>
              <a:t>    - It will update the text field</a:t>
            </a:r>
          </a:p>
          <a:p>
            <a:r>
              <a:rPr lang="en-US" dirty="0"/>
              <a:t>    - It will also update the &lt;h1&gt; element contents.</a:t>
            </a:r>
          </a:p>
          <a:p>
            <a:r>
              <a:rPr lang="en-US" dirty="0"/>
              <a:t>    - The browser will re-render the page.</a:t>
            </a:r>
          </a:p>
          <a:p>
            <a:endParaRPr lang="en-US" dirty="0"/>
          </a:p>
          <a:p>
            <a:r>
              <a:rPr lang="en-US" dirty="0"/>
              <a:t>This is a hint at the power of Vue that I was talking about.</a:t>
            </a:r>
          </a:p>
          <a:p>
            <a:r>
              <a:rPr lang="en-US" dirty="0"/>
              <a:t>  - If we modify the Vue Instance… the UI is automatically updated due to the data binding.</a:t>
            </a:r>
          </a:p>
          <a:p>
            <a:r>
              <a:rPr lang="en-US" dirty="0"/>
              <a:t> - The real power comes next week when we start using JavaScript to modify the Vue Instance rather than doing it by hand!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25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part of the spike that we have not yet talked about is the other &lt;script&gt; element.</a:t>
            </a:r>
          </a:p>
          <a:p>
            <a:endParaRPr lang="en-US" dirty="0"/>
          </a:p>
          <a:p>
            <a:r>
              <a:rPr lang="en-US" dirty="0"/>
              <a:t>The &lt;script&gt; tag is generally used to include JavaScript code in a page.</a:t>
            </a:r>
          </a:p>
          <a:p>
            <a:r>
              <a:rPr lang="en-US" dirty="0"/>
              <a:t>  - Like how we used it to create and use the Vue instance.</a:t>
            </a:r>
          </a:p>
          <a:p>
            <a:r>
              <a:rPr lang="en-US" dirty="0"/>
              <a:t>  - It can be used to bring in an external library</a:t>
            </a:r>
          </a:p>
          <a:p>
            <a:r>
              <a:rPr lang="en-US" dirty="0"/>
              <a:t>   - To do this we use the </a:t>
            </a:r>
            <a:r>
              <a:rPr lang="en-US" dirty="0" err="1"/>
              <a:t>src</a:t>
            </a:r>
            <a:r>
              <a:rPr lang="en-US" dirty="0"/>
              <a:t> attribute.</a:t>
            </a:r>
          </a:p>
          <a:p>
            <a:r>
              <a:rPr lang="en-US" dirty="0"/>
              <a:t>     - This form of the &lt;script&gt; element is sort of like import in Java or in Python.</a:t>
            </a:r>
          </a:p>
          <a:p>
            <a:r>
              <a:rPr lang="en-US" dirty="0"/>
              <a:t>   - This one pulls in the </a:t>
            </a:r>
            <a:r>
              <a:rPr lang="en-US" dirty="0" err="1"/>
              <a:t>Vue.js</a:t>
            </a:r>
            <a:r>
              <a:rPr lang="en-US" dirty="0"/>
              <a:t> library from an on-line (</a:t>
            </a:r>
            <a:r>
              <a:rPr lang="en-US" dirty="0" err="1"/>
              <a:t>unpkg.com</a:t>
            </a:r>
            <a:r>
              <a:rPr lang="en-US" dirty="0"/>
              <a:t>) site that serves libraries.</a:t>
            </a:r>
          </a:p>
          <a:p>
            <a:r>
              <a:rPr lang="en-US" dirty="0"/>
              <a:t>     - The @2 means tell </a:t>
            </a:r>
            <a:r>
              <a:rPr lang="en-US" dirty="0" err="1"/>
              <a:t>unpkg</a:t>
            </a:r>
            <a:r>
              <a:rPr lang="en-US" dirty="0"/>
              <a:t> that we want version 2 of Vue.</a:t>
            </a:r>
          </a:p>
          <a:p>
            <a:r>
              <a:rPr lang="en-US" dirty="0"/>
              <a:t>       - There is a version 3, which FarmData2 does not use.</a:t>
            </a:r>
          </a:p>
          <a:p>
            <a:r>
              <a:rPr lang="en-US" dirty="0"/>
              <a:t>     - </a:t>
            </a:r>
            <a:r>
              <a:rPr lang="en-US" dirty="0" err="1"/>
              <a:t>unpkg.com</a:t>
            </a:r>
            <a:r>
              <a:rPr lang="en-US" dirty="0"/>
              <a:t> is sort of like docker hub for </a:t>
            </a:r>
            <a:r>
              <a:rPr lang="en-US" dirty="0" err="1"/>
              <a:t>javascript</a:t>
            </a:r>
            <a:r>
              <a:rPr lang="en-US" dirty="0"/>
              <a:t> libraries</a:t>
            </a:r>
          </a:p>
          <a:p>
            <a:endParaRPr lang="en-US" dirty="0"/>
          </a:p>
          <a:p>
            <a:r>
              <a:rPr lang="en-US" dirty="0"/>
              <a:t>You will need this in your spike outside of FarmData2</a:t>
            </a:r>
          </a:p>
          <a:p>
            <a:r>
              <a:rPr lang="en-US" dirty="0"/>
              <a:t>But you will not need it when you do your Harvest Report inside of FarmData2.</a:t>
            </a:r>
          </a:p>
          <a:p>
            <a:r>
              <a:rPr lang="en-US" dirty="0"/>
              <a:t>  - The FarmData2/</a:t>
            </a:r>
            <a:r>
              <a:rPr lang="en-US" dirty="0" err="1"/>
              <a:t>farmOS</a:t>
            </a:r>
            <a:r>
              <a:rPr lang="en-US" dirty="0"/>
              <a:t>/Drupal system will ensure that you page has access to the Vue library.</a:t>
            </a:r>
          </a:p>
        </p:txBody>
      </p:sp>
    </p:spTree>
    <p:extLst>
      <p:ext uri="{BB962C8B-B14F-4D97-AF65-F5344CB8AC3E}">
        <p14:creationId xmlns:p14="http://schemas.microsoft.com/office/powerpoint/2010/main" val="2613157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8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last time.</a:t>
            </a:r>
          </a:p>
          <a:p>
            <a:r>
              <a:rPr lang="en-US" dirty="0"/>
              <a:t>  - Essentially how to place content on the page.</a:t>
            </a:r>
          </a:p>
          <a:p>
            <a:endParaRPr lang="en-US" dirty="0"/>
          </a:p>
          <a:p>
            <a:r>
              <a:rPr lang="en-US" dirty="0"/>
              <a:t>JavaScript and Vue Data Binding</a:t>
            </a:r>
          </a:p>
          <a:p>
            <a:r>
              <a:rPr lang="en-US" dirty="0"/>
              <a:t>  - How to make that content dynamic</a:t>
            </a:r>
          </a:p>
          <a:p>
            <a:r>
              <a:rPr lang="en-US" dirty="0"/>
              <a:t>  - Using the </a:t>
            </a:r>
            <a:r>
              <a:rPr lang="en-US" dirty="0" err="1"/>
              <a:t>Vue.js</a:t>
            </a:r>
            <a:r>
              <a:rPr lang="en-US" dirty="0"/>
              <a:t> framework.</a:t>
            </a:r>
          </a:p>
        </p:txBody>
      </p:sp>
    </p:spTree>
    <p:extLst>
      <p:ext uri="{BB962C8B-B14F-4D97-AF65-F5344CB8AC3E}">
        <p14:creationId xmlns:p14="http://schemas.microsoft.com/office/powerpoint/2010/main" val="345976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Looks the same… but behaves differently.</a:t>
            </a:r>
          </a:p>
          <a:p>
            <a:r>
              <a:rPr lang="en-US" dirty="0"/>
              <a:t>  - Title is linked</a:t>
            </a:r>
          </a:p>
          <a:p>
            <a:r>
              <a:rPr lang="en-US" dirty="0"/>
              <a:t>  - Dates are linked – sort of…</a:t>
            </a:r>
          </a:p>
          <a:p>
            <a:r>
              <a:rPr lang="en-US" dirty="0"/>
              <a:t>    - start and end are not coordinated.</a:t>
            </a:r>
          </a:p>
          <a:p>
            <a:r>
              <a:rPr lang="en-US" dirty="0"/>
              <a:t>  - Crop is linked</a:t>
            </a:r>
          </a:p>
          <a:p>
            <a:endParaRPr lang="en-US" dirty="0"/>
          </a:p>
          <a:p>
            <a:r>
              <a:rPr lang="en-US" dirty="0"/>
              <a:t>  - Table is not yet dynamic.</a:t>
            </a:r>
          </a:p>
          <a:p>
            <a:endParaRPr lang="en-US" dirty="0"/>
          </a:p>
          <a:p>
            <a:r>
              <a:rPr lang="en-US" dirty="0"/>
              <a:t>But also what you can’t see… </a:t>
            </a:r>
          </a:p>
          <a:p>
            <a:r>
              <a:rPr lang="en-US" dirty="0"/>
              <a:t>  - List of crops, list of fields, data in the table</a:t>
            </a:r>
          </a:p>
          <a:p>
            <a:r>
              <a:rPr lang="en-US" dirty="0"/>
              <a:t>  - all produced by code from a JavaScript object rather than by hard coding in HTML</a:t>
            </a:r>
          </a:p>
          <a:p>
            <a:r>
              <a:rPr lang="en-US" dirty="0"/>
              <a:t>  - One step closer to making the site live with real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8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spike for your spike:</a:t>
            </a:r>
          </a:p>
          <a:p>
            <a:r>
              <a:rPr lang="en-US" dirty="0"/>
              <a:t>  - You’ll try stuff in a really simple example outside of FarmData2</a:t>
            </a:r>
          </a:p>
          <a:p>
            <a:r>
              <a:rPr lang="en-US" dirty="0"/>
              <a:t>  - Then apply it to your Harvest Report spike</a:t>
            </a:r>
          </a:p>
          <a:p>
            <a:r>
              <a:rPr lang="en-US" dirty="0"/>
              <a:t>    - Sort of like if your Harvest Report Spike were the real project and this page is the spike.</a:t>
            </a:r>
          </a:p>
          <a:p>
            <a:endParaRPr lang="en-US" dirty="0"/>
          </a:p>
          <a:p>
            <a:r>
              <a:rPr lang="en-US" dirty="0"/>
              <a:t>Here the heading “Hello” uses </a:t>
            </a:r>
            <a:r>
              <a:rPr lang="en-US" dirty="0" err="1"/>
              <a:t>Vue.js</a:t>
            </a:r>
            <a:r>
              <a:rPr lang="en-US" dirty="0"/>
              <a:t> to</a:t>
            </a:r>
          </a:p>
          <a:p>
            <a:r>
              <a:rPr lang="en-US" dirty="0"/>
              <a:t>  - Connect the contents of the text field to the heading.</a:t>
            </a:r>
          </a:p>
          <a:p>
            <a:r>
              <a:rPr lang="en-US" dirty="0"/>
              <a:t>  - When the value in the text field changes… </a:t>
            </a:r>
          </a:p>
          <a:p>
            <a:r>
              <a:rPr lang="en-US" dirty="0"/>
              <a:t>    - The value to the heading changes.</a:t>
            </a:r>
          </a:p>
          <a:p>
            <a:endParaRPr lang="en-US" dirty="0"/>
          </a:p>
          <a:p>
            <a:r>
              <a:rPr lang="en-US" dirty="0"/>
              <a:t>We’ll look at how that works as an example of the really big idea behind </a:t>
            </a:r>
            <a:r>
              <a:rPr lang="en-US" dirty="0" err="1"/>
              <a:t>Vue.js</a:t>
            </a:r>
            <a:r>
              <a:rPr lang="en-US" dirty="0"/>
              <a:t>.</a:t>
            </a:r>
          </a:p>
          <a:p>
            <a:r>
              <a:rPr lang="en-US" dirty="0"/>
              <a:t>  - This is also very similar to what other JavaScript frameworks like React do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0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Anything you want to be visible within the page is contained within the &lt;div&gt;.</a:t>
            </a:r>
          </a:p>
          <a:p>
            <a:endParaRPr lang="en-US" dirty="0"/>
          </a:p>
          <a:p>
            <a:r>
              <a:rPr lang="en-US" dirty="0"/>
              <a:t>The code in the &lt;div&gt; and the &lt;script&gt; are then connected using </a:t>
            </a:r>
            <a:r>
              <a:rPr lang="en-US" dirty="0" err="1"/>
              <a:t>Vue.js</a:t>
            </a:r>
            <a:endParaRPr lang="en-US" dirty="0"/>
          </a:p>
          <a:p>
            <a:r>
              <a:rPr lang="en-US" dirty="0"/>
              <a:t>  - This allows for data and functions in the &lt;script&gt; to provide values that are displayed in the page.</a:t>
            </a:r>
          </a:p>
          <a:p>
            <a:r>
              <a:rPr lang="en-US" dirty="0"/>
              <a:t>  - For example, the way the value in the text field appears as the heading &lt;h1&gt;</a:t>
            </a:r>
          </a:p>
          <a:p>
            <a:endParaRPr lang="en-US" dirty="0"/>
          </a:p>
          <a:p>
            <a:r>
              <a:rPr lang="en-US" dirty="0"/>
              <a:t>We’ll dig into how that works in the next several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68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value used here should be descriptive.</a:t>
            </a:r>
          </a:p>
          <a:p>
            <a:r>
              <a:rPr lang="en-US" dirty="0"/>
              <a:t>  - I.e. Don’t use “</a:t>
            </a:r>
            <a:r>
              <a:rPr lang="en-US" dirty="0" err="1"/>
              <a:t>viewSpike</a:t>
            </a:r>
            <a:r>
              <a:rPr lang="en-US" dirty="0"/>
              <a:t>” for every id / </a:t>
            </a:r>
            <a:r>
              <a:rPr lang="en-US" dirty="0" err="1"/>
              <a:t>el</a:t>
            </a:r>
            <a:r>
              <a:rPr lang="en-US" dirty="0"/>
              <a:t> in all pages.</a:t>
            </a:r>
          </a:p>
          <a:p>
            <a:r>
              <a:rPr lang="en-US" dirty="0"/>
              <a:t>  - Give your div an id that is descriptive of its purpose.</a:t>
            </a:r>
          </a:p>
          <a:p>
            <a:r>
              <a:rPr lang="en-US" dirty="0"/>
              <a:t>    - E.g. “</a:t>
            </a:r>
            <a:r>
              <a:rPr lang="en-US" dirty="0" err="1"/>
              <a:t>harvestReport</a:t>
            </a:r>
            <a:r>
              <a:rPr lang="en-US" dirty="0"/>
              <a:t>”, ’#</a:t>
            </a:r>
            <a:r>
              <a:rPr lang="en-US" dirty="0" err="1"/>
              <a:t>harvestReport</a:t>
            </a:r>
            <a:r>
              <a:rPr lang="en-US" dirty="0"/>
              <a:t>’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0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try to use “ everywhere.  </a:t>
            </a:r>
          </a:p>
          <a:p>
            <a:r>
              <a:rPr lang="en-US" dirty="0"/>
              <a:t>  - Though when you get into FarmData2 you will see some inconsistency.</a:t>
            </a:r>
          </a:p>
          <a:p>
            <a:r>
              <a:rPr lang="en-US" dirty="0"/>
              <a:t>  - those should eventually be fixed.</a:t>
            </a:r>
          </a:p>
        </p:txBody>
      </p:sp>
    </p:spTree>
    <p:extLst>
      <p:ext uri="{BB962C8B-B14F-4D97-AF65-F5344CB8AC3E}">
        <p14:creationId xmlns:p14="http://schemas.microsoft.com/office/powerpoint/2010/main" val="707907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keyword let defines a variable in JavaScript</a:t>
            </a:r>
          </a:p>
          <a:p>
            <a:r>
              <a:rPr lang="en-US" dirty="0"/>
              <a:t>  - So, here the variable spike is a reference to an object of type Vue</a:t>
            </a:r>
          </a:p>
          <a:p>
            <a:r>
              <a:rPr lang="en-US" dirty="0"/>
              <a:t>    - The class Vue is defined by the </a:t>
            </a:r>
            <a:r>
              <a:rPr lang="en-US" dirty="0" err="1"/>
              <a:t>Vue.js</a:t>
            </a:r>
            <a:r>
              <a:rPr lang="en-US" dirty="0"/>
              <a:t> library.</a:t>
            </a:r>
          </a:p>
          <a:p>
            <a:r>
              <a:rPr lang="en-US" dirty="0"/>
              <a:t>  - Like in Java</a:t>
            </a:r>
          </a:p>
          <a:p>
            <a:r>
              <a:rPr lang="en-US" dirty="0"/>
              <a:t>    - new Vue ( … );  </a:t>
            </a:r>
          </a:p>
          <a:p>
            <a:r>
              <a:rPr lang="en-US" dirty="0"/>
              <a:t>      - creates a new object of type Vue  </a:t>
            </a:r>
          </a:p>
          <a:p>
            <a:r>
              <a:rPr lang="en-US" dirty="0"/>
              <a:t>      - invokes the constructor to initialize that object.</a:t>
            </a:r>
          </a:p>
          <a:p>
            <a:endParaRPr lang="en-US" dirty="0"/>
          </a:p>
          <a:p>
            <a:r>
              <a:rPr lang="en-US" dirty="0"/>
              <a:t>The parameter to the constructor is another JavaScript object.</a:t>
            </a:r>
          </a:p>
          <a:p>
            <a:r>
              <a:rPr lang="en-US" dirty="0"/>
              <a:t>  - The {  }  in JavaScript allow us to define an object.</a:t>
            </a:r>
          </a:p>
          <a:p>
            <a:r>
              <a:rPr lang="en-US" dirty="0"/>
              <a:t>  - So this object is what is passed to the Vue constructor.</a:t>
            </a:r>
          </a:p>
          <a:p>
            <a:endParaRPr lang="en-US" dirty="0"/>
          </a:p>
          <a:p>
            <a:r>
              <a:rPr lang="en-US" dirty="0"/>
              <a:t>We’ll learn more about that JavaScript objects on the next slide.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07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property is like a field in a a Java object.</a:t>
            </a:r>
          </a:p>
          <a:p>
            <a:r>
              <a:rPr lang="en-US" dirty="0"/>
              <a:t>It is also like a key value pair in a Map/HashMap in Java or a Dictionary in Python.</a:t>
            </a:r>
          </a:p>
          <a:p>
            <a:r>
              <a:rPr lang="en-US" dirty="0"/>
              <a:t>  - The name is used to refer to the associated value.</a:t>
            </a:r>
          </a:p>
          <a:p>
            <a:endParaRPr lang="en-US" dirty="0"/>
          </a:p>
          <a:p>
            <a:r>
              <a:rPr lang="en-US" dirty="0"/>
              <a:t>Note that a property is often referred to by its key or name.  </a:t>
            </a:r>
          </a:p>
          <a:p>
            <a:r>
              <a:rPr lang="en-US" dirty="0"/>
              <a:t>  - So when we say ”the </a:t>
            </a:r>
            <a:r>
              <a:rPr lang="en-US" dirty="0" err="1"/>
              <a:t>el</a:t>
            </a:r>
            <a:r>
              <a:rPr lang="en-US" dirty="0"/>
              <a:t> property” we are referring to the the property with the name el.</a:t>
            </a:r>
          </a:p>
          <a:p>
            <a:r>
              <a:rPr lang="en-US" dirty="0"/>
              <a:t>  - If we say the “value of the </a:t>
            </a:r>
            <a:r>
              <a:rPr lang="en-US" dirty="0" err="1"/>
              <a:t>el</a:t>
            </a:r>
            <a:r>
              <a:rPr lang="en-US" dirty="0"/>
              <a:t> property” we are referring to the string ‘#</a:t>
            </a:r>
            <a:r>
              <a:rPr lang="en-US" dirty="0" err="1"/>
              <a:t>vuespike</a:t>
            </a:r>
            <a:r>
              <a:rPr lang="en-US" dirty="0"/>
              <a:t>’ in this case.</a:t>
            </a:r>
          </a:p>
          <a:p>
            <a:r>
              <a:rPr lang="en-US" dirty="0"/>
              <a:t>  - The phrase “the name of the </a:t>
            </a:r>
            <a:r>
              <a:rPr lang="en-US" dirty="0" err="1"/>
              <a:t>el</a:t>
            </a:r>
            <a:r>
              <a:rPr lang="en-US" dirty="0"/>
              <a:t> property” is a little redundant since the name is el.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Ask: What other properties are in the object that is passed to the Vue constructor?</a:t>
            </a:r>
          </a:p>
          <a:p>
            <a:r>
              <a:rPr lang="en-US" dirty="0"/>
              <a:t>Ask: What are their values.</a:t>
            </a:r>
          </a:p>
          <a:p>
            <a:endParaRPr lang="en-US" dirty="0"/>
          </a:p>
          <a:p>
            <a:r>
              <a:rPr lang="en-US" dirty="0"/>
              <a:t>These are clarified on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177670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4000" dirty="0">
                <a:latin typeface="Dosis ExtraLight"/>
                <a:ea typeface="Dosis ExtraLight"/>
                <a:cs typeface="Dosis ExtraLight"/>
                <a:sym typeface="Dosis ExtraLight"/>
              </a:rPr>
              <a:t>03 – JavaScript &amp; </a:t>
            </a:r>
            <a:br>
              <a:rPr lang="en-US" altLang="en-US" sz="4000" dirty="0"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US" altLang="en-US" sz="4000" dirty="0">
                <a:latin typeface="Dosis ExtraLight"/>
                <a:ea typeface="Dosis ExtraLight"/>
                <a:cs typeface="Dosis ExtraLight"/>
                <a:sym typeface="Dosis ExtraLight"/>
              </a:rPr>
              <a:t>Vue Data Binding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40767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Slides by Prof. Braught, edited by J. MacCormick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Spring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38D99-FF50-E145-829D-7402AE772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14154">
            <a:off x="2184119" y="2976027"/>
            <a:ext cx="3035300" cy="19431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56144-86D0-F048-BC3B-52BD7EDB6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01278">
            <a:off x="4879896" y="2829061"/>
            <a:ext cx="1636238" cy="209660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0552E06-C979-7728-0632-A8DE6CBE0790}"/>
              </a:ext>
            </a:extLst>
          </p:cNvPr>
          <p:cNvSpPr/>
          <p:nvPr/>
        </p:nvSpPr>
        <p:spPr>
          <a:xfrm>
            <a:off x="4800600" y="2974554"/>
            <a:ext cx="2639175" cy="1299991"/>
          </a:xfrm>
          <a:prstGeom prst="roundRect">
            <a:avLst>
              <a:gd name="adj" fmla="val 5272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396606"/>
            <a:ext cx="3727486" cy="782199"/>
          </a:xfrm>
        </p:spPr>
        <p:txBody>
          <a:bodyPr/>
          <a:lstStyle/>
          <a:p>
            <a:pPr algn="ctr"/>
            <a:r>
              <a:rPr lang="en-US" sz="3200" dirty="0"/>
              <a:t>JavaScript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255923"/>
            <a:ext cx="3758480" cy="3745735"/>
          </a:xfrm>
        </p:spPr>
        <p:txBody>
          <a:bodyPr/>
          <a:lstStyle/>
          <a:p>
            <a:r>
              <a:rPr lang="en-US" sz="2000" dirty="0"/>
              <a:t>The value of the </a:t>
            </a:r>
            <a:r>
              <a:rPr lang="en-US" sz="2000" dirty="0">
                <a:latin typeface="Courier" pitchFamily="2" charset="0"/>
              </a:rPr>
              <a:t>data</a:t>
            </a:r>
            <a:r>
              <a:rPr lang="en-US" sz="2000" dirty="0"/>
              <a:t> property is another object.</a:t>
            </a:r>
          </a:p>
          <a:p>
            <a:pPr lvl="1"/>
            <a:r>
              <a:rPr lang="en-US" sz="1800" dirty="0">
                <a:latin typeface="+mn-lt"/>
              </a:rPr>
              <a:t>The </a:t>
            </a:r>
            <a:r>
              <a:rPr lang="en-US" sz="1800" dirty="0">
                <a:latin typeface="Courier" pitchFamily="2" charset="0"/>
              </a:rPr>
              <a:t>data</a:t>
            </a:r>
            <a:r>
              <a:rPr lang="en-US" sz="1800" dirty="0">
                <a:latin typeface="+mn-lt"/>
              </a:rPr>
              <a:t> object has a property named </a:t>
            </a:r>
            <a:r>
              <a:rPr lang="en-US" sz="1800" dirty="0" err="1">
                <a:latin typeface="Courier" pitchFamily="2" charset="0"/>
              </a:rPr>
              <a:t>pageHeader</a:t>
            </a:r>
            <a:r>
              <a:rPr lang="en-US" sz="1800" dirty="0">
                <a:latin typeface="+mn-lt"/>
              </a:rPr>
              <a:t>.</a:t>
            </a:r>
          </a:p>
          <a:p>
            <a:pPr lvl="1"/>
            <a:r>
              <a:rPr lang="en-US" sz="1800" dirty="0">
                <a:latin typeface="+mn-lt"/>
              </a:rPr>
              <a:t>The </a:t>
            </a:r>
            <a:r>
              <a:rPr lang="en-US" sz="1800" dirty="0" err="1">
                <a:latin typeface="Courier" pitchFamily="2" charset="0"/>
              </a:rPr>
              <a:t>pageHeader</a:t>
            </a:r>
            <a:r>
              <a:rPr lang="en-US" sz="1800" dirty="0">
                <a:latin typeface="+mn-lt"/>
              </a:rPr>
              <a:t> property has the value 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r>
              <a:rPr lang="en-US" sz="1800" dirty="0">
                <a:latin typeface="Courier" pitchFamily="2" charset="0"/>
              </a:rPr>
              <a:t>Hello!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A99F1C-5313-6FAB-8A37-F55995561D52}"/>
              </a:ext>
            </a:extLst>
          </p:cNvPr>
          <p:cNvSpPr/>
          <p:nvPr/>
        </p:nvSpPr>
        <p:spPr>
          <a:xfrm>
            <a:off x="5056742" y="3386291"/>
            <a:ext cx="402876" cy="272144"/>
          </a:xfrm>
          <a:prstGeom prst="roundRect">
            <a:avLst/>
          </a:prstGeom>
          <a:solidFill>
            <a:schemeClr val="tx1">
              <a:lumMod val="25000"/>
              <a:lumOff val="75000"/>
              <a:alpha val="1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CD012C-DB92-CB52-C788-D7E477C28E33}"/>
              </a:ext>
            </a:extLst>
          </p:cNvPr>
          <p:cNvSpPr txBox="1"/>
          <p:nvPr/>
        </p:nvSpPr>
        <p:spPr>
          <a:xfrm>
            <a:off x="3786510" y="2145535"/>
            <a:ext cx="1519968" cy="46166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key/name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5F70564D-D3EF-8BB0-3EC2-6ECDCAA042F4}"/>
              </a:ext>
            </a:extLst>
          </p:cNvPr>
          <p:cNvCxnSpPr>
            <a:cxnSpLocks/>
            <a:stCxn id="10" idx="2"/>
            <a:endCxn id="9" idx="1"/>
          </p:cNvCxnSpPr>
          <p:nvPr/>
        </p:nvCxnSpPr>
        <p:spPr>
          <a:xfrm rot="16200000" flipH="1">
            <a:off x="4344037" y="2809657"/>
            <a:ext cx="915163" cy="510248"/>
          </a:xfrm>
          <a:prstGeom prst="curvedConnector2">
            <a:avLst/>
          </a:prstGeom>
          <a:ln w="38100"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B8DD79-5419-453F-BE51-3C88819377ED}"/>
              </a:ext>
            </a:extLst>
          </p:cNvPr>
          <p:cNvSpPr txBox="1"/>
          <p:nvPr/>
        </p:nvSpPr>
        <p:spPr>
          <a:xfrm>
            <a:off x="7830864" y="2964581"/>
            <a:ext cx="922047" cy="46166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value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76B08B71-F0AA-1755-5379-21792D65783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60116" y="3238958"/>
            <a:ext cx="570748" cy="55464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>
            <a:extLst>
              <a:ext uri="{FF2B5EF4-FFF2-40B4-BE49-F238E27FC236}">
                <a16:creationId xmlns:a16="http://schemas.microsoft.com/office/drawing/2014/main" id="{0ED9288B-513E-62C2-2F3A-D1E4C9BEFB32}"/>
              </a:ext>
            </a:extLst>
          </p:cNvPr>
          <p:cNvSpPr/>
          <p:nvPr/>
        </p:nvSpPr>
        <p:spPr>
          <a:xfrm>
            <a:off x="5023692" y="3426246"/>
            <a:ext cx="2236424" cy="661012"/>
          </a:xfrm>
          <a:custGeom>
            <a:avLst/>
            <a:gdLst>
              <a:gd name="connsiteX0" fmla="*/ 605927 w 2236424"/>
              <a:gd name="connsiteY0" fmla="*/ 0 h 661012"/>
              <a:gd name="connsiteX1" fmla="*/ 859315 w 2236424"/>
              <a:gd name="connsiteY1" fmla="*/ 0 h 661012"/>
              <a:gd name="connsiteX2" fmla="*/ 1090669 w 2236424"/>
              <a:gd name="connsiteY2" fmla="*/ 176270 h 661012"/>
              <a:gd name="connsiteX3" fmla="*/ 2236424 w 2236424"/>
              <a:gd name="connsiteY3" fmla="*/ 176270 h 661012"/>
              <a:gd name="connsiteX4" fmla="*/ 2170322 w 2236424"/>
              <a:gd name="connsiteY4" fmla="*/ 506776 h 661012"/>
              <a:gd name="connsiteX5" fmla="*/ 121185 w 2236424"/>
              <a:gd name="connsiteY5" fmla="*/ 661012 h 661012"/>
              <a:gd name="connsiteX6" fmla="*/ 0 w 2236424"/>
              <a:gd name="connsiteY6" fmla="*/ 374573 h 661012"/>
              <a:gd name="connsiteX7" fmla="*/ 176269 w 2236424"/>
              <a:gd name="connsiteY7" fmla="*/ 286438 h 661012"/>
              <a:gd name="connsiteX8" fmla="*/ 594910 w 2236424"/>
              <a:gd name="connsiteY8" fmla="*/ 242371 h 661012"/>
              <a:gd name="connsiteX9" fmla="*/ 605927 w 2236424"/>
              <a:gd name="connsiteY9" fmla="*/ 0 h 6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6424" h="661012">
                <a:moveTo>
                  <a:pt x="605927" y="0"/>
                </a:moveTo>
                <a:lnTo>
                  <a:pt x="859315" y="0"/>
                </a:lnTo>
                <a:lnTo>
                  <a:pt x="1090669" y="176270"/>
                </a:lnTo>
                <a:lnTo>
                  <a:pt x="2236424" y="176270"/>
                </a:lnTo>
                <a:lnTo>
                  <a:pt x="2170322" y="506776"/>
                </a:lnTo>
                <a:lnTo>
                  <a:pt x="121185" y="661012"/>
                </a:lnTo>
                <a:lnTo>
                  <a:pt x="0" y="374573"/>
                </a:lnTo>
                <a:lnTo>
                  <a:pt x="176269" y="286438"/>
                </a:lnTo>
                <a:lnTo>
                  <a:pt x="594910" y="242371"/>
                </a:lnTo>
                <a:lnTo>
                  <a:pt x="605927" y="0"/>
                </a:lnTo>
                <a:close/>
              </a:path>
            </a:pathLst>
          </a:custGeom>
          <a:solidFill>
            <a:srgbClr val="FFC000">
              <a:alpha val="15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0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0552E06-C979-7728-0632-A8DE6CBE0790}"/>
              </a:ext>
            </a:extLst>
          </p:cNvPr>
          <p:cNvSpPr/>
          <p:nvPr/>
        </p:nvSpPr>
        <p:spPr>
          <a:xfrm>
            <a:off x="4800600" y="2974554"/>
            <a:ext cx="2639175" cy="1299991"/>
          </a:xfrm>
          <a:prstGeom prst="roundRect">
            <a:avLst>
              <a:gd name="adj" fmla="val 5272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396606"/>
            <a:ext cx="3727486" cy="782199"/>
          </a:xfrm>
        </p:spPr>
        <p:txBody>
          <a:bodyPr/>
          <a:lstStyle/>
          <a:p>
            <a:pPr algn="ctr"/>
            <a:r>
              <a:rPr lang="en-US" sz="3200" dirty="0"/>
              <a:t>JavaScript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255923"/>
            <a:ext cx="3758480" cy="3745735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Properties in a JavaScript object are separated by commas.</a:t>
            </a:r>
          </a:p>
          <a:p>
            <a:endParaRPr lang="en-US" sz="2000" dirty="0">
              <a:latin typeface="+mn-lt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6F9ADC-8E3E-036E-19EC-4E67BC76F77A}"/>
              </a:ext>
            </a:extLst>
          </p:cNvPr>
          <p:cNvSpPr/>
          <p:nvPr/>
        </p:nvSpPr>
        <p:spPr>
          <a:xfrm>
            <a:off x="6470763" y="3210021"/>
            <a:ext cx="150374" cy="272144"/>
          </a:xfrm>
          <a:prstGeom prst="roundRect">
            <a:avLst/>
          </a:prstGeom>
          <a:solidFill>
            <a:schemeClr val="tx1">
              <a:lumMod val="25000"/>
              <a:lumOff val="75000"/>
              <a:alpha val="1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5358E3-78A1-8DDA-67ED-4461F409F045}"/>
              </a:ext>
            </a:extLst>
          </p:cNvPr>
          <p:cNvGrpSpPr/>
          <p:nvPr/>
        </p:nvGrpSpPr>
        <p:grpSpPr>
          <a:xfrm>
            <a:off x="5168938" y="3604794"/>
            <a:ext cx="2100356" cy="492480"/>
            <a:chOff x="5168938" y="3604794"/>
            <a:chExt cx="2100356" cy="49248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B873E1B-7120-FEA0-3C72-19569D64E15D}"/>
                </a:ext>
              </a:extLst>
            </p:cNvPr>
            <p:cNvSpPr/>
            <p:nvPr/>
          </p:nvSpPr>
          <p:spPr>
            <a:xfrm>
              <a:off x="7118920" y="3604794"/>
              <a:ext cx="150374" cy="272144"/>
            </a:xfrm>
            <a:prstGeom prst="roundRect">
              <a:avLst/>
            </a:prstGeom>
            <a:solidFill>
              <a:schemeClr val="tx1">
                <a:lumMod val="25000"/>
                <a:lumOff val="75000"/>
                <a:alpha val="1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0AAE7B6-F375-1CA5-B6A8-85A011ED9F8B}"/>
                </a:ext>
              </a:extLst>
            </p:cNvPr>
            <p:cNvSpPr/>
            <p:nvPr/>
          </p:nvSpPr>
          <p:spPr>
            <a:xfrm>
              <a:off x="5168938" y="3825130"/>
              <a:ext cx="150374" cy="272144"/>
            </a:xfrm>
            <a:prstGeom prst="roundRect">
              <a:avLst/>
            </a:prstGeom>
            <a:solidFill>
              <a:schemeClr val="tx1">
                <a:lumMod val="25000"/>
                <a:lumOff val="75000"/>
                <a:alpha val="1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8BD6B03-FD00-33BD-F9FA-B2C2374C477F}"/>
              </a:ext>
            </a:extLst>
          </p:cNvPr>
          <p:cNvSpPr txBox="1"/>
          <p:nvPr/>
        </p:nvSpPr>
        <p:spPr>
          <a:xfrm rot="21207824">
            <a:off x="661568" y="2779875"/>
            <a:ext cx="26038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 err="1">
                <a:solidFill>
                  <a:srgbClr val="FF0000"/>
                </a:solidFill>
                <a:latin typeface="Chalkboard SE" panose="03050602040202020205" pitchFamily="66" charset="77"/>
              </a:rPr>
              <a:t>ProTip</a:t>
            </a:r>
            <a:r>
              <a:rPr lang="en-US" sz="2000" b="1" i="1" u="sng" dirty="0">
                <a:solidFill>
                  <a:srgbClr val="FF0000"/>
                </a:solidFill>
                <a:latin typeface="Chalkboard SE" panose="03050602040202020205" pitchFamily="66" charset="77"/>
              </a:rPr>
              <a:t>: </a:t>
            </a:r>
          </a:p>
          <a:p>
            <a:pPr algn="ctr"/>
            <a:r>
              <a:rPr lang="en-US" sz="2000" dirty="0">
                <a:solidFill>
                  <a:schemeClr val="accent5">
                    <a:lumMod val="90000"/>
                    <a:lumOff val="10000"/>
                  </a:schemeClr>
                </a:solidFill>
                <a:latin typeface="Chalkboard SE" panose="03050602040202020205" pitchFamily="66" charset="77"/>
              </a:rPr>
              <a:t>Include a comma after the final property in an object. </a:t>
            </a:r>
          </a:p>
        </p:txBody>
      </p:sp>
    </p:spTree>
    <p:extLst>
      <p:ext uri="{BB962C8B-B14F-4D97-AF65-F5344CB8AC3E}">
        <p14:creationId xmlns:p14="http://schemas.microsoft.com/office/powerpoint/2010/main" val="329182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40927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143216"/>
            <a:ext cx="3727486" cy="1134741"/>
          </a:xfrm>
        </p:spPr>
        <p:txBody>
          <a:bodyPr/>
          <a:lstStyle/>
          <a:p>
            <a:pPr algn="ctr"/>
            <a:r>
              <a:rPr lang="en-US" sz="3200" dirty="0"/>
              <a:t>Vue Data Binding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421177"/>
            <a:ext cx="3758480" cy="3580482"/>
          </a:xfrm>
        </p:spPr>
        <p:txBody>
          <a:bodyPr/>
          <a:lstStyle/>
          <a:p>
            <a:r>
              <a:rPr lang="en-US" sz="2000" b="1" i="1" dirty="0">
                <a:latin typeface="+mn-lt"/>
              </a:rPr>
              <a:t>Data binding</a:t>
            </a:r>
            <a:r>
              <a:rPr lang="en-US" sz="2000" dirty="0">
                <a:latin typeface="+mn-lt"/>
              </a:rPr>
              <a:t> connects HTML elements in the </a:t>
            </a:r>
            <a:r>
              <a:rPr lang="en-US" sz="2000" dirty="0">
                <a:latin typeface="Courier" pitchFamily="2" charset="0"/>
              </a:rPr>
              <a:t>&lt;div&gt;</a:t>
            </a:r>
            <a:r>
              <a:rPr lang="en-US" sz="2000" dirty="0">
                <a:latin typeface="+mn-lt"/>
              </a:rPr>
              <a:t> with properties of the </a:t>
            </a:r>
            <a:r>
              <a:rPr lang="en-US" sz="2000" dirty="0">
                <a:latin typeface="Courier" pitchFamily="2" charset="0"/>
              </a:rPr>
              <a:t>data</a:t>
            </a:r>
            <a:r>
              <a:rPr lang="en-US" sz="2000" dirty="0">
                <a:latin typeface="+mn-lt"/>
              </a:rPr>
              <a:t> object from the </a:t>
            </a:r>
            <a:r>
              <a:rPr lang="en-US" sz="2000" dirty="0">
                <a:latin typeface="Courier" pitchFamily="2" charset="0"/>
              </a:rPr>
              <a:t>Vue</a:t>
            </a:r>
            <a:r>
              <a:rPr lang="en-US" sz="2000" dirty="0">
                <a:latin typeface="+mn-lt"/>
              </a:rPr>
              <a:t> instance in the </a:t>
            </a:r>
            <a:r>
              <a:rPr lang="en-US" sz="2000" dirty="0">
                <a:latin typeface="Courier" pitchFamily="2" charset="0"/>
              </a:rPr>
              <a:t>&lt;script&gt;</a:t>
            </a:r>
            <a:r>
              <a:rPr lang="en-US" sz="2000" dirty="0">
                <a:latin typeface="+mn-lt"/>
              </a:rPr>
              <a:t>.</a:t>
            </a:r>
          </a:p>
          <a:p>
            <a:pPr lvl="1"/>
            <a:r>
              <a:rPr lang="en-US" sz="1800" dirty="0">
                <a:latin typeface="+mn-lt"/>
              </a:rPr>
              <a:t>E.g. the </a:t>
            </a:r>
            <a:r>
              <a:rPr lang="en-US" sz="1800" dirty="0" err="1">
                <a:latin typeface="Courier" pitchFamily="2" charset="0"/>
              </a:rPr>
              <a:t>pageHeader</a:t>
            </a:r>
            <a:r>
              <a:rPr lang="en-US" sz="1800" dirty="0">
                <a:latin typeface="+mn-lt"/>
              </a:rPr>
              <a:t> property of the </a:t>
            </a:r>
            <a:r>
              <a:rPr lang="en-US" sz="1800" dirty="0">
                <a:latin typeface="Courier" pitchFamily="2" charset="0"/>
              </a:rPr>
              <a:t>data</a:t>
            </a:r>
            <a:r>
              <a:rPr lang="en-US" sz="1800" dirty="0">
                <a:latin typeface="+mn-lt"/>
              </a:rPr>
              <a:t> object is used in the </a:t>
            </a:r>
            <a:r>
              <a:rPr lang="en-US" sz="1800" dirty="0">
                <a:latin typeface="Courier" pitchFamily="2" charset="0"/>
              </a:rPr>
              <a:t>&lt;h1&gt;</a:t>
            </a:r>
            <a:r>
              <a:rPr lang="en-US" sz="1800" dirty="0">
                <a:latin typeface="+mn-lt"/>
              </a:rPr>
              <a:t> and </a:t>
            </a:r>
            <a:r>
              <a:rPr lang="en-US" sz="1800" dirty="0">
                <a:latin typeface="Courier" pitchFamily="2" charset="0"/>
              </a:rPr>
              <a:t>&lt;input&gt;</a:t>
            </a:r>
            <a:r>
              <a:rPr lang="en-US" sz="1800" dirty="0">
                <a:latin typeface="+mn-lt"/>
              </a:rPr>
              <a:t> elements.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B43B75-4548-EC19-849E-09A39501A719}"/>
              </a:ext>
            </a:extLst>
          </p:cNvPr>
          <p:cNvSpPr/>
          <p:nvPr/>
        </p:nvSpPr>
        <p:spPr>
          <a:xfrm>
            <a:off x="4858439" y="1689286"/>
            <a:ext cx="2412693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E69AFDA-5C08-D467-E31D-DDF0B40B3053}"/>
              </a:ext>
            </a:extLst>
          </p:cNvPr>
          <p:cNvSpPr/>
          <p:nvPr/>
        </p:nvSpPr>
        <p:spPr>
          <a:xfrm>
            <a:off x="5195174" y="3581881"/>
            <a:ext cx="2075957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B2C01FA-E6B6-338E-72D6-0CF05D67342A}"/>
              </a:ext>
            </a:extLst>
          </p:cNvPr>
          <p:cNvSpPr/>
          <p:nvPr/>
        </p:nvSpPr>
        <p:spPr>
          <a:xfrm>
            <a:off x="6621137" y="1895756"/>
            <a:ext cx="1973853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9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40927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143216"/>
            <a:ext cx="3727486" cy="1641517"/>
          </a:xfrm>
        </p:spPr>
        <p:txBody>
          <a:bodyPr/>
          <a:lstStyle/>
          <a:p>
            <a:pPr algn="ctr"/>
            <a:r>
              <a:rPr lang="en-US" sz="3200" dirty="0"/>
              <a:t>Vue Data Binding:</a:t>
            </a:r>
            <a:br>
              <a:rPr lang="en-US" sz="3200" dirty="0"/>
            </a:br>
            <a:r>
              <a:rPr lang="en-US" sz="3200" dirty="0"/>
              <a:t>Double </a:t>
            </a:r>
            <a:br>
              <a:rPr lang="en-US" sz="3200" dirty="0"/>
            </a:br>
            <a:r>
              <a:rPr lang="en-US" sz="3200" dirty="0"/>
              <a:t>Moustache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784733"/>
            <a:ext cx="3758480" cy="3216925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The </a:t>
            </a:r>
            <a:r>
              <a:rPr lang="en-US" sz="2000" b="1" i="1" dirty="0">
                <a:latin typeface="+mn-lt"/>
              </a:rPr>
              <a:t>double moustache </a:t>
            </a:r>
            <a:br>
              <a:rPr lang="en-US" sz="2000" b="1" i="1" dirty="0">
                <a:latin typeface="+mn-lt"/>
              </a:rPr>
            </a:br>
            <a:r>
              <a:rPr lang="en-US" sz="2000" b="1" i="1" dirty="0">
                <a:latin typeface="+mn-lt"/>
              </a:rPr>
              <a:t>{{ … }} </a:t>
            </a:r>
            <a:r>
              <a:rPr lang="en-US" sz="2000" dirty="0">
                <a:latin typeface="+mn-lt"/>
              </a:rPr>
              <a:t>evaluates JavaScript using the </a:t>
            </a:r>
            <a:r>
              <a:rPr lang="en-US" sz="2000" dirty="0">
                <a:latin typeface="Courier" pitchFamily="2" charset="0"/>
              </a:rPr>
              <a:t>Vue</a:t>
            </a:r>
            <a:r>
              <a:rPr lang="en-US" sz="2000" dirty="0">
                <a:latin typeface="+mn-lt"/>
              </a:rPr>
              <a:t> instance and substitutes the resulting value into the HTML.</a:t>
            </a:r>
          </a:p>
          <a:p>
            <a:pPr lvl="1"/>
            <a:r>
              <a:rPr lang="en-US" sz="1800" dirty="0">
                <a:latin typeface="+mn-lt"/>
              </a:rPr>
              <a:t>E.g. the value of </a:t>
            </a:r>
            <a:r>
              <a:rPr lang="en-US" sz="1800" dirty="0" err="1">
                <a:latin typeface="Courier" pitchFamily="2" charset="0"/>
              </a:rPr>
              <a:t>pageHeader</a:t>
            </a:r>
            <a:r>
              <a:rPr lang="en-US" sz="1800" dirty="0">
                <a:latin typeface="+mn-lt"/>
              </a:rPr>
              <a:t> is inserted as the content of the </a:t>
            </a:r>
            <a:r>
              <a:rPr lang="en-US" sz="1800" dirty="0">
                <a:latin typeface="Courier" pitchFamily="2" charset="0"/>
              </a:rPr>
              <a:t>&lt;h1&gt;</a:t>
            </a:r>
            <a:r>
              <a:rPr lang="en-US" sz="1800" dirty="0">
                <a:latin typeface="+mn-lt"/>
              </a:rPr>
              <a:t> tag.</a:t>
            </a:r>
          </a:p>
          <a:p>
            <a:endParaRPr lang="en-US" sz="2000" dirty="0">
              <a:latin typeface="+mn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B43B75-4548-EC19-849E-09A39501A719}"/>
              </a:ext>
            </a:extLst>
          </p:cNvPr>
          <p:cNvSpPr/>
          <p:nvPr/>
        </p:nvSpPr>
        <p:spPr>
          <a:xfrm>
            <a:off x="4858439" y="1689286"/>
            <a:ext cx="2412693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E69AFDA-5C08-D467-E31D-DDF0B40B3053}"/>
              </a:ext>
            </a:extLst>
          </p:cNvPr>
          <p:cNvSpPr/>
          <p:nvPr/>
        </p:nvSpPr>
        <p:spPr>
          <a:xfrm>
            <a:off x="5195174" y="3581881"/>
            <a:ext cx="2075957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9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40927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143217"/>
            <a:ext cx="3727486" cy="1178808"/>
          </a:xfrm>
        </p:spPr>
        <p:txBody>
          <a:bodyPr/>
          <a:lstStyle/>
          <a:p>
            <a:pPr algn="ctr"/>
            <a:r>
              <a:rPr lang="en-US" sz="3200" dirty="0"/>
              <a:t>Vue Data Binding:</a:t>
            </a:r>
            <a:br>
              <a:rPr lang="en-US" sz="3200" dirty="0"/>
            </a:br>
            <a:r>
              <a:rPr lang="en-US" sz="3200" dirty="0">
                <a:latin typeface="Courier" pitchFamily="2" charset="0"/>
              </a:rPr>
              <a:t>v-model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322025"/>
            <a:ext cx="3758480" cy="3679633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The </a:t>
            </a:r>
            <a:r>
              <a:rPr lang="en-US" sz="2000" b="1" i="1" dirty="0">
                <a:latin typeface="+mn-lt"/>
              </a:rPr>
              <a:t>v-model attribute </a:t>
            </a:r>
            <a:r>
              <a:rPr lang="en-US" sz="2000" dirty="0">
                <a:latin typeface="+mn-lt"/>
              </a:rPr>
              <a:t>binds a value in the HTML to a value in the </a:t>
            </a:r>
            <a:r>
              <a:rPr lang="en-US" sz="2000" dirty="0">
                <a:latin typeface="Courier" pitchFamily="2" charset="0"/>
              </a:rPr>
              <a:t>Vue</a:t>
            </a:r>
            <a:r>
              <a:rPr lang="en-US" sz="2000" dirty="0">
                <a:latin typeface="+mn-lt"/>
              </a:rPr>
              <a:t> instance. </a:t>
            </a:r>
          </a:p>
          <a:p>
            <a:pPr lvl="1"/>
            <a:r>
              <a:rPr lang="en-US" sz="1800" dirty="0">
                <a:latin typeface="+mn-lt"/>
              </a:rPr>
              <a:t>E.g. the value of the input element is </a:t>
            </a:r>
            <a:r>
              <a:rPr lang="en-US" sz="1800" b="1" i="1" dirty="0">
                <a:latin typeface="+mn-lt"/>
              </a:rPr>
              <a:t>bound</a:t>
            </a:r>
            <a:r>
              <a:rPr lang="en-US" sz="1800" dirty="0">
                <a:latin typeface="+mn-lt"/>
              </a:rPr>
              <a:t> to the </a:t>
            </a:r>
            <a:r>
              <a:rPr lang="en-US" sz="1800" dirty="0" err="1">
                <a:latin typeface="Courier" pitchFamily="2" charset="0"/>
              </a:rPr>
              <a:t>pageHeader</a:t>
            </a:r>
            <a:r>
              <a:rPr lang="en-US" sz="1800" dirty="0">
                <a:latin typeface="+mn-lt"/>
              </a:rPr>
              <a:t> property.</a:t>
            </a:r>
          </a:p>
          <a:p>
            <a:pPr lvl="1"/>
            <a:r>
              <a:rPr lang="en-US" sz="1800" dirty="0">
                <a:latin typeface="+mn-lt"/>
              </a:rPr>
              <a:t>When two values are bound together, if one changes the other also changes.</a:t>
            </a:r>
          </a:p>
          <a:p>
            <a:endParaRPr lang="en-US" sz="2000" dirty="0">
              <a:latin typeface="+mn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B43B75-4548-EC19-849E-09A39501A719}"/>
              </a:ext>
            </a:extLst>
          </p:cNvPr>
          <p:cNvSpPr/>
          <p:nvPr/>
        </p:nvSpPr>
        <p:spPr>
          <a:xfrm>
            <a:off x="6638385" y="1898606"/>
            <a:ext cx="2075957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E69AFDA-5C08-D467-E31D-DDF0B40B3053}"/>
              </a:ext>
            </a:extLst>
          </p:cNvPr>
          <p:cNvSpPr/>
          <p:nvPr/>
        </p:nvSpPr>
        <p:spPr>
          <a:xfrm>
            <a:off x="5195174" y="3581881"/>
            <a:ext cx="2075957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58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A196-46CE-2442-AE0B-03E01E94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DevTools</a:t>
            </a:r>
            <a:r>
              <a:rPr lang="en-US" sz="3600" dirty="0"/>
              <a:t> &amp; Vue </a:t>
            </a:r>
            <a:r>
              <a:rPr lang="en-US" sz="3600" dirty="0" err="1"/>
              <a:t>DevTools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05341-2B9E-3F4E-8BF0-439D69557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/>
              <a:t>DevTools</a:t>
            </a:r>
            <a:r>
              <a:rPr lang="en-US" sz="2000" dirty="0"/>
              <a:t> and the Vue </a:t>
            </a:r>
            <a:r>
              <a:rPr lang="en-US" sz="2000" dirty="0" err="1"/>
              <a:t>DevTools</a:t>
            </a:r>
            <a:r>
              <a:rPr lang="en-US" sz="2000" dirty="0"/>
              <a:t> are </a:t>
            </a:r>
            <a:r>
              <a:rPr lang="en-US" sz="2000" b="1" u="sng" dirty="0"/>
              <a:t>essential</a:t>
            </a:r>
            <a:r>
              <a:rPr lang="en-US" sz="2000" dirty="0"/>
              <a:t> testing and debugging tools!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382A5-D6E8-BF41-8B9A-ADC7856AE1B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6281D-3E1C-0243-8DC8-5D9B75EC7B16}"/>
              </a:ext>
            </a:extLst>
          </p:cNvPr>
          <p:cNvSpPr txBox="1"/>
          <p:nvPr/>
        </p:nvSpPr>
        <p:spPr>
          <a:xfrm>
            <a:off x="2993571" y="3135086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434336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40927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143217"/>
            <a:ext cx="3727486" cy="1178808"/>
          </a:xfrm>
        </p:spPr>
        <p:txBody>
          <a:bodyPr/>
          <a:lstStyle/>
          <a:p>
            <a:pPr algn="ctr"/>
            <a:r>
              <a:rPr lang="en-US" sz="3200" dirty="0"/>
              <a:t>Getting the Vue Library</a:t>
            </a:r>
            <a:endParaRPr lang="en-US" sz="32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322025"/>
            <a:ext cx="3758480" cy="3679633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The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B43B75-4548-EC19-849E-09A39501A719}"/>
              </a:ext>
            </a:extLst>
          </p:cNvPr>
          <p:cNvSpPr/>
          <p:nvPr/>
        </p:nvSpPr>
        <p:spPr>
          <a:xfrm>
            <a:off x="4572000" y="2533334"/>
            <a:ext cx="4572000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59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77514"/>
            <a:ext cx="6761100" cy="857400"/>
          </a:xfrm>
        </p:spPr>
        <p:txBody>
          <a:bodyPr/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12704"/>
            <a:ext cx="6761100" cy="3601346"/>
          </a:xfrm>
        </p:spPr>
        <p:txBody>
          <a:bodyPr/>
          <a:lstStyle/>
          <a:p>
            <a:r>
              <a:rPr lang="en-US" sz="1800" dirty="0"/>
              <a:t>Activity 03</a:t>
            </a:r>
          </a:p>
          <a:p>
            <a:pPr lvl="1"/>
            <a:r>
              <a:rPr lang="en-US" sz="1800" dirty="0"/>
              <a:t>Due next Monday 11:59pm</a:t>
            </a:r>
          </a:p>
          <a:p>
            <a:pPr lvl="3"/>
            <a:r>
              <a:rPr lang="en-US" sz="1800" dirty="0"/>
              <a:t>Ask questions about the activity in Zulip</a:t>
            </a:r>
          </a:p>
          <a:p>
            <a:r>
              <a:rPr lang="en-US" sz="1800" dirty="0"/>
              <a:t>No Reading Assignment This Week</a:t>
            </a:r>
          </a:p>
          <a:p>
            <a:r>
              <a:rPr lang="en-US" sz="1800" dirty="0"/>
              <a:t>Next week: Farm Visit</a:t>
            </a:r>
          </a:p>
          <a:p>
            <a:pPr lvl="1"/>
            <a:r>
              <a:rPr lang="en-US" sz="1800" dirty="0"/>
              <a:t>Meet in Kauffman Parking Lot 1:25pm</a:t>
            </a:r>
          </a:p>
          <a:p>
            <a:pPr lvl="1"/>
            <a:r>
              <a:rPr lang="en-US" sz="1800" dirty="0"/>
              <a:t>Depart from Kauffman Parking Lot at 1:30 sharp!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18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40BD-3DAE-00CF-9E96-C35C9497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3" y="3606608"/>
            <a:ext cx="4494097" cy="1490250"/>
          </a:xfrm>
        </p:spPr>
        <p:txBody>
          <a:bodyPr/>
          <a:lstStyle/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02 - HTML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03 – JavaScript &amp; Vue Data Binding  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04 - Vue Events and JavaScript Functions</a:t>
            </a:r>
            <a:endParaRPr lang="en-US" sz="1800" dirty="0">
              <a:solidFill>
                <a:srgbClr val="24292F"/>
              </a:solidFill>
              <a:latin typeface="-apple-system"/>
            </a:endParaRP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05 - Web APIs</a:t>
            </a:r>
          </a:p>
          <a:p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36B0-E40B-9298-F466-C25FD61E87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158A2-6A6A-50C2-24BE-845214984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83" y="887562"/>
            <a:ext cx="5029200" cy="2197100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1ABF4B41-1234-DBA7-E0A9-EC973D9A5F11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FD2School Activity </a:t>
            </a:r>
            <a:r>
              <a:rPr lang="en-US" sz="3600" b="1" i="1" kern="0" dirty="0"/>
              <a:t>Sub-tabs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3BAA-AC21-503C-828C-7BC442DEC6C4}"/>
              </a:ext>
            </a:extLst>
          </p:cNvPr>
          <p:cNvSpPr txBox="1">
            <a:spLocks/>
          </p:cNvSpPr>
          <p:nvPr/>
        </p:nvSpPr>
        <p:spPr bwMode="auto">
          <a:xfrm>
            <a:off x="4425624" y="3606608"/>
            <a:ext cx="4494097" cy="14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06 – FarmData2 / </a:t>
            </a:r>
            <a:r>
              <a:rPr lang="en-US" sz="1800" i="1" kern="0" dirty="0" err="1">
                <a:solidFill>
                  <a:srgbClr val="24292F"/>
                </a:solidFill>
                <a:latin typeface="-apple-system"/>
              </a:rPr>
              <a:t>farmOS</a:t>
            </a:r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 API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07 - FarmData2 Patterns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08 - Cypress Testing</a:t>
            </a:r>
          </a:p>
          <a:p>
            <a:endParaRPr lang="en-US" sz="1800" kern="0" dirty="0">
              <a:solidFill>
                <a:srgbClr val="24292F"/>
              </a:solidFill>
              <a:latin typeface="-apple-system"/>
            </a:endParaRPr>
          </a:p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CDB18-A537-0209-D25B-DB91A701F59F}"/>
              </a:ext>
            </a:extLst>
          </p:cNvPr>
          <p:cNvSpPr txBox="1"/>
          <p:nvPr/>
        </p:nvSpPr>
        <p:spPr>
          <a:xfrm>
            <a:off x="1991947" y="3209673"/>
            <a:ext cx="42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- Technology Spikes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0C0B2A-C52E-7B87-24F5-9F73E2C74CB6}"/>
              </a:ext>
            </a:extLst>
          </p:cNvPr>
          <p:cNvSpPr/>
          <p:nvPr/>
        </p:nvSpPr>
        <p:spPr>
          <a:xfrm>
            <a:off x="3238958" y="1883527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4664EF-5EDD-A896-6503-420F6A63F9EF}"/>
              </a:ext>
            </a:extLst>
          </p:cNvPr>
          <p:cNvSpPr/>
          <p:nvPr/>
        </p:nvSpPr>
        <p:spPr>
          <a:xfrm>
            <a:off x="112371" y="4054278"/>
            <a:ext cx="3842684" cy="3937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844-E994-F045-86B7-04EDAD81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240117"/>
            <a:ext cx="2220843" cy="2667853"/>
          </a:xfrm>
        </p:spPr>
        <p:txBody>
          <a:bodyPr/>
          <a:lstStyle/>
          <a:p>
            <a:pPr algn="ctr"/>
            <a:r>
              <a:rPr lang="en-US" sz="3200" dirty="0"/>
              <a:t>Demo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What You Will Be  </a:t>
            </a:r>
            <a:br>
              <a:rPr lang="en-US" sz="3200" dirty="0"/>
            </a:br>
            <a:r>
              <a:rPr lang="en-US" sz="3200" dirty="0"/>
              <a:t>Building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EE84-5B28-694E-ACCF-FC893A3367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68330F-CB07-B34F-BCB8-942393CDC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457" y="68035"/>
            <a:ext cx="4005943" cy="50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7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844-E994-F045-86B7-04EDAD81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240117"/>
            <a:ext cx="2220843" cy="2667853"/>
          </a:xfrm>
        </p:spPr>
        <p:txBody>
          <a:bodyPr/>
          <a:lstStyle/>
          <a:p>
            <a:pPr algn="ctr"/>
            <a:r>
              <a:rPr lang="en-US" sz="3200" dirty="0"/>
              <a:t>Demo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A spike for your spike.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EE84-5B28-694E-ACCF-FC893A3367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C4584-DE8A-AE46-83D2-23A372FAF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156" y="1514579"/>
            <a:ext cx="3804557" cy="220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1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FDEA8E9-8DE9-6C3E-CB81-45F1A45303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2" y="242967"/>
            <a:ext cx="3421538" cy="1145159"/>
          </a:xfrm>
        </p:spPr>
        <p:txBody>
          <a:bodyPr/>
          <a:lstStyle/>
          <a:p>
            <a:pPr algn="ctr"/>
            <a:r>
              <a:rPr lang="en-US" sz="3200" dirty="0"/>
              <a:t>A </a:t>
            </a:r>
            <a:r>
              <a:rPr lang="en-US" sz="3200" dirty="0" err="1"/>
              <a:t>Vue.js</a:t>
            </a:r>
            <a:r>
              <a:rPr lang="en-US" sz="3200" dirty="0"/>
              <a:t> Page has 2 main parts.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97D1928-DA8E-094C-B794-BCD98EC304ED}"/>
              </a:ext>
            </a:extLst>
          </p:cNvPr>
          <p:cNvSpPr/>
          <p:nvPr/>
        </p:nvSpPr>
        <p:spPr>
          <a:xfrm>
            <a:off x="4671152" y="1520328"/>
            <a:ext cx="4021156" cy="839450"/>
          </a:xfrm>
          <a:prstGeom prst="roundRect">
            <a:avLst>
              <a:gd name="adj" fmla="val 10728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0289D-2267-9740-8107-703666D0AED2}"/>
              </a:ext>
            </a:extLst>
          </p:cNvPr>
          <p:cNvSpPr/>
          <p:nvPr/>
        </p:nvSpPr>
        <p:spPr>
          <a:xfrm>
            <a:off x="4671152" y="2783724"/>
            <a:ext cx="2610997" cy="1678108"/>
          </a:xfrm>
          <a:prstGeom prst="roundRect">
            <a:avLst>
              <a:gd name="adj" fmla="val 5104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1C21EB1-C6CC-4DF3-6B54-821928AB4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7448" y="1403040"/>
            <a:ext cx="3758480" cy="29805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dirty="0">
                <a:latin typeface="Courier" pitchFamily="2" charset="0"/>
              </a:rPr>
              <a:t>&lt;div&gt;</a:t>
            </a:r>
          </a:p>
          <a:p>
            <a:pPr lvl="1"/>
            <a:r>
              <a:rPr lang="en-US" sz="1800" dirty="0"/>
              <a:t>A </a:t>
            </a:r>
            <a:r>
              <a:rPr lang="en-US" sz="1800" dirty="0">
                <a:latin typeface="Courier" pitchFamily="2" charset="0"/>
              </a:rPr>
              <a:t>&lt;div&gt;</a:t>
            </a:r>
            <a:r>
              <a:rPr lang="en-US" sz="1800" dirty="0"/>
              <a:t> that specifies the rendered (i.e. visible) page.</a:t>
            </a:r>
          </a:p>
          <a:p>
            <a:pPr lvl="2"/>
            <a:r>
              <a:rPr lang="en-US" sz="1600" dirty="0"/>
              <a:t> </a:t>
            </a:r>
            <a:r>
              <a:rPr lang="en-US" sz="1600" dirty="0">
                <a:latin typeface="Courier" pitchFamily="2" charset="0"/>
              </a:rPr>
              <a:t>&lt;h1&gt;</a:t>
            </a:r>
          </a:p>
          <a:p>
            <a:pPr lvl="2"/>
            <a:r>
              <a:rPr lang="en-US" sz="1600" dirty="0"/>
              <a:t> </a:t>
            </a:r>
            <a:r>
              <a:rPr lang="en-US" sz="1600" dirty="0">
                <a:latin typeface="Courier" pitchFamily="2" charset="0"/>
              </a:rPr>
              <a:t>&lt;input…&gt;</a:t>
            </a:r>
            <a:endParaRPr lang="en-US" sz="1600" dirty="0"/>
          </a:p>
          <a:p>
            <a:r>
              <a:rPr lang="en-US" sz="2000" dirty="0"/>
              <a:t>A </a:t>
            </a:r>
            <a:r>
              <a:rPr lang="en-US" sz="2000" dirty="0">
                <a:latin typeface="Courier" pitchFamily="2" charset="0"/>
              </a:rPr>
              <a:t>&lt;script&gt;</a:t>
            </a:r>
          </a:p>
          <a:p>
            <a:pPr lvl="1"/>
            <a:r>
              <a:rPr lang="en-US" sz="1800" dirty="0"/>
              <a:t>A </a:t>
            </a:r>
            <a:r>
              <a:rPr lang="en-US" sz="1800" dirty="0">
                <a:latin typeface="Courier" pitchFamily="2" charset="0"/>
              </a:rPr>
              <a:t>&lt;script&gt;</a:t>
            </a:r>
            <a:r>
              <a:rPr lang="en-US" sz="1800" dirty="0"/>
              <a:t> that contains JavaScript that is used by the </a:t>
            </a:r>
            <a:r>
              <a:rPr lang="en-US" sz="1800" dirty="0">
                <a:latin typeface="Courier" pitchFamily="2" charset="0"/>
              </a:rPr>
              <a:t>&lt;div&gt;</a:t>
            </a:r>
            <a:r>
              <a:rPr lang="en-US" sz="1800" dirty="0"/>
              <a:t>.</a:t>
            </a:r>
          </a:p>
          <a:p>
            <a:pPr lvl="2"/>
            <a:r>
              <a:rPr lang="en-US" sz="1600" dirty="0">
                <a:latin typeface="Courier" pitchFamily="2" charset="0"/>
              </a:rPr>
              <a:t>Vue</a:t>
            </a:r>
            <a:r>
              <a:rPr lang="en-US" sz="1600" dirty="0">
                <a:latin typeface="+mn-lt"/>
              </a:rPr>
              <a:t> instance</a:t>
            </a:r>
            <a:endParaRPr lang="en-US" sz="1600" dirty="0">
              <a:latin typeface="Courier" pitchFamily="2" charset="0"/>
            </a:endParaRPr>
          </a:p>
          <a:p>
            <a:pPr lvl="2"/>
            <a:r>
              <a:rPr lang="en-US" sz="1600" dirty="0">
                <a:latin typeface="Courier" pitchFamily="2" charset="0"/>
              </a:rPr>
              <a:t>data</a:t>
            </a:r>
            <a:r>
              <a:rPr lang="en-US" sz="1600" dirty="0">
                <a:latin typeface="+mn-lt"/>
              </a:rPr>
              <a:t> object</a:t>
            </a:r>
            <a:endParaRPr lang="en-US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87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F304A8-2CAB-D98E-6C74-40935CE6A4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8" y="440676"/>
            <a:ext cx="3421538" cy="1605666"/>
          </a:xfrm>
        </p:spPr>
        <p:txBody>
          <a:bodyPr/>
          <a:lstStyle/>
          <a:p>
            <a:pPr algn="ctr"/>
            <a:r>
              <a:rPr lang="en-US" sz="3200" dirty="0"/>
              <a:t>The &lt;div&gt; and the &lt;script&gt; must be connected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97D1928-DA8E-094C-B794-BCD98EC304ED}"/>
              </a:ext>
            </a:extLst>
          </p:cNvPr>
          <p:cNvSpPr/>
          <p:nvPr/>
        </p:nvSpPr>
        <p:spPr>
          <a:xfrm>
            <a:off x="4675013" y="1482065"/>
            <a:ext cx="1883886" cy="280633"/>
          </a:xfrm>
          <a:prstGeom prst="roundRect">
            <a:avLst>
              <a:gd name="adj" fmla="val 10728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0289D-2267-9740-8107-703666D0AED2}"/>
              </a:ext>
            </a:extLst>
          </p:cNvPr>
          <p:cNvSpPr/>
          <p:nvPr/>
        </p:nvSpPr>
        <p:spPr>
          <a:xfrm>
            <a:off x="4946574" y="3172857"/>
            <a:ext cx="1707616" cy="280633"/>
          </a:xfrm>
          <a:prstGeom prst="roundRect">
            <a:avLst>
              <a:gd name="adj" fmla="val 5104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1C21EB1-C6CC-4DF3-6B54-821928AB4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2225407"/>
            <a:ext cx="3758480" cy="2169150"/>
          </a:xfrm>
        </p:spPr>
        <p:txBody>
          <a:bodyPr/>
          <a:lstStyle/>
          <a:p>
            <a:r>
              <a:rPr lang="en-US" sz="2000" dirty="0"/>
              <a:t>The value of the </a:t>
            </a:r>
            <a:r>
              <a:rPr lang="en-US" sz="2000" dirty="0">
                <a:latin typeface="Courier" pitchFamily="2" charset="0"/>
              </a:rPr>
              <a:t>id</a:t>
            </a:r>
            <a:r>
              <a:rPr lang="en-US" sz="2000" dirty="0"/>
              <a:t> attribute of the </a:t>
            </a:r>
            <a:r>
              <a:rPr lang="en-US" sz="2000" dirty="0">
                <a:latin typeface="Courier" pitchFamily="2" charset="0"/>
              </a:rPr>
              <a:t>&lt;div&gt;</a:t>
            </a:r>
            <a:r>
              <a:rPr lang="en-US" sz="2000" dirty="0">
                <a:latin typeface="+mn-lt"/>
              </a:rPr>
              <a:t> element must match the value of the </a:t>
            </a:r>
            <a:r>
              <a:rPr lang="en-US" sz="2000" dirty="0" err="1">
                <a:latin typeface="Courier" pitchFamily="2" charset="0"/>
              </a:rPr>
              <a:t>el</a:t>
            </a:r>
            <a:r>
              <a:rPr lang="en-US" sz="2000" dirty="0">
                <a:latin typeface="+mn-lt"/>
              </a:rPr>
              <a:t> property of the </a:t>
            </a:r>
            <a:r>
              <a:rPr lang="en-US" sz="2000" dirty="0">
                <a:latin typeface="Courier" pitchFamily="2" charset="0"/>
              </a:rPr>
              <a:t>Vue</a:t>
            </a:r>
            <a:r>
              <a:rPr lang="en-US" sz="2000" dirty="0">
                <a:latin typeface="+mn-lt"/>
              </a:rPr>
              <a:t> instance in the </a:t>
            </a:r>
            <a:r>
              <a:rPr lang="en-US" sz="2000" dirty="0">
                <a:latin typeface="Courier" pitchFamily="2" charset="0"/>
              </a:rPr>
              <a:t>&lt;script&gt; </a:t>
            </a:r>
          </a:p>
          <a:p>
            <a:pPr lvl="1"/>
            <a:r>
              <a:rPr lang="en-US" sz="1800" dirty="0">
                <a:latin typeface="+mn-lt"/>
              </a:rPr>
              <a:t>id=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r>
              <a:rPr lang="en-US" sz="1800" dirty="0" err="1">
                <a:latin typeface="Courier" pitchFamily="2" charset="0"/>
              </a:rPr>
              <a:t>vueSpike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endParaRPr lang="en-US" sz="1800" dirty="0">
              <a:latin typeface="Courier" pitchFamily="2" charset="0"/>
            </a:endParaRPr>
          </a:p>
          <a:p>
            <a:pPr lvl="1"/>
            <a:r>
              <a:rPr lang="en-US" sz="1800" dirty="0" err="1">
                <a:latin typeface="Courier" pitchFamily="2" charset="0"/>
              </a:rPr>
              <a:t>el</a:t>
            </a:r>
            <a:r>
              <a:rPr lang="en-US" sz="1800" dirty="0">
                <a:latin typeface="Courier" pitchFamily="2" charset="0"/>
              </a:rPr>
              <a:t>: 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r>
              <a:rPr lang="en-US" sz="1800" dirty="0">
                <a:latin typeface="Courier" pitchFamily="2" charset="0"/>
              </a:rPr>
              <a:t>#</a:t>
            </a:r>
            <a:r>
              <a:rPr lang="en-US" sz="1800" dirty="0" err="1">
                <a:latin typeface="Courier" pitchFamily="2" charset="0"/>
              </a:rPr>
              <a:t>vueSpike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endParaRPr lang="en-US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5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F304A8-2CAB-D98E-6C74-40935CE6A4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7" y="242370"/>
            <a:ext cx="3646581" cy="1123719"/>
          </a:xfrm>
        </p:spPr>
        <p:txBody>
          <a:bodyPr/>
          <a:lstStyle/>
          <a:p>
            <a:pPr algn="ctr"/>
            <a:r>
              <a:rPr lang="en-US" sz="3200" dirty="0"/>
              <a:t>Single vs Double Quotes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1C21EB1-C6CC-4DF3-6B54-821928AB4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355073"/>
            <a:ext cx="3758480" cy="2719993"/>
          </a:xfrm>
        </p:spPr>
        <p:txBody>
          <a:bodyPr/>
          <a:lstStyle/>
          <a:p>
            <a:r>
              <a:rPr lang="en-US" sz="2000" dirty="0"/>
              <a:t>In HTML and JavaScript single or double quotes can be used for string values…</a:t>
            </a:r>
          </a:p>
          <a:p>
            <a:pPr lvl="1"/>
            <a:r>
              <a:rPr lang="en-US" sz="1800" dirty="0"/>
              <a:t>So the following would also work.</a:t>
            </a:r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1600" dirty="0">
                <a:latin typeface="+mn-lt"/>
              </a:rPr>
              <a:t>id='</a:t>
            </a:r>
            <a:r>
              <a:rPr lang="en-US" sz="1600" dirty="0" err="1">
                <a:latin typeface="Courier" pitchFamily="2" charset="0"/>
              </a:rPr>
              <a:t>vueSpike</a:t>
            </a:r>
            <a:r>
              <a:rPr lang="en-US" sz="1600" dirty="0">
                <a:latin typeface="+mn-lt"/>
              </a:rPr>
              <a:t>'</a:t>
            </a:r>
            <a:endParaRPr lang="en-US" sz="1600" dirty="0">
              <a:latin typeface="Courier" pitchFamily="2" charset="0"/>
            </a:endParaRPr>
          </a:p>
          <a:p>
            <a:pPr lvl="2"/>
            <a:r>
              <a:rPr lang="en-US" sz="1600" dirty="0" err="1">
                <a:latin typeface="Courier" pitchFamily="2" charset="0"/>
              </a:rPr>
              <a:t>el</a:t>
            </a:r>
            <a:r>
              <a:rPr lang="en-US" sz="1600" dirty="0">
                <a:latin typeface="Courier" pitchFamily="2" charset="0"/>
              </a:rPr>
              <a:t>: </a:t>
            </a:r>
            <a:r>
              <a:rPr lang="en-US" sz="1600" dirty="0">
                <a:latin typeface="+mn-lt"/>
              </a:rPr>
              <a:t>'</a:t>
            </a:r>
            <a:r>
              <a:rPr lang="en-US" sz="1600" dirty="0">
                <a:latin typeface="Courier" pitchFamily="2" charset="0"/>
              </a:rPr>
              <a:t>#</a:t>
            </a:r>
            <a:r>
              <a:rPr lang="en-US" sz="1600" dirty="0" err="1">
                <a:latin typeface="Courier" pitchFamily="2" charset="0"/>
              </a:rPr>
              <a:t>vueSpike</a:t>
            </a:r>
            <a:r>
              <a:rPr lang="en-US" sz="1600" dirty="0">
                <a:latin typeface="+mn-lt"/>
              </a:rPr>
              <a:t>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AA02D-8060-D630-90DA-EF732E1B0243}"/>
              </a:ext>
            </a:extLst>
          </p:cNvPr>
          <p:cNvSpPr txBox="1"/>
          <p:nvPr/>
        </p:nvSpPr>
        <p:spPr>
          <a:xfrm rot="21207824">
            <a:off x="576813" y="3740565"/>
            <a:ext cx="2603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 err="1">
                <a:solidFill>
                  <a:srgbClr val="FF0000"/>
                </a:solidFill>
                <a:latin typeface="Chalkboard SE" panose="03050602040202020205" pitchFamily="66" charset="77"/>
              </a:rPr>
              <a:t>ProTip</a:t>
            </a:r>
            <a:r>
              <a:rPr lang="en-US" sz="2000" b="1" i="1" u="sng" dirty="0">
                <a:solidFill>
                  <a:srgbClr val="FF0000"/>
                </a:solidFill>
                <a:latin typeface="Chalkboard SE" panose="03050602040202020205" pitchFamily="66" charset="77"/>
              </a:rPr>
              <a:t>: </a:t>
            </a:r>
          </a:p>
          <a:p>
            <a:pPr algn="ctr"/>
            <a:r>
              <a:rPr lang="en-US" sz="2000" dirty="0">
                <a:solidFill>
                  <a:schemeClr val="accent5">
                    <a:lumMod val="90000"/>
                    <a:lumOff val="10000"/>
                  </a:schemeClr>
                </a:solidFill>
                <a:latin typeface="Chalkboard SE" panose="03050602040202020205" pitchFamily="66" charset="77"/>
              </a:rPr>
              <a:t>Be consistent with your use of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halkboard SE" panose="03050602040202020205" pitchFamily="66" charset="77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'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halkboard SE" panose="03050602040202020205" pitchFamily="66" charset="77"/>
              </a:rPr>
              <a:t> </a:t>
            </a:r>
            <a:r>
              <a:rPr lang="en-US" sz="2000" dirty="0">
                <a:solidFill>
                  <a:schemeClr val="accent5">
                    <a:lumMod val="90000"/>
                    <a:lumOff val="10000"/>
                  </a:schemeClr>
                </a:solidFill>
                <a:latin typeface="Chalkboard SE" panose="03050602040202020205" pitchFamily="66" charset="77"/>
              </a:rPr>
              <a:t>and "</a:t>
            </a:r>
          </a:p>
        </p:txBody>
      </p:sp>
    </p:spTree>
    <p:extLst>
      <p:ext uri="{BB962C8B-B14F-4D97-AF65-F5344CB8AC3E}">
        <p14:creationId xmlns:p14="http://schemas.microsoft.com/office/powerpoint/2010/main" val="227202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396606"/>
            <a:ext cx="3727486" cy="1571709"/>
          </a:xfrm>
        </p:spPr>
        <p:txBody>
          <a:bodyPr/>
          <a:lstStyle/>
          <a:p>
            <a:pPr algn="ctr"/>
            <a:r>
              <a:rPr lang="en-US" sz="3200" dirty="0"/>
              <a:t>The </a:t>
            </a:r>
            <a:r>
              <a:rPr lang="en-US" sz="3200" dirty="0">
                <a:latin typeface="Courier" pitchFamily="2" charset="0"/>
              </a:rPr>
              <a:t>Vue</a:t>
            </a:r>
            <a:r>
              <a:rPr lang="en-US" sz="3200" dirty="0"/>
              <a:t> Instance </a:t>
            </a:r>
            <a:br>
              <a:rPr lang="en-US" sz="3200" dirty="0"/>
            </a:br>
            <a:r>
              <a:rPr lang="en-US" sz="3200" dirty="0"/>
              <a:t>is a JavaScript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8AE34B-7812-294D-ACF8-3A0071D22818}"/>
              </a:ext>
            </a:extLst>
          </p:cNvPr>
          <p:cNvSpPr/>
          <p:nvPr/>
        </p:nvSpPr>
        <p:spPr>
          <a:xfrm>
            <a:off x="4800600" y="2974554"/>
            <a:ext cx="2602735" cy="1299991"/>
          </a:xfrm>
          <a:prstGeom prst="roundRect">
            <a:avLst>
              <a:gd name="adj" fmla="val 5272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850834"/>
            <a:ext cx="3758480" cy="3150824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&lt;script&gt;</a:t>
            </a:r>
            <a:r>
              <a:rPr lang="en-US" sz="2000" dirty="0"/>
              <a:t> creates an instance of the </a:t>
            </a:r>
            <a:r>
              <a:rPr lang="en-US" sz="2000" dirty="0">
                <a:latin typeface="Courier" pitchFamily="2" charset="0"/>
              </a:rPr>
              <a:t>Vue</a:t>
            </a:r>
            <a:r>
              <a:rPr lang="en-US" sz="2000" dirty="0"/>
              <a:t> class.</a:t>
            </a:r>
          </a:p>
          <a:p>
            <a:pPr lvl="1"/>
            <a:r>
              <a:rPr lang="en-US" sz="1800" dirty="0">
                <a:latin typeface="Courier" pitchFamily="2" charset="0"/>
              </a:rPr>
              <a:t>let spike = …</a:t>
            </a:r>
          </a:p>
          <a:p>
            <a:pPr lvl="2"/>
            <a:r>
              <a:rPr lang="en-US" sz="1600" dirty="0">
                <a:latin typeface="Courier" pitchFamily="2" charset="0"/>
              </a:rPr>
              <a:t>let</a:t>
            </a:r>
            <a:r>
              <a:rPr lang="en-US" sz="1600" dirty="0">
                <a:latin typeface="+mn-lt"/>
              </a:rPr>
              <a:t> defines a variable in JavaScript.</a:t>
            </a:r>
          </a:p>
          <a:p>
            <a:pPr lvl="1"/>
            <a:r>
              <a:rPr lang="en-US" sz="1800" dirty="0">
                <a:latin typeface="Courier" pitchFamily="2" charset="0"/>
              </a:rPr>
              <a:t>new Vue( … ) </a:t>
            </a:r>
          </a:p>
          <a:p>
            <a:pPr lvl="2"/>
            <a:r>
              <a:rPr lang="en-US" sz="1600" dirty="0">
                <a:latin typeface="+mn-lt"/>
              </a:rPr>
              <a:t>Creates an instance of the </a:t>
            </a:r>
            <a:r>
              <a:rPr lang="en-US" sz="1600" dirty="0">
                <a:latin typeface="Courier" pitchFamily="2" charset="0"/>
              </a:rPr>
              <a:t>Vue</a:t>
            </a:r>
            <a:r>
              <a:rPr lang="en-US" sz="1600" dirty="0">
                <a:latin typeface="+mn-lt"/>
              </a:rPr>
              <a:t> class and invokes the constructor.</a:t>
            </a:r>
          </a:p>
          <a:p>
            <a:pPr lvl="1"/>
            <a:r>
              <a:rPr lang="en-US" sz="1600" dirty="0">
                <a:latin typeface="Courier" pitchFamily="2" charset="0"/>
              </a:rPr>
              <a:t>{ … } </a:t>
            </a:r>
          </a:p>
          <a:p>
            <a:pPr lvl="2"/>
            <a:r>
              <a:rPr lang="en-US" sz="1600" dirty="0">
                <a:latin typeface="+mn-lt"/>
              </a:rPr>
              <a:t>Defines a JavaScript object.</a:t>
            </a:r>
          </a:p>
        </p:txBody>
      </p:sp>
    </p:spTree>
    <p:extLst>
      <p:ext uri="{BB962C8B-B14F-4D97-AF65-F5344CB8AC3E}">
        <p14:creationId xmlns:p14="http://schemas.microsoft.com/office/powerpoint/2010/main" val="2880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0552E06-C979-7728-0632-A8DE6CBE0790}"/>
              </a:ext>
            </a:extLst>
          </p:cNvPr>
          <p:cNvSpPr/>
          <p:nvPr/>
        </p:nvSpPr>
        <p:spPr>
          <a:xfrm>
            <a:off x="4800600" y="2974554"/>
            <a:ext cx="2621095" cy="1299991"/>
          </a:xfrm>
          <a:prstGeom prst="roundRect">
            <a:avLst>
              <a:gd name="adj" fmla="val 5272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396606"/>
            <a:ext cx="3727486" cy="782199"/>
          </a:xfrm>
        </p:spPr>
        <p:txBody>
          <a:bodyPr/>
          <a:lstStyle/>
          <a:p>
            <a:pPr algn="ctr"/>
            <a:r>
              <a:rPr lang="en-US" sz="3200" dirty="0"/>
              <a:t>JavaScript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255923"/>
            <a:ext cx="3758480" cy="3745735"/>
          </a:xfrm>
        </p:spPr>
        <p:txBody>
          <a:bodyPr/>
          <a:lstStyle/>
          <a:p>
            <a:r>
              <a:rPr lang="en-US" sz="2000" dirty="0"/>
              <a:t>A JavaScript Object is made up of </a:t>
            </a:r>
            <a:r>
              <a:rPr lang="en-US" sz="2000" b="1" i="1" dirty="0"/>
              <a:t>properties</a:t>
            </a:r>
            <a:r>
              <a:rPr lang="en-US" sz="1600" dirty="0">
                <a:latin typeface="+mn-lt"/>
              </a:rPr>
              <a:t>.</a:t>
            </a:r>
          </a:p>
          <a:p>
            <a:pPr lvl="1"/>
            <a:r>
              <a:rPr lang="en-US" sz="1800" dirty="0">
                <a:latin typeface="+mn-lt"/>
              </a:rPr>
              <a:t>A property is a </a:t>
            </a:r>
            <a:br>
              <a:rPr lang="en-US" sz="1800" dirty="0">
                <a:latin typeface="+mn-lt"/>
              </a:rPr>
            </a:br>
            <a:r>
              <a:rPr lang="en-US" sz="1800" b="1" i="1" dirty="0">
                <a:latin typeface="+mn-lt"/>
              </a:rPr>
              <a:t>key/value pair.</a:t>
            </a:r>
          </a:p>
          <a:p>
            <a:pPr lvl="1"/>
            <a:endParaRPr lang="en-US" sz="1800" dirty="0">
              <a:latin typeface="+mn-lt"/>
            </a:endParaRPr>
          </a:p>
          <a:p>
            <a:pPr lvl="1"/>
            <a:r>
              <a:rPr lang="en-US" sz="1800" dirty="0">
                <a:latin typeface="+mn-lt"/>
              </a:rPr>
              <a:t>A </a:t>
            </a:r>
            <a:r>
              <a:rPr lang="en-US" sz="1800" b="1" i="1" dirty="0">
                <a:latin typeface="+mn-lt"/>
              </a:rPr>
              <a:t>key</a:t>
            </a:r>
            <a:r>
              <a:rPr lang="en-US" sz="1800" dirty="0">
                <a:latin typeface="+mn-lt"/>
              </a:rPr>
              <a:t> is a name.</a:t>
            </a:r>
          </a:p>
          <a:p>
            <a:pPr lvl="2"/>
            <a:r>
              <a:rPr lang="en-US" sz="1600" dirty="0" err="1">
                <a:latin typeface="Courier" pitchFamily="2" charset="0"/>
              </a:rPr>
              <a:t>el</a:t>
            </a:r>
            <a:endParaRPr lang="en-US" sz="1600" dirty="0">
              <a:latin typeface="+mn-lt"/>
            </a:endParaRPr>
          </a:p>
          <a:p>
            <a:pPr lvl="1"/>
            <a:r>
              <a:rPr lang="en-US" sz="1800" dirty="0">
                <a:latin typeface="+mn-lt"/>
              </a:rPr>
              <a:t>Each key has a </a:t>
            </a:r>
            <a:r>
              <a:rPr lang="en-US" sz="1800" b="1" i="1" dirty="0">
                <a:latin typeface="+mn-lt"/>
              </a:rPr>
              <a:t>value</a:t>
            </a:r>
            <a:r>
              <a:rPr lang="en-US" sz="1800" dirty="0">
                <a:latin typeface="+mn-lt"/>
              </a:rPr>
              <a:t>.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effectLst/>
                <a:latin typeface="+mn-lt"/>
              </a:rPr>
              <a:t>The value of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" pitchFamily="2" charset="0"/>
              </a:rPr>
              <a:t>el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</a:rPr>
              <a:t> is</a:t>
            </a:r>
            <a:r>
              <a:rPr lang="en-US" sz="1600" dirty="0">
                <a:solidFill>
                  <a:srgbClr val="000000"/>
                </a:solidFill>
                <a:effectLst/>
                <a:latin typeface="Courier" pitchFamily="2" charset="0"/>
              </a:rPr>
              <a:t> "</a:t>
            </a:r>
            <a:r>
              <a:rPr lang="en-US" sz="1600" dirty="0">
                <a:latin typeface="Courier" pitchFamily="2" charset="0"/>
              </a:rPr>
              <a:t>#</a:t>
            </a:r>
            <a:r>
              <a:rPr lang="en-US" sz="1600" dirty="0" err="1">
                <a:latin typeface="Courier" pitchFamily="2" charset="0"/>
              </a:rPr>
              <a:t>vueSpike</a:t>
            </a:r>
            <a:r>
              <a:rPr lang="en-US" sz="16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</a:p>
          <a:p>
            <a:pPr lvl="1"/>
            <a:r>
              <a:rPr lang="en-US" sz="1800" dirty="0">
                <a:latin typeface="+mn-lt"/>
              </a:rPr>
              <a:t>A </a:t>
            </a:r>
            <a:r>
              <a:rPr lang="en-US" sz="1800" b="1" dirty="0">
                <a:latin typeface="Courier" pitchFamily="2" charset="0"/>
              </a:rPr>
              <a:t>:</a:t>
            </a:r>
            <a:r>
              <a:rPr lang="en-US" sz="1800" dirty="0">
                <a:latin typeface="+mn-lt"/>
              </a:rPr>
              <a:t> separates keys and values.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A99F1C-5313-6FAB-8A37-F55995561D52}"/>
              </a:ext>
            </a:extLst>
          </p:cNvPr>
          <p:cNvSpPr/>
          <p:nvPr/>
        </p:nvSpPr>
        <p:spPr>
          <a:xfrm>
            <a:off x="5045725" y="3175726"/>
            <a:ext cx="220338" cy="272144"/>
          </a:xfrm>
          <a:prstGeom prst="roundRect">
            <a:avLst/>
          </a:prstGeom>
          <a:solidFill>
            <a:schemeClr val="tx1">
              <a:lumMod val="25000"/>
              <a:lumOff val="75000"/>
              <a:alpha val="1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CD012C-DB92-CB52-C788-D7E477C28E33}"/>
              </a:ext>
            </a:extLst>
          </p:cNvPr>
          <p:cNvSpPr txBox="1"/>
          <p:nvPr/>
        </p:nvSpPr>
        <p:spPr>
          <a:xfrm>
            <a:off x="3983718" y="2167569"/>
            <a:ext cx="1519968" cy="46166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key/name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5F70564D-D3EF-8BB0-3EC2-6ECDCAA042F4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4519057" y="2785130"/>
            <a:ext cx="679680" cy="373656"/>
          </a:xfrm>
          <a:prstGeom prst="curvedConnector2">
            <a:avLst/>
          </a:prstGeom>
          <a:ln w="38100"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A26A364-475B-F79F-0626-866C35D6A2E8}"/>
              </a:ext>
            </a:extLst>
          </p:cNvPr>
          <p:cNvSpPr/>
          <p:nvPr/>
        </p:nvSpPr>
        <p:spPr>
          <a:xfrm>
            <a:off x="5458301" y="3186743"/>
            <a:ext cx="1041651" cy="272144"/>
          </a:xfrm>
          <a:prstGeom prst="roundRect">
            <a:avLst/>
          </a:prstGeom>
          <a:solidFill>
            <a:schemeClr val="tx1">
              <a:lumMod val="25000"/>
              <a:lumOff val="75000"/>
              <a:alpha val="1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B8DD79-5419-453F-BE51-3C88819377ED}"/>
              </a:ext>
            </a:extLst>
          </p:cNvPr>
          <p:cNvSpPr txBox="1"/>
          <p:nvPr/>
        </p:nvSpPr>
        <p:spPr>
          <a:xfrm>
            <a:off x="7550226" y="3812880"/>
            <a:ext cx="922047" cy="46166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value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76B08B71-F0AA-1755-5379-21792D657834}"/>
              </a:ext>
            </a:extLst>
          </p:cNvPr>
          <p:cNvCxnSpPr>
            <a:cxnSpLocks/>
            <a:stCxn id="14" idx="0"/>
            <a:endCxn id="13" idx="3"/>
          </p:cNvCxnSpPr>
          <p:nvPr/>
        </p:nvCxnSpPr>
        <p:spPr>
          <a:xfrm rot="16200000" flipV="1">
            <a:off x="7010569" y="2812199"/>
            <a:ext cx="490065" cy="1511298"/>
          </a:xfrm>
          <a:prstGeom prst="curvedConnector2">
            <a:avLst/>
          </a:prstGeom>
          <a:ln w="38100"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554297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8148</TotalTime>
  <Words>2356</Words>
  <Application>Microsoft Office PowerPoint</Application>
  <PresentationFormat>On-screen Show (16:9)</PresentationFormat>
  <Paragraphs>267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Chalkboard SE</vt:lpstr>
      <vt:lpstr>Courier</vt:lpstr>
      <vt:lpstr>Dosis</vt:lpstr>
      <vt:lpstr>Dosis ExtraLight</vt:lpstr>
      <vt:lpstr>Titillium Web Light</vt:lpstr>
      <vt:lpstr>Mowbray template</vt:lpstr>
      <vt:lpstr>03 – JavaScript &amp;  Vue Data Binding Spike</vt:lpstr>
      <vt:lpstr>PowerPoint Presentation</vt:lpstr>
      <vt:lpstr>Demo  What You Will Be   Building</vt:lpstr>
      <vt:lpstr>Demo   A spike for your spike.</vt:lpstr>
      <vt:lpstr>A Vue.js Page has 2 main parts.</vt:lpstr>
      <vt:lpstr>The &lt;div&gt; and the &lt;script&gt; must be connected</vt:lpstr>
      <vt:lpstr>Single vs Double Quotes</vt:lpstr>
      <vt:lpstr>The Vue Instance  is a JavaScript Object</vt:lpstr>
      <vt:lpstr>JavaScript Objects</vt:lpstr>
      <vt:lpstr>JavaScript Objects</vt:lpstr>
      <vt:lpstr>JavaScript Objects</vt:lpstr>
      <vt:lpstr>Vue Data Binding</vt:lpstr>
      <vt:lpstr>Vue Data Binding: Double  Moustache</vt:lpstr>
      <vt:lpstr>Vue Data Binding: v-model</vt:lpstr>
      <vt:lpstr>DevTools &amp; Vue DevTools</vt:lpstr>
      <vt:lpstr>Getting the Vue Library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MacCormick, John</cp:lastModifiedBy>
  <cp:revision>169</cp:revision>
  <dcterms:created xsi:type="dcterms:W3CDTF">2020-08-18T12:38:13Z</dcterms:created>
  <dcterms:modified xsi:type="dcterms:W3CDTF">2023-02-08T03:15:58Z</dcterms:modified>
</cp:coreProperties>
</file>