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23" r:id="rId3"/>
    <p:sldId id="339" r:id="rId4"/>
    <p:sldId id="337" r:id="rId5"/>
    <p:sldId id="340" r:id="rId6"/>
    <p:sldId id="336" r:id="rId7"/>
    <p:sldId id="330" r:id="rId8"/>
    <p:sldId id="333" r:id="rId9"/>
    <p:sldId id="334" r:id="rId10"/>
    <p:sldId id="341" r:id="rId11"/>
    <p:sldId id="332" r:id="rId12"/>
    <p:sldId id="331" r:id="rId13"/>
    <p:sldId id="329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6"/>
    <p:restoredTop sz="70735"/>
  </p:normalViewPr>
  <p:slideViewPr>
    <p:cSldViewPr snapToGrid="0" snapToObjects="1">
      <p:cViewPr varScale="1">
        <p:scale>
          <a:sx n="98" d="100"/>
          <a:sy n="98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an endpoint and an existing array the </a:t>
            </a:r>
            <a:r>
              <a:rPr lang="en-US" dirty="0" err="1"/>
              <a:t>getAllPages</a:t>
            </a:r>
            <a:r>
              <a:rPr lang="en-US" dirty="0"/>
              <a:t> function</a:t>
            </a:r>
          </a:p>
          <a:p>
            <a:r>
              <a:rPr lang="en-US" dirty="0"/>
              <a:t>  - add all of the records (logs, assets) that are returned on all pages to the array.</a:t>
            </a:r>
          </a:p>
          <a:p>
            <a:endParaRPr lang="en-US" dirty="0"/>
          </a:p>
          <a:p>
            <a:r>
              <a:rPr lang="en-US" dirty="0"/>
              <a:t>Always a good idea to indicate errors in some way.</a:t>
            </a:r>
          </a:p>
          <a:p>
            <a:r>
              <a:rPr lang="en-US" dirty="0"/>
              <a:t>  - Here we log them to the console.</a:t>
            </a:r>
          </a:p>
          <a:p>
            <a:endParaRPr lang="en-US" dirty="0"/>
          </a:p>
          <a:p>
            <a:r>
              <a:rPr lang="en-US" dirty="0"/>
              <a:t>If the results array is actually in the data property of the Vue instance…</a:t>
            </a:r>
          </a:p>
          <a:p>
            <a:r>
              <a:rPr lang="en-US" dirty="0"/>
              <a:t>  - we can omit the then because we don’t need to do anything</a:t>
            </a:r>
          </a:p>
          <a:p>
            <a:r>
              <a:rPr lang="en-US" dirty="0"/>
              <a:t>  - When you implement your page you’ll see that Vue data binding will take care of everything.</a:t>
            </a:r>
          </a:p>
          <a:p>
            <a:r>
              <a:rPr lang="en-US" dirty="0"/>
              <a:t>    - </a:t>
            </a:r>
            <a:r>
              <a:rPr lang="en-US" dirty="0" err="1"/>
              <a:t>getAllPages</a:t>
            </a:r>
            <a:r>
              <a:rPr lang="en-US" dirty="0"/>
              <a:t> adds each page of results to the array as it is returned from the server.</a:t>
            </a:r>
          </a:p>
          <a:p>
            <a:r>
              <a:rPr lang="en-US" dirty="0"/>
              <a:t>    - because the array is in the data property of the Vue instance</a:t>
            </a:r>
          </a:p>
          <a:p>
            <a:r>
              <a:rPr lang="en-US" dirty="0"/>
              <a:t>      - Vue will notice that the array has changed</a:t>
            </a:r>
          </a:p>
          <a:p>
            <a:r>
              <a:rPr lang="en-US" dirty="0"/>
              <a:t>      - It will then update any computed properties that use the data and the page will re-render.</a:t>
            </a:r>
          </a:p>
          <a:p>
            <a:r>
              <a:rPr lang="en-US" dirty="0"/>
              <a:t>       - This is just like what we saw with the crop and area dropdowns.</a:t>
            </a:r>
          </a:p>
          <a:p>
            <a:r>
              <a:rPr lang="en-US" dirty="0"/>
              <a:t>  - This is extra nice when there are lots of results</a:t>
            </a:r>
          </a:p>
          <a:p>
            <a:r>
              <a:rPr lang="en-US" dirty="0"/>
              <a:t>    - the page will be re-rendered each time a new page of results is added to the array.</a:t>
            </a:r>
          </a:p>
          <a:p>
            <a:r>
              <a:rPr lang="en-US" dirty="0"/>
              <a:t>    - so we don’t have to wait for all of the pages to be returned before we see anything.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6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HTML date components give us dates in MM/DD/YYYY format.</a:t>
            </a:r>
          </a:p>
          <a:p>
            <a:endParaRPr lang="en-US" dirty="0"/>
          </a:p>
          <a:p>
            <a:r>
              <a:rPr lang="en-US" dirty="0"/>
              <a:t>All </a:t>
            </a:r>
            <a:r>
              <a:rPr lang="en-US" dirty="0" err="1"/>
              <a:t>farmOS</a:t>
            </a:r>
            <a:r>
              <a:rPr lang="en-US" dirty="0"/>
              <a:t>/FarmData2 data is stored using timestamps.</a:t>
            </a:r>
          </a:p>
          <a:p>
            <a:r>
              <a:rPr lang="en-US" dirty="0"/>
              <a:t>  - So to retrieve data by date we’ll need to use timestamps in our API requests.  </a:t>
            </a:r>
          </a:p>
          <a:p>
            <a:r>
              <a:rPr lang="en-US" dirty="0"/>
              <a:t>  - So we need to be able to convert MM/DD/YYYY dates into time stamps.</a:t>
            </a:r>
          </a:p>
          <a:p>
            <a:endParaRPr lang="en-US" dirty="0"/>
          </a:p>
          <a:p>
            <a:r>
              <a:rPr lang="en-US" dirty="0"/>
              <a:t>The Harvest table should display human readable dates.</a:t>
            </a:r>
          </a:p>
          <a:p>
            <a:r>
              <a:rPr lang="en-US" dirty="0"/>
              <a:t>  - But the responses we get back will contain timestamps as dates.</a:t>
            </a:r>
          </a:p>
          <a:p>
            <a:r>
              <a:rPr lang="en-US" dirty="0"/>
              <a:t>  - So we need to be able to convert time stamps into MM/DD/YYYY dates.</a:t>
            </a:r>
          </a:p>
          <a:p>
            <a:endParaRPr lang="en-US" dirty="0"/>
          </a:p>
          <a:p>
            <a:r>
              <a:rPr lang="en-US" dirty="0"/>
              <a:t>We will use the </a:t>
            </a:r>
            <a:r>
              <a:rPr lang="en-US" dirty="0" err="1"/>
              <a:t>dayjs</a:t>
            </a:r>
            <a:r>
              <a:rPr lang="en-US" dirty="0"/>
              <a:t> library to do this.</a:t>
            </a:r>
          </a:p>
          <a:p>
            <a:r>
              <a:rPr lang="en-US" dirty="0"/>
              <a:t>  - More information in the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saw computed properties in 05.</a:t>
            </a:r>
          </a:p>
          <a:p>
            <a:r>
              <a:rPr lang="en-US" dirty="0"/>
              <a:t>Worth a little clarification here as you’ll use them again in 06 and beyond.</a:t>
            </a:r>
          </a:p>
          <a:p>
            <a:endParaRPr lang="en-US" dirty="0"/>
          </a:p>
          <a:p>
            <a:r>
              <a:rPr lang="en-US" dirty="0"/>
              <a:t>In 05 you used this to transform the map from Crop ID to Crop Name into an array of crop names.</a:t>
            </a:r>
          </a:p>
          <a:p>
            <a:r>
              <a:rPr lang="en-US" dirty="0"/>
              <a:t>  - the computed property returned the array of crop names.</a:t>
            </a:r>
          </a:p>
          <a:p>
            <a:r>
              <a:rPr lang="en-US" dirty="0"/>
              <a:t>  - the HTML used that computed property in the v-for to populate the dropdown.</a:t>
            </a:r>
          </a:p>
          <a:p>
            <a:endParaRPr lang="en-US" dirty="0"/>
          </a:p>
          <a:p>
            <a:r>
              <a:rPr lang="en-US" dirty="0"/>
              <a:t>If the Vue Data changes</a:t>
            </a:r>
          </a:p>
          <a:p>
            <a:r>
              <a:rPr lang="en-US" dirty="0"/>
              <a:t>  - that is noticed by Vue</a:t>
            </a:r>
          </a:p>
          <a:p>
            <a:r>
              <a:rPr lang="en-US" dirty="0"/>
              <a:t>  - the computed property is recomputed</a:t>
            </a:r>
          </a:p>
          <a:p>
            <a:r>
              <a:rPr lang="en-US" dirty="0"/>
              <a:t>  - the page is re-rendered using the new value of the computed property.</a:t>
            </a:r>
          </a:p>
          <a:p>
            <a:endParaRPr lang="en-US" dirty="0"/>
          </a:p>
          <a:p>
            <a:r>
              <a:rPr lang="en-US" dirty="0"/>
              <a:t>In this assignment you’ll</a:t>
            </a:r>
          </a:p>
          <a:p>
            <a:r>
              <a:rPr lang="en-US" dirty="0"/>
              <a:t>  - request the full harvest log records from the API</a:t>
            </a:r>
          </a:p>
          <a:p>
            <a:r>
              <a:rPr lang="en-US" dirty="0"/>
              <a:t>  - store them in the Vue instance data</a:t>
            </a:r>
          </a:p>
          <a:p>
            <a:r>
              <a:rPr lang="en-US" dirty="0"/>
              <a:t>  - transform them into an array of values that match what is supposed to appear in the harvest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1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add too much code it can be very difficult to determine where things went wrong if the page doesn’t work.</a:t>
            </a:r>
          </a:p>
          <a:p>
            <a:endParaRPr lang="en-US" dirty="0"/>
          </a:p>
          <a:p>
            <a:r>
              <a:rPr lang="en-US" dirty="0"/>
              <a:t>  - Did you convert the MM/DD/YYYY to the timestamp correctly?</a:t>
            </a:r>
          </a:p>
          <a:p>
            <a:r>
              <a:rPr lang="en-US" dirty="0"/>
              <a:t>    - If you’ve already tried to use it an make a request and put the data in the page and it doesn’t work then...</a:t>
            </a:r>
          </a:p>
          <a:p>
            <a:r>
              <a:rPr lang="en-US" dirty="0"/>
              <a:t>      - Is the problem the conversion?</a:t>
            </a:r>
          </a:p>
          <a:p>
            <a:r>
              <a:rPr lang="en-US" dirty="0"/>
              <a:t>      - The the request?</a:t>
            </a:r>
          </a:p>
          <a:p>
            <a:r>
              <a:rPr lang="en-US" dirty="0"/>
              <a:t>      - How you processed the response?</a:t>
            </a:r>
          </a:p>
          <a:p>
            <a:endParaRPr lang="en-US" dirty="0"/>
          </a:p>
          <a:p>
            <a:r>
              <a:rPr lang="en-US" dirty="0"/>
              <a:t>  - Better to do the conversion</a:t>
            </a:r>
          </a:p>
          <a:p>
            <a:r>
              <a:rPr lang="en-US" dirty="0"/>
              <a:t>    - check that it works somehow </a:t>
            </a:r>
          </a:p>
          <a:p>
            <a:r>
              <a:rPr lang="en-US" dirty="0"/>
              <a:t>      - </a:t>
            </a:r>
            <a:r>
              <a:rPr lang="en-US" dirty="0" err="1"/>
              <a:t>console.log</a:t>
            </a:r>
            <a:r>
              <a:rPr lang="en-US" dirty="0"/>
              <a:t> or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  - Then create the request and somehow check that the URL is correct.</a:t>
            </a:r>
          </a:p>
          <a:p>
            <a:r>
              <a:rPr lang="en-US" dirty="0"/>
              <a:t>      - again </a:t>
            </a:r>
            <a:r>
              <a:rPr lang="en-US" dirty="0" err="1"/>
              <a:t>console.log</a:t>
            </a:r>
            <a:r>
              <a:rPr lang="en-US" dirty="0"/>
              <a:t> or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  - Then make the request and somehow check that we get the right data back</a:t>
            </a:r>
          </a:p>
          <a:p>
            <a:r>
              <a:rPr lang="en-US" dirty="0"/>
              <a:t>    - Then put it into the page.</a:t>
            </a:r>
          </a:p>
          <a:p>
            <a:endParaRPr lang="en-US" dirty="0"/>
          </a:p>
          <a:p>
            <a:r>
              <a:rPr lang="en-US" dirty="0"/>
              <a:t>That way if something goes wrong you can be pretty sure it was the last thing.</a:t>
            </a:r>
          </a:p>
          <a:p>
            <a:r>
              <a:rPr lang="en-US" dirty="0"/>
              <a:t>  - Super important when you are learning and using things that are new to you.</a:t>
            </a:r>
          </a:p>
          <a:p>
            <a:r>
              <a:rPr lang="en-US" dirty="0"/>
              <a:t>  - Might be able to do bigger increments with more confidence as you get more practice.</a:t>
            </a:r>
          </a:p>
          <a:p>
            <a:r>
              <a:rPr lang="en-US" dirty="0"/>
              <a:t>  - But … bigger increments… not no increments … is still a good practice.</a:t>
            </a:r>
          </a:p>
          <a:p>
            <a:endParaRPr lang="en-US" dirty="0"/>
          </a:p>
          <a:p>
            <a:r>
              <a:rPr lang="en-US" dirty="0"/>
              <a:t>The activities all along have been structured this way.</a:t>
            </a:r>
          </a:p>
          <a:p>
            <a:r>
              <a:rPr lang="en-US" dirty="0"/>
              <a:t>This week this is extra true.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8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Web API’s</a:t>
            </a:r>
          </a:p>
          <a:p>
            <a:r>
              <a:rPr lang="en-US" dirty="0"/>
              <a:t>  - How to request data from a back-end database</a:t>
            </a:r>
          </a:p>
          <a:p>
            <a:r>
              <a:rPr lang="en-US" dirty="0"/>
              <a:t>  - How to incorporate that data into the front-end user application.</a:t>
            </a:r>
          </a:p>
          <a:p>
            <a:endParaRPr lang="en-US" dirty="0"/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</a:t>
            </a:r>
          </a:p>
          <a:p>
            <a:r>
              <a:rPr lang="en-US" dirty="0"/>
              <a:t>  - How we will get data from </a:t>
            </a:r>
            <a:r>
              <a:rPr lang="en-US" dirty="0" err="1"/>
              <a:t>farmOS</a:t>
            </a:r>
            <a:r>
              <a:rPr lang="en-US" dirty="0"/>
              <a:t> / FarmData2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of the features you’ll add in this activity.</a:t>
            </a:r>
          </a:p>
          <a:p>
            <a:endParaRPr lang="en-US" dirty="0"/>
          </a:p>
          <a:p>
            <a:r>
              <a:rPr lang="en-US" dirty="0"/>
              <a:t>The form for setting up the report is as it was at the end of the the prior activity.</a:t>
            </a:r>
          </a:p>
          <a:p>
            <a:r>
              <a:rPr lang="en-US" dirty="0"/>
              <a:t>  - The Crop and Area are populated from the database</a:t>
            </a:r>
          </a:p>
          <a:p>
            <a:r>
              <a:rPr lang="en-US" dirty="0"/>
              <a:t>  - via the computed properties that use the maps from:</a:t>
            </a:r>
          </a:p>
          <a:p>
            <a:r>
              <a:rPr lang="en-US" dirty="0"/>
              <a:t>    - Crop id t o Crop Name map</a:t>
            </a:r>
          </a:p>
          <a:p>
            <a:r>
              <a:rPr lang="en-US" dirty="0"/>
              <a:t>    - Area id to area Name map</a:t>
            </a:r>
          </a:p>
          <a:p>
            <a:endParaRPr lang="en-US" dirty="0"/>
          </a:p>
          <a:p>
            <a:r>
              <a:rPr lang="en-US" dirty="0"/>
              <a:t>After this activity, when you click the Generate Report button</a:t>
            </a:r>
          </a:p>
          <a:p>
            <a:r>
              <a:rPr lang="en-US" dirty="0"/>
              <a:t>  - The harvest report table will be loaded with rows that come from the database</a:t>
            </a:r>
          </a:p>
          <a:p>
            <a:r>
              <a:rPr lang="en-US" dirty="0"/>
              <a:t>  - Real harvests that occurred on the Dickinson farm.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 little about how </a:t>
            </a:r>
            <a:r>
              <a:rPr lang="en-US" dirty="0" err="1"/>
              <a:t>farmOS</a:t>
            </a:r>
            <a:r>
              <a:rPr lang="en-US" dirty="0"/>
              <a:t> and FarmData2 organizes the data.</a:t>
            </a:r>
          </a:p>
          <a:p>
            <a:endParaRPr lang="en-US" dirty="0"/>
          </a:p>
          <a:p>
            <a:r>
              <a:rPr lang="en-US" dirty="0"/>
              <a:t>A few examples:</a:t>
            </a:r>
          </a:p>
          <a:p>
            <a:r>
              <a:rPr lang="en-US" dirty="0"/>
              <a:t>  - A seeding log represents planting of seeds for a specific crop in a specific area </a:t>
            </a:r>
          </a:p>
          <a:p>
            <a:r>
              <a:rPr lang="en-US" dirty="0"/>
              <a:t>    - by the person who did it on the day they did it.</a:t>
            </a:r>
          </a:p>
          <a:p>
            <a:r>
              <a:rPr lang="en-US" dirty="0"/>
              <a:t>    - This creates a Planting asset.</a:t>
            </a:r>
          </a:p>
          <a:p>
            <a:r>
              <a:rPr lang="en-US" dirty="0"/>
              <a:t>  - A transplanting log represents the movement of a Planting asset from a greenhouse to a field </a:t>
            </a:r>
          </a:p>
          <a:p>
            <a:r>
              <a:rPr lang="en-US" dirty="0"/>
              <a:t>     - by the person who did it on the day they did it.</a:t>
            </a:r>
          </a:p>
          <a:p>
            <a:r>
              <a:rPr lang="en-US" dirty="0"/>
              <a:t>  - A harvesting log represents the removal of a Planting asset from a field. </a:t>
            </a:r>
          </a:p>
          <a:p>
            <a:r>
              <a:rPr lang="en-US" dirty="0"/>
              <a:t>     - by the person who did it on the day they did it.</a:t>
            </a:r>
          </a:p>
          <a:p>
            <a:r>
              <a:rPr lang="en-US" dirty="0"/>
              <a:t>     - modifies the Planting to indicate that it is “done” (i.e. no longer in a field).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1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examples:</a:t>
            </a:r>
          </a:p>
          <a:p>
            <a:r>
              <a:rPr lang="en-US" dirty="0"/>
              <a:t>  - A Planting asset will contain the ids of the Area and Crop that are planted.</a:t>
            </a:r>
          </a:p>
          <a:p>
            <a:r>
              <a:rPr lang="en-US" dirty="0"/>
              <a:t>  - Those ids will indicate the vocabulary term representing the area or the crop.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This ensures that the </a:t>
            </a:r>
            <a:r>
              <a:rPr lang="en-US" dirty="0" err="1"/>
              <a:t>Chuau</a:t>
            </a:r>
            <a:r>
              <a:rPr lang="en-US" dirty="0"/>
              <a:t> greenhouse is always </a:t>
            </a:r>
            <a:r>
              <a:rPr lang="en-US" dirty="0" err="1"/>
              <a:t>Chuau</a:t>
            </a:r>
            <a:r>
              <a:rPr lang="en-US" dirty="0"/>
              <a:t> and not </a:t>
            </a:r>
            <a:r>
              <a:rPr lang="en-US" dirty="0" err="1"/>
              <a:t>chuau</a:t>
            </a:r>
            <a:r>
              <a:rPr lang="en-US" dirty="0"/>
              <a:t> or </a:t>
            </a:r>
            <a:r>
              <a:rPr lang="en-US" dirty="0" err="1"/>
              <a:t>Chewau</a:t>
            </a:r>
            <a:r>
              <a:rPr lang="en-US" dirty="0"/>
              <a:t> by mistake.</a:t>
            </a:r>
          </a:p>
          <a:p>
            <a:r>
              <a:rPr lang="en-US" dirty="0"/>
              <a:t>Similarly, it ensures that Broccoli is always Broccoli and not </a:t>
            </a:r>
            <a:r>
              <a:rPr lang="en-US" dirty="0" err="1"/>
              <a:t>Brocolli</a:t>
            </a:r>
            <a:r>
              <a:rPr lang="en-US" dirty="0"/>
              <a:t> by mistake.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refer to FarmData2 we are really referring to </a:t>
            </a:r>
            <a:r>
              <a:rPr lang="en-US" dirty="0" err="1"/>
              <a:t>farmOS</a:t>
            </a:r>
            <a:r>
              <a:rPr lang="en-US" dirty="0"/>
              <a:t> with the FarmData2 modules.</a:t>
            </a:r>
          </a:p>
          <a:p>
            <a:r>
              <a:rPr lang="en-US" dirty="0"/>
              <a:t>When talking about features that </a:t>
            </a:r>
            <a:r>
              <a:rPr lang="en-US" dirty="0" err="1"/>
              <a:t>farmOS</a:t>
            </a:r>
            <a:r>
              <a:rPr lang="en-US" dirty="0"/>
              <a:t> provides I’ll try to use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/>
              <a:t>When talking specifically about features that FarmData2 adds to </a:t>
            </a:r>
            <a:r>
              <a:rPr lang="en-US" dirty="0" err="1"/>
              <a:t>farmOS</a:t>
            </a:r>
            <a:r>
              <a:rPr lang="en-US" dirty="0"/>
              <a:t> I will try to use FarmData2.</a:t>
            </a:r>
          </a:p>
          <a:p>
            <a:endParaRPr lang="en-US" dirty="0"/>
          </a:p>
          <a:p>
            <a:r>
              <a:rPr lang="en-US" dirty="0"/>
              <a:t>However, it is a little blurry </a:t>
            </a:r>
          </a:p>
          <a:p>
            <a:r>
              <a:rPr lang="en-US" dirty="0" err="1"/>
              <a:t>farmOS</a:t>
            </a:r>
            <a:r>
              <a:rPr lang="en-US" dirty="0"/>
              <a:t> is open source and its licensing allows rebranding.</a:t>
            </a:r>
          </a:p>
          <a:p>
            <a:r>
              <a:rPr lang="en-US" dirty="0"/>
              <a:t>So FarmData2 presents as if all of </a:t>
            </a:r>
            <a:r>
              <a:rPr lang="en-US" dirty="0" err="1"/>
              <a:t>farmOS</a:t>
            </a:r>
            <a:r>
              <a:rPr lang="en-US" dirty="0"/>
              <a:t> and FarmData2 are one product.</a:t>
            </a:r>
          </a:p>
          <a:p>
            <a:r>
              <a:rPr lang="en-US" dirty="0"/>
              <a:t>  - e.g. the logo up in the left.</a:t>
            </a:r>
          </a:p>
          <a:p>
            <a:endParaRPr lang="en-US" dirty="0"/>
          </a:p>
          <a:p>
            <a:r>
              <a:rPr lang="en-US" dirty="0"/>
              <a:t>The FarmData2 specific features appear (almost) exclusively in the tabs that we add</a:t>
            </a:r>
          </a:p>
          <a:p>
            <a:r>
              <a:rPr lang="en-US" dirty="0"/>
              <a:t>  - FD2Example (only for developers and learning)</a:t>
            </a:r>
          </a:p>
          <a:p>
            <a:r>
              <a:rPr lang="en-US" dirty="0"/>
              <a:t>  - FD2School (only for learning)</a:t>
            </a:r>
          </a:p>
          <a:p>
            <a:r>
              <a:rPr lang="en-US" dirty="0"/>
              <a:t>  - </a:t>
            </a:r>
            <a:r>
              <a:rPr lang="en-US" dirty="0" err="1"/>
              <a:t>FieldKit</a:t>
            </a:r>
            <a:r>
              <a:rPr lang="en-US" dirty="0"/>
              <a:t> – features (primarily) for use on mobile devices in the field.</a:t>
            </a:r>
          </a:p>
          <a:p>
            <a:r>
              <a:rPr lang="en-US" dirty="0"/>
              <a:t>  - </a:t>
            </a:r>
            <a:r>
              <a:rPr lang="en-US" dirty="0" err="1"/>
              <a:t>BarnKit</a:t>
            </a:r>
            <a:r>
              <a:rPr lang="en-US" dirty="0"/>
              <a:t> – features (primarily) for use on desktop in the barn.</a:t>
            </a:r>
          </a:p>
          <a:p>
            <a:endParaRPr lang="en-US" dirty="0"/>
          </a:p>
          <a:p>
            <a:r>
              <a:rPr lang="en-US" dirty="0"/>
              <a:t>Features accessed through other tabs or the “Hamburger Menu” are features provided by </a:t>
            </a:r>
            <a:r>
              <a:rPr lang="en-US" dirty="0" err="1"/>
              <a:t>FarmOS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4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the /</a:t>
            </a:r>
            <a:r>
              <a:rPr lang="en-US" dirty="0" err="1"/>
              <a:t>farm.json</a:t>
            </a:r>
            <a:r>
              <a:rPr lang="en-US" dirty="0"/>
              <a:t> endpoint last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8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saw the </a:t>
            </a:r>
            <a:r>
              <a:rPr lang="en-US" dirty="0" err="1"/>
              <a:t>getCropIDToNameMap</a:t>
            </a:r>
            <a:r>
              <a:rPr lang="en-US" dirty="0"/>
              <a:t> and (possibly) the </a:t>
            </a:r>
            <a:r>
              <a:rPr lang="en-US" dirty="0" err="1"/>
              <a:t>getAreaIDToNameMap</a:t>
            </a:r>
            <a:r>
              <a:rPr lang="en-US" dirty="0"/>
              <a:t> in the last homework.</a:t>
            </a:r>
          </a:p>
          <a:p>
            <a:endParaRPr lang="en-US" dirty="0"/>
          </a:p>
          <a:p>
            <a:r>
              <a:rPr lang="en-US" dirty="0"/>
              <a:t>There are others for working with individual records (i.e. an Asset or a Log).</a:t>
            </a:r>
          </a:p>
          <a:p>
            <a:r>
              <a:rPr lang="en-US" dirty="0"/>
              <a:t>  - get, create, update, delete</a:t>
            </a:r>
          </a:p>
          <a:p>
            <a:endParaRPr lang="en-US" dirty="0"/>
          </a:p>
          <a:p>
            <a:r>
              <a:rPr lang="en-US" dirty="0"/>
              <a:t>These are all documented in FarmData2 via the documentation that you generated in the last activity</a:t>
            </a:r>
          </a:p>
          <a:p>
            <a:r>
              <a:rPr lang="en-US" dirty="0"/>
              <a:t>  - You will be using that documentation again in this activity.</a:t>
            </a:r>
          </a:p>
          <a:p>
            <a:endParaRPr lang="en-US" dirty="0"/>
          </a:p>
          <a:p>
            <a:r>
              <a:rPr lang="en-US" dirty="0"/>
              <a:t>Want to talk some more about the last function listed here</a:t>
            </a:r>
          </a:p>
          <a:p>
            <a:r>
              <a:rPr lang="en-US" dirty="0"/>
              <a:t>  - </a:t>
            </a:r>
            <a:r>
              <a:rPr lang="en-US" dirty="0" err="1"/>
              <a:t>getAllPages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1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requesting a collection of logs </a:t>
            </a:r>
          </a:p>
          <a:p>
            <a:r>
              <a:rPr lang="en-US" dirty="0"/>
              <a:t>  - E.g. all of the harvest logs in a range of dates…</a:t>
            </a:r>
          </a:p>
          <a:p>
            <a:r>
              <a:rPr lang="en-US" dirty="0"/>
              <a:t>  - the API may not give us all of the data at once…</a:t>
            </a:r>
          </a:p>
          <a:p>
            <a:endParaRPr lang="en-US" dirty="0"/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see a request that was for harvest logs over a large date range.</a:t>
            </a:r>
          </a:p>
          <a:p>
            <a:r>
              <a:rPr lang="en-US" dirty="0"/>
              <a:t>Responses that may contain multiple pages have some header information before the list of records.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header information contains properties:  </a:t>
            </a:r>
          </a:p>
          <a:p>
            <a:r>
              <a:rPr lang="en-US" dirty="0"/>
              <a:t>  - self</a:t>
            </a:r>
          </a:p>
          <a:p>
            <a:r>
              <a:rPr lang="en-US" dirty="0"/>
              <a:t>    - gives the URL of the API </a:t>
            </a:r>
            <a:r>
              <a:rPr lang="en-US" dirty="0" err="1"/>
              <a:t>reequst</a:t>
            </a:r>
            <a:r>
              <a:rPr lang="en-US" dirty="0"/>
              <a:t> that was used to make the request that returned this page of results.</a:t>
            </a:r>
          </a:p>
          <a:p>
            <a:r>
              <a:rPr lang="en-US" dirty="0"/>
              <a:t>  - first</a:t>
            </a:r>
          </a:p>
          <a:p>
            <a:r>
              <a:rPr lang="en-US" dirty="0"/>
              <a:t>    - gives the URL for an API request that will return the first page of results.</a:t>
            </a:r>
          </a:p>
          <a:p>
            <a:r>
              <a:rPr lang="en-US" dirty="0"/>
              <a:t>  - last</a:t>
            </a:r>
          </a:p>
          <a:p>
            <a:r>
              <a:rPr lang="en-US" dirty="0"/>
              <a:t>    - gives the URL for an API request that will return the last page of results.</a:t>
            </a:r>
          </a:p>
          <a:p>
            <a:r>
              <a:rPr lang="en-US" dirty="0"/>
              <a:t>  - next</a:t>
            </a:r>
          </a:p>
          <a:p>
            <a:r>
              <a:rPr lang="en-US" dirty="0"/>
              <a:t>    - gives the URL for an API request that will return the next page of results after this one.</a:t>
            </a:r>
          </a:p>
          <a:p>
            <a:endParaRPr lang="en-US" dirty="0"/>
          </a:p>
          <a:p>
            <a:r>
              <a:rPr lang="en-US" dirty="0"/>
              <a:t>So to get all of the results we would:</a:t>
            </a:r>
          </a:p>
          <a:p>
            <a:r>
              <a:rPr lang="en-US" dirty="0"/>
              <a:t>  - Repeatedly use the next property to request the next page of results.</a:t>
            </a:r>
          </a:p>
          <a:p>
            <a:r>
              <a:rPr lang="en-US" dirty="0"/>
              <a:t>  - Until self == last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2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1.farmos.org/development/api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06 – </a:t>
            </a:r>
            <a:r>
              <a:rPr lang="en-US" altLang="en-US" sz="3600" dirty="0" err="1">
                <a:latin typeface="Dosis ExtraLight"/>
                <a:ea typeface="Dosis ExtraLight"/>
                <a:cs typeface="Dosis ExtraLight"/>
                <a:sym typeface="Dosis ExtraLight"/>
              </a:rPr>
              <a:t>farmOS</a:t>
            </a: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 / FarmData2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	 API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4762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Slides by Prof. Braught, minor changes by J.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MacCormick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6FC9-6F95-A75F-5860-ABD1C184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The </a:t>
            </a:r>
            <a:r>
              <a:rPr lang="en-US" sz="2800" dirty="0" err="1">
                <a:latin typeface="Courier" pitchFamily="2" charset="0"/>
              </a:rPr>
              <a:t>getAllPages</a:t>
            </a:r>
            <a:r>
              <a:rPr lang="en-US" sz="2800" dirty="0">
                <a:latin typeface="+mn-lt"/>
              </a:rPr>
              <a:t> function: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B82A6-E4FF-88DE-BAF0-087B7F79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36434"/>
            <a:ext cx="6761100" cy="3777616"/>
          </a:xfrm>
        </p:spPr>
        <p:txBody>
          <a:bodyPr/>
          <a:lstStyle/>
          <a:p>
            <a:r>
              <a:rPr lang="en-US" sz="2000" dirty="0"/>
              <a:t>Collecting all of the pages for a request can be tedious so the </a:t>
            </a:r>
            <a:r>
              <a:rPr lang="en-US" sz="2000" dirty="0" err="1">
                <a:latin typeface="Courier" pitchFamily="2" charset="0"/>
              </a:rPr>
              <a:t>FarmOSAPI</a:t>
            </a:r>
            <a:r>
              <a:rPr lang="en-US" sz="2000" dirty="0"/>
              <a:t> provides the </a:t>
            </a:r>
            <a:r>
              <a:rPr lang="en-US" sz="2000" dirty="0" err="1">
                <a:latin typeface="Courier" pitchFamily="2" charset="0"/>
              </a:rPr>
              <a:t>getAllPages</a:t>
            </a:r>
            <a:r>
              <a:rPr lang="en-US" sz="2000" dirty="0"/>
              <a:t>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BB728-CE1D-64A4-174B-117E4933CC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F20B9-5D0F-1822-E6AA-92AD3999E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936" y="2407244"/>
            <a:ext cx="4880127" cy="23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3C3F-C020-AA12-0775-465CEC70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278"/>
            <a:ext cx="6761100" cy="857400"/>
          </a:xfrm>
        </p:spPr>
        <p:txBody>
          <a:bodyPr/>
          <a:lstStyle/>
          <a:p>
            <a:r>
              <a:rPr lang="en-US" sz="2800" dirty="0"/>
              <a:t>Time Stamps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91C7-B940-608D-4FF5-5F43A55D4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842" y="980501"/>
            <a:ext cx="7357065" cy="3733549"/>
          </a:xfrm>
        </p:spPr>
        <p:txBody>
          <a:bodyPr/>
          <a:lstStyle/>
          <a:p>
            <a:r>
              <a:rPr lang="en-US" sz="2000" dirty="0" err="1"/>
              <a:t>farmOS</a:t>
            </a:r>
            <a:r>
              <a:rPr lang="en-US" sz="2000" dirty="0"/>
              <a:t> / FarmData2 store dates using </a:t>
            </a:r>
            <a:r>
              <a:rPr lang="en-US" sz="2000" b="1" i="1" dirty="0"/>
              <a:t>Unix Time Stamps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A </a:t>
            </a:r>
            <a:r>
              <a:rPr lang="en-US" sz="1800" i="1" dirty="0"/>
              <a:t>Unix Time Stamp </a:t>
            </a:r>
            <a:r>
              <a:rPr lang="en-US" sz="1800" dirty="0"/>
              <a:t>is a 32-bit two’s complement integer representing the number of seconds since (or before) 00:00:00 January 1, 1970.</a:t>
            </a:r>
          </a:p>
          <a:p>
            <a:pPr marL="533400" lvl="1" indent="0">
              <a:buNone/>
            </a:pP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3400" lvl="1" indent="0">
              <a:buNone/>
            </a:pPr>
            <a:endParaRPr lang="en-US" sz="2000" dirty="0"/>
          </a:p>
          <a:p>
            <a:pPr lvl="1"/>
            <a:r>
              <a:rPr lang="en-US" sz="1800" dirty="0"/>
              <a:t>We use the </a:t>
            </a:r>
            <a:r>
              <a:rPr lang="en-US" sz="1800" dirty="0" err="1">
                <a:latin typeface="Courier" pitchFamily="2" charset="0"/>
              </a:rPr>
              <a:t>dayjs</a:t>
            </a:r>
            <a:r>
              <a:rPr lang="en-US" sz="1800" dirty="0"/>
              <a:t> library for manipulating dates.</a:t>
            </a:r>
          </a:p>
          <a:p>
            <a:pPr lvl="2"/>
            <a:r>
              <a:rPr lang="en-US" sz="1600" dirty="0"/>
              <a:t>MM/DD/YYYY → Timestamp</a:t>
            </a:r>
          </a:p>
          <a:p>
            <a:pPr lvl="2"/>
            <a:r>
              <a:rPr lang="en-US" sz="1600" dirty="0"/>
              <a:t>Timestamp → MM/DD/YYYY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1BB6C-30BD-C772-BFBE-92F170E07C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92C17-AF45-DD7A-7443-D839BD27B0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52" y="2362431"/>
            <a:ext cx="6871196" cy="13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2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44BC-6827-5947-F954-FC68D437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0162"/>
            <a:ext cx="6761100" cy="857400"/>
          </a:xfrm>
        </p:spPr>
        <p:txBody>
          <a:bodyPr/>
          <a:lstStyle/>
          <a:p>
            <a:r>
              <a:rPr lang="en-US" sz="2800" dirty="0"/>
              <a:t>Computed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27199-A27D-3597-DFE2-6257AAA95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887562"/>
            <a:ext cx="6839637" cy="382648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Computed Property</a:t>
            </a:r>
            <a:r>
              <a:rPr lang="en-US" sz="2000" dirty="0"/>
              <a:t> in Vue is used to transform data in the Vue instance into a different format for rendering.</a:t>
            </a:r>
          </a:p>
          <a:p>
            <a:pPr lvl="1"/>
            <a:r>
              <a:rPr lang="en-US" sz="1800" dirty="0"/>
              <a:t>Function name is used like a property in the Vue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Never change Vue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/>
              <a:t> in a computed property.</a:t>
            </a:r>
          </a:p>
          <a:p>
            <a:pPr lvl="1"/>
            <a:r>
              <a:rPr lang="en-US" sz="1800" dirty="0"/>
              <a:t>When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/>
              <a:t> changes the computed property is updated.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28B47-FD45-DB4A-51C3-18BF4B2B582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9B81F-9A78-4DE9-3CC4-3D9DC32BC8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" y="3053706"/>
            <a:ext cx="4312253" cy="1795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065E9-5781-0366-AE88-FC5C7E01475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865" y="3254421"/>
            <a:ext cx="4596179" cy="140127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ADFF6E-E256-E2DE-652F-E7CE751CCC2C}"/>
              </a:ext>
            </a:extLst>
          </p:cNvPr>
          <p:cNvSpPr/>
          <p:nvPr/>
        </p:nvSpPr>
        <p:spPr>
          <a:xfrm>
            <a:off x="5426377" y="3588355"/>
            <a:ext cx="2027103" cy="22792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3750A6-BB76-B048-82AB-23F737511B9E}"/>
              </a:ext>
            </a:extLst>
          </p:cNvPr>
          <p:cNvSpPr/>
          <p:nvPr/>
        </p:nvSpPr>
        <p:spPr>
          <a:xfrm>
            <a:off x="406356" y="3398218"/>
            <a:ext cx="3902759" cy="556840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CDEA-7682-2E4D-A6F9-BB6D713D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Practice Incremental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1E090-FDEA-2B4A-8EB5-F485C03FB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Work in very small increments.</a:t>
            </a:r>
          </a:p>
          <a:p>
            <a:pPr lvl="1"/>
            <a:r>
              <a:rPr lang="en-US" sz="2000" dirty="0"/>
              <a:t>Add a small bit of code</a:t>
            </a:r>
          </a:p>
          <a:p>
            <a:pPr lvl="1"/>
            <a:r>
              <a:rPr lang="en-US" sz="2000" dirty="0"/>
              <a:t>Find some way to verify that it works</a:t>
            </a:r>
          </a:p>
          <a:p>
            <a:pPr lvl="2"/>
            <a:r>
              <a:rPr lang="en-US" sz="1800" dirty="0"/>
              <a:t>Use the page</a:t>
            </a:r>
          </a:p>
          <a:p>
            <a:pPr lvl="2"/>
            <a:r>
              <a:rPr lang="en-US" sz="1800" dirty="0"/>
              <a:t>Use </a:t>
            </a:r>
            <a:r>
              <a:rPr lang="en-US" sz="1800" dirty="0" err="1">
                <a:latin typeface="Courier" pitchFamily="2" charset="0"/>
              </a:rPr>
              <a:t>console.log</a:t>
            </a:r>
            <a:endParaRPr lang="en-US" sz="1800" dirty="0">
              <a:latin typeface="Courier" pitchFamily="2" charset="0"/>
            </a:endParaRPr>
          </a:p>
          <a:p>
            <a:pPr lvl="2"/>
            <a:r>
              <a:rPr lang="en-US" sz="1800" dirty="0"/>
              <a:t>Use the </a:t>
            </a:r>
            <a:r>
              <a:rPr lang="en-US" sz="1800" dirty="0" err="1"/>
              <a:t>DevTools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Use Vue </a:t>
            </a:r>
            <a:r>
              <a:rPr lang="en-US" sz="1800" dirty="0" err="1"/>
              <a:t>DevTools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6C3B1-6A7C-C944-906F-92D3A602A0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82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6233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54227"/>
            <a:ext cx="6761100" cy="2093204"/>
          </a:xfrm>
        </p:spPr>
        <p:txBody>
          <a:bodyPr/>
          <a:lstStyle/>
          <a:p>
            <a:r>
              <a:rPr lang="en-US" sz="1800" dirty="0"/>
              <a:t>Activity 06</a:t>
            </a:r>
          </a:p>
          <a:p>
            <a:pPr lvl="1"/>
            <a:r>
              <a:rPr lang="en-US" sz="1800" dirty="0"/>
              <a:t>Due next Monday at 11:59pm.</a:t>
            </a:r>
          </a:p>
          <a:p>
            <a:pPr lvl="1"/>
            <a:endParaRPr lang="en-US" sz="1800" dirty="0"/>
          </a:p>
          <a:p>
            <a:r>
              <a:rPr lang="en-US" sz="1800" dirty="0"/>
              <a:t>Reading (actually listen to podcast) and prepare for discussion.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1347" y="790339"/>
            <a:ext cx="5108912" cy="24193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strike="sngStrike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End-to-End Testing (Cypress)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FarmData2 Patterns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7806" y="1762340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4308534" y="3662710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3172867" y="2048778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FCFC-2BC7-5EAE-0533-5EA1C723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EDCA-D56F-3285-2B00-1BDF1DF6C08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4C9AA-B052-F993-BA6A-B428C42D2EB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85" y="1626737"/>
            <a:ext cx="3338554" cy="2084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2CBF0-D020-C738-0D41-187876F7F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850" y="618474"/>
            <a:ext cx="4446311" cy="41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058C-525E-5B93-4D71-D79DC333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farmOS</a:t>
            </a:r>
            <a:r>
              <a:rPr lang="en-US" sz="2800" dirty="0"/>
              <a:t> / FarmData2 Data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351E-B0A3-2465-209D-6EC16E76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58467"/>
            <a:ext cx="7037575" cy="3755583"/>
          </a:xfrm>
        </p:spPr>
        <p:txBody>
          <a:bodyPr/>
          <a:lstStyle/>
          <a:p>
            <a:r>
              <a:rPr lang="en-US" sz="2000" dirty="0"/>
              <a:t>Data in </a:t>
            </a:r>
            <a:r>
              <a:rPr lang="en-US" sz="2000" dirty="0" err="1"/>
              <a:t>farmOS</a:t>
            </a:r>
            <a:r>
              <a:rPr lang="en-US" sz="2000" dirty="0"/>
              <a:t> / FarmData2 is organized primarily using </a:t>
            </a:r>
            <a:r>
              <a:rPr lang="en-US" sz="2000" b="1" i="1" dirty="0"/>
              <a:t>Assets</a:t>
            </a:r>
            <a:r>
              <a:rPr lang="en-US" sz="2000" b="1" dirty="0"/>
              <a:t> and,</a:t>
            </a:r>
            <a:r>
              <a:rPr lang="en-US" sz="2000" dirty="0"/>
              <a:t> </a:t>
            </a:r>
            <a:r>
              <a:rPr lang="en-US" sz="2000" b="1" i="1" dirty="0"/>
              <a:t>Logs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lvl="1"/>
            <a:r>
              <a:rPr lang="en-US" sz="1800" b="1" dirty="0"/>
              <a:t>Assets</a:t>
            </a:r>
            <a:r>
              <a:rPr lang="en-US" sz="1800" dirty="0"/>
              <a:t> represent </a:t>
            </a:r>
            <a:r>
              <a:rPr lang="en-US" sz="1800" b="1" i="1" dirty="0"/>
              <a:t>things</a:t>
            </a:r>
            <a:r>
              <a:rPr lang="en-US" sz="1800" dirty="0"/>
              <a:t> on the farm and exist in an Area.</a:t>
            </a:r>
          </a:p>
          <a:p>
            <a:pPr lvl="2"/>
            <a:r>
              <a:rPr lang="en-US" sz="1600" dirty="0"/>
              <a:t>Different types of Assets represent different things.</a:t>
            </a:r>
          </a:p>
          <a:p>
            <a:pPr lvl="3"/>
            <a:r>
              <a:rPr lang="en-US" sz="1600" dirty="0"/>
              <a:t>Plantings, Animals, Equipment, …</a:t>
            </a:r>
          </a:p>
          <a:p>
            <a:pPr marL="990600" lvl="2" indent="0">
              <a:buNone/>
            </a:pPr>
            <a:endParaRPr lang="en-US" sz="1800" dirty="0"/>
          </a:p>
          <a:p>
            <a:pPr lvl="1"/>
            <a:r>
              <a:rPr lang="en-US" sz="1800" b="1" dirty="0"/>
              <a:t>Logs</a:t>
            </a:r>
            <a:r>
              <a:rPr lang="en-US" sz="1800" dirty="0"/>
              <a:t> represent </a:t>
            </a:r>
            <a:r>
              <a:rPr lang="en-US" sz="1800" b="1" i="1" dirty="0"/>
              <a:t>events</a:t>
            </a:r>
            <a:r>
              <a:rPr lang="en-US" sz="1800" dirty="0"/>
              <a:t> that occur on the farm.</a:t>
            </a:r>
          </a:p>
          <a:p>
            <a:pPr lvl="2"/>
            <a:r>
              <a:rPr lang="en-US" sz="1600" dirty="0"/>
              <a:t>Different type of Logs represent different events.</a:t>
            </a:r>
          </a:p>
          <a:p>
            <a:pPr lvl="3"/>
            <a:r>
              <a:rPr lang="en-US" sz="1600" dirty="0"/>
              <a:t>Seeding, transplanting, harvesting, tilling, fertilizing, …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Logs happen on a day</a:t>
            </a:r>
          </a:p>
          <a:p>
            <a:pPr lvl="2"/>
            <a:r>
              <a:rPr lang="en-US" sz="1600" dirty="0"/>
              <a:t>Logs affect Assets or Areas</a:t>
            </a:r>
          </a:p>
          <a:p>
            <a:pPr lvl="2"/>
            <a:r>
              <a:rPr lang="en-US" sz="1600" dirty="0"/>
              <a:t>Logs are performed by People, possibly using Equipment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9694B-D11A-E470-2D8A-4617326572C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51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5AA3-F682-90AC-CC64-E9D2C564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46602"/>
            <a:ext cx="6761100" cy="3673035"/>
          </a:xfrm>
        </p:spPr>
        <p:txBody>
          <a:bodyPr/>
          <a:lstStyle/>
          <a:p>
            <a:r>
              <a:rPr lang="en-US" sz="2000" dirty="0" err="1"/>
              <a:t>farmOS</a:t>
            </a:r>
            <a:r>
              <a:rPr lang="en-US" sz="2000" dirty="0"/>
              <a:t> / FarmData2 uses a Taxonomy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Taxonomy</a:t>
            </a:r>
            <a:r>
              <a:rPr lang="en-US" sz="1800" dirty="0"/>
              <a:t> is a collection of </a:t>
            </a:r>
            <a:r>
              <a:rPr lang="en-US" sz="1800" b="1" i="1" dirty="0"/>
              <a:t>Vocabularies.</a:t>
            </a:r>
          </a:p>
          <a:p>
            <a:pPr lvl="1"/>
            <a:r>
              <a:rPr lang="en-US" sz="1800" dirty="0"/>
              <a:t>A Vocabulary is a collection of related terms.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farmOS</a:t>
            </a:r>
            <a:r>
              <a:rPr lang="en-US" sz="1800" dirty="0"/>
              <a:t>/</a:t>
            </a:r>
            <a:r>
              <a:rPr lang="en-US" sz="1800" dirty="0" err="1"/>
              <a:t>FarmData</a:t>
            </a:r>
            <a:r>
              <a:rPr lang="en-US" sz="1800" dirty="0"/>
              <a:t> has Vocabularies for:</a:t>
            </a:r>
          </a:p>
          <a:p>
            <a:pPr lvl="2"/>
            <a:r>
              <a:rPr lang="en-US" sz="1600" dirty="0"/>
              <a:t>Crops, Areas, Units, …</a:t>
            </a:r>
          </a:p>
          <a:p>
            <a:pPr marL="990600" lvl="2" indent="0">
              <a:buNone/>
            </a:pPr>
            <a:endParaRPr lang="en-US" sz="1800" dirty="0"/>
          </a:p>
          <a:p>
            <a:pPr lvl="1"/>
            <a:r>
              <a:rPr lang="en-US" sz="1800" dirty="0"/>
              <a:t>Vocabularies help to enforce data integrity.</a:t>
            </a:r>
          </a:p>
          <a:p>
            <a:pPr lvl="2"/>
            <a:r>
              <a:rPr lang="en-US" sz="1600" dirty="0"/>
              <a:t>Only Crops listed in the Crops Vocabulary can be used (i.e. planted, transplanted, harvested,…).</a:t>
            </a:r>
          </a:p>
          <a:p>
            <a:pPr lvl="2"/>
            <a:r>
              <a:rPr lang="en-US" sz="1600" dirty="0"/>
              <a:t>Only Areas listed in the Areas Vocabulary can be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07F58-D52B-0718-4EB1-4053011812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F33D78-F12A-7CB3-262E-5F218B1C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farmOS</a:t>
            </a:r>
            <a:r>
              <a:rPr lang="en-US" sz="2800" dirty="0"/>
              <a:t> / FarmData2 Data Model</a:t>
            </a:r>
          </a:p>
        </p:txBody>
      </p:sp>
    </p:spTree>
    <p:extLst>
      <p:ext uri="{BB962C8B-B14F-4D97-AF65-F5344CB8AC3E}">
        <p14:creationId xmlns:p14="http://schemas.microsoft.com/office/powerpoint/2010/main" val="353780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F138-1D27-3145-6F39-01EA7EB9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121879"/>
            <a:ext cx="6761100" cy="857400"/>
          </a:xfrm>
        </p:spPr>
        <p:txBody>
          <a:bodyPr/>
          <a:lstStyle/>
          <a:p>
            <a:r>
              <a:rPr lang="en-US" dirty="0"/>
              <a:t>Drupal, </a:t>
            </a:r>
            <a:r>
              <a:rPr lang="en-US" dirty="0" err="1"/>
              <a:t>farmOS</a:t>
            </a:r>
            <a:r>
              <a:rPr lang="en-US" dirty="0"/>
              <a:t>, FarmData2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E741E-E63C-6776-EC39-AD628BF9189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0D4C1B-02BF-10E3-DBEA-E58680125D9B}"/>
              </a:ext>
            </a:extLst>
          </p:cNvPr>
          <p:cNvSpPr/>
          <p:nvPr/>
        </p:nvSpPr>
        <p:spPr>
          <a:xfrm>
            <a:off x="256970" y="3308309"/>
            <a:ext cx="2930487" cy="85931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Drupal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A10E0E-B1FE-1889-9106-9EF0D9280170}"/>
              </a:ext>
            </a:extLst>
          </p:cNvPr>
          <p:cNvSpPr/>
          <p:nvPr/>
        </p:nvSpPr>
        <p:spPr>
          <a:xfrm>
            <a:off x="365919" y="1303892"/>
            <a:ext cx="2689411" cy="2334780"/>
          </a:xfrm>
          <a:prstGeom prst="roundRect">
            <a:avLst>
              <a:gd name="adj" fmla="val 5067"/>
            </a:avLst>
          </a:prstGeom>
          <a:solidFill>
            <a:schemeClr val="accent4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0D366-181E-A465-5F8E-18A3BAB4BC40}"/>
              </a:ext>
            </a:extLst>
          </p:cNvPr>
          <p:cNvSpPr txBox="1"/>
          <p:nvPr/>
        </p:nvSpPr>
        <p:spPr>
          <a:xfrm>
            <a:off x="639763" y="148625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farmOS</a:t>
            </a:r>
            <a:endParaRPr lang="en-US" sz="18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C3BE8A-ED92-E94D-20A0-273145346628}"/>
              </a:ext>
            </a:extLst>
          </p:cNvPr>
          <p:cNvSpPr/>
          <p:nvPr/>
        </p:nvSpPr>
        <p:spPr>
          <a:xfrm>
            <a:off x="1364468" y="2191918"/>
            <a:ext cx="1535976" cy="6329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FarmData2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340EC1-0863-87BC-9A40-02125F755D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1081" y="1127102"/>
            <a:ext cx="5751506" cy="354867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D90E3F-81E2-D9E9-7050-9FEBD3E15DDE}"/>
              </a:ext>
            </a:extLst>
          </p:cNvPr>
          <p:cNvSpPr/>
          <p:nvPr/>
        </p:nvSpPr>
        <p:spPr>
          <a:xfrm>
            <a:off x="4252511" y="4134574"/>
            <a:ext cx="2170323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E31DD1A-CF2E-EB4D-2292-A7A75C12760D}"/>
              </a:ext>
            </a:extLst>
          </p:cNvPr>
          <p:cNvSpPr/>
          <p:nvPr/>
        </p:nvSpPr>
        <p:spPr>
          <a:xfrm>
            <a:off x="92075" y="3936127"/>
            <a:ext cx="3190952" cy="528953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C8925-4AFF-91EB-BE7F-057C528463E7}"/>
              </a:ext>
            </a:extLst>
          </p:cNvPr>
          <p:cNvSpPr txBox="1"/>
          <p:nvPr/>
        </p:nvSpPr>
        <p:spPr>
          <a:xfrm>
            <a:off x="1210301" y="410385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mariaDB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316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8B86-0525-A8D6-9D18-1DF495A5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2800" dirty="0" err="1"/>
              <a:t>farmOS</a:t>
            </a:r>
            <a:r>
              <a:rPr lang="en-US" sz="2800" dirty="0"/>
              <a:t> / FarmData2 API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A0B1F-F613-31B1-BE1D-D382D267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67788"/>
            <a:ext cx="7026558" cy="354626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farmOS</a:t>
            </a:r>
            <a:r>
              <a:rPr lang="en-US" sz="2000" dirty="0"/>
              <a:t> / </a:t>
            </a:r>
            <a:r>
              <a:rPr lang="en-US" sz="2000" dirty="0" err="1"/>
              <a:t>FarmData</a:t>
            </a:r>
            <a:r>
              <a:rPr lang="en-US" sz="2000" dirty="0"/>
              <a:t> API provides endpoints for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Reading (GET), creating (POST) and updating (PUT) Assets, Logs and Vocabulary terms.</a:t>
            </a:r>
          </a:p>
          <a:p>
            <a:pPr lvl="1"/>
            <a:r>
              <a:rPr lang="en-US" sz="2000" dirty="0">
                <a:latin typeface="+mn-lt"/>
              </a:rPr>
              <a:t>The available endpoints are documented at:</a:t>
            </a:r>
          </a:p>
          <a:p>
            <a:pPr lvl="2"/>
            <a:r>
              <a:rPr lang="en-US" sz="1800" u="sng" dirty="0">
                <a:solidFill>
                  <a:srgbClr val="0563C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https://v1.farmos.org/development/api/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4C973-2599-5813-3202-DEFBC1380A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38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D3983-5314-B016-090E-31B32B0A2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322024"/>
            <a:ext cx="6761100" cy="3392026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dirty="0" err="1">
                <a:latin typeface="Courier" pitchFamily="2" charset="0"/>
              </a:rPr>
              <a:t>FarmOSAPI</a:t>
            </a:r>
            <a:r>
              <a:rPr lang="en-US" sz="2000" dirty="0"/>
              <a:t> library contains convenience functions that make it easier to interact with the APIs.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getCropIDToNameMap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getAreaIDToNameMap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getRecord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createRecord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updateRecord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deleteRecord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getAllPages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02305-4FAE-8E7B-2412-4CB65867BA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AFA4D2-B442-4A2D-C6B1-215A1506BC2A}"/>
              </a:ext>
            </a:extLst>
          </p:cNvPr>
          <p:cNvSpPr txBox="1">
            <a:spLocks/>
          </p:cNvSpPr>
          <p:nvPr/>
        </p:nvSpPr>
        <p:spPr bwMode="auto">
          <a:xfrm>
            <a:off x="718300" y="199054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The </a:t>
            </a:r>
            <a:r>
              <a:rPr lang="en-US" sz="2800" kern="0" dirty="0" err="1">
                <a:latin typeface="Courier" pitchFamily="2" charset="0"/>
              </a:rPr>
              <a:t>FarmOSAPI</a:t>
            </a:r>
            <a:r>
              <a:rPr lang="en-US" sz="2800" kern="0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13972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C646-C192-EA1E-4715-02AF3B6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2800" dirty="0"/>
              <a:t>Multi-page 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2032-E064-66D4-F89D-0C87BA29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13552"/>
            <a:ext cx="6761100" cy="3700498"/>
          </a:xfrm>
        </p:spPr>
        <p:txBody>
          <a:bodyPr/>
          <a:lstStyle/>
          <a:p>
            <a:r>
              <a:rPr lang="en-US" sz="2000" dirty="0"/>
              <a:t>When an API request returns a large amount of data it is broken into </a:t>
            </a:r>
            <a:r>
              <a:rPr lang="en-US" sz="2000" b="1" i="1" dirty="0"/>
              <a:t>pages</a:t>
            </a:r>
            <a:r>
              <a:rPr lang="en-US" sz="2000" dirty="0"/>
              <a:t>. </a:t>
            </a:r>
          </a:p>
          <a:p>
            <a:pPr lvl="1"/>
            <a:r>
              <a:rPr lang="en-US" sz="1800" dirty="0"/>
              <a:t>The initial response contains the first page of data and information about how to request the next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C3004-37F3-0E51-2D57-4D8BD95E1C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2231B-0694-D9FA-1040-DF62F20E68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1111" y="2421161"/>
            <a:ext cx="5741778" cy="257027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B04664-619E-738C-DC3B-4A83DFEB2F5A}"/>
              </a:ext>
            </a:extLst>
          </p:cNvPr>
          <p:cNvSpPr/>
          <p:nvPr/>
        </p:nvSpPr>
        <p:spPr>
          <a:xfrm>
            <a:off x="2247441" y="3249976"/>
            <a:ext cx="4891489" cy="727113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26243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21902</TotalTime>
  <Words>2275</Words>
  <Application>Microsoft Office PowerPoint</Application>
  <PresentationFormat>On-screen Show (16:9)</PresentationFormat>
  <Paragraphs>279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Courier</vt:lpstr>
      <vt:lpstr>Dosis</vt:lpstr>
      <vt:lpstr>Dosis ExtraLight</vt:lpstr>
      <vt:lpstr>Titillium Web Light</vt:lpstr>
      <vt:lpstr>Mowbray template</vt:lpstr>
      <vt:lpstr>06 – farmOS / FarmData2   API Spike</vt:lpstr>
      <vt:lpstr>PowerPoint Presentation</vt:lpstr>
      <vt:lpstr>Demo</vt:lpstr>
      <vt:lpstr>The farmOS / FarmData2 Data Model</vt:lpstr>
      <vt:lpstr>The farmOS / FarmData2 Data Model</vt:lpstr>
      <vt:lpstr>Drupal, farmOS, FarmData2</vt:lpstr>
      <vt:lpstr>farmOS / FarmData2 API </vt:lpstr>
      <vt:lpstr>PowerPoint Presentation</vt:lpstr>
      <vt:lpstr>Multi-page Responses</vt:lpstr>
      <vt:lpstr>The getAllPages function:</vt:lpstr>
      <vt:lpstr>Time Stamps</vt:lpstr>
      <vt:lpstr>Computed Properties</vt:lpstr>
      <vt:lpstr>Practice Incremental Development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MacCormick, John</cp:lastModifiedBy>
  <cp:revision>234</cp:revision>
  <dcterms:created xsi:type="dcterms:W3CDTF">2020-08-18T12:38:13Z</dcterms:created>
  <dcterms:modified xsi:type="dcterms:W3CDTF">2023-03-01T13:33:40Z</dcterms:modified>
</cp:coreProperties>
</file>