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32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05" r:id="rId13"/>
    <p:sldId id="301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1"/>
    <p:restoredTop sz="70735"/>
  </p:normalViewPr>
  <p:slideViewPr>
    <p:cSldViewPr snapToGrid="0" snapToObjects="1">
      <p:cViewPr varScale="1">
        <p:scale>
          <a:sx n="103" d="100"/>
          <a:sy n="103" d="100"/>
        </p:scale>
        <p:origin x="14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different assertions that can be made.</a:t>
            </a:r>
          </a:p>
          <a:p>
            <a:r>
              <a:rPr lang="en-US" dirty="0"/>
              <a:t>There are lots of different actions that can be done.</a:t>
            </a:r>
          </a:p>
          <a:p>
            <a:endParaRPr lang="en-US" dirty="0"/>
          </a:p>
          <a:p>
            <a:r>
              <a:rPr lang="en-US" dirty="0"/>
              <a:t>You’ll get some experience with others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291713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r>
              <a:rPr lang="en-US" dirty="0"/>
              <a:t>Cypress End-To-End Testing</a:t>
            </a:r>
          </a:p>
          <a:p>
            <a:r>
              <a:rPr lang="en-US" dirty="0"/>
              <a:t>  - How we will write automated tests that support the application over time.</a:t>
            </a:r>
          </a:p>
          <a:p>
            <a:r>
              <a:rPr lang="en-US" dirty="0"/>
              <a:t>  - Tests that can be run over and over again</a:t>
            </a:r>
          </a:p>
          <a:p>
            <a:r>
              <a:rPr lang="en-US" dirty="0"/>
              <a:t>  - Protecting against unintentional change and the introduction of bugs.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Cypress tests running.</a:t>
            </a:r>
          </a:p>
          <a:p>
            <a:endParaRPr lang="en-US" dirty="0"/>
          </a:p>
          <a:p>
            <a:r>
              <a:rPr lang="en-US" dirty="0"/>
              <a:t> - Run the e2e.generate.spec.js tests </a:t>
            </a:r>
          </a:p>
          <a:p>
            <a:r>
              <a:rPr lang="en-US" dirty="0"/>
              <a:t> - Hard to see it but it is clicking the generate report button</a:t>
            </a:r>
          </a:p>
          <a:p>
            <a:r>
              <a:rPr lang="en-US" dirty="0"/>
              <a:t>   - But can go to the steps </a:t>
            </a:r>
          </a:p>
          <a:p>
            <a:r>
              <a:rPr lang="en-US" dirty="0"/>
              <a:t>   - Point at the “get” – show highlight in the browser pane of cypress.</a:t>
            </a:r>
          </a:p>
          <a:p>
            <a:r>
              <a:rPr lang="en-US" dirty="0"/>
              <a:t>   - Point at the ”click” – show before and after views</a:t>
            </a:r>
          </a:p>
          <a:p>
            <a:r>
              <a:rPr lang="en-US" dirty="0"/>
              <a:t> - Show the assert statements…</a:t>
            </a:r>
          </a:p>
          <a:p>
            <a:r>
              <a:rPr lang="en-US" dirty="0"/>
              <a:t>   - Header doesn’t exist before click</a:t>
            </a:r>
          </a:p>
          <a:p>
            <a:r>
              <a:rPr lang="en-US" dirty="0"/>
              <a:t>   - Header is visible after click</a:t>
            </a:r>
          </a:p>
          <a:p>
            <a:endParaRPr lang="en-US" dirty="0"/>
          </a:p>
          <a:p>
            <a:r>
              <a:rPr lang="en-US" dirty="0"/>
              <a:t> - Simulating use of the application  </a:t>
            </a:r>
          </a:p>
          <a:p>
            <a:r>
              <a:rPr lang="en-US" dirty="0"/>
              <a:t>   - automated verification that it behaves as expected.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misconception… </a:t>
            </a:r>
          </a:p>
          <a:p>
            <a:r>
              <a:rPr lang="en-US" dirty="0"/>
              <a:t>  - That automated tests are written to check if the software works.</a:t>
            </a:r>
          </a:p>
          <a:p>
            <a:r>
              <a:rPr lang="en-US" dirty="0"/>
              <a:t>  - Really they are to check that it “still works” weeks or months or years later.</a:t>
            </a:r>
          </a:p>
          <a:p>
            <a:r>
              <a:rPr lang="en-US" dirty="0"/>
              <a:t>  - Or they are there to detect unintentional breaking changes.</a:t>
            </a:r>
          </a:p>
          <a:p>
            <a:r>
              <a:rPr lang="en-US" dirty="0"/>
              <a:t>  - So they are not for you as a developer…</a:t>
            </a:r>
          </a:p>
          <a:p>
            <a:r>
              <a:rPr lang="en-US" dirty="0"/>
              <a:t>    - They are for developers that come after you!</a:t>
            </a:r>
          </a:p>
          <a:p>
            <a:r>
              <a:rPr lang="en-US" dirty="0"/>
              <a:t>  - They may cost you time to write…</a:t>
            </a:r>
          </a:p>
          <a:p>
            <a:r>
              <a:rPr lang="en-US" dirty="0"/>
              <a:t>    - But they will be used in lieu of your manual testing by many developers</a:t>
            </a:r>
          </a:p>
          <a:p>
            <a:r>
              <a:rPr lang="en-US" dirty="0"/>
              <a:t>      - So in some sense they can be thought of as saving massive amounts of time for the project.</a:t>
            </a:r>
          </a:p>
          <a:p>
            <a:r>
              <a:rPr lang="en-US" dirty="0"/>
              <a:t>      - In reality no one would actually do all that manual testing over and over again.</a:t>
            </a:r>
          </a:p>
          <a:p>
            <a:r>
              <a:rPr lang="en-US" dirty="0"/>
              <a:t>      - So it would be more accurate to say that they make it possible to actually do the checks over and over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focusing on End-To-End tests in this activity.</a:t>
            </a:r>
          </a:p>
          <a:p>
            <a:r>
              <a:rPr lang="en-US" dirty="0"/>
              <a:t>And then later in some of the project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3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 may be omitted if we are just checking a page’s initial contents </a:t>
            </a:r>
          </a:p>
          <a:p>
            <a:r>
              <a:rPr lang="en-US" dirty="0"/>
              <a:t>Step 3 and/or 4 may be repeated multiple times if there is a complex operation being tested.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3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of describe, </a:t>
            </a:r>
            <a:r>
              <a:rPr lang="en-US" dirty="0" err="1"/>
              <a:t>beforeEach</a:t>
            </a:r>
            <a:r>
              <a:rPr lang="en-US" dirty="0"/>
              <a:t> (optional) and it (multiple)</a:t>
            </a:r>
          </a:p>
          <a:p>
            <a:r>
              <a:rPr lang="en-US" dirty="0"/>
              <a:t>  - Describe is a collection of tests.</a:t>
            </a:r>
          </a:p>
          <a:p>
            <a:r>
              <a:rPr lang="en-US" dirty="0"/>
              <a:t>  - Each test is an “it”</a:t>
            </a:r>
          </a:p>
          <a:p>
            <a:r>
              <a:rPr lang="en-US" dirty="0"/>
              <a:t>  - </a:t>
            </a:r>
            <a:r>
              <a:rPr lang="en-US" dirty="0" err="1"/>
              <a:t>beforeEach</a:t>
            </a:r>
            <a:r>
              <a:rPr lang="en-US" dirty="0"/>
              <a:t> can contain code that runs before each of the individual tests</a:t>
            </a:r>
          </a:p>
          <a:p>
            <a:r>
              <a:rPr lang="en-US" dirty="0"/>
              <a:t>    - Helps to reduce repeated code </a:t>
            </a:r>
          </a:p>
          <a:p>
            <a:r>
              <a:rPr lang="en-US" dirty="0"/>
              <a:t>    - very often things like logging into the system</a:t>
            </a:r>
          </a:p>
          <a:p>
            <a:r>
              <a:rPr lang="en-US" dirty="0"/>
              <a:t>    - visiting a specific page that is being tested by all of the tests in this file.</a:t>
            </a:r>
          </a:p>
          <a:p>
            <a:endParaRPr lang="en-US" dirty="0"/>
          </a:p>
          <a:p>
            <a:r>
              <a:rPr lang="en-US" dirty="0"/>
              <a:t>Notice that:</a:t>
            </a:r>
          </a:p>
          <a:p>
            <a:r>
              <a:rPr lang="en-US" dirty="0"/>
              <a:t>  - describe is a function that is called with 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everything else.</a:t>
            </a:r>
          </a:p>
          <a:p>
            <a:endParaRPr lang="en-US" dirty="0"/>
          </a:p>
          <a:p>
            <a:r>
              <a:rPr lang="en-US" dirty="0"/>
              <a:t>  - before each is a function that is called with</a:t>
            </a:r>
          </a:p>
          <a:p>
            <a:r>
              <a:rPr lang="en-US" dirty="0"/>
              <a:t>    - an anonymous function that contains the code to run before each test.</a:t>
            </a:r>
          </a:p>
          <a:p>
            <a:endParaRPr lang="en-US" dirty="0"/>
          </a:p>
          <a:p>
            <a:r>
              <a:rPr lang="en-US" dirty="0"/>
              <a:t>  - each it is a function that is called with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the test code.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5801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spec from the earlier demo.</a:t>
            </a:r>
          </a:p>
          <a:p>
            <a:r>
              <a:rPr lang="en-US" dirty="0"/>
              <a:t>  - Don’t get too wrapped up in the precise syntax here.</a:t>
            </a:r>
          </a:p>
          <a:p>
            <a:r>
              <a:rPr lang="en-US" dirty="0"/>
              <a:t>  - Get a feel for how the test flows…</a:t>
            </a:r>
          </a:p>
          <a:p>
            <a:endParaRPr lang="en-US" dirty="0"/>
          </a:p>
          <a:p>
            <a:r>
              <a:rPr lang="en-US" dirty="0"/>
              <a:t>The describe... </a:t>
            </a:r>
          </a:p>
          <a:p>
            <a:r>
              <a:rPr lang="en-US" dirty="0"/>
              <a:t>  - Describes the overall goal of the test</a:t>
            </a:r>
          </a:p>
          <a:p>
            <a:r>
              <a:rPr lang="en-US" dirty="0"/>
              <a:t>  - Encapsulates the content of the test</a:t>
            </a:r>
          </a:p>
          <a:p>
            <a:endParaRPr lang="en-US" dirty="0"/>
          </a:p>
          <a:p>
            <a:r>
              <a:rPr lang="en-US" dirty="0"/>
              <a:t>The before each…</a:t>
            </a:r>
          </a:p>
          <a:p>
            <a:r>
              <a:rPr lang="en-US" dirty="0"/>
              <a:t>  - Logs in to FarmData2 as manager1 with password farmdata2</a:t>
            </a:r>
          </a:p>
          <a:p>
            <a:r>
              <a:rPr lang="en-US" dirty="0"/>
              <a:t>  - visits the e2e page</a:t>
            </a:r>
          </a:p>
          <a:p>
            <a:endParaRPr lang="en-US" dirty="0"/>
          </a:p>
          <a:p>
            <a:r>
              <a:rPr lang="en-US" dirty="0"/>
              <a:t>cy is an object provided by Cypress</a:t>
            </a:r>
          </a:p>
          <a:p>
            <a:r>
              <a:rPr lang="en-US" dirty="0"/>
              <a:t>  - It contains all of the useful test functions.</a:t>
            </a:r>
          </a:p>
          <a:p>
            <a:endParaRPr lang="en-US" dirty="0"/>
          </a:p>
          <a:p>
            <a:r>
              <a:rPr lang="en-US" dirty="0"/>
              <a:t>The it contains the test code…</a:t>
            </a:r>
          </a:p>
          <a:p>
            <a:r>
              <a:rPr lang="en-US" dirty="0"/>
              <a:t>  - Gets the report header element and states that it should not exist.</a:t>
            </a:r>
          </a:p>
          <a:p>
            <a:r>
              <a:rPr lang="en-US" dirty="0"/>
              <a:t>    - this is the header that appears in the report at the bottom of the page</a:t>
            </a:r>
          </a:p>
          <a:p>
            <a:r>
              <a:rPr lang="en-US" dirty="0"/>
              <a:t>    - it does not exist until the button is clicked</a:t>
            </a:r>
          </a:p>
          <a:p>
            <a:r>
              <a:rPr lang="en-US" dirty="0"/>
              <a:t>      - recall that this was controlled by a v-if in your code.</a:t>
            </a:r>
          </a:p>
          <a:p>
            <a:r>
              <a:rPr lang="en-US" dirty="0"/>
              <a:t>  - gets the generate report button and clicks it.</a:t>
            </a:r>
          </a:p>
          <a:p>
            <a:r>
              <a:rPr lang="en-US" dirty="0"/>
              <a:t>    - that will generate the report and make it appear.</a:t>
            </a:r>
          </a:p>
          <a:p>
            <a:r>
              <a:rPr lang="en-US" dirty="0"/>
              <a:t>  - gets the header again and says that it should be visible.</a:t>
            </a:r>
          </a:p>
          <a:p>
            <a:r>
              <a:rPr lang="en-US" dirty="0"/>
              <a:t>    - which it should be now because the report has been generated.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data-cy attribute is added to an HTML element</a:t>
            </a:r>
          </a:p>
          <a:p>
            <a:r>
              <a:rPr lang="en-US" dirty="0"/>
              <a:t>  - it can be used in the </a:t>
            </a:r>
            <a:r>
              <a:rPr lang="en-US" dirty="0" err="1"/>
              <a:t>cy.get</a:t>
            </a:r>
            <a:r>
              <a:rPr lang="en-US" dirty="0"/>
              <a:t> function to easily get that element.</a:t>
            </a:r>
          </a:p>
          <a:p>
            <a:endParaRPr lang="en-US" dirty="0"/>
          </a:p>
          <a:p>
            <a:r>
              <a:rPr lang="en-US" dirty="0"/>
              <a:t>The &lt;h1&gt; element holding the header</a:t>
            </a:r>
          </a:p>
          <a:p>
            <a:r>
              <a:rPr lang="en-US" dirty="0"/>
              <a:t>  - has the data-cy attribute with the value report-header</a:t>
            </a:r>
          </a:p>
          <a:p>
            <a:r>
              <a:rPr lang="en-US" dirty="0"/>
              <a:t>  - is used in </a:t>
            </a:r>
            <a:r>
              <a:rPr lang="en-US" dirty="0" err="1"/>
              <a:t>cy.get</a:t>
            </a:r>
            <a:r>
              <a:rPr lang="en-US" dirty="0"/>
              <a:t> in line 8 of the test to get that element.</a:t>
            </a:r>
          </a:p>
          <a:p>
            <a:r>
              <a:rPr lang="en-US" dirty="0"/>
              <a:t>    - so that we can say that it should not exist yet on line 10</a:t>
            </a:r>
          </a:p>
          <a:p>
            <a:r>
              <a:rPr lang="en-US" dirty="0"/>
              <a:t>  - and is used again on line 10 of the test to get that element again</a:t>
            </a:r>
          </a:p>
          <a:p>
            <a:r>
              <a:rPr lang="en-US" dirty="0"/>
              <a:t>    - so that we can say that now it should be visible.</a:t>
            </a:r>
          </a:p>
          <a:p>
            <a:endParaRPr lang="en-US" dirty="0"/>
          </a:p>
          <a:p>
            <a:r>
              <a:rPr lang="en-US" dirty="0"/>
              <a:t>The input button </a:t>
            </a:r>
          </a:p>
          <a:p>
            <a:r>
              <a:rPr lang="en-US" dirty="0"/>
              <a:t>  - has the data-cy attribute with the value generate-report-button</a:t>
            </a:r>
          </a:p>
          <a:p>
            <a:r>
              <a:rPr lang="en-US" dirty="0"/>
              <a:t>  - is used in line 9 of the test to get the button</a:t>
            </a:r>
          </a:p>
          <a:p>
            <a:r>
              <a:rPr lang="en-US" dirty="0"/>
              <a:t>    - so that we can click on it.</a:t>
            </a:r>
          </a:p>
          <a:p>
            <a:endParaRPr lang="en-US" dirty="0"/>
          </a:p>
          <a:p>
            <a:r>
              <a:rPr lang="en-US" dirty="0"/>
              <a:t>All testing in FarmData2 uses data-cy attributes to get the target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07 – Cypress End-2-End 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Testing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36872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Braught, minor edits by J.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MacCormick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7C8EE-BF88-828B-8703-EC966D4F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5425">
            <a:off x="3265937" y="3282082"/>
            <a:ext cx="2612124" cy="10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2A93-A039-F978-D5BE-A4EB3E9E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Assertions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C97E-B031-46C0-1476-08C8D79D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58467"/>
            <a:ext cx="6761100" cy="3755583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b="1" i="1" dirty="0"/>
              <a:t>assertion</a:t>
            </a:r>
            <a:r>
              <a:rPr lang="en-US" sz="2000" dirty="0"/>
              <a:t> makes a statement about an HTML element that must be true for the test to pass.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Cyprsss</a:t>
            </a:r>
            <a:r>
              <a:rPr lang="en-US" sz="1800" dirty="0"/>
              <a:t> </a:t>
            </a:r>
            <a:r>
              <a:rPr lang="en-US" sz="1800" dirty="0">
                <a:latin typeface="Courier" pitchFamily="2" charset="0"/>
              </a:rPr>
              <a:t>should</a:t>
            </a:r>
            <a:r>
              <a:rPr lang="en-US" sz="1800" dirty="0"/>
              <a:t> function is used to make assertions about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not.exist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be.visible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have.text</a:t>
            </a:r>
            <a:r>
              <a:rPr lang="en-US" sz="1600" dirty="0">
                <a:latin typeface="Courier" pitchFamily="2" charset="0"/>
              </a:rPr>
              <a:t>”)</a:t>
            </a:r>
            <a:endParaRPr lang="en-US" sz="800" dirty="0">
              <a:latin typeface="Courier" pitchFamily="2" charset="0"/>
            </a:endParaRPr>
          </a:p>
          <a:p>
            <a:endParaRPr lang="en-US" sz="800" dirty="0"/>
          </a:p>
          <a:p>
            <a:r>
              <a:rPr lang="en-US" sz="2000" dirty="0"/>
              <a:t>An </a:t>
            </a:r>
            <a:r>
              <a:rPr lang="en-US" sz="2000" b="1" i="1" dirty="0"/>
              <a:t>action</a:t>
            </a:r>
            <a:r>
              <a:rPr lang="en-US" sz="2000" dirty="0"/>
              <a:t> simulates some user interaction with an HTML element.</a:t>
            </a:r>
          </a:p>
          <a:p>
            <a:pPr lvl="1"/>
            <a:r>
              <a:rPr lang="en-US" sz="1800" dirty="0"/>
              <a:t>Cypress provides functions for performing operations on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.click()</a:t>
            </a:r>
          </a:p>
          <a:p>
            <a:pPr lvl="2"/>
            <a:r>
              <a:rPr lang="en-US" sz="1600" dirty="0">
                <a:latin typeface="Courier" pitchFamily="2" charset="0"/>
              </a:rPr>
              <a:t>.type(“Hello World”)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8738-6F35-2236-5505-D42B73169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9FEE-59B4-D5A8-1FA7-80F19EAC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3174"/>
            <a:ext cx="6761100" cy="857400"/>
          </a:xfrm>
        </p:spPr>
        <p:txBody>
          <a:bodyPr/>
          <a:lstStyle/>
          <a:p>
            <a:r>
              <a:rPr lang="en-US" sz="3200" dirty="0"/>
              <a:t>What Might We Test?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D1DE-8973-3E93-B8B4-6CDD75B6D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EB3A-DA5B-DFA8-196C-BC1CE0FC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1255923"/>
            <a:ext cx="3932921" cy="312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FB56A-EF75-2F80-1FBC-C699637F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22" y="1255923"/>
            <a:ext cx="3539397" cy="31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07</a:t>
            </a:r>
          </a:p>
          <a:p>
            <a:pPr lvl="1"/>
            <a:r>
              <a:rPr lang="en-US" sz="1800" dirty="0"/>
              <a:t>Due Monday after break at midnight.</a:t>
            </a:r>
          </a:p>
          <a:p>
            <a:pPr lvl="1"/>
            <a:endParaRPr lang="en-US" sz="1800" dirty="0"/>
          </a:p>
          <a:p>
            <a:r>
              <a:rPr lang="en-US" sz="1800" dirty="0"/>
              <a:t>No reading for next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13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1347" y="824762"/>
            <a:ext cx="5108912" cy="23504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strike="sngStrike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Patterns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7806" y="1795391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308534" y="4048300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415241" y="2092846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66" y="1088100"/>
            <a:ext cx="3771684" cy="296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A576-6A7B-70B1-89BE-B6B3B5C1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6879"/>
            <a:ext cx="3139807" cy="49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599"/>
            <a:ext cx="6761100" cy="857400"/>
          </a:xfrm>
        </p:spPr>
        <p:txBody>
          <a:bodyPr/>
          <a:lstStyle/>
          <a:p>
            <a:r>
              <a:rPr lang="en-US" sz="3200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36942"/>
            <a:ext cx="6761100" cy="2980500"/>
          </a:xfrm>
        </p:spPr>
        <p:txBody>
          <a:bodyPr/>
          <a:lstStyle/>
          <a:p>
            <a:r>
              <a:rPr lang="en-US" sz="2000" dirty="0"/>
              <a:t>Manual Testing</a:t>
            </a:r>
          </a:p>
          <a:p>
            <a:pPr lvl="1"/>
            <a:r>
              <a:rPr lang="en-US" sz="1800" dirty="0"/>
              <a:t>Done by hand, often by a developer as code is written to check that it is working as expected.</a:t>
            </a:r>
          </a:p>
          <a:p>
            <a:pPr lvl="1"/>
            <a:r>
              <a:rPr lang="en-US" sz="1800" dirty="0"/>
              <a:t>Slow and tedious to repeat.</a:t>
            </a:r>
          </a:p>
          <a:p>
            <a:pPr lvl="1"/>
            <a:endParaRPr lang="en-US" sz="1800" dirty="0"/>
          </a:p>
          <a:p>
            <a:r>
              <a:rPr lang="en-US" sz="2000" dirty="0"/>
              <a:t>Automated Testing</a:t>
            </a:r>
          </a:p>
          <a:p>
            <a:pPr lvl="1"/>
            <a:r>
              <a:rPr lang="en-US" sz="1800" dirty="0"/>
              <a:t>Done by a program/script that executes other code or emulates a user to and check that the code or application behaves as expected.</a:t>
            </a:r>
          </a:p>
          <a:p>
            <a:pPr lvl="1"/>
            <a:r>
              <a:rPr lang="en-US" sz="1800" dirty="0"/>
              <a:t>Fast and simple to repeat.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1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B749-00EF-DCF2-AF0F-C6E1553F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8362"/>
            <a:ext cx="6761100" cy="857400"/>
          </a:xfrm>
        </p:spPr>
        <p:txBody>
          <a:bodyPr/>
          <a:lstStyle/>
          <a:p>
            <a:r>
              <a:rPr lang="en-US" sz="3200" dirty="0"/>
              <a:t>Automated Testing in FarmData2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2734-C4A8-F382-B83B-353F59AC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34737"/>
            <a:ext cx="6761100" cy="3579313"/>
          </a:xfrm>
        </p:spPr>
        <p:txBody>
          <a:bodyPr/>
          <a:lstStyle/>
          <a:p>
            <a:r>
              <a:rPr lang="en-US" sz="2000" dirty="0"/>
              <a:t>Unit Tests</a:t>
            </a:r>
          </a:p>
          <a:p>
            <a:pPr lvl="1"/>
            <a:r>
              <a:rPr lang="en-US" sz="1800" dirty="0"/>
              <a:t>Testing of components and functions in isolation.</a:t>
            </a:r>
          </a:p>
          <a:p>
            <a:pPr lvl="1"/>
            <a:r>
              <a:rPr lang="en-US" sz="1800" dirty="0"/>
              <a:t>Verify behavior of the component or function independent of the application.</a:t>
            </a:r>
          </a:p>
          <a:p>
            <a:pPr lvl="2"/>
            <a:r>
              <a:rPr lang="en-US" sz="1600" dirty="0"/>
              <a:t>E.g. </a:t>
            </a:r>
            <a:r>
              <a:rPr lang="en-US" sz="1600" dirty="0" err="1">
                <a:latin typeface="Courier" pitchFamily="2" charset="0"/>
              </a:rPr>
              <a:t>getCropToIDMap</a:t>
            </a:r>
            <a:r>
              <a:rPr lang="en-US" sz="1600" dirty="0"/>
              <a:t>, </a:t>
            </a:r>
            <a:r>
              <a:rPr lang="en-US" sz="1600" dirty="0" err="1">
                <a:latin typeface="Courier" pitchFamily="2" charset="0"/>
              </a:rPr>
              <a:t>getAllPages</a:t>
            </a:r>
            <a:endParaRPr lang="en-US" sz="1600" dirty="0">
              <a:latin typeface="Courier" pitchFamily="2" charset="0"/>
            </a:endParaRPr>
          </a:p>
          <a:p>
            <a:endParaRPr lang="en-US" sz="2000" dirty="0"/>
          </a:p>
          <a:p>
            <a:r>
              <a:rPr lang="en-US" sz="2000" dirty="0"/>
              <a:t>End-To-End Test</a:t>
            </a:r>
          </a:p>
          <a:p>
            <a:pPr lvl="1"/>
            <a:r>
              <a:rPr lang="en-US" sz="1800" dirty="0"/>
              <a:t>Testing that tabs/sub-tabs behave correctly.</a:t>
            </a:r>
          </a:p>
          <a:p>
            <a:pPr lvl="1"/>
            <a:r>
              <a:rPr lang="en-US" sz="1800" dirty="0"/>
              <a:t>Verify correct behavior of (aspects of) the application.</a:t>
            </a:r>
          </a:p>
          <a:p>
            <a:pPr lvl="1"/>
            <a:r>
              <a:rPr lang="en-US" sz="1800" dirty="0"/>
              <a:t>Simulate user actions and ensure that correct page contents or database changes are produced.</a:t>
            </a:r>
          </a:p>
          <a:p>
            <a:pPr lvl="2"/>
            <a:r>
              <a:rPr lang="en-US" sz="1600" dirty="0"/>
              <a:t>E.g. Report is generated and has correct date range.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A8D1-0468-A609-EA70-FACD499D74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7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56A7-DB23-21D8-FA66-8E8297B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65649"/>
            <a:ext cx="6761100" cy="857400"/>
          </a:xfrm>
        </p:spPr>
        <p:txBody>
          <a:bodyPr/>
          <a:lstStyle/>
          <a:p>
            <a:r>
              <a:rPr lang="en-US" sz="3200" dirty="0"/>
              <a:t>FarmData2 End-To-End (E2E) 	Tests in Cypress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060A-459B-2B28-350C-61632700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322024"/>
            <a:ext cx="6861305" cy="3403043"/>
          </a:xfrm>
        </p:spPr>
        <p:txBody>
          <a:bodyPr/>
          <a:lstStyle/>
          <a:p>
            <a:r>
              <a:rPr lang="en-US" sz="2000" dirty="0"/>
              <a:t>Typically 4 (or sometimes 3 or sometimes more) steps:</a:t>
            </a:r>
            <a:endParaRPr lang="en-US" sz="800" dirty="0"/>
          </a:p>
          <a:p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Log in as the appropriate user</a:t>
            </a:r>
          </a:p>
          <a:p>
            <a:pPr lvl="2"/>
            <a:r>
              <a:rPr lang="en-US" sz="1600" dirty="0"/>
              <a:t>guest, worker, manager admin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Visit the FarmData2 page to be tested. 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Simulate user interaction</a:t>
            </a:r>
          </a:p>
          <a:p>
            <a:pPr lvl="2"/>
            <a:r>
              <a:rPr lang="en-US" sz="1600" dirty="0"/>
              <a:t>Get element(s) on the page</a:t>
            </a:r>
          </a:p>
          <a:p>
            <a:pPr lvl="2"/>
            <a:r>
              <a:rPr lang="en-US" sz="1600" dirty="0"/>
              <a:t>Interact with element(s)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Verify correct behavior</a:t>
            </a:r>
          </a:p>
          <a:p>
            <a:pPr lvl="2"/>
            <a:r>
              <a:rPr lang="en-US" sz="1800" dirty="0"/>
              <a:t>Get element(s) on the page</a:t>
            </a:r>
          </a:p>
          <a:p>
            <a:pPr lvl="2"/>
            <a:r>
              <a:rPr lang="en-US" sz="1800" dirty="0"/>
              <a:t>Make assertions about the elements.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6CBF-E4AA-5E49-9985-924BD1C3AE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2A6F-0D01-D3FE-7941-FEC22101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Cypress Spec (Test)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2F957-D197-A214-B9D2-C2CB417EE0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9B616-10F6-F468-9B16-F2469411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5" y="1090670"/>
            <a:ext cx="6604528" cy="38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518-90A9-DF36-7AD9-B964C9B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51348"/>
            <a:ext cx="6761100" cy="857400"/>
          </a:xfrm>
        </p:spPr>
        <p:txBody>
          <a:bodyPr/>
          <a:lstStyle/>
          <a:p>
            <a:r>
              <a:rPr lang="en-US" sz="3200" dirty="0"/>
              <a:t>A Sample Spec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5861-2FD0-8CE2-9953-6E43053BE0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0FF50-2B5D-8123-9C49-860CD3CC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684"/>
            <a:ext cx="6519979" cy="2594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434D0-E35D-E029-7D91-2AADA33CA3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0436" y="426742"/>
            <a:ext cx="2593564" cy="44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574F-B708-B0B6-9EB1-22FC4894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15875"/>
            <a:ext cx="6761100" cy="903384"/>
          </a:xfrm>
        </p:spPr>
        <p:txBody>
          <a:bodyPr/>
          <a:lstStyle/>
          <a:p>
            <a:r>
              <a:rPr lang="en-US" sz="2800" dirty="0"/>
              <a:t>Getting HTML Elements using </a:t>
            </a:r>
            <a:br>
              <a:rPr lang="en-US" sz="2800" dirty="0"/>
            </a:br>
            <a:r>
              <a:rPr lang="en-US" sz="2800" dirty="0"/>
              <a:t>	a </a:t>
            </a:r>
            <a:r>
              <a:rPr lang="en-US" sz="2800" dirty="0">
                <a:latin typeface="Courier" pitchFamily="2" charset="0"/>
              </a:rPr>
              <a:t>data-cy</a:t>
            </a:r>
            <a:r>
              <a:rPr lang="en-US" sz="2800" dirty="0"/>
              <a:t>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A031-BD54-DC58-D414-3A88B4CC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97127"/>
            <a:ext cx="6761100" cy="3700498"/>
          </a:xfrm>
        </p:spPr>
        <p:txBody>
          <a:bodyPr/>
          <a:lstStyle/>
          <a:p>
            <a:r>
              <a:rPr lang="en-US" sz="2000" dirty="0"/>
              <a:t>Adding a </a:t>
            </a:r>
            <a:r>
              <a:rPr lang="en-US" sz="2000" dirty="0">
                <a:latin typeface="Courier" pitchFamily="2" charset="0"/>
              </a:rPr>
              <a:t>data-cy</a:t>
            </a:r>
            <a:r>
              <a:rPr lang="en-US" sz="2000" dirty="0"/>
              <a:t> attribute to HTML elements makes them easy to use in Cypress tests via the </a:t>
            </a:r>
            <a:r>
              <a:rPr lang="en-US" sz="2000" dirty="0" err="1">
                <a:latin typeface="Courier" pitchFamily="2" charset="0"/>
              </a:rPr>
              <a:t>cy.get</a:t>
            </a:r>
            <a:r>
              <a:rPr lang="en-US" sz="20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1E14-5624-8CE1-6007-546C0EFE01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E4CFC-E3D2-0EB6-404E-71F665B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614" y="3912118"/>
            <a:ext cx="6447630" cy="1115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9B740-5D2B-DE13-F9BE-4CD1108C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2" y="2189099"/>
            <a:ext cx="7197001" cy="159702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D1BCBA-F653-0FAE-FE5E-D769BBAF6E3D}"/>
              </a:ext>
            </a:extLst>
          </p:cNvPr>
          <p:cNvSpPr/>
          <p:nvPr/>
        </p:nvSpPr>
        <p:spPr>
          <a:xfrm>
            <a:off x="2963537" y="2189098"/>
            <a:ext cx="2842892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6223C2-5C05-22F0-68DD-A09112BCB982}"/>
              </a:ext>
            </a:extLst>
          </p:cNvPr>
          <p:cNvSpPr/>
          <p:nvPr/>
        </p:nvSpPr>
        <p:spPr>
          <a:xfrm>
            <a:off x="1828800" y="3172857"/>
            <a:ext cx="2038120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2B89E5-EB01-CDD2-5039-241D70550CDB}"/>
              </a:ext>
            </a:extLst>
          </p:cNvPr>
          <p:cNvSpPr/>
          <p:nvPr/>
        </p:nvSpPr>
        <p:spPr>
          <a:xfrm>
            <a:off x="4516916" y="4129828"/>
            <a:ext cx="2346592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1A8BC2-FECF-CE14-FE82-6A5084BF5F79}"/>
              </a:ext>
            </a:extLst>
          </p:cNvPr>
          <p:cNvSpPr/>
          <p:nvPr/>
        </p:nvSpPr>
        <p:spPr>
          <a:xfrm>
            <a:off x="4516915" y="4364773"/>
            <a:ext cx="3216925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22038</TotalTime>
  <Words>1537</Words>
  <Application>Microsoft Office PowerPoint</Application>
  <PresentationFormat>On-screen Show (16:9)</PresentationFormat>
  <Paragraphs>202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07 – Cypress End-2-End   Testing Spike</vt:lpstr>
      <vt:lpstr>PowerPoint Presentation</vt:lpstr>
      <vt:lpstr>Demo</vt:lpstr>
      <vt:lpstr>Testing</vt:lpstr>
      <vt:lpstr>Automated Testing in FarmData2</vt:lpstr>
      <vt:lpstr>FarmData2 End-To-End (E2E)  Tests in Cypress</vt:lpstr>
      <vt:lpstr>Cypress Spec (Test) Files</vt:lpstr>
      <vt:lpstr>A Sample Spec</vt:lpstr>
      <vt:lpstr>Getting HTML Elements using   a data-cy Attribute</vt:lpstr>
      <vt:lpstr>Assertions and Actions</vt:lpstr>
      <vt:lpstr>What Might We Test?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259</cp:revision>
  <dcterms:created xsi:type="dcterms:W3CDTF">2020-08-18T12:38:13Z</dcterms:created>
  <dcterms:modified xsi:type="dcterms:W3CDTF">2023-03-08T17:38:02Z</dcterms:modified>
</cp:coreProperties>
</file>