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30"/>
  </p:notesMasterIdLst>
  <p:handoutMasterIdLst>
    <p:handoutMasterId r:id="rId31"/>
  </p:handoutMasterIdLst>
  <p:sldIdLst>
    <p:sldId id="412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6" r:id="rId13"/>
    <p:sldId id="327" r:id="rId14"/>
    <p:sldId id="328" r:id="rId15"/>
    <p:sldId id="329" r:id="rId16"/>
    <p:sldId id="413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96" r:id="rId26"/>
    <p:sldId id="398" r:id="rId27"/>
    <p:sldId id="399" r:id="rId28"/>
    <p:sldId id="407" r:id="rId29"/>
  </p:sldIdLst>
  <p:sldSz cx="9906000" cy="6858000" type="A4"/>
  <p:notesSz cx="9906000" cy="67945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669900"/>
    <a:srgbClr val="99FF33"/>
    <a:srgbClr val="990000"/>
    <a:srgbClr val="CC6600"/>
    <a:srgbClr val="FF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78026" autoAdjust="0"/>
  </p:normalViewPr>
  <p:slideViewPr>
    <p:cSldViewPr snapToGrid="0">
      <p:cViewPr varScale="1">
        <p:scale>
          <a:sx n="82" d="100"/>
          <a:sy n="82" d="100"/>
        </p:scale>
        <p:origin x="2052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120" y="-474"/>
      </p:cViewPr>
      <p:guideLst>
        <p:guide orient="horz" pos="2140"/>
        <p:guide pos="3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94A7D0F-552C-40FF-AF10-42CB4F7227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CF5D01C-0490-4AFC-9EE1-247A3F44C4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1813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FCCCCFF-900E-4B13-A4D1-8E3025CDE0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3B088B4-3F46-40E7-A674-68B4C3D1E2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1813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/>
            </a:lvl1pPr>
          </a:lstStyle>
          <a:p>
            <a:fld id="{1B30F886-B836-4C57-8D8E-8305682B96EF}" type="slidenum">
              <a:rPr lang="en-GB" altLang="nl-BE"/>
              <a:pPr/>
              <a:t>‹#›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04873E-3AD6-4E92-AA9A-A8F7212C96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C309DB-E6F7-4F96-AB10-0936991A29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11813" y="0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>
            <a:lvl1pPr algn="r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CC6C32C-25AE-43FD-86FA-E1DF51F919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13088" y="509588"/>
            <a:ext cx="3678237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C340017-2BFC-4305-AA1C-17E11D1BBB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7388"/>
            <a:ext cx="7921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9877B48-4588-4229-808E-6BCE3EA6EA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l" defTabSz="954301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1094120C-6B55-406A-8941-F996D0F24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6453188"/>
            <a:ext cx="429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8" tIns="47710" rIns="95418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/>
            </a:lvl1pPr>
          </a:lstStyle>
          <a:p>
            <a:fld id="{4941AF88-C9D2-456F-8335-B382AE7B7211}" type="slidenum">
              <a:rPr lang="en-GB" altLang="nl-BE"/>
              <a:pPr/>
              <a:t>‹#›</a:t>
            </a:fld>
            <a:endParaRPr lang="en-GB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EEBA3BAB-EB60-49DF-ACFF-B039F244E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A95F2F-2984-4A18-8760-39139BEC4FEC}" type="slidenum">
              <a:rPr lang="en-US" altLang="nl-BE" sz="1000" b="1"/>
              <a:pPr>
                <a:spcBef>
                  <a:spcPct val="0"/>
                </a:spcBef>
              </a:pPr>
              <a:t>1</a:t>
            </a:fld>
            <a:endParaRPr lang="en-US" altLang="nl-BE" sz="1000" b="1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6BAC206-246A-42EC-B738-007FF17E8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E87D52C-BC1B-4A9C-BEB6-2675F0659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4617EFC-8017-4045-A20F-388585D9D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53BE09B-11F3-4393-8F89-F6D39523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106ED77-E963-442F-A103-222B0303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928D0-DB0C-4E32-88B6-AB1F14E6110F}" type="slidenum">
              <a:rPr lang="en-GB" altLang="nl-BE"/>
              <a:pPr/>
              <a:t>10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071C0F8-7459-47A7-A75D-B8991623D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BF95010-5906-40EC-B158-5F50D2B5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7951DC6B-20FF-4DC7-BD2B-52185A9C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ED753-AD35-48C8-866A-88741E82772B}" type="slidenum">
              <a:rPr lang="en-GB" altLang="nl-BE"/>
              <a:pPr/>
              <a:t>11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FFD43A6-AAAA-4372-9C06-4D22261C1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89DFCE7-C60C-405A-9D4C-836CB44AB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E677CF17-8C1C-48E8-8747-2456178EA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40B68A-C4ED-42C5-96DE-E8685971E133}" type="slidenum">
              <a:rPr lang="en-GB" altLang="nl-BE"/>
              <a:pPr/>
              <a:t>12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C2CEA9C-9294-46ED-B718-ACC2D462A9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A3AA942-6A70-4D95-9E9B-16DC70AB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F4AF49B-A8D0-4094-A8F8-3B1F387F6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CA8000-5A3A-4A72-ACD9-45E939C25B4F}" type="slidenum">
              <a:rPr lang="en-GB" altLang="nl-BE"/>
              <a:pPr/>
              <a:t>13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1E798ECB-F6DC-49F5-B880-615365D46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0811519D-B4A9-4575-A9A7-2553D8F1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966660F-2AD6-4E96-9F57-E71F8B6DD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759907-8065-41E2-9EFF-6BAC33888D66}" type="slidenum">
              <a:rPr lang="en-GB" altLang="nl-BE"/>
              <a:pPr/>
              <a:t>14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DCF5ADC-0266-4779-949B-11B7E491D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CC03D7A-EE1D-4110-94A9-CF443FEF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00A7AA20-8907-41E9-8B0E-B212A6442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7F6F0-0ADE-4F88-AD00-B4556502E8E6}" type="slidenum">
              <a:rPr lang="en-GB" altLang="nl-BE"/>
              <a:pPr/>
              <a:t>15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6D305DB5-5166-4937-B0FF-245D473EB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E5E6C9A6-A248-4BAE-80C1-E217918B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8A784710-2E7C-4380-B894-5E6B2216C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D2998-A5D4-4268-B150-9406C8253B07}" type="slidenum">
              <a:rPr lang="en-GB" altLang="nl-BE"/>
              <a:pPr/>
              <a:t>17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6EB0655E-34FB-420B-8DA7-7F925FED3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0D37B66F-52E7-4F7F-838D-2A5C2234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16DB98F1-18D9-4BDB-82A5-8D94E7A26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B7673-A42F-4C78-B840-190769477E8E}" type="slidenum">
              <a:rPr lang="en-GB" altLang="nl-BE"/>
              <a:pPr/>
              <a:t>18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9F44FEB6-73A0-4D1D-B173-3BD33A4DE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FF5313F7-E2EF-487E-B4CB-4BC757AD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C3FB630F-58D0-45A4-9CCC-96876145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1956E4-BB3C-459F-A67B-EBF73B3E7E4C}" type="slidenum">
              <a:rPr lang="en-GB" altLang="nl-BE"/>
              <a:pPr/>
              <a:t>19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F81AC7A5-8F21-4824-B3A9-46597AF6B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55222017-D3E7-4A33-BF33-78E85F75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B2729136-7FC5-438A-A741-E435074B2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CD2A8-2A42-498D-876D-E159EC62AA5B}" type="slidenum">
              <a:rPr lang="en-GB" altLang="nl-BE"/>
              <a:pPr/>
              <a:t>20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>
            <a:extLst>
              <a:ext uri="{FF2B5EF4-FFF2-40B4-BE49-F238E27FC236}">
                <a16:creationId xmlns:a16="http://schemas.microsoft.com/office/drawing/2014/main" id="{84AD0A16-1D34-49E3-8992-089D7E9F9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767FA-18F4-45E4-A953-B7B1E647EFBC}" type="slidenum">
              <a:rPr lang="en-US" altLang="nl-BE" sz="1000" b="1"/>
              <a:pPr>
                <a:spcBef>
                  <a:spcPct val="0"/>
                </a:spcBef>
              </a:pPr>
              <a:t>2</a:t>
            </a:fld>
            <a:endParaRPr lang="en-US" altLang="nl-BE" sz="1000" b="1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7450A17-D0E9-4B95-9CED-7CA3FE599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AA36503-8DD3-4E5F-95E5-48AF2CB0E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3EBADBB0-852C-4174-8E32-D83609AEC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A6E729A7-040A-4F8C-AEB5-56B64836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9EEDCF97-95BC-4324-B156-4EFDD2330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B1ACE5-5FB0-4458-ACF4-9C3508DEDFF0}" type="slidenum">
              <a:rPr lang="en-GB" altLang="nl-BE"/>
              <a:pPr/>
              <a:t>21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937E8C7B-5961-43B3-848E-2B9D3C4DA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B0172DB3-1752-4ED3-A6D9-1B9C7A62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FF2BAB29-6197-4E72-861A-37EBD66C6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41229-E7F0-4446-8DB1-6283A55C1B99}" type="slidenum">
              <a:rPr lang="en-GB" altLang="nl-BE"/>
              <a:pPr/>
              <a:t>22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346FAED2-FE60-46E3-9715-6C3D3A888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D9A057C7-B1A6-4A98-96EB-2EF1A752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97E7737F-DFC7-4AEB-8881-F109F59F5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065D6F-3E38-4FE7-B915-DFB09B2E0356}" type="slidenum">
              <a:rPr lang="en-GB" altLang="nl-BE"/>
              <a:pPr/>
              <a:t>23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F2293668-7EA3-4168-8BB1-DD1EE56CA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9B203A4A-5DAD-46DA-A662-D4AB4D4B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24FA6A56-1AF3-4D5A-B1C9-54B895B11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2E28CB-87E7-482D-9336-62B1686EC496}" type="slidenum">
              <a:rPr lang="en-GB" altLang="nl-BE"/>
              <a:pPr/>
              <a:t>24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3B273646-7529-4CE3-8056-6BCFFD91E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B3B57BCA-1F49-44F2-A730-EDD3553F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B193707D-776D-47DD-B97F-7671D1369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2AFB50-5CC5-4A11-B4CD-59C3E2C40B5D}" type="slidenum">
              <a:rPr lang="en-GB" altLang="nl-BE"/>
              <a:pPr/>
              <a:t>25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2C69A6DA-45B6-45CB-8873-CC7179061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96DAE90E-729D-44D4-BE65-9E046DFB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9F14045F-A08B-45D1-85AA-53D6C667F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2D62A4-0C1A-44FA-B7C9-D07E4DC1174D}" type="slidenum">
              <a:rPr lang="en-GB" altLang="nl-BE"/>
              <a:pPr/>
              <a:t>26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E674A047-7463-4BCF-A8A9-B5F13910D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118AD075-54C9-458E-A87A-AA41F2843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04F8D938-BBBF-4A20-B12A-FEFD57163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C6240-1040-4232-85DA-390AFFF1FB4B}" type="slidenum">
              <a:rPr lang="en-GB" altLang="nl-BE"/>
              <a:pPr/>
              <a:t>27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A07BF148-9685-43E8-B8EE-A633855EE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87333FE9-F873-4A4F-B926-28FF9F9C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92516" name="Slide Number Placeholder 3">
            <a:extLst>
              <a:ext uri="{FF2B5EF4-FFF2-40B4-BE49-F238E27FC236}">
                <a16:creationId xmlns:a16="http://schemas.microsoft.com/office/drawing/2014/main" id="{D6189E1C-B7AB-429B-A0E2-033B44044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419F00-EE03-426E-B07A-3D36CF068568}" type="slidenum">
              <a:rPr lang="en-GB" altLang="nl-BE"/>
              <a:pPr/>
              <a:t>28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05E79383-F051-4F3C-BD6E-782AEEA06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5BE753DF-55F7-4D36-9FD0-1608B177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553EAC1-C0EE-444B-BA78-AF3640F81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E37E55-2B34-4CF5-9A06-719899655AD4}" type="slidenum">
              <a:rPr lang="en-GB" altLang="nl-BE"/>
              <a:pPr/>
              <a:t>3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384CFB5-FE76-4924-BC2A-7E6E3B6B2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9A1AB52-BE09-4ECB-96A0-3C0D4B54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67A7913-DFEC-477F-A6E0-C7E575DDF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3A70F-BCE5-440E-9E46-602BFED19D3F}" type="slidenum">
              <a:rPr lang="en-GB" altLang="nl-BE"/>
              <a:pPr/>
              <a:t>4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F2AAF8E3-FEFF-40F1-B140-1947E2C1A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957D513-A88F-4E6B-BE49-A4A5C7F8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8B1A7FD-5312-4DBA-A767-8C99232FC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C9A6-0F50-41C0-84A8-4333769E7DE3}" type="slidenum">
              <a:rPr lang="en-GB" altLang="nl-BE"/>
              <a:pPr/>
              <a:t>5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BE338AD-8843-4A16-8F9F-816DDAEA1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00D29FB-BB47-4CA0-89A5-F4C2F51B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7BE4B31-EAF8-4A4D-BB7F-B87A4983A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232BB-0565-4188-9772-AB7AF0DF996F}" type="slidenum">
              <a:rPr lang="en-GB" altLang="nl-BE"/>
              <a:pPr/>
              <a:t>6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4679BD40-83DC-43C6-A9DF-6E04B3291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F6F0B0E-5B7D-4C45-B90A-68F33C63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79484DE-6996-4226-A5B6-E7DB31AD1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F2D31A-CCCF-4BA3-936F-DA0990B026A3}" type="slidenum">
              <a:rPr lang="en-GB" altLang="nl-BE"/>
              <a:pPr/>
              <a:t>7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0F2DB21-ABC9-4539-A139-123F423E9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36CE1F19-E695-4BF5-AEBA-4BDEDADF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B8C58D8-494B-41A4-9958-D43B73EED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30C7C3-31F5-429C-8B8A-1A55967FF13A}" type="slidenum">
              <a:rPr lang="en-GB" altLang="nl-BE"/>
              <a:pPr/>
              <a:t>8</a:t>
            </a:fld>
            <a:endParaRPr lang="en-GB" alt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1BE6480B-DC4B-4DAB-A700-6EEA44B8B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3269CF2-7423-4213-ABF4-D438D1B3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05F1ED9-D0A1-4F04-9358-FEE624412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3FE216-CFFA-4066-923C-84284515A602}" type="slidenum">
              <a:rPr lang="en-GB" altLang="nl-BE"/>
              <a:pPr/>
              <a:t>9</a:t>
            </a:fld>
            <a:endParaRPr lang="en-GB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94CB-3CE7-46B7-B38B-E73DCD9E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99957-7CC9-403A-AF7F-7589A71110E7}" type="datetimeFigureOut">
              <a:rPr lang="en-US"/>
              <a:pPr>
                <a:defRPr/>
              </a:pPr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F355-C374-4D56-A480-86F3B37A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D420-5B08-4CBD-AC21-3E65D508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88E08-3EBF-4C21-9F22-20293389AB3C}" type="slidenum">
              <a:rPr lang="en-US" altLang="nl-BE"/>
              <a:pPr/>
              <a:t>‹#›</a:t>
            </a:fld>
            <a:endParaRPr lang="en-US" altLang="nl-BE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8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9C4D-FD20-400D-BD51-0AB2EEF1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BBE4-1561-4DB2-8C40-828319D8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82F6-2374-4D11-A4AD-D25EAC3D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8C48D-3B4C-4900-BF94-2AB81948A405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42105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B98F-502F-4BF4-9E29-545F32FC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F8CA-6736-487D-AAB0-2BE1CFD4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23B1-90A2-4A73-A7FE-0047FCAB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BD41A-2E65-4BC2-9166-1D9EB142DD7B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60909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E26B-7EA6-443D-AE0A-ECBE0454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E202-BA3F-4460-AE91-55BF5BFF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E46E-059D-4E70-A251-C6DDB6B6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C249A-99E4-4354-AA5C-E091C53C956E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8001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AD26-FF62-4822-BDD2-5807A7BA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F796-077E-45F2-9627-EB5AB2D6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2B64-7728-4940-A4FC-369880A0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8295D-85A9-400A-A076-50FE87E57EA3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9187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F50E93-45DC-401D-AEFC-8470F750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E0B2DA-3C93-4F05-A724-B6EC7D6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5D580D-40D4-4738-9155-F025DBFF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670A5-827F-48D0-83FD-6AFDF800775D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71348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36FA91-7251-4E8E-B063-82C00C11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4FF56C-FC9F-45C4-AA24-A95AAD24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C291D8-D5EB-4D49-B54C-50971727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C582C-F15A-4209-8AF5-9D8A6AA4A2DD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896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1914911-3D5F-4E52-8E6F-10993EF6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E696EC-02F4-440C-ADA2-CC60DB80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6B765D-C337-4DC1-8C6F-17B56114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F0C72-9419-497E-A20E-4660E1AB5EBD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8232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A7587B-8E2E-465F-88EE-B582B2D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E65606-6CD4-411E-9AFE-F2589673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77A63F-710A-48F4-BBE9-9587A069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E6609-BEAD-4641-B90E-56005AB7D91F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2360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87443A-DC63-4D58-998E-CA7F5983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BFBA77-A671-4A71-A6CB-D2A31FF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1E1818-2685-4F58-8540-F3F00B4F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C5944-35A4-40D4-9B94-DA08BAF0311F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4066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0F9D8E-1639-49C0-8787-9F4DB669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79DEAE-A6EC-41CB-993E-6A3F56DB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273A4C-8180-428C-81D0-CA305AD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92382-7F78-4185-9CCE-875E280371BB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4876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E00744-B226-487C-9A1A-F5E216A374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736DF67-A6D3-43D5-B8C1-8CAE2E178A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3CBA-4A6B-4D8B-AEDF-6DC4D3F3E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C217-9E21-4C02-A32E-6941DE65D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C43F-A0E1-4262-A0BB-155F09023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5DA4B8F-824E-42B0-8248-35FA60FAFE34}" type="slidenum">
              <a:rPr lang="nl-NL" altLang="nl-BE"/>
              <a:pPr/>
              <a:t>‹#›</a:t>
            </a:fld>
            <a:endParaRPr lang="nl-NL" altLang="nl-BE"/>
          </a:p>
        </p:txBody>
      </p:sp>
      <p:sp>
        <p:nvSpPr>
          <p:cNvPr id="1031" name="Line 12">
            <a:extLst>
              <a:ext uri="{FF2B5EF4-FFF2-40B4-BE49-F238E27FC236}">
                <a16:creationId xmlns:a16="http://schemas.microsoft.com/office/drawing/2014/main" id="{AF8E52FA-B1C2-4ED7-9A77-727D97A390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7475" y="1196975"/>
            <a:ext cx="967105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FCC5A4BA-9356-4F3B-BCA5-C6BDCAB8B70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4200" y="6742113"/>
            <a:ext cx="9204325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4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bmboo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hl=en&amp;as_sdt=0%2C39&amp;q=kinesis+maccormick&amp;oq=" TargetMode="External"/><Relationship Id="rId2" Type="http://schemas.openxmlformats.org/officeDocument/2006/relationships/hyperlink" Target="https://scholar.google.com/scholar?hl=en&amp;as_sdt=0%2C39&amp;q=boxwood+maccormick&amp;btnG=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D681D5-375A-4487-B8C5-6E1665F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152400"/>
            <a:ext cx="9380537" cy="1143000"/>
          </a:xfrm>
        </p:spPr>
        <p:txBody>
          <a:bodyPr/>
          <a:lstStyle/>
          <a:p>
            <a:pPr eaLnBrk="1" hangingPunct="1"/>
            <a:r>
              <a:rPr lang="en-US" altLang="nl-BE" sz="4000"/>
              <a:t>NoSQL Databases</a:t>
            </a:r>
            <a:endParaRPr lang="en-US" altLang="nl-BE" sz="240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07D1D57-D495-40CD-81E0-BB2C16B3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6240463"/>
            <a:ext cx="8915400" cy="617537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nl-BE">
                <a:hlinkClick r:id="rId3"/>
              </a:rPr>
              <a:t>www.pdbmbook.com</a:t>
            </a:r>
            <a:endParaRPr lang="en-US" altLang="nl-BE"/>
          </a:p>
          <a:p>
            <a:pPr marL="0" indent="0">
              <a:buFont typeface="Arial" panose="020B0604020202020204" pitchFamily="34" charset="0"/>
              <a:buNone/>
            </a:pPr>
            <a:endParaRPr lang="nl-BE" altLang="nl-BE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215E1929-ABAB-4822-8858-E08926EF6E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513" y="1295400"/>
            <a:ext cx="8120062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DC4DF1A-CB34-4D33-AAFF-DAE060C1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80CFF74-466E-4C2A-978F-A7DA5F05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1417638"/>
            <a:ext cx="8915400" cy="4525962"/>
          </a:xfrm>
        </p:spPr>
        <p:txBody>
          <a:bodyPr/>
          <a:lstStyle/>
          <a:p>
            <a:r>
              <a:rPr lang="en-US" altLang="nl-BE" sz="2800"/>
              <a:t>Keys (e.g., “bart”, “seppe”) are hashed by means of a so-called </a:t>
            </a:r>
            <a:r>
              <a:rPr lang="en-US" altLang="nl-BE" sz="2800" b="1"/>
              <a:t>hash function</a:t>
            </a:r>
          </a:p>
          <a:p>
            <a:pPr lvl="1"/>
            <a:r>
              <a:rPr lang="en-US" altLang="nl-BE" sz="2400"/>
              <a:t>A hash function takes an arbitrary value of arbitrary size and maps it to a key with a fixed size, which is called the hash value.</a:t>
            </a:r>
          </a:p>
          <a:p>
            <a:pPr lvl="1"/>
            <a:r>
              <a:rPr lang="en-US" altLang="nl-BE" sz="2400"/>
              <a:t>Each hash can be mapped to a space in computer memory </a:t>
            </a:r>
            <a:endParaRPr lang="nl-BE" altLang="nl-BE" sz="240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A318E408-F79A-4BB6-9004-DD43491F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70D88-3DDA-4081-93B1-81805A0307DF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283729EB-83D7-4A1E-8BB3-D1F921066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7000" y="3886200"/>
            <a:ext cx="7377113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7D3DEFE-065E-46BD-83E8-D83A75B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6CBB13D-5E78-4B75-B56A-8D3C254A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NoSQL databases are built with horizontal scalability support in mind </a:t>
            </a:r>
          </a:p>
          <a:p>
            <a:r>
              <a:rPr lang="en-US" altLang="nl-BE"/>
              <a:t>Distribute hash table over different locations</a:t>
            </a:r>
          </a:p>
          <a:p>
            <a:r>
              <a:rPr lang="en-US" altLang="nl-BE"/>
              <a:t>Assume we need to spread our hashes over three servers</a:t>
            </a:r>
          </a:p>
          <a:p>
            <a:pPr lvl="1"/>
            <a:r>
              <a:rPr lang="en-US" altLang="nl-BE"/>
              <a:t>Hash every key (“wilfried”, “seppe”) to a server identifier</a:t>
            </a:r>
          </a:p>
          <a:p>
            <a:pPr lvl="1"/>
            <a:r>
              <a:rPr lang="en-US" altLang="nl-BE"/>
              <a:t>index(hash) = mod(hash, nrServers) + 1 </a:t>
            </a:r>
            <a:endParaRPr lang="nl-BE" altLang="nl-BE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0653135-9056-48E4-83BD-EDDEF606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1C0C4-F535-4D57-83B9-42C835991A63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8AC1CA1-4863-428C-9D92-D49667E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38E21C4E-7082-442E-B8CF-A8C25C3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D1E85-A949-4950-B33C-BE78A54F228D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40947AA8-C8DF-4A05-8A90-2DC067D4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2081213"/>
            <a:ext cx="93106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">
            <a:extLst>
              <a:ext uri="{FF2B5EF4-FFF2-40B4-BE49-F238E27FC236}">
                <a16:creationId xmlns:a16="http://schemas.microsoft.com/office/drawing/2014/main" id="{3C566C7F-2D5F-4F17-A37C-0D9B9DA25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576103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FF0000"/>
                </a:solidFill>
                <a:latin typeface="Arial" panose="020B0604020202020204" pitchFamily="34" charset="0"/>
              </a:rPr>
              <a:t>Sharding!</a:t>
            </a:r>
            <a:endParaRPr lang="nl-BE" altLang="nl-BE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CC78FBF-B111-4D54-BF99-70FF290E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5762990-67A4-44E6-8946-ACA63AA3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Example: Memcached</a:t>
            </a:r>
          </a:p>
          <a:p>
            <a:pPr lvl="1"/>
            <a:r>
              <a:rPr lang="en-US" altLang="nl-BE"/>
              <a:t>Implements a distributed memory-driven hash table (i.e. a key-value store), which is put in front of a traditional database to speed up queries by caching recently accessed objects in RAM</a:t>
            </a:r>
          </a:p>
          <a:p>
            <a:pPr lvl="1"/>
            <a:r>
              <a:rPr lang="en-US" altLang="nl-BE"/>
              <a:t>Caching solution</a:t>
            </a:r>
            <a:endParaRPr lang="nl-BE" altLang="nl-BE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D9035FC-C600-4F61-8D58-B786312D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4E170-227F-4C37-846C-405DC16446FD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563B76E-D7FA-48F7-B7CF-25F28E9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A05F-83E2-4E8E-82CB-2770A78F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800" b="1" dirty="0">
                <a:latin typeface="Consolas" panose="020B0609020204030204" pitchFamily="49" charset="0"/>
              </a:rPr>
              <a:t>import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java.util.ArrayList</a:t>
            </a:r>
            <a:r>
              <a:rPr lang="fr-BE" sz="1800" dirty="0">
                <a:latin typeface="Consolas" panose="020B0609020204030204" pitchFamily="49" charset="0"/>
              </a:rPr>
              <a:t>;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800" b="1" dirty="0">
                <a:latin typeface="Consolas" panose="020B0609020204030204" pitchFamily="49" charset="0"/>
              </a:rPr>
              <a:t>import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java.util.List</a:t>
            </a:r>
            <a:r>
              <a:rPr lang="fr-BE" sz="1800" dirty="0">
                <a:latin typeface="Consolas" panose="020B0609020204030204" pitchFamily="49" charset="0"/>
              </a:rPr>
              <a:t>;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800" b="1" dirty="0">
                <a:latin typeface="Consolas" panose="020B0609020204030204" pitchFamily="49" charset="0"/>
              </a:rPr>
              <a:t>import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net.spy.memcached.AddrUtil</a:t>
            </a:r>
            <a:r>
              <a:rPr lang="fr-BE" sz="1800" dirty="0">
                <a:latin typeface="Consolas" panose="020B0609020204030204" pitchFamily="49" charset="0"/>
              </a:rPr>
              <a:t>;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800" b="1" dirty="0">
                <a:latin typeface="Consolas" panose="020B0609020204030204" pitchFamily="49" charset="0"/>
              </a:rPr>
              <a:t>import</a:t>
            </a:r>
            <a:r>
              <a:rPr lang="fr-BE" sz="1800" dirty="0">
                <a:latin typeface="Consolas" panose="020B0609020204030204" pitchFamily="49" charset="0"/>
              </a:rPr>
              <a:t> </a:t>
            </a:r>
            <a:r>
              <a:rPr lang="fr-BE" sz="1800" dirty="0" err="1">
                <a:latin typeface="Consolas" panose="020B0609020204030204" pitchFamily="49" charset="0"/>
              </a:rPr>
              <a:t>net.spy.memcached.MemcachedClient</a:t>
            </a:r>
            <a:r>
              <a:rPr lang="fr-BE" sz="1800" dirty="0">
                <a:latin typeface="Consolas" panose="020B0609020204030204" pitchFamily="49" charset="0"/>
              </a:rPr>
              <a:t>;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800" dirty="0">
                <a:latin typeface="Consolas" panose="020B0609020204030204" pitchFamily="49" charset="0"/>
              </a:rPr>
              <a:t> 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MemCachedExample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latin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b="1" dirty="0">
                <a:latin typeface="Consolas" panose="020B0609020204030204" pitchFamily="49" charset="0"/>
              </a:rPr>
              <a:t>throws</a:t>
            </a:r>
            <a:r>
              <a:rPr lang="en-US" sz="1800" dirty="0">
                <a:latin typeface="Consolas" panose="020B0609020204030204" pitchFamily="49" charset="0"/>
              </a:rPr>
              <a:t> Exception {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  List&lt;String&gt; </a:t>
            </a:r>
            <a:r>
              <a:rPr lang="en-US" sz="1800" dirty="0" err="1">
                <a:latin typeface="Consolas" panose="020B0609020204030204" pitchFamily="49" charset="0"/>
              </a:rPr>
              <a:t>serverList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b="1" dirty="0"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&lt;String&gt;() {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.add</a:t>
            </a:r>
            <a:r>
              <a:rPr lang="en-US" sz="1800" dirty="0">
                <a:latin typeface="Consolas" panose="020B0609020204030204" pitchFamily="49" charset="0"/>
              </a:rPr>
              <a:t>("memcachedserver1.servers:11211");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.add</a:t>
            </a:r>
            <a:r>
              <a:rPr lang="en-US" sz="1800" dirty="0">
                <a:latin typeface="Consolas" panose="020B0609020204030204" pitchFamily="49" charset="0"/>
              </a:rPr>
              <a:t>("memcachedserver2.servers:11211");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.add</a:t>
            </a:r>
            <a:r>
              <a:rPr lang="en-US" sz="1800" dirty="0">
                <a:latin typeface="Consolas" panose="020B0609020204030204" pitchFamily="49" charset="0"/>
              </a:rPr>
              <a:t>("memcachedserver3.servers:11211");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  <a:endParaRPr lang="nl-BE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</a:rPr>
              <a:t>    };</a:t>
            </a:r>
            <a:endParaRPr lang="nl-BE" sz="1800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489E652-49F2-45B2-9C8C-835535E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AAE9C-DB32-408F-B477-C394F298D0D8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45996A6-C13A-4A38-8101-07EACB75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E20445C-97FA-4571-91DA-510FA7C7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87475"/>
            <a:ext cx="89154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 </a:t>
            </a:r>
            <a:r>
              <a:rPr lang="en-US" altLang="nl-BE" sz="1400">
                <a:latin typeface="Consolas" panose="020B0609020204030204" pitchFamily="49" charset="0"/>
              </a:rPr>
              <a:t>MemcachedClient memcachedClient = </a:t>
            </a:r>
            <a:r>
              <a:rPr lang="en-US" altLang="nl-BE" sz="1400" b="1">
                <a:latin typeface="Consolas" panose="020B0609020204030204" pitchFamily="49" charset="0"/>
              </a:rPr>
              <a:t>new</a:t>
            </a:r>
            <a:r>
              <a:rPr lang="en-US" altLang="nl-BE" sz="1400">
                <a:latin typeface="Consolas" panose="020B0609020204030204" pitchFamily="49" charset="0"/>
              </a:rPr>
              <a:t> MemcachedClient(</a:t>
            </a:r>
            <a:br>
              <a:rPr lang="en-US" altLang="nl-BE" sz="1400">
                <a:latin typeface="Consolas" panose="020B0609020204030204" pitchFamily="49" charset="0"/>
              </a:rPr>
            </a:br>
            <a:r>
              <a:rPr lang="en-US" altLang="nl-BE" sz="1400">
                <a:latin typeface="Consolas" panose="020B0609020204030204" pitchFamily="49" charset="0"/>
              </a:rPr>
              <a:t>        AddrUtil.</a:t>
            </a:r>
            <a:r>
              <a:rPr lang="en-US" altLang="nl-BE" sz="1400" i="1">
                <a:latin typeface="Consolas" panose="020B0609020204030204" pitchFamily="49" charset="0"/>
              </a:rPr>
              <a:t>getAddresses</a:t>
            </a:r>
            <a:r>
              <a:rPr lang="en-US" altLang="nl-BE" sz="1400">
                <a:latin typeface="Consolas" panose="020B0609020204030204" pitchFamily="49" charset="0"/>
              </a:rPr>
              <a:t>(serverList));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 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// ADD adds an entry and does nothing if the key already exists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// Think of it as an INSERT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// The second parameter (0) indicates the expiration - 0 means no expiry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memcachedClient.add("marc", 0, 34);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memcachedClient.add("seppe", 0, 32);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memcachedClient.add("bart", 0, 66);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memcachedClient.add("jeanne", 0, 19);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 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 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// SET sets an entry regardless of whether it exists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// Think of it as an UPDATE-OR-INSERT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memcachedClient.add("marc", 0, 1111); // &lt;- ADD will have no effect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  memcachedClient.set("jeanne", 0, 12); // &lt;- But SET will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 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    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BE" altLang="nl-BE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E05FD805-E865-4A45-89BA-2184BC82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09525E-5B95-4C00-B1A6-706D56F537EF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9FEA-DFDF-43B9-8BA5-9EB6A93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[discussion of distributed hash tables]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9B18-6860-4F30-BAC1-0708CCE9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  <a:p>
            <a:r>
              <a:rPr lang="en-US" dirty="0">
                <a:hlinkClick r:id="rId2"/>
              </a:rPr>
              <a:t>Boxwood</a:t>
            </a:r>
            <a:r>
              <a:rPr lang="en-US" dirty="0"/>
              <a:t> (distributed B-trees)</a:t>
            </a:r>
          </a:p>
          <a:p>
            <a:r>
              <a:rPr lang="en-US">
                <a:hlinkClick r:id="rId3"/>
              </a:rPr>
              <a:t>Kinesis</a:t>
            </a:r>
            <a:r>
              <a:rPr lang="en-US"/>
              <a:t> (load-balanced </a:t>
            </a:r>
            <a:r>
              <a:rPr lang="en-US" dirty="0"/>
              <a:t>hashing)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B36A6-C8F6-4BB5-ADC7-37D2C30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49A-99E4-4354-AA5C-E091C53C956E}" type="slidenum">
              <a:rPr lang="nl-NL" altLang="nl-BE" smtClean="0"/>
              <a:pPr/>
              <a:t>16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65918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2B6830A2-32C9-4124-916C-F215A85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E9D243CC-3FD1-4C0D-BB5D-DA705608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624013"/>
            <a:ext cx="9410700" cy="4525962"/>
          </a:xfrm>
        </p:spPr>
        <p:txBody>
          <a:bodyPr/>
          <a:lstStyle/>
          <a:p>
            <a:r>
              <a:rPr lang="en-US" altLang="nl-BE"/>
              <a:t>A </a:t>
            </a:r>
            <a:r>
              <a:rPr lang="en-US" altLang="nl-BE" b="1"/>
              <a:t>tuple store</a:t>
            </a:r>
            <a:r>
              <a:rPr lang="en-US" altLang="nl-BE"/>
              <a:t> is similar to a key-value store, with the difference that it does not store pairwise combinations of a key and a value, but instead stores a unique key together with a vector of data</a:t>
            </a:r>
          </a:p>
          <a:p>
            <a:r>
              <a:rPr lang="en-US" altLang="nl-BE"/>
              <a:t>Example:</a:t>
            </a:r>
          </a:p>
          <a:p>
            <a:pPr lvl="1"/>
            <a:r>
              <a:rPr lang="en-US" altLang="nl-BE" sz="2400">
                <a:latin typeface="Consolas" panose="020B0609020204030204" pitchFamily="49" charset="0"/>
              </a:rPr>
              <a:t>marc -&gt; ("Marc", "McLast Name", 25, "Germany")</a:t>
            </a:r>
            <a:endParaRPr lang="nl-BE" altLang="nl-BE" sz="2400">
              <a:latin typeface="Consolas" panose="020B0609020204030204" pitchFamily="49" charset="0"/>
            </a:endParaRPr>
          </a:p>
          <a:p>
            <a:r>
              <a:rPr lang="en-US" altLang="nl-BE"/>
              <a:t>No requirement to have the same length or semantic ordering (schema-less!)</a:t>
            </a:r>
            <a:endParaRPr lang="nl-BE" altLang="nl-BE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2D2B1635-7105-48DD-8671-78C01B59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D476B-D747-490A-BFAF-EFD91AC4D6A4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27AA1ECF-2CDC-49CE-986E-5781FF67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3E9E518-3BE9-4D50-AFE2-D4A1133C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600200"/>
            <a:ext cx="9312275" cy="4525963"/>
          </a:xfrm>
        </p:spPr>
        <p:txBody>
          <a:bodyPr/>
          <a:lstStyle/>
          <a:p>
            <a:pPr>
              <a:defRPr/>
            </a:pPr>
            <a:r>
              <a:rPr lang="en-US" altLang="nl-BE" dirty="0"/>
              <a:t>Various NoSQL implementations do, however, permit  organizing entries in semantical groups, (aka collections or tables)</a:t>
            </a:r>
          </a:p>
          <a:p>
            <a:pPr>
              <a:defRPr/>
            </a:pPr>
            <a:r>
              <a:rPr lang="en-US" altLang="nl-BE" dirty="0"/>
              <a:t>Examples:</a:t>
            </a:r>
          </a:p>
          <a:p>
            <a:pPr lvl="1">
              <a:defRPr/>
            </a:pPr>
            <a:r>
              <a:rPr lang="en-US" altLang="nl-BE" sz="2000" dirty="0" err="1">
                <a:latin typeface="Consolas" panose="020B0609020204030204" pitchFamily="49" charset="0"/>
              </a:rPr>
              <a:t>Person:marc</a:t>
            </a:r>
            <a:r>
              <a:rPr lang="en-US" altLang="nl-BE" sz="2000" dirty="0">
                <a:latin typeface="Consolas" panose="020B0609020204030204" pitchFamily="49" charset="0"/>
              </a:rPr>
              <a:t> -&gt; ("Marc", "</a:t>
            </a:r>
            <a:r>
              <a:rPr lang="en-US" altLang="nl-BE" sz="2000" dirty="0" err="1">
                <a:latin typeface="Consolas" panose="020B0609020204030204" pitchFamily="49" charset="0"/>
              </a:rPr>
              <a:t>McLast</a:t>
            </a:r>
            <a:r>
              <a:rPr lang="en-US" altLang="nl-BE" sz="2000" dirty="0">
                <a:latin typeface="Consolas" panose="020B0609020204030204" pitchFamily="49" charset="0"/>
              </a:rPr>
              <a:t> Name", 25, "Germany")</a:t>
            </a:r>
            <a:endParaRPr lang="nl-BE" altLang="nl-BE" sz="2000" dirty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nl-BE" sz="2000" dirty="0" err="1">
                <a:latin typeface="Consolas" panose="020B0609020204030204" pitchFamily="49" charset="0"/>
              </a:rPr>
              <a:t>Person:harry</a:t>
            </a:r>
            <a:r>
              <a:rPr lang="en-US" altLang="nl-BE" sz="2000" dirty="0">
                <a:latin typeface="Consolas" panose="020B0609020204030204" pitchFamily="49" charset="0"/>
              </a:rPr>
              <a:t> -&gt; ("Harry", "Smith", 29, "Belgium")</a:t>
            </a:r>
            <a:endParaRPr lang="nl-BE" altLang="nl-BE" sz="20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nl-BE" altLang="nl-BE" dirty="0">
              <a:latin typeface="Consolas" panose="020B0609020204030204" pitchFamily="49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18889F6F-D487-48C5-B5D8-421E43AE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C0F994-E05B-4BF4-9AC5-577C94150C8E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38E6F27-C84D-4E2A-ADC4-4C612243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6A4DDB7-3888-40F7-A1A4-B2A310B7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2"/>
          </a:xfrm>
        </p:spPr>
        <p:txBody>
          <a:bodyPr/>
          <a:lstStyle/>
          <a:p>
            <a:r>
              <a:rPr lang="en-US" altLang="nl-BE" b="1"/>
              <a:t>Document stores </a:t>
            </a:r>
            <a:r>
              <a:rPr lang="en-US" altLang="nl-BE"/>
              <a:t>store a collection of attributes that are labeled and unordered, representing items that are semi-structured</a:t>
            </a:r>
            <a:endParaRPr lang="nl-BE" altLang="nl-BE"/>
          </a:p>
          <a:p>
            <a:r>
              <a:rPr lang="en-US" altLang="nl-BE"/>
              <a:t>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800">
                <a:latin typeface="Consolas" panose="020B0609020204030204" pitchFamily="49" charset="0"/>
              </a:rPr>
              <a:t>{ 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800">
                <a:latin typeface="Consolas" panose="020B0609020204030204" pitchFamily="49" charset="0"/>
              </a:rPr>
              <a:t>   Title      = "Harry Potter"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800">
                <a:latin typeface="Consolas" panose="020B0609020204030204" pitchFamily="49" charset="0"/>
              </a:rPr>
              <a:t>   ISBN       = "111-1111111111"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800">
                <a:latin typeface="Consolas" panose="020B0609020204030204" pitchFamily="49" charset="0"/>
              </a:rPr>
              <a:t>   Authors    = [ "J.K.  Rowling" ]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800">
                <a:latin typeface="Consolas" panose="020B0609020204030204" pitchFamily="49" charset="0"/>
              </a:rPr>
              <a:t>   </a:t>
            </a:r>
            <a:r>
              <a:rPr lang="en-GB" altLang="nl-BE" sz="1800">
                <a:latin typeface="Consolas" panose="020B0609020204030204" pitchFamily="49" charset="0"/>
              </a:rPr>
              <a:t>Price      = 32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nl-BE" sz="1800">
                <a:latin typeface="Consolas" panose="020B0609020204030204" pitchFamily="49" charset="0"/>
              </a:rPr>
              <a:t>   Dimensions = "8.5 x 11.0 x 0.5"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nl-BE" sz="1800">
                <a:latin typeface="Consolas" panose="020B0609020204030204" pitchFamily="49" charset="0"/>
              </a:rPr>
              <a:t>   PageCount  = 234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nl-BE" sz="1800">
                <a:latin typeface="Consolas" panose="020B0609020204030204" pitchFamily="49" charset="0"/>
              </a:rPr>
              <a:t>   Genre      = "Fantasy" </a:t>
            </a:r>
            <a:endParaRPr lang="nl-BE" altLang="nl-BE" sz="160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nl-BE" sz="1800">
                <a:latin typeface="Consolas" panose="020B0609020204030204" pitchFamily="49" charset="0"/>
              </a:rPr>
              <a:t>} </a:t>
            </a:r>
            <a:endParaRPr lang="nl-BE" altLang="nl-BE" sz="1800">
              <a:latin typeface="Consolas" panose="020B0609020204030204" pitchFamily="49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2EAC2A74-0177-4AA5-9BFE-69BF9857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100D8-C2B0-4737-9D92-1AC852D567D1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499A8E4-DAA3-4F4D-8631-6D13D300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" y="1822450"/>
            <a:ext cx="9144000" cy="1143000"/>
          </a:xfrm>
        </p:spPr>
        <p:txBody>
          <a:bodyPr/>
          <a:lstStyle/>
          <a:p>
            <a:pPr eaLnBrk="1" hangingPunct="1"/>
            <a:br>
              <a:rPr lang="nl-BE" altLang="nl-BE" dirty="0"/>
            </a:br>
            <a:br>
              <a:rPr lang="nl-BE" altLang="nl-BE" dirty="0"/>
            </a:br>
            <a:r>
              <a:rPr lang="en-US" altLang="nl-BE" dirty="0"/>
              <a:t>NoSQL Databases</a:t>
            </a:r>
            <a:br>
              <a:rPr lang="en-US" altLang="nl-BE" dirty="0"/>
            </a:br>
            <a:r>
              <a:rPr lang="en-US" altLang="nl-BE" dirty="0"/>
              <a:t>(abbreviated version </a:t>
            </a:r>
            <a:r>
              <a:rPr lang="en-US" altLang="nl-BE"/>
              <a:t>of slides </a:t>
            </a:r>
            <a:r>
              <a:rPr lang="en-US" altLang="nl-BE" dirty="0"/>
              <a:t>by </a:t>
            </a:r>
            <a:r>
              <a:rPr lang="en-US" altLang="nl-BE"/>
              <a:t>textbook authors, </a:t>
            </a:r>
            <a:r>
              <a:rPr lang="en-US" altLang="nl-BE" dirty="0"/>
              <a:t>edited by </a:t>
            </a:r>
            <a:br>
              <a:rPr lang="en-US" altLang="nl-BE" dirty="0"/>
            </a:br>
            <a:r>
              <a:rPr lang="en-US" altLang="nl-BE" dirty="0"/>
              <a:t>J. MacCormick)</a:t>
            </a:r>
            <a:endParaRPr lang="en-US" altLang="nl-BE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1D9C7B1B-FF31-481A-8235-4494F232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B7C4-0114-469F-B89A-C4689193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344613"/>
            <a:ext cx="89154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Most modern NoSQL databases choose to represent documents using JSON</a:t>
            </a:r>
            <a:br>
              <a:rPr lang="en-US" dirty="0"/>
            </a:br>
            <a:r>
              <a:rPr lang="en-US" sz="4000" dirty="0"/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"title": "Harry Potter",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"authors": ["J.K.  Rowling", "R.J.  </a:t>
            </a:r>
            <a:r>
              <a:rPr lang="en-US" sz="1400" dirty="0" err="1">
                <a:latin typeface="Consolas" panose="020B0609020204030204" pitchFamily="49" charset="0"/>
              </a:rPr>
              <a:t>Kowling</a:t>
            </a:r>
            <a:r>
              <a:rPr lang="en-US" sz="1400" dirty="0">
                <a:latin typeface="Consolas" panose="020B0609020204030204" pitchFamily="49" charset="0"/>
              </a:rPr>
              <a:t>"],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"price": 32.00,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"genres": ["fantasy"],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"dimensions": {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"width": 8.5,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"height": 11.0,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	"depth": 0.5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},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"pages": 234,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</a:t>
            </a:r>
            <a:r>
              <a:rPr lang="en-US" sz="1400" dirty="0" err="1">
                <a:latin typeface="Consolas" panose="020B0609020204030204" pitchFamily="49" charset="0"/>
              </a:rPr>
              <a:t>in_publication</a:t>
            </a:r>
            <a:r>
              <a:rPr lang="en-US" sz="1400" dirty="0">
                <a:latin typeface="Consolas" panose="020B0609020204030204" pitchFamily="49" charset="0"/>
              </a:rPr>
              <a:t>": true,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	"subtitle": null</a:t>
            </a:r>
            <a:endParaRPr lang="nl-BE" sz="1200" dirty="0">
              <a:latin typeface="Consolas" panose="020B0609020204030204" pitchFamily="49" charset="0"/>
            </a:endParaRPr>
          </a:p>
          <a:p>
            <a:pPr marL="354013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nl-BE" sz="1200" dirty="0">
              <a:latin typeface="Consolas" panose="020B0609020204030204" pitchFamily="49" charset="0"/>
            </a:endParaRPr>
          </a:p>
          <a:p>
            <a:pPr lvl="1">
              <a:defRPr/>
            </a:pPr>
            <a:endParaRPr lang="nl-BE" dirty="0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E2B8A62D-7342-4093-B172-6F810FD8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86E6F-74C9-4C4E-94D7-5CB4B3E12C81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7EBFF0BF-0579-4B3A-8385-D0307AAB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Tuple and Document Stores</a:t>
            </a:r>
            <a:endParaRPr lang="nl-BE" altLang="nl-BE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F210AF6F-005B-46DE-BEDA-74B0AABB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Items with Keys</a:t>
            </a:r>
          </a:p>
          <a:p>
            <a:r>
              <a:rPr lang="en-US" altLang="nl-BE"/>
              <a:t>Filters and Queries</a:t>
            </a:r>
          </a:p>
          <a:p>
            <a:r>
              <a:rPr lang="en-US" altLang="nl-BE"/>
              <a:t>Complex Queries and Aggregation with MapReduce</a:t>
            </a:r>
          </a:p>
          <a:p>
            <a:r>
              <a:rPr lang="en-US" altLang="nl-BE"/>
              <a:t>SQL After all …</a:t>
            </a:r>
            <a:endParaRPr lang="nl-BE" altLang="nl-BE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6EACDFAE-1199-4530-A245-ECF8452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93357A-3DA5-43F6-BEC6-4CB093C7095E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12E78444-97FE-424E-80DA-AB1669E0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Items with Keys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58BA6B2C-E166-42DD-AD93-700364FD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Most NoSQL document stores will allow you to store items in tables (collections) in a schema-less manner, but will enforce that a primary key be specified</a:t>
            </a:r>
          </a:p>
          <a:p>
            <a:pPr lvl="1"/>
            <a:r>
              <a:rPr lang="en-US" altLang="nl-BE"/>
              <a:t>E.g. Amazon’s DynamoDB, MongoDB ( _id )</a:t>
            </a:r>
          </a:p>
          <a:p>
            <a:r>
              <a:rPr lang="en-US" altLang="nl-BE"/>
              <a:t>Primary key will be used as a partitioning key to create a hash and determine where the data will be stored</a:t>
            </a:r>
            <a:endParaRPr lang="nl-BE" altLang="nl-BE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A9D1D1D2-2D36-440F-8A2E-CD06F4DE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71805-D8E1-4266-904D-76EE16215EFE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B79A9ED4-554B-470C-ABFD-67FE9585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Filters and Queries</a:t>
            </a:r>
            <a:endParaRPr lang="nl-BE" alt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BB96-AC71-42F0-B510-EB4EE785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17638"/>
            <a:ext cx="9474200" cy="4525962"/>
          </a:xfrm>
        </p:spPr>
        <p:txBody>
          <a:bodyPr/>
          <a:lstStyle/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org.bson.Document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com.mongodb.MongoClient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com.mongodb.client.FindIterable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com.mongodb.client.MongoDatabase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java.util.ArrayList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com.mongodb.client.model.Filters</a:t>
            </a:r>
            <a:r>
              <a:rPr lang="en-US" sz="1200" dirty="0">
                <a:latin typeface="Consolas" panose="020B0609020204030204" pitchFamily="49" charset="0"/>
              </a:rPr>
              <a:t>.*;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java.util.Arrays.</a:t>
            </a:r>
            <a:r>
              <a:rPr lang="en-US" sz="1200" i="1" dirty="0" err="1">
                <a:latin typeface="Consolas" panose="020B0609020204030204" pitchFamily="49" charset="0"/>
              </a:rPr>
              <a:t>asList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 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MongoDBExample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main(String... 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MongoClient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mongoClient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MongoClient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MongoDatabase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mongoClient.getDatabase</a:t>
            </a:r>
            <a:r>
              <a:rPr lang="en-US" sz="1200" dirty="0">
                <a:latin typeface="Consolas" panose="020B0609020204030204" pitchFamily="49" charset="0"/>
              </a:rPr>
              <a:t>("test");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// Delete all books first</a:t>
            </a: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</a:t>
            </a:r>
            <a:r>
              <a:rPr lang="en-US" sz="1200" dirty="0" err="1">
                <a:latin typeface="Consolas" panose="020B0609020204030204" pitchFamily="49" charset="0"/>
              </a:rPr>
              <a:t>deleteMany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Document());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// Add some books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</a:t>
            </a:r>
            <a:r>
              <a:rPr lang="en-US" sz="1200" dirty="0" err="1">
                <a:latin typeface="Consolas" panose="020B0609020204030204" pitchFamily="49" charset="0"/>
              </a:rPr>
              <a:t>insertMany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</a:rPr>
              <a:t>&lt;Document&gt;() {{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("My First Book", "</a:t>
            </a:r>
            <a:r>
              <a:rPr lang="en-US" sz="1200" dirty="0" err="1">
                <a:latin typeface="Consolas" panose="020B0609020204030204" pitchFamily="49" charset="0"/>
              </a:rPr>
              <a:t>Wilfried</a:t>
            </a:r>
            <a:r>
              <a:rPr lang="en-US" sz="1200" dirty="0">
                <a:latin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</a:rPr>
              <a:t>Lemahieu</a:t>
            </a:r>
            <a:r>
              <a:rPr lang="en-US" sz="1200" dirty="0">
                <a:latin typeface="Consolas" panose="020B0609020204030204" pitchFamily="49" charset="0"/>
              </a:rPr>
              <a:t>", 12,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String[]{"drama"}));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("My Second Book", "</a:t>
            </a:r>
            <a:r>
              <a:rPr lang="en-US" sz="1200" dirty="0" err="1">
                <a:latin typeface="Consolas" panose="020B0609020204030204" pitchFamily="49" charset="0"/>
              </a:rPr>
              <a:t>Seppe</a:t>
            </a:r>
            <a:r>
              <a:rPr lang="en-US" sz="1200" dirty="0">
                <a:latin typeface="Consolas" panose="020B0609020204030204" pitchFamily="49" charset="0"/>
              </a:rPr>
              <a:t>", “</a:t>
            </a:r>
            <a:r>
              <a:rPr lang="en-US" sz="1200" dirty="0" err="1">
                <a:latin typeface="Consolas" panose="020B0609020204030204" pitchFamily="49" charset="0"/>
              </a:rPr>
              <a:t>vanden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Broucke</a:t>
            </a:r>
            <a:r>
              <a:rPr lang="en-US" sz="1200" dirty="0">
                <a:latin typeface="Consolas" panose="020B0609020204030204" pitchFamily="49" charset="0"/>
              </a:rPr>
              <a:t>", 437,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String[]{"fantasy", "thriller"}));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("My Third Book", "</a:t>
            </a:r>
            <a:r>
              <a:rPr lang="en-US" sz="1200" dirty="0" err="1">
                <a:latin typeface="Consolas" panose="020B0609020204030204" pitchFamily="49" charset="0"/>
              </a:rPr>
              <a:t>Seppe</a:t>
            </a:r>
            <a:r>
              <a:rPr lang="en-US" sz="1200" dirty="0">
                <a:latin typeface="Consolas" panose="020B0609020204030204" pitchFamily="49" charset="0"/>
              </a:rPr>
              <a:t>", “</a:t>
            </a:r>
            <a:r>
              <a:rPr lang="en-US" sz="1200" dirty="0" err="1">
                <a:latin typeface="Consolas" panose="020B0609020204030204" pitchFamily="49" charset="0"/>
              </a:rPr>
              <a:t>vanden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Broucke</a:t>
            </a:r>
            <a:r>
              <a:rPr lang="en-US" sz="1200" dirty="0">
                <a:latin typeface="Consolas" panose="020B0609020204030204" pitchFamily="49" charset="0"/>
              </a:rPr>
              <a:t>", 200, </a:t>
            </a:r>
            <a:r>
              <a:rPr lang="en-US" sz="1200" b="1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latin typeface="Consolas" panose="020B0609020204030204" pitchFamily="49" charset="0"/>
              </a:rPr>
              <a:t>String[]{"educational"}));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add(</a:t>
            </a:r>
            <a:r>
              <a:rPr lang="en-US" sz="1200" i="1" dirty="0" err="1">
                <a:latin typeface="Consolas" panose="020B0609020204030204" pitchFamily="49" charset="0"/>
              </a:rPr>
              <a:t>getBookDocument</a:t>
            </a:r>
            <a:r>
              <a:rPr lang="en-US" sz="1200" dirty="0">
                <a:latin typeface="Consolas" panose="020B0609020204030204" pitchFamily="49" charset="0"/>
              </a:rPr>
              <a:t>("Java Programming", "Bart", "Baesens", 100,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String[]{"educational"}));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}});</a:t>
            </a:r>
          </a:p>
          <a:p>
            <a:pPr marL="265113" indent="0">
              <a:buFont typeface="Arial" panose="020B0604020202020204" pitchFamily="34" charset="0"/>
              <a:buNone/>
              <a:defRPr/>
            </a:pPr>
            <a:endParaRPr lang="nl-BE" sz="1200" dirty="0">
              <a:latin typeface="Consolas" panose="020B0609020204030204" pitchFamily="49" charset="0"/>
            </a:endParaRPr>
          </a:p>
          <a:p>
            <a:pPr marL="265113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9C1F7055-3F19-41B3-B136-350104CB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ED1630-65A5-4350-A80C-8271FB485E69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94573596-DF9C-4458-A5A5-986AD6A4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Filters and Queries</a:t>
            </a:r>
            <a:endParaRPr lang="nl-BE" alt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6531-2721-4E50-B81C-D1749CF6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1219200"/>
            <a:ext cx="951865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// Perform query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FindIterable</a:t>
            </a:r>
            <a:r>
              <a:rPr lang="en-US" sz="1200" dirty="0">
                <a:latin typeface="Consolas" panose="020B0609020204030204" pitchFamily="49" charset="0"/>
              </a:rPr>
              <a:t>&lt;Document&gt; result =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("books").find(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                </a:t>
            </a:r>
            <a:r>
              <a:rPr lang="en-US" sz="1200" i="1" dirty="0">
                <a:latin typeface="Consolas" panose="020B0609020204030204" pitchFamily="49" charset="0"/>
              </a:rPr>
              <a:t>and</a:t>
            </a:r>
            <a:r>
              <a:rPr lang="en-US" sz="1200" dirty="0">
                <a:latin typeface="Consolas" panose="020B0609020204030204" pitchFamily="49" charset="0"/>
              </a:rPr>
              <a:t>(    </a:t>
            </a:r>
            <a:r>
              <a:rPr lang="en-US" sz="1200" i="1" dirty="0" err="1">
                <a:latin typeface="Consolas" panose="020B0609020204030204" pitchFamily="49" charset="0"/>
              </a:rPr>
              <a:t>eq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author.last_name</a:t>
            </a:r>
            <a:r>
              <a:rPr lang="en-US" sz="1200" dirty="0">
                <a:latin typeface="Consolas" panose="020B0609020204030204" pitchFamily="49" charset="0"/>
              </a:rPr>
              <a:t>", “</a:t>
            </a:r>
            <a:r>
              <a:rPr lang="en-US" sz="1200" dirty="0" err="1">
                <a:latin typeface="Consolas" panose="020B0609020204030204" pitchFamily="49" charset="0"/>
              </a:rPr>
              <a:t>vanden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Broucke</a:t>
            </a:r>
            <a:r>
              <a:rPr lang="en-US" sz="1200" dirty="0">
                <a:latin typeface="Consolas" panose="020B0609020204030204" pitchFamily="49" charset="0"/>
              </a:rPr>
              <a:t>"), 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fr-BE" sz="1200" i="1" dirty="0" err="1">
                <a:latin typeface="Consolas" panose="020B0609020204030204" pitchFamily="49" charset="0"/>
              </a:rPr>
              <a:t>eq</a:t>
            </a:r>
            <a:r>
              <a:rPr lang="fr-BE" sz="1200" dirty="0">
                <a:latin typeface="Consolas" panose="020B0609020204030204" pitchFamily="49" charset="0"/>
              </a:rPr>
              <a:t>("genres", "thriller"), 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                                </a:t>
            </a:r>
            <a:r>
              <a:rPr lang="fr-BE" sz="1200" i="1" dirty="0">
                <a:latin typeface="Consolas" panose="020B0609020204030204" pitchFamily="49" charset="0"/>
              </a:rPr>
              <a:t>gt</a:t>
            </a:r>
            <a:r>
              <a:rPr lang="fr-BE" sz="1200" dirty="0">
                <a:latin typeface="Consolas" panose="020B0609020204030204" pitchFamily="49" charset="0"/>
              </a:rPr>
              <a:t>("</a:t>
            </a:r>
            <a:r>
              <a:rPr lang="fr-BE" sz="1200" dirty="0" err="1">
                <a:latin typeface="Consolas" panose="020B0609020204030204" pitchFamily="49" charset="0"/>
              </a:rPr>
              <a:t>nrPages</a:t>
            </a:r>
            <a:r>
              <a:rPr lang="fr-BE" sz="1200" dirty="0">
                <a:latin typeface="Consolas" panose="020B0609020204030204" pitchFamily="49" charset="0"/>
              </a:rPr>
              <a:t>", 100)));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 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(Document r : result) {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latin typeface="Consolas" panose="020B0609020204030204" pitchFamily="49" charset="0"/>
              </a:rPr>
              <a:t>out</a:t>
            </a:r>
            <a:r>
              <a:rPr lang="en-US" sz="1200" dirty="0" err="1">
                <a:latin typeface="Consolas" panose="020B0609020204030204" pitchFamily="49" charset="0"/>
              </a:rPr>
              <a:t>.println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r.toString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    // Increase the number of pages: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db.getCollection</a:t>
            </a:r>
            <a:r>
              <a:rPr lang="en-US" sz="1200" dirty="0">
                <a:latin typeface="Consolas" panose="020B0609020204030204" pitchFamily="49" charset="0"/>
              </a:rPr>
              <a:t>("books").</a:t>
            </a:r>
            <a:r>
              <a:rPr lang="en-US" sz="1200" dirty="0" err="1">
                <a:latin typeface="Consolas" panose="020B0609020204030204" pitchFamily="49" charset="0"/>
              </a:rPr>
              <a:t>updateOne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           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Document("_id", </a:t>
            </a:r>
            <a:r>
              <a:rPr lang="en-US" sz="1200" dirty="0" err="1">
                <a:latin typeface="Consolas" panose="020B0609020204030204" pitchFamily="49" charset="0"/>
              </a:rPr>
              <a:t>r.get</a:t>
            </a:r>
            <a:r>
              <a:rPr lang="en-US" sz="1200" dirty="0">
                <a:latin typeface="Consolas" panose="020B0609020204030204" pitchFamily="49" charset="0"/>
              </a:rPr>
              <a:t>("_id")),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            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Document("$set", </a:t>
            </a:r>
            <a:br>
              <a:rPr lang="fr-BE" sz="1200" dirty="0">
                <a:latin typeface="Consolas" panose="020B0609020204030204" pitchFamily="49" charset="0"/>
              </a:rPr>
            </a:br>
            <a:r>
              <a:rPr lang="fr-BE" sz="1200" dirty="0">
                <a:latin typeface="Consolas" panose="020B0609020204030204" pitchFamily="49" charset="0"/>
              </a:rPr>
              <a:t>                      </a:t>
            </a:r>
            <a:r>
              <a:rPr lang="fr-BE" sz="1200" b="1" dirty="0">
                <a:latin typeface="Consolas" panose="020B0609020204030204" pitchFamily="49" charset="0"/>
              </a:rPr>
              <a:t>new</a:t>
            </a:r>
            <a:r>
              <a:rPr lang="fr-BE" sz="1200" dirty="0">
                <a:latin typeface="Consolas" panose="020B0609020204030204" pitchFamily="49" charset="0"/>
              </a:rPr>
              <a:t> Document("</a:t>
            </a:r>
            <a:r>
              <a:rPr lang="fr-BE" sz="1200" dirty="0" err="1">
                <a:latin typeface="Consolas" panose="020B0609020204030204" pitchFamily="49" charset="0"/>
              </a:rPr>
              <a:t>nrPages</a:t>
            </a:r>
            <a:r>
              <a:rPr lang="fr-BE" sz="1200" dirty="0">
                <a:latin typeface="Consolas" panose="020B0609020204030204" pitchFamily="49" charset="0"/>
              </a:rPr>
              <a:t>", </a:t>
            </a:r>
            <a:r>
              <a:rPr lang="fr-BE" sz="1200" dirty="0" err="1">
                <a:latin typeface="Consolas" panose="020B0609020204030204" pitchFamily="49" charset="0"/>
              </a:rPr>
              <a:t>r.getInteger</a:t>
            </a:r>
            <a:r>
              <a:rPr lang="fr-BE" sz="1200" dirty="0">
                <a:latin typeface="Consolas" panose="020B0609020204030204" pitchFamily="49" charset="0"/>
              </a:rPr>
              <a:t>("</a:t>
            </a:r>
            <a:r>
              <a:rPr lang="fr-BE" sz="1200" dirty="0" err="1">
                <a:latin typeface="Consolas" panose="020B0609020204030204" pitchFamily="49" charset="0"/>
              </a:rPr>
              <a:t>nrPages</a:t>
            </a:r>
            <a:r>
              <a:rPr lang="fr-BE" sz="1200" dirty="0">
                <a:latin typeface="Consolas" panose="020B0609020204030204" pitchFamily="49" charset="0"/>
              </a:rPr>
              <a:t>") + 100)));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}   </a:t>
            </a: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mongoClient.close</a:t>
            </a:r>
            <a:r>
              <a:rPr lang="en-US" sz="1200" dirty="0">
                <a:latin typeface="Consolas" panose="020B0609020204030204" pitchFamily="49" charset="0"/>
              </a:rPr>
              <a:t>();}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b="1" dirty="0">
                <a:latin typeface="Consolas" panose="020B0609020204030204" pitchFamily="49" charset="0"/>
              </a:rPr>
              <a:t>public</a:t>
            </a: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b="1" dirty="0">
                <a:latin typeface="Consolas" panose="020B0609020204030204" pitchFamily="49" charset="0"/>
              </a:rPr>
              <a:t>static</a:t>
            </a:r>
            <a:r>
              <a:rPr lang="en-US" altLang="nl-BE" sz="1200" dirty="0">
                <a:latin typeface="Consolas" panose="020B0609020204030204" pitchFamily="49" charset="0"/>
              </a:rPr>
              <a:t> Document </a:t>
            </a:r>
            <a:r>
              <a:rPr lang="en-US" altLang="nl-BE" sz="1200" dirty="0" err="1">
                <a:latin typeface="Consolas" panose="020B0609020204030204" pitchFamily="49" charset="0"/>
              </a:rPr>
              <a:t>getBookDocument</a:t>
            </a:r>
            <a:r>
              <a:rPr lang="en-US" altLang="nl-BE" sz="1200" dirty="0">
                <a:latin typeface="Consolas" panose="020B0609020204030204" pitchFamily="49" charset="0"/>
              </a:rPr>
              <a:t>(String title, 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String </a:t>
            </a:r>
            <a:r>
              <a:rPr lang="en-US" altLang="nl-BE" sz="1200" dirty="0" err="1">
                <a:latin typeface="Consolas" panose="020B0609020204030204" pitchFamily="49" charset="0"/>
              </a:rPr>
              <a:t>authorFirst</a:t>
            </a:r>
            <a:r>
              <a:rPr lang="en-US" altLang="nl-BE" sz="1200" dirty="0">
                <a:latin typeface="Consolas" panose="020B0609020204030204" pitchFamily="49" charset="0"/>
              </a:rPr>
              <a:t>, String </a:t>
            </a:r>
            <a:r>
              <a:rPr lang="en-US" altLang="nl-BE" sz="1200" dirty="0" err="1">
                <a:latin typeface="Consolas" panose="020B0609020204030204" pitchFamily="49" charset="0"/>
              </a:rPr>
              <a:t>authorLast</a:t>
            </a:r>
            <a:r>
              <a:rPr lang="en-US" altLang="nl-BE" sz="1200" dirty="0">
                <a:latin typeface="Consolas" panose="020B0609020204030204" pitchFamily="49" charset="0"/>
              </a:rPr>
              <a:t>,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</a:t>
            </a:r>
            <a:r>
              <a:rPr lang="en-US" altLang="nl-BE" sz="1200" b="1" dirty="0" err="1">
                <a:latin typeface="Consolas" panose="020B0609020204030204" pitchFamily="49" charset="0"/>
              </a:rPr>
              <a:t>int</a:t>
            </a: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dirty="0" err="1">
                <a:latin typeface="Consolas" panose="020B0609020204030204" pitchFamily="49" charset="0"/>
              </a:rPr>
              <a:t>nrPages</a:t>
            </a:r>
            <a:r>
              <a:rPr lang="en-US" altLang="nl-BE" sz="1200" dirty="0">
                <a:latin typeface="Consolas" panose="020B0609020204030204" pitchFamily="49" charset="0"/>
              </a:rPr>
              <a:t>, String[] genres) {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</a:t>
            </a:r>
            <a:r>
              <a:rPr lang="en-US" altLang="nl-BE" sz="1200" b="1" dirty="0">
                <a:latin typeface="Consolas" panose="020B0609020204030204" pitchFamily="49" charset="0"/>
              </a:rPr>
              <a:t>return</a:t>
            </a:r>
            <a:r>
              <a:rPr lang="en-US" altLang="nl-BE" sz="1200" dirty="0">
                <a:latin typeface="Consolas" panose="020B0609020204030204" pitchFamily="49" charset="0"/>
              </a:rPr>
              <a:t> </a:t>
            </a:r>
            <a:r>
              <a:rPr lang="en-US" altLang="nl-BE" sz="1200" b="1" dirty="0">
                <a:latin typeface="Consolas" panose="020B0609020204030204" pitchFamily="49" charset="0"/>
              </a:rPr>
              <a:t>new</a:t>
            </a:r>
            <a:r>
              <a:rPr lang="en-US" altLang="nl-BE" sz="1200" dirty="0">
                <a:latin typeface="Consolas" panose="020B0609020204030204" pitchFamily="49" charset="0"/>
              </a:rPr>
              <a:t> Document("author", </a:t>
            </a:r>
            <a:r>
              <a:rPr lang="en-US" altLang="nl-BE" sz="1200" b="1" dirty="0">
                <a:latin typeface="Consolas" panose="020B0609020204030204" pitchFamily="49" charset="0"/>
              </a:rPr>
              <a:t>new</a:t>
            </a:r>
            <a:r>
              <a:rPr lang="en-US" altLang="nl-BE" sz="1200" dirty="0">
                <a:latin typeface="Consolas" panose="020B0609020204030204" pitchFamily="49" charset="0"/>
              </a:rPr>
              <a:t> Document()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             .append("</a:t>
            </a:r>
            <a:r>
              <a:rPr lang="en-US" altLang="nl-BE" sz="1200" dirty="0" err="1">
                <a:latin typeface="Consolas" panose="020B0609020204030204" pitchFamily="49" charset="0"/>
              </a:rPr>
              <a:t>first_name</a:t>
            </a:r>
            <a:r>
              <a:rPr lang="en-US" altLang="nl-BE" sz="1200" dirty="0">
                <a:latin typeface="Consolas" panose="020B0609020204030204" pitchFamily="49" charset="0"/>
              </a:rPr>
              <a:t>", </a:t>
            </a:r>
            <a:r>
              <a:rPr lang="en-US" altLang="nl-BE" sz="1200" dirty="0" err="1">
                <a:latin typeface="Consolas" panose="020B0609020204030204" pitchFamily="49" charset="0"/>
              </a:rPr>
              <a:t>authorFirst</a:t>
            </a:r>
            <a:r>
              <a:rPr lang="en-US" altLang="nl-BE" sz="1200" dirty="0">
                <a:latin typeface="Consolas" panose="020B0609020204030204" pitchFamily="49" charset="0"/>
              </a:rPr>
              <a:t>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             .append("</a:t>
            </a:r>
            <a:r>
              <a:rPr lang="en-US" altLang="nl-BE" sz="1200" dirty="0" err="1">
                <a:latin typeface="Consolas" panose="020B0609020204030204" pitchFamily="49" charset="0"/>
              </a:rPr>
              <a:t>last_name</a:t>
            </a:r>
            <a:r>
              <a:rPr lang="en-US" altLang="nl-BE" sz="1200" dirty="0">
                <a:latin typeface="Consolas" panose="020B0609020204030204" pitchFamily="49" charset="0"/>
              </a:rPr>
              <a:t>", </a:t>
            </a:r>
            <a:r>
              <a:rPr lang="en-US" altLang="nl-BE" sz="1200" dirty="0" err="1">
                <a:latin typeface="Consolas" panose="020B0609020204030204" pitchFamily="49" charset="0"/>
              </a:rPr>
              <a:t>authorLast</a:t>
            </a:r>
            <a:r>
              <a:rPr lang="en-US" altLang="nl-BE" sz="1200" dirty="0">
                <a:latin typeface="Consolas" panose="020B0609020204030204" pitchFamily="49" charset="0"/>
              </a:rPr>
              <a:t>))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             .append("title", title)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             .append("</a:t>
            </a:r>
            <a:r>
              <a:rPr lang="en-US" altLang="nl-BE" sz="1200" dirty="0" err="1">
                <a:latin typeface="Consolas" panose="020B0609020204030204" pitchFamily="49" charset="0"/>
              </a:rPr>
              <a:t>nrPages</a:t>
            </a:r>
            <a:r>
              <a:rPr lang="en-US" altLang="nl-BE" sz="1200" dirty="0">
                <a:latin typeface="Consolas" panose="020B0609020204030204" pitchFamily="49" charset="0"/>
              </a:rPr>
              <a:t>", </a:t>
            </a:r>
            <a:r>
              <a:rPr lang="en-US" altLang="nl-BE" sz="1200" dirty="0" err="1">
                <a:latin typeface="Consolas" panose="020B0609020204030204" pitchFamily="49" charset="0"/>
              </a:rPr>
              <a:t>nrPages</a:t>
            </a:r>
            <a:r>
              <a:rPr lang="en-US" altLang="nl-BE" sz="1200" dirty="0">
                <a:latin typeface="Consolas" panose="020B0609020204030204" pitchFamily="49" charset="0"/>
              </a:rPr>
              <a:t>)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72390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             .append("genres", </a:t>
            </a:r>
            <a:r>
              <a:rPr lang="en-US" altLang="nl-BE" sz="1200" i="1" dirty="0" err="1">
                <a:latin typeface="Consolas" panose="020B0609020204030204" pitchFamily="49" charset="0"/>
              </a:rPr>
              <a:t>asList</a:t>
            </a:r>
            <a:r>
              <a:rPr lang="en-US" altLang="nl-BE" sz="1200" dirty="0">
                <a:latin typeface="Consolas" panose="020B0609020204030204" pitchFamily="49" charset="0"/>
              </a:rPr>
              <a:t>(genres));}}</a:t>
            </a:r>
            <a:endParaRPr lang="nl-BE" alt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nl-BE" sz="12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sz="11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>
                <a:latin typeface="Consolas" panose="020B0609020204030204" pitchFamily="49" charset="0"/>
              </a:rPr>
              <a:t>            </a:t>
            </a:r>
            <a:endParaRPr lang="nl-BE" sz="11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nl-BE" dirty="0">
              <a:latin typeface="Consolas" panose="020B0609020204030204" pitchFamily="49" charset="0"/>
            </a:endParaRPr>
          </a:p>
          <a:p>
            <a:pPr>
              <a:defRPr/>
            </a:pPr>
            <a:endParaRPr lang="nl-BE" dirty="0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3718C523-0753-4788-AB02-C2ECA89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6CD4D-89A6-4C79-AEC3-405533384020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>
            <a:extLst>
              <a:ext uri="{FF2B5EF4-FFF2-40B4-BE49-F238E27FC236}">
                <a16:creationId xmlns:a16="http://schemas.microsoft.com/office/drawing/2014/main" id="{F0848430-10F9-403D-BF66-3AF3018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Exploring a Social Graph</a:t>
            </a:r>
            <a:endParaRPr lang="nl-BE" altLang="nl-BE"/>
          </a:p>
        </p:txBody>
      </p:sp>
      <p:sp>
        <p:nvSpPr>
          <p:cNvPr id="168963" name="Content Placeholder 2">
            <a:extLst>
              <a:ext uri="{FF2B5EF4-FFF2-40B4-BE49-F238E27FC236}">
                <a16:creationId xmlns:a16="http://schemas.microsoft.com/office/drawing/2014/main" id="{B2F26E18-B187-4EAC-992A-D479110B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0"/>
            <a:ext cx="8915400" cy="4525963"/>
          </a:xfrm>
        </p:spPr>
        <p:txBody>
          <a:bodyPr/>
          <a:lstStyle/>
          <a:p>
            <a:r>
              <a:rPr lang="en-US" altLang="nl-BE"/>
              <a:t>Example: a social graph for a book reading club, modeling genres, books and readers </a:t>
            </a:r>
            <a:endParaRPr lang="nl-BE" altLang="nl-BE"/>
          </a:p>
        </p:txBody>
      </p:sp>
      <p:sp>
        <p:nvSpPr>
          <p:cNvPr id="168964" name="Slide Number Placeholder 3">
            <a:extLst>
              <a:ext uri="{FF2B5EF4-FFF2-40B4-BE49-F238E27FC236}">
                <a16:creationId xmlns:a16="http://schemas.microsoft.com/office/drawing/2014/main" id="{41872AAD-EA9B-4346-9B00-0476E6E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3076C-9017-491F-A937-8D7C55BBC65D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68965" name="Picture 4">
            <a:extLst>
              <a:ext uri="{FF2B5EF4-FFF2-40B4-BE49-F238E27FC236}">
                <a16:creationId xmlns:a16="http://schemas.microsoft.com/office/drawing/2014/main" id="{3238A9FB-CDDA-442C-9EF8-80700854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813" y="2798763"/>
            <a:ext cx="5954712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>
            <a:extLst>
              <a:ext uri="{FF2B5EF4-FFF2-40B4-BE49-F238E27FC236}">
                <a16:creationId xmlns:a16="http://schemas.microsoft.com/office/drawing/2014/main" id="{3FAF4609-D708-4DEB-9AF0-02CE8F68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Exploring a Social Graph</a:t>
            </a:r>
            <a:endParaRPr lang="nl-BE" altLang="nl-BE"/>
          </a:p>
        </p:txBody>
      </p:sp>
      <p:sp>
        <p:nvSpPr>
          <p:cNvPr id="171011" name="Content Placeholder 2">
            <a:extLst>
              <a:ext uri="{FF2B5EF4-FFF2-40B4-BE49-F238E27FC236}">
                <a16:creationId xmlns:a16="http://schemas.microsoft.com/office/drawing/2014/main" id="{69507AD1-3EB6-4175-A87A-57711FB1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r>
              <a:rPr lang="en-US" altLang="nl-BE" sz="1200">
                <a:latin typeface="Consolas" panose="020B0609020204030204" pitchFamily="49" charset="0"/>
              </a:rPr>
              <a:t> (Bart:Reader   {name:'Bart Baesens', age:32})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r>
              <a:rPr lang="en-US" altLang="nl-BE" sz="1200">
                <a:latin typeface="Consolas" panose="020B0609020204030204" pitchFamily="49" charset="0"/>
              </a:rPr>
              <a:t> (Seppe:Reader  {name:'Seppe vanden Broucke', age:30})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100">
                <a:latin typeface="Consolas" panose="020B0609020204030204" pitchFamily="49" charset="0"/>
              </a:rPr>
              <a:t>…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100">
                <a:latin typeface="Consolas" panose="020B0609020204030204" pitchFamily="49" charset="0"/>
              </a:rPr>
              <a:t> 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r>
              <a:rPr lang="en-US" altLang="nl-BE" sz="1200">
                <a:latin typeface="Consolas" panose="020B0609020204030204" pitchFamily="49" charset="0"/>
              </a:rPr>
              <a:t> (Fantasy:Genre {name:'fantasy'})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r>
              <a:rPr lang="en-US" altLang="nl-BE" sz="1200">
                <a:latin typeface="Consolas" panose="020B0609020204030204" pitchFamily="49" charset="0"/>
              </a:rPr>
              <a:t> (Education:Genre {name:'education'})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100">
                <a:latin typeface="Consolas" panose="020B0609020204030204" pitchFamily="49" charset="0"/>
              </a:rPr>
              <a:t>…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100">
                <a:latin typeface="Consolas" panose="020B0609020204030204" pitchFamily="49" charset="0"/>
              </a:rPr>
              <a:t> 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r>
              <a:rPr lang="en-US" altLang="nl-BE" sz="1200">
                <a:latin typeface="Consolas" panose="020B0609020204030204" pitchFamily="49" charset="0"/>
              </a:rPr>
              <a:t> (b01:Book   {title:'My First Book'})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CREATE (b02:Book   {title:'A Thriller Unleashed'})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100">
                <a:latin typeface="Consolas" panose="020B0609020204030204" pitchFamily="49" charset="0"/>
              </a:rPr>
              <a:t>…</a:t>
            </a:r>
            <a:endParaRPr lang="nl-BE" altLang="nl-BE" sz="12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100">
                <a:latin typeface="Consolas" panose="020B0609020204030204" pitchFamily="49" charset="0"/>
              </a:rPr>
              <a:t> 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endParaRPr lang="nl-BE" altLang="nl-BE" sz="12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  (b01)-[:IS_GENRE]-&gt;(Education),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  </a:t>
            </a:r>
            <a:r>
              <a:rPr lang="fr-BE" altLang="nl-BE" sz="1200">
                <a:latin typeface="Consolas" panose="020B0609020204030204" pitchFamily="49" charset="0"/>
              </a:rPr>
              <a:t>(b02)-[:IS_GENRE]-&gt;(Thriller),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altLang="nl-BE" sz="1100">
                <a:latin typeface="Consolas" panose="020B0609020204030204" pitchFamily="49" charset="0"/>
              </a:rPr>
              <a:t>…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100">
                <a:latin typeface="Consolas" panose="020B0609020204030204" pitchFamily="49" charset="0"/>
              </a:rPr>
              <a:t> 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endParaRPr lang="nl-BE" altLang="nl-BE" sz="12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  (Bart)-[:FRIEND_OF]-&gt;(Seppe),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  (Bart)-[:FRIEND_OF]-&gt;(Wilfried),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altLang="nl-BE" sz="1100">
                <a:latin typeface="Consolas" panose="020B0609020204030204" pitchFamily="49" charset="0"/>
              </a:rPr>
              <a:t>…</a:t>
            </a:r>
            <a:r>
              <a:rPr lang="en-US" altLang="nl-BE" sz="1100">
                <a:latin typeface="Consolas" panose="020B0609020204030204" pitchFamily="49" charset="0"/>
              </a:rPr>
              <a:t> </a:t>
            </a:r>
            <a:endParaRPr lang="nl-BE" altLang="nl-BE" sz="11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 b="1">
                <a:latin typeface="Consolas" panose="020B0609020204030204" pitchFamily="49" charset="0"/>
              </a:rPr>
              <a:t>CREATE</a:t>
            </a:r>
            <a:endParaRPr lang="nl-BE" altLang="nl-BE" sz="12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200">
                <a:latin typeface="Consolas" panose="020B0609020204030204" pitchFamily="49" charset="0"/>
              </a:rPr>
              <a:t>  (Bart)-[:LIKES]-&gt;(b01), (Bart)-[:LIKES]-&gt;(b03), </a:t>
            </a:r>
            <a:br>
              <a:rPr lang="en-US" altLang="nl-BE" sz="1200">
                <a:latin typeface="Consolas" panose="020B0609020204030204" pitchFamily="49" charset="0"/>
              </a:rPr>
            </a:br>
            <a:r>
              <a:rPr lang="en-US" altLang="nl-BE" sz="1200">
                <a:latin typeface="Consolas" panose="020B0609020204030204" pitchFamily="49" charset="0"/>
              </a:rPr>
              <a:t>  (Bart)-[:LIKES]-&gt;(b05), (Bart)-[:LIKES]-&gt;(b06),</a:t>
            </a:r>
            <a:endParaRPr lang="nl-BE" altLang="nl-BE" sz="12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  …</a:t>
            </a:r>
            <a:endParaRPr lang="nl-BE" altLang="nl-BE" sz="1400">
              <a:latin typeface="Consolas" panose="020B0609020204030204" pitchFamily="49" charset="0"/>
            </a:endParaRPr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49C7EEF8-883D-46EC-A9AB-849AF430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202A2E-2897-497D-8F5C-A6D950621C5A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>
            <a:extLst>
              <a:ext uri="{FF2B5EF4-FFF2-40B4-BE49-F238E27FC236}">
                <a16:creationId xmlns:a16="http://schemas.microsoft.com/office/drawing/2014/main" id="{1E0714CC-1F33-4164-BDEF-27A82B1F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Exploring a Social Graph</a:t>
            </a:r>
            <a:endParaRPr lang="nl-BE" altLang="nl-BE"/>
          </a:p>
        </p:txBody>
      </p:sp>
      <p:sp>
        <p:nvSpPr>
          <p:cNvPr id="173059" name="Slide Number Placeholder 3">
            <a:extLst>
              <a:ext uri="{FF2B5EF4-FFF2-40B4-BE49-F238E27FC236}">
                <a16:creationId xmlns:a16="http://schemas.microsoft.com/office/drawing/2014/main" id="{3671C1B5-6EFC-49A3-899D-8EB9649D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62F6F-E343-480B-A784-BB97559BBABF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3060" name="Picture 4">
            <a:extLst>
              <a:ext uri="{FF2B5EF4-FFF2-40B4-BE49-F238E27FC236}">
                <a16:creationId xmlns:a16="http://schemas.microsoft.com/office/drawing/2014/main" id="{D28A89D4-2D93-4C33-ABDB-BE2153F2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0675" y="1262063"/>
            <a:ext cx="4652963" cy="524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>
            <a:extLst>
              <a:ext uri="{FF2B5EF4-FFF2-40B4-BE49-F238E27FC236}">
                <a16:creationId xmlns:a16="http://schemas.microsoft.com/office/drawing/2014/main" id="{C682F477-C2CE-41B6-B6EB-E6DECDF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Conclusion</a:t>
            </a:r>
            <a:endParaRPr lang="nl-BE" altLang="nl-BE"/>
          </a:p>
        </p:txBody>
      </p:sp>
      <p:sp>
        <p:nvSpPr>
          <p:cNvPr id="191491" name="Content Placeholder 2">
            <a:extLst>
              <a:ext uri="{FF2B5EF4-FFF2-40B4-BE49-F238E27FC236}">
                <a16:creationId xmlns:a16="http://schemas.microsoft.com/office/drawing/2014/main" id="{2E25B558-F0EC-4D20-8914-7D39E2B7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The NoSQL movement</a:t>
            </a:r>
          </a:p>
          <a:p>
            <a:r>
              <a:rPr lang="en-US" altLang="nl-BE"/>
              <a:t>Key-Value stores</a:t>
            </a:r>
          </a:p>
          <a:p>
            <a:r>
              <a:rPr lang="en-US" altLang="nl-BE"/>
              <a:t>Tuple and Document stores</a:t>
            </a:r>
          </a:p>
          <a:p>
            <a:r>
              <a:rPr lang="en-US" altLang="nl-BE"/>
              <a:t>Column-oriented databases</a:t>
            </a:r>
          </a:p>
          <a:p>
            <a:r>
              <a:rPr lang="en-US" altLang="nl-BE"/>
              <a:t>Graph based databases</a:t>
            </a:r>
          </a:p>
          <a:p>
            <a:r>
              <a:rPr lang="en-US" altLang="nl-BE"/>
              <a:t>Other NoSQL categories</a:t>
            </a:r>
            <a:endParaRPr lang="nl-BE" altLang="nl-BE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E45DCCA6-25D4-41CA-8E2C-D9031CA4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9EC34-0546-409C-87AC-2DBE323EC198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5A42064-940E-4636-ACB2-5B6F9871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Introduction</a:t>
            </a:r>
            <a:endParaRPr lang="nl-BE" altLang="nl-BE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C1A5281-4794-4856-AB2D-44CF2685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The NoSQL movement</a:t>
            </a:r>
          </a:p>
          <a:p>
            <a:r>
              <a:rPr lang="en-US" altLang="nl-BE"/>
              <a:t>Key-Value stores</a:t>
            </a:r>
          </a:p>
          <a:p>
            <a:r>
              <a:rPr lang="en-US" altLang="nl-BE"/>
              <a:t>Tuple and Document stores</a:t>
            </a:r>
          </a:p>
          <a:p>
            <a:r>
              <a:rPr lang="en-US" altLang="nl-BE"/>
              <a:t>Column-oriented databases</a:t>
            </a:r>
          </a:p>
          <a:p>
            <a:r>
              <a:rPr lang="en-US" altLang="nl-BE"/>
              <a:t>Graph based databases</a:t>
            </a:r>
          </a:p>
          <a:p>
            <a:r>
              <a:rPr lang="en-US" altLang="nl-BE"/>
              <a:t>Other NoSQL categories</a:t>
            </a:r>
            <a:endParaRPr lang="nl-BE" altLang="nl-BE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F0F9DB7-967F-44C8-8C44-02A7D3A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341B5B-50F2-41FE-B693-3E1FFD7D356E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565BA7F-DD5E-46D6-B28D-C835764A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The NoSQL movement</a:t>
            </a:r>
            <a:endParaRPr lang="nl-BE" altLang="nl-BE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CCFB60C-E5DF-4931-AF4F-236DE204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555750"/>
            <a:ext cx="9358312" cy="5302250"/>
          </a:xfrm>
        </p:spPr>
        <p:txBody>
          <a:bodyPr/>
          <a:lstStyle/>
          <a:p>
            <a:r>
              <a:rPr lang="en-US" altLang="nl-BE" sz="2800"/>
              <a:t>RDBMSs put a lot of emphasis on keeping data consistent. </a:t>
            </a:r>
          </a:p>
          <a:p>
            <a:pPr lvl="1"/>
            <a:r>
              <a:rPr lang="en-US" altLang="nl-BE" sz="2400"/>
              <a:t>Entire database is consistent at all times (ACID)</a:t>
            </a:r>
          </a:p>
          <a:p>
            <a:r>
              <a:rPr lang="en-US" altLang="nl-BE" sz="2800"/>
              <a:t>Focus on consistency may hamper flexibility and scalability</a:t>
            </a:r>
          </a:p>
          <a:p>
            <a:r>
              <a:rPr lang="en-US" altLang="nl-BE" sz="2800"/>
              <a:t>As the data volumes or number of parallel transactions increase, capacity can be increased by</a:t>
            </a:r>
          </a:p>
          <a:p>
            <a:pPr lvl="1"/>
            <a:r>
              <a:rPr lang="en-US" altLang="nl-BE" sz="2400"/>
              <a:t>Vertical scaling: extending storage capacity and/or CPU power of the database server</a:t>
            </a:r>
          </a:p>
          <a:p>
            <a:pPr lvl="1"/>
            <a:r>
              <a:rPr lang="en-US" altLang="nl-BE" sz="2400"/>
              <a:t>Horizontal scaling: multiple DBMS servers being arranged in a cluster</a:t>
            </a:r>
            <a:endParaRPr lang="nl-BE" altLang="nl-BE" sz="240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46B9406-D967-4FAB-8D1D-F6B35429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37CFF-8C31-4E2A-93DF-3C420230C44B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77CC146-5FF0-4AA8-862B-5A23E614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The NoSQL movement</a:t>
            </a:r>
            <a:endParaRPr lang="nl-BE" altLang="nl-BE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202C23A-4F08-475D-98DF-F2A17805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RDBMSs are not good at extensive horizontal scaling</a:t>
            </a:r>
            <a:endParaRPr lang="nl-BE" altLang="nl-BE"/>
          </a:p>
          <a:p>
            <a:pPr lvl="1"/>
            <a:r>
              <a:rPr lang="en-US" altLang="nl-BE" sz="2400"/>
              <a:t>Coordination overhead because of focus on consistency</a:t>
            </a:r>
          </a:p>
          <a:p>
            <a:pPr lvl="1"/>
            <a:r>
              <a:rPr lang="en-US" altLang="nl-BE" sz="2400"/>
              <a:t>Rigid database schemas </a:t>
            </a:r>
          </a:p>
          <a:p>
            <a:r>
              <a:rPr lang="en-US" altLang="nl-BE"/>
              <a:t>Other types of DBMSs needed for situations with massive volumes, flexible data structures and where scalability and availability are more important </a:t>
            </a:r>
            <a:r>
              <a:rPr lang="en-US" altLang="nl-BE">
                <a:sym typeface="Wingdings" panose="05000000000000000000" pitchFamily="2" charset="2"/>
              </a:rPr>
              <a:t> </a:t>
            </a:r>
            <a:r>
              <a:rPr lang="en-US" altLang="nl-BE"/>
              <a:t>NoSQL databases</a:t>
            </a:r>
            <a:endParaRPr lang="nl-BE" altLang="nl-BE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26AD056-440C-490E-8C6E-6F647022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00FB65-D13A-47CD-AC39-0040A0E315AC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86E8E0F-28EA-4A22-8B5C-9240AD9F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The NoSQL movement</a:t>
            </a:r>
            <a:endParaRPr lang="nl-BE" altLang="nl-BE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E458551-9324-40C6-B869-1671367C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1113"/>
            <a:ext cx="9045575" cy="4938712"/>
          </a:xfrm>
        </p:spPr>
        <p:txBody>
          <a:bodyPr/>
          <a:lstStyle/>
          <a:p>
            <a:r>
              <a:rPr lang="en-US" altLang="nl-BE"/>
              <a:t>NoSQL databases</a:t>
            </a:r>
          </a:p>
          <a:p>
            <a:pPr lvl="1"/>
            <a:r>
              <a:rPr lang="en-US" altLang="nl-BE" sz="2400"/>
              <a:t>Describes databases that store and manipulate data in other formats than tabular relations, i.e.  non-relational databases (NoREL)</a:t>
            </a:r>
          </a:p>
          <a:p>
            <a:r>
              <a:rPr lang="en-US" altLang="nl-BE"/>
              <a:t>NoSQL databases aim at near linear horizontal scalability, by distributing data over a cluster of database nodes for the sake of performance as well as availability</a:t>
            </a:r>
          </a:p>
          <a:p>
            <a:r>
              <a:rPr lang="en-US" altLang="nl-BE"/>
              <a:t>Eventual consistency: the data (and its replicas) will become consistent at some point in time after each transaction</a:t>
            </a:r>
            <a:endParaRPr lang="nl-BE" altLang="nl-BE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DB5F46C-57BA-4520-98BF-2140458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4A4FA-9F66-44B0-A9CA-E9691045F683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4E78305-C22B-45D8-ABCA-0553DF07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The NoSQL movement</a:t>
            </a:r>
            <a:endParaRPr lang="nl-BE" altLang="nl-BE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628B5ABB-2550-440B-8CDF-BA9D7621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3635CB-10E7-4040-99A3-35A3DF72B373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5FA45E-FBEC-4914-80E4-88DE0A97413A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1373188"/>
          <a:ext cx="8458200" cy="512127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44001">
                  <a:extLst>
                    <a:ext uri="{9D8B030D-6E8A-4147-A177-3AD203B41FA5}">
                      <a16:colId xmlns:a16="http://schemas.microsoft.com/office/drawing/2014/main" val="3431550722"/>
                    </a:ext>
                  </a:extLst>
                </a:gridCol>
                <a:gridCol w="3358107">
                  <a:extLst>
                    <a:ext uri="{9D8B030D-6E8A-4147-A177-3AD203B41FA5}">
                      <a16:colId xmlns:a16="http://schemas.microsoft.com/office/drawing/2014/main" val="2879840230"/>
                    </a:ext>
                  </a:extLst>
                </a:gridCol>
                <a:gridCol w="3356092">
                  <a:extLst>
                    <a:ext uri="{9D8B030D-6E8A-4147-A177-3AD203B41FA5}">
                      <a16:colId xmlns:a16="http://schemas.microsoft.com/office/drawing/2014/main" val="2660886510"/>
                    </a:ext>
                  </a:extLst>
                </a:gridCol>
              </a:tblGrid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Relational Databases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NoSQL Databases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002478"/>
                  </a:ext>
                </a:extLst>
              </a:tr>
              <a:tr h="14632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Data paradigm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Relational tables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Key-value (tuple) based 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Document based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Column based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Graph based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XML, object based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Others: time series, probabilistic, etc.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52733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Distribution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Single-node and distributed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Mainly distributed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518883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Scalability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Vertical scaling, harder to scale horizontally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Easy to scale horizontally, easy data replication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328117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Openness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Closed and open source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Mainly open source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541068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Schema role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Schema-driven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Mainly schema-free or flexible schema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959248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Query language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SQL as query language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 or simple querying facilities, or special-purpose languages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01694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Transaction mechanism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ACID: Atomicity, Consistency, Isolation, Durability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BASE: Basically available, Soft state, Eventual consistency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929970"/>
                  </a:ext>
                </a:extLst>
              </a:tr>
              <a:tr h="487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Feature set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Many features (triggers, views, stored procedures, etc.)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Simple API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144945"/>
                  </a:ext>
                </a:extLst>
              </a:tr>
              <a:tr h="7316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volume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Capable of handling normal-sized data sets</a:t>
                      </a:r>
                      <a:endParaRPr lang="nl-B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Capable of handling huge amounts of data and/or very high frequencies of read/write requests</a:t>
                      </a:r>
                      <a:endParaRPr lang="nl-B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20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F1023C7-8881-4E5F-8657-A824B882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C6344F4-ADEA-4DC3-B047-B921AC83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Key-value based database stores data as </a:t>
            </a:r>
            <a:br>
              <a:rPr lang="en-US" altLang="nl-BE"/>
            </a:br>
            <a:r>
              <a:rPr lang="en-US" altLang="nl-BE"/>
              <a:t>(key, value) pairs</a:t>
            </a:r>
          </a:p>
          <a:p>
            <a:pPr lvl="1"/>
            <a:r>
              <a:rPr lang="en-US" altLang="nl-BE"/>
              <a:t>Keys are unique </a:t>
            </a:r>
          </a:p>
          <a:p>
            <a:pPr lvl="1"/>
            <a:r>
              <a:rPr lang="en-US" altLang="nl-BE"/>
              <a:t>Hash map, or hash table or dictionary </a:t>
            </a:r>
          </a:p>
          <a:p>
            <a:endParaRPr lang="nl-BE" altLang="nl-BE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78A0E21-0277-45DF-AC5D-501E205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21D7DF-E189-46C8-850E-411D0D304DE9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D17271E-ED4C-4581-B62F-756631C2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Key-value Stores</a:t>
            </a:r>
            <a:endParaRPr lang="nl-BE" altLang="nl-BE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1F928B7-5BF8-4DA0-89B2-A8FFF799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3" y="1311275"/>
            <a:ext cx="89154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b="1">
                <a:latin typeface="Consolas" panose="020B0609020204030204" pitchFamily="49" charset="0"/>
              </a:rPr>
              <a:t>import</a:t>
            </a:r>
            <a:r>
              <a:rPr lang="en-US" altLang="nl-BE" sz="1400">
                <a:latin typeface="Consolas" panose="020B0609020204030204" pitchFamily="49" charset="0"/>
              </a:rPr>
              <a:t> java.util.HashMap;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b="1">
                <a:latin typeface="Consolas" panose="020B0609020204030204" pitchFamily="49" charset="0"/>
              </a:rPr>
              <a:t>import</a:t>
            </a:r>
            <a:r>
              <a:rPr lang="en-US" altLang="nl-BE" sz="1400">
                <a:latin typeface="Consolas" panose="020B0609020204030204" pitchFamily="49" charset="0"/>
              </a:rPr>
              <a:t> java.util.Map;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 b="1">
                <a:latin typeface="Consolas" panose="020B0609020204030204" pitchFamily="49" charset="0"/>
              </a:rPr>
              <a:t>public</a:t>
            </a:r>
            <a:r>
              <a:rPr lang="en-US" altLang="nl-BE" sz="1400">
                <a:latin typeface="Consolas" panose="020B0609020204030204" pitchFamily="49" charset="0"/>
              </a:rPr>
              <a:t> </a:t>
            </a:r>
            <a:r>
              <a:rPr lang="en-US" altLang="nl-BE" sz="1400" b="1">
                <a:latin typeface="Consolas" panose="020B0609020204030204" pitchFamily="49" charset="0"/>
              </a:rPr>
              <a:t>class</a:t>
            </a:r>
            <a:r>
              <a:rPr lang="en-US" altLang="nl-BE" sz="1400">
                <a:latin typeface="Consolas" panose="020B0609020204030204" pitchFamily="49" charset="0"/>
              </a:rPr>
              <a:t> KeyValueStoreExample {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</a:t>
            </a:r>
            <a:r>
              <a:rPr lang="en-US" altLang="nl-BE" sz="1400" b="1">
                <a:latin typeface="Consolas" panose="020B0609020204030204" pitchFamily="49" charset="0"/>
              </a:rPr>
              <a:t>public</a:t>
            </a:r>
            <a:r>
              <a:rPr lang="en-US" altLang="nl-BE" sz="1400">
                <a:latin typeface="Consolas" panose="020B0609020204030204" pitchFamily="49" charset="0"/>
              </a:rPr>
              <a:t> </a:t>
            </a:r>
            <a:r>
              <a:rPr lang="en-US" altLang="nl-BE" sz="1400" b="1">
                <a:latin typeface="Consolas" panose="020B0609020204030204" pitchFamily="49" charset="0"/>
              </a:rPr>
              <a:t>static</a:t>
            </a:r>
            <a:r>
              <a:rPr lang="en-US" altLang="nl-BE" sz="1400">
                <a:latin typeface="Consolas" panose="020B0609020204030204" pitchFamily="49" charset="0"/>
              </a:rPr>
              <a:t> </a:t>
            </a:r>
            <a:r>
              <a:rPr lang="en-US" altLang="nl-BE" sz="1400" b="1">
                <a:latin typeface="Consolas" panose="020B0609020204030204" pitchFamily="49" charset="0"/>
              </a:rPr>
              <a:t>void</a:t>
            </a:r>
            <a:r>
              <a:rPr lang="en-US" altLang="nl-BE" sz="1400">
                <a:latin typeface="Consolas" panose="020B0609020204030204" pitchFamily="49" charset="0"/>
              </a:rPr>
              <a:t> main(String...  args) {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// Keep track of age based on name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Map&lt;String, Integer&gt; age_by_name = </a:t>
            </a:r>
            <a:r>
              <a:rPr lang="en-US" altLang="nl-BE" sz="1400" b="1">
                <a:latin typeface="Consolas" panose="020B0609020204030204" pitchFamily="49" charset="0"/>
              </a:rPr>
              <a:t>new</a:t>
            </a:r>
            <a:r>
              <a:rPr lang="en-US" altLang="nl-BE" sz="1400">
                <a:latin typeface="Consolas" panose="020B0609020204030204" pitchFamily="49" charset="0"/>
              </a:rPr>
              <a:t> HashMap&lt;&gt;();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// Store some entries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age_by_name.put("wilfried", 34);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age_by_name.put("seppe", 30);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age_by_name.put("bart", 46);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age_by_name.put("jeanne", 19);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// Get an entry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</a:t>
            </a:r>
            <a:r>
              <a:rPr lang="en-US" altLang="nl-BE" sz="1400" b="1">
                <a:latin typeface="Consolas" panose="020B0609020204030204" pitchFamily="49" charset="0"/>
              </a:rPr>
              <a:t>int</a:t>
            </a:r>
            <a:r>
              <a:rPr lang="en-US" altLang="nl-BE" sz="1400">
                <a:latin typeface="Consolas" panose="020B0609020204030204" pitchFamily="49" charset="0"/>
              </a:rPr>
              <a:t> age_of_wilfried = age_by_name.get("wilfried");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System.</a:t>
            </a:r>
            <a:r>
              <a:rPr lang="en-US" altLang="nl-BE" sz="1400" b="1" i="1">
                <a:latin typeface="Consolas" panose="020B0609020204030204" pitchFamily="49" charset="0"/>
              </a:rPr>
              <a:t>out</a:t>
            </a:r>
            <a:r>
              <a:rPr lang="en-US" altLang="nl-BE" sz="1400">
                <a:latin typeface="Consolas" panose="020B0609020204030204" pitchFamily="49" charset="0"/>
              </a:rPr>
              <a:t>.println("Wilfried's age: " + age_of_wilfried);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// Keys are unique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	age_by_name.put("seppe", 50); // Overrides previous entry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	}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nl-BE" sz="1400">
                <a:latin typeface="Consolas" panose="020B0609020204030204" pitchFamily="49" charset="0"/>
              </a:rPr>
              <a:t>}</a:t>
            </a: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BE" altLang="nl-BE" sz="1600">
              <a:latin typeface="Consolas" panose="020B0609020204030204" pitchFamily="49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668090D-6CA1-4091-B042-16241080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5294CC-B95C-4CB7-9E4B-C4D7F4BB9527}" type="slidenum">
              <a:rPr lang="nl-NL" altLang="nl-BE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nl-NL" altLang="nl-BE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21789</TotalTime>
  <Words>2161</Words>
  <Application>Microsoft Office PowerPoint</Application>
  <PresentationFormat>A4 Paper (210x297 mm)</PresentationFormat>
  <Paragraphs>327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NoSQL Databases</vt:lpstr>
      <vt:lpstr>  NoSQL Databases (abbreviated version of slides by textbook authors, edited by  J. MacCormick)</vt:lpstr>
      <vt:lpstr>Introduction</vt:lpstr>
      <vt:lpstr>The NoSQL movement</vt:lpstr>
      <vt:lpstr>The NoSQL movement</vt:lpstr>
      <vt:lpstr>The NoSQL movement</vt:lpstr>
      <vt:lpstr>The NoSQL movement</vt:lpstr>
      <vt:lpstr>Key-value Stores</vt:lpstr>
      <vt:lpstr>Key-value Stores</vt:lpstr>
      <vt:lpstr>Key-value Stores</vt:lpstr>
      <vt:lpstr>Key-value Stores</vt:lpstr>
      <vt:lpstr>Key-value Stores</vt:lpstr>
      <vt:lpstr>Key-value Stores</vt:lpstr>
      <vt:lpstr>Key-value Stores</vt:lpstr>
      <vt:lpstr>Key-value Stores</vt:lpstr>
      <vt:lpstr>[discussion of distributed hash tables]</vt:lpstr>
      <vt:lpstr>Tuple and Document Stores</vt:lpstr>
      <vt:lpstr>Tuple and Document Stores</vt:lpstr>
      <vt:lpstr>Tuple and Document Stores</vt:lpstr>
      <vt:lpstr>Tuple and Document Stores</vt:lpstr>
      <vt:lpstr>Tuple and Document Stores</vt:lpstr>
      <vt:lpstr>Items with Keys</vt:lpstr>
      <vt:lpstr>Filters and Queries</vt:lpstr>
      <vt:lpstr>Filters and Queries</vt:lpstr>
      <vt:lpstr>Exploring a Social Graph</vt:lpstr>
      <vt:lpstr>Exploring a Social Graph</vt:lpstr>
      <vt:lpstr>Exploring a Social Graph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Emerging Trends, Challenges and Applications</dc:title>
  <dc:subject>OR48 - Data Mining Stream - Keynote</dc:subject>
  <dc:creator>C. Mues</dc:creator>
  <cp:lastModifiedBy>MacCormick, John</cp:lastModifiedBy>
  <cp:revision>2337</cp:revision>
  <cp:lastPrinted>2015-08-19T09:29:19Z</cp:lastPrinted>
  <dcterms:created xsi:type="dcterms:W3CDTF">2004-11-17T11:45:10Z</dcterms:created>
  <dcterms:modified xsi:type="dcterms:W3CDTF">2022-05-02T12:35:52Z</dcterms:modified>
</cp:coreProperties>
</file>