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33375600" cy="224028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70" autoAdjust="0"/>
    <p:restoredTop sz="94660"/>
  </p:normalViewPr>
  <p:slideViewPr>
    <p:cSldViewPr snapToGrid="0">
      <p:cViewPr>
        <p:scale>
          <a:sx n="42" d="100"/>
          <a:sy n="42" d="100"/>
        </p:scale>
        <p:origin x="-835" y="-266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434"/>
          </a:xfrm>
          <a:prstGeom prst="rect">
            <a:avLst/>
          </a:prstGeom>
        </p:spPr>
        <p:txBody>
          <a:bodyPr vert="horz" lIns="93172" tIns="46586" rIns="93172" bIns="46586" rtlCol="0"/>
          <a:lstStyle>
            <a:lvl1pPr algn="l">
              <a:defRPr sz="1300"/>
            </a:lvl1pPr>
          </a:lstStyle>
          <a:p>
            <a:endParaRPr lang="en-US"/>
          </a:p>
        </p:txBody>
      </p:sp>
      <p:sp>
        <p:nvSpPr>
          <p:cNvPr id="3" name="Date Placeholder 2"/>
          <p:cNvSpPr>
            <a:spLocks noGrp="1"/>
          </p:cNvSpPr>
          <p:nvPr>
            <p:ph type="dt" idx="1"/>
          </p:nvPr>
        </p:nvSpPr>
        <p:spPr>
          <a:xfrm>
            <a:off x="3970938" y="1"/>
            <a:ext cx="3037840" cy="466434"/>
          </a:xfrm>
          <a:prstGeom prst="rect">
            <a:avLst/>
          </a:prstGeom>
        </p:spPr>
        <p:txBody>
          <a:bodyPr vert="horz" lIns="93172" tIns="46586" rIns="93172" bIns="46586" rtlCol="0"/>
          <a:lstStyle>
            <a:lvl1pPr algn="r">
              <a:defRPr sz="1300"/>
            </a:lvl1pPr>
          </a:lstStyle>
          <a:p>
            <a:fld id="{B3C7DDEB-9ECA-4DEC-B3A9-4163A3B20B12}" type="datetimeFigureOut">
              <a:rPr lang="en-US" smtClean="0"/>
              <a:t>4/5/2024</a:t>
            </a:fld>
            <a:endParaRPr lang="en-US"/>
          </a:p>
        </p:txBody>
      </p:sp>
      <p:sp>
        <p:nvSpPr>
          <p:cNvPr id="4" name="Slide Image Placeholder 3"/>
          <p:cNvSpPr>
            <a:spLocks noGrp="1" noRot="1" noChangeAspect="1"/>
          </p:cNvSpPr>
          <p:nvPr>
            <p:ph type="sldImg" idx="2"/>
          </p:nvPr>
        </p:nvSpPr>
        <p:spPr>
          <a:xfrm>
            <a:off x="1169988" y="1162050"/>
            <a:ext cx="4670425" cy="3136900"/>
          </a:xfrm>
          <a:prstGeom prst="rect">
            <a:avLst/>
          </a:prstGeom>
          <a:noFill/>
          <a:ln w="12700">
            <a:solidFill>
              <a:prstClr val="black"/>
            </a:solidFill>
          </a:ln>
        </p:spPr>
        <p:txBody>
          <a:bodyPr vert="horz" lIns="93172" tIns="46586" rIns="93172" bIns="46586"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2" tIns="46586" rIns="93172" bIns="4658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2" tIns="46586" rIns="93172" bIns="46586" rtlCol="0" anchor="b"/>
          <a:lstStyle>
            <a:lvl1pPr algn="l">
              <a:defRPr sz="13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2" tIns="46586" rIns="93172" bIns="46586" rtlCol="0" anchor="b"/>
          <a:lstStyle>
            <a:lvl1pPr algn="r">
              <a:defRPr sz="1300"/>
            </a:lvl1pPr>
          </a:lstStyle>
          <a:p>
            <a:fld id="{846A2151-BD94-45E0-BABD-82B2E4416394}" type="slidenum">
              <a:rPr lang="en-US" smtClean="0"/>
              <a:t>‹#›</a:t>
            </a:fld>
            <a:endParaRPr lang="en-US"/>
          </a:p>
        </p:txBody>
      </p:sp>
    </p:spTree>
    <p:extLst>
      <p:ext uri="{BB962C8B-B14F-4D97-AF65-F5344CB8AC3E}">
        <p14:creationId xmlns:p14="http://schemas.microsoft.com/office/powerpoint/2010/main" val="1032003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6A2151-BD94-45E0-BABD-82B2E4416394}" type="slidenum">
              <a:rPr lang="en-US" smtClean="0"/>
              <a:t>1</a:t>
            </a:fld>
            <a:endParaRPr lang="en-US"/>
          </a:p>
        </p:txBody>
      </p:sp>
    </p:spTree>
    <p:extLst>
      <p:ext uri="{BB962C8B-B14F-4D97-AF65-F5344CB8AC3E}">
        <p14:creationId xmlns:p14="http://schemas.microsoft.com/office/powerpoint/2010/main" val="3152986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03170" y="3666386"/>
            <a:ext cx="28369260" cy="7799493"/>
          </a:xfrm>
        </p:spPr>
        <p:txBody>
          <a:bodyPr anchor="b"/>
          <a:lstStyle>
            <a:lvl1pPr algn="ctr">
              <a:defRPr sz="19600"/>
            </a:lvl1pPr>
          </a:lstStyle>
          <a:p>
            <a:r>
              <a:rPr lang="en-US"/>
              <a:t>Click to edit Master title style</a:t>
            </a:r>
            <a:endParaRPr lang="en-US" dirty="0"/>
          </a:p>
        </p:txBody>
      </p:sp>
      <p:sp>
        <p:nvSpPr>
          <p:cNvPr id="3" name="Subtitle 2"/>
          <p:cNvSpPr>
            <a:spLocks noGrp="1"/>
          </p:cNvSpPr>
          <p:nvPr>
            <p:ph type="subTitle" idx="1"/>
          </p:nvPr>
        </p:nvSpPr>
        <p:spPr>
          <a:xfrm>
            <a:off x="4171950" y="11766657"/>
            <a:ext cx="25031700" cy="5408823"/>
          </a:xfrm>
        </p:spPr>
        <p:txBody>
          <a:bodyPr/>
          <a:lstStyle>
            <a:lvl1pPr marL="0" indent="0" algn="ctr">
              <a:buNone/>
              <a:defRPr sz="7840"/>
            </a:lvl1pPr>
            <a:lvl2pPr marL="1493535" indent="0" algn="ctr">
              <a:buNone/>
              <a:defRPr sz="6533"/>
            </a:lvl2pPr>
            <a:lvl3pPr marL="2987070" indent="0" algn="ctr">
              <a:buNone/>
              <a:defRPr sz="5880"/>
            </a:lvl3pPr>
            <a:lvl4pPr marL="4480606" indent="0" algn="ctr">
              <a:buNone/>
              <a:defRPr sz="5227"/>
            </a:lvl4pPr>
            <a:lvl5pPr marL="5974141" indent="0" algn="ctr">
              <a:buNone/>
              <a:defRPr sz="5227"/>
            </a:lvl5pPr>
            <a:lvl6pPr marL="7467676" indent="0" algn="ctr">
              <a:buNone/>
              <a:defRPr sz="5227"/>
            </a:lvl6pPr>
            <a:lvl7pPr marL="8961211" indent="0" algn="ctr">
              <a:buNone/>
              <a:defRPr sz="5227"/>
            </a:lvl7pPr>
            <a:lvl8pPr marL="10454747" indent="0" algn="ctr">
              <a:buNone/>
              <a:defRPr sz="5227"/>
            </a:lvl8pPr>
            <a:lvl9pPr marL="11948282" indent="0" algn="ctr">
              <a:buNone/>
              <a:defRPr sz="522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257A9A-0B04-4F65-83CC-EF12216CC7A6}"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382C28-D2E3-4C44-841C-73CFDDA2506F}" type="slidenum">
              <a:rPr lang="en-US" smtClean="0"/>
              <a:t>‹#›</a:t>
            </a:fld>
            <a:endParaRPr lang="en-US"/>
          </a:p>
        </p:txBody>
      </p:sp>
    </p:spTree>
    <p:extLst>
      <p:ext uri="{BB962C8B-B14F-4D97-AF65-F5344CB8AC3E}">
        <p14:creationId xmlns:p14="http://schemas.microsoft.com/office/powerpoint/2010/main" val="1919312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257A9A-0B04-4F65-83CC-EF12216CC7A6}"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382C28-D2E3-4C44-841C-73CFDDA2506F}" type="slidenum">
              <a:rPr lang="en-US" smtClean="0"/>
              <a:t>‹#›</a:t>
            </a:fld>
            <a:endParaRPr lang="en-US"/>
          </a:p>
        </p:txBody>
      </p:sp>
    </p:spTree>
    <p:extLst>
      <p:ext uri="{BB962C8B-B14F-4D97-AF65-F5344CB8AC3E}">
        <p14:creationId xmlns:p14="http://schemas.microsoft.com/office/powerpoint/2010/main" val="2663428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84415" y="1192742"/>
            <a:ext cx="7196614" cy="1898533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94574" y="1192742"/>
            <a:ext cx="21172646" cy="189853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257A9A-0B04-4F65-83CC-EF12216CC7A6}"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382C28-D2E3-4C44-841C-73CFDDA2506F}" type="slidenum">
              <a:rPr lang="en-US" smtClean="0"/>
              <a:t>‹#›</a:t>
            </a:fld>
            <a:endParaRPr lang="en-US"/>
          </a:p>
        </p:txBody>
      </p:sp>
    </p:spTree>
    <p:extLst>
      <p:ext uri="{BB962C8B-B14F-4D97-AF65-F5344CB8AC3E}">
        <p14:creationId xmlns:p14="http://schemas.microsoft.com/office/powerpoint/2010/main" val="1429956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257A9A-0B04-4F65-83CC-EF12216CC7A6}"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382C28-D2E3-4C44-841C-73CFDDA2506F}" type="slidenum">
              <a:rPr lang="en-US" smtClean="0"/>
              <a:t>‹#›</a:t>
            </a:fld>
            <a:endParaRPr lang="en-US"/>
          </a:p>
        </p:txBody>
      </p:sp>
    </p:spTree>
    <p:extLst>
      <p:ext uri="{BB962C8B-B14F-4D97-AF65-F5344CB8AC3E}">
        <p14:creationId xmlns:p14="http://schemas.microsoft.com/office/powerpoint/2010/main" val="776014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77191" y="5585149"/>
            <a:ext cx="28786455" cy="9318941"/>
          </a:xfrm>
        </p:spPr>
        <p:txBody>
          <a:bodyPr anchor="b"/>
          <a:lstStyle>
            <a:lvl1pPr>
              <a:defRPr sz="19600"/>
            </a:lvl1pPr>
          </a:lstStyle>
          <a:p>
            <a:r>
              <a:rPr lang="en-US"/>
              <a:t>Click to edit Master title style</a:t>
            </a:r>
            <a:endParaRPr lang="en-US" dirty="0"/>
          </a:p>
        </p:txBody>
      </p:sp>
      <p:sp>
        <p:nvSpPr>
          <p:cNvPr id="3" name="Text Placeholder 2"/>
          <p:cNvSpPr>
            <a:spLocks noGrp="1"/>
          </p:cNvSpPr>
          <p:nvPr>
            <p:ph type="body" idx="1"/>
          </p:nvPr>
        </p:nvSpPr>
        <p:spPr>
          <a:xfrm>
            <a:off x="2277191" y="14992251"/>
            <a:ext cx="28786455" cy="4900611"/>
          </a:xfrm>
        </p:spPr>
        <p:txBody>
          <a:bodyPr/>
          <a:lstStyle>
            <a:lvl1pPr marL="0" indent="0">
              <a:buNone/>
              <a:defRPr sz="7840">
                <a:solidFill>
                  <a:schemeClr val="tx1">
                    <a:tint val="82000"/>
                  </a:schemeClr>
                </a:solidFill>
              </a:defRPr>
            </a:lvl1pPr>
            <a:lvl2pPr marL="1493535" indent="0">
              <a:buNone/>
              <a:defRPr sz="6533">
                <a:solidFill>
                  <a:schemeClr val="tx1">
                    <a:tint val="82000"/>
                  </a:schemeClr>
                </a:solidFill>
              </a:defRPr>
            </a:lvl2pPr>
            <a:lvl3pPr marL="2987070" indent="0">
              <a:buNone/>
              <a:defRPr sz="5880">
                <a:solidFill>
                  <a:schemeClr val="tx1">
                    <a:tint val="82000"/>
                  </a:schemeClr>
                </a:solidFill>
              </a:defRPr>
            </a:lvl3pPr>
            <a:lvl4pPr marL="4480606" indent="0">
              <a:buNone/>
              <a:defRPr sz="5227">
                <a:solidFill>
                  <a:schemeClr val="tx1">
                    <a:tint val="82000"/>
                  </a:schemeClr>
                </a:solidFill>
              </a:defRPr>
            </a:lvl4pPr>
            <a:lvl5pPr marL="5974141" indent="0">
              <a:buNone/>
              <a:defRPr sz="5227">
                <a:solidFill>
                  <a:schemeClr val="tx1">
                    <a:tint val="82000"/>
                  </a:schemeClr>
                </a:solidFill>
              </a:defRPr>
            </a:lvl5pPr>
            <a:lvl6pPr marL="7467676" indent="0">
              <a:buNone/>
              <a:defRPr sz="5227">
                <a:solidFill>
                  <a:schemeClr val="tx1">
                    <a:tint val="82000"/>
                  </a:schemeClr>
                </a:solidFill>
              </a:defRPr>
            </a:lvl6pPr>
            <a:lvl7pPr marL="8961211" indent="0">
              <a:buNone/>
              <a:defRPr sz="5227">
                <a:solidFill>
                  <a:schemeClr val="tx1">
                    <a:tint val="82000"/>
                  </a:schemeClr>
                </a:solidFill>
              </a:defRPr>
            </a:lvl7pPr>
            <a:lvl8pPr marL="10454747" indent="0">
              <a:buNone/>
              <a:defRPr sz="5227">
                <a:solidFill>
                  <a:schemeClr val="tx1">
                    <a:tint val="82000"/>
                  </a:schemeClr>
                </a:solidFill>
              </a:defRPr>
            </a:lvl8pPr>
            <a:lvl9pPr marL="11948282" indent="0">
              <a:buNone/>
              <a:defRPr sz="5227">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257A9A-0B04-4F65-83CC-EF12216CC7A6}"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382C28-D2E3-4C44-841C-73CFDDA2506F}" type="slidenum">
              <a:rPr lang="en-US" smtClean="0"/>
              <a:t>‹#›</a:t>
            </a:fld>
            <a:endParaRPr lang="en-US"/>
          </a:p>
        </p:txBody>
      </p:sp>
    </p:spTree>
    <p:extLst>
      <p:ext uri="{BB962C8B-B14F-4D97-AF65-F5344CB8AC3E}">
        <p14:creationId xmlns:p14="http://schemas.microsoft.com/office/powerpoint/2010/main" val="3001807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94573" y="5963708"/>
            <a:ext cx="14184630" cy="14214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896398" y="5963708"/>
            <a:ext cx="14184630" cy="14214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257A9A-0B04-4F65-83CC-EF12216CC7A6}"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382C28-D2E3-4C44-841C-73CFDDA2506F}" type="slidenum">
              <a:rPr lang="en-US" smtClean="0"/>
              <a:t>‹#›</a:t>
            </a:fld>
            <a:endParaRPr lang="en-US"/>
          </a:p>
        </p:txBody>
      </p:sp>
    </p:spTree>
    <p:extLst>
      <p:ext uri="{BB962C8B-B14F-4D97-AF65-F5344CB8AC3E}">
        <p14:creationId xmlns:p14="http://schemas.microsoft.com/office/powerpoint/2010/main" val="87761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98920" y="1192747"/>
            <a:ext cx="28786455" cy="4330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98923" y="5491799"/>
            <a:ext cx="14119441" cy="2691446"/>
          </a:xfrm>
        </p:spPr>
        <p:txBody>
          <a:bodyPr anchor="b"/>
          <a:lstStyle>
            <a:lvl1pPr marL="0" indent="0">
              <a:buNone/>
              <a:defRPr sz="7840" b="1"/>
            </a:lvl1pPr>
            <a:lvl2pPr marL="1493535" indent="0">
              <a:buNone/>
              <a:defRPr sz="6533" b="1"/>
            </a:lvl2pPr>
            <a:lvl3pPr marL="2987070" indent="0">
              <a:buNone/>
              <a:defRPr sz="5880" b="1"/>
            </a:lvl3pPr>
            <a:lvl4pPr marL="4480606" indent="0">
              <a:buNone/>
              <a:defRPr sz="5227" b="1"/>
            </a:lvl4pPr>
            <a:lvl5pPr marL="5974141" indent="0">
              <a:buNone/>
              <a:defRPr sz="5227" b="1"/>
            </a:lvl5pPr>
            <a:lvl6pPr marL="7467676" indent="0">
              <a:buNone/>
              <a:defRPr sz="5227" b="1"/>
            </a:lvl6pPr>
            <a:lvl7pPr marL="8961211" indent="0">
              <a:buNone/>
              <a:defRPr sz="5227" b="1"/>
            </a:lvl7pPr>
            <a:lvl8pPr marL="10454747" indent="0">
              <a:buNone/>
              <a:defRPr sz="5227" b="1"/>
            </a:lvl8pPr>
            <a:lvl9pPr marL="11948282" indent="0">
              <a:buNone/>
              <a:defRPr sz="5227" b="1"/>
            </a:lvl9pPr>
          </a:lstStyle>
          <a:p>
            <a:pPr lvl="0"/>
            <a:r>
              <a:rPr lang="en-US"/>
              <a:t>Click to edit Master text styles</a:t>
            </a:r>
          </a:p>
        </p:txBody>
      </p:sp>
      <p:sp>
        <p:nvSpPr>
          <p:cNvPr id="4" name="Content Placeholder 3"/>
          <p:cNvSpPr>
            <a:spLocks noGrp="1"/>
          </p:cNvSpPr>
          <p:nvPr>
            <p:ph sz="half" idx="2"/>
          </p:nvPr>
        </p:nvSpPr>
        <p:spPr>
          <a:xfrm>
            <a:off x="2298923" y="8183245"/>
            <a:ext cx="14119441" cy="120363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896399" y="5491799"/>
            <a:ext cx="14188977" cy="2691446"/>
          </a:xfrm>
        </p:spPr>
        <p:txBody>
          <a:bodyPr anchor="b"/>
          <a:lstStyle>
            <a:lvl1pPr marL="0" indent="0">
              <a:buNone/>
              <a:defRPr sz="7840" b="1"/>
            </a:lvl1pPr>
            <a:lvl2pPr marL="1493535" indent="0">
              <a:buNone/>
              <a:defRPr sz="6533" b="1"/>
            </a:lvl2pPr>
            <a:lvl3pPr marL="2987070" indent="0">
              <a:buNone/>
              <a:defRPr sz="5880" b="1"/>
            </a:lvl3pPr>
            <a:lvl4pPr marL="4480606" indent="0">
              <a:buNone/>
              <a:defRPr sz="5227" b="1"/>
            </a:lvl4pPr>
            <a:lvl5pPr marL="5974141" indent="0">
              <a:buNone/>
              <a:defRPr sz="5227" b="1"/>
            </a:lvl5pPr>
            <a:lvl6pPr marL="7467676" indent="0">
              <a:buNone/>
              <a:defRPr sz="5227" b="1"/>
            </a:lvl6pPr>
            <a:lvl7pPr marL="8961211" indent="0">
              <a:buNone/>
              <a:defRPr sz="5227" b="1"/>
            </a:lvl7pPr>
            <a:lvl8pPr marL="10454747" indent="0">
              <a:buNone/>
              <a:defRPr sz="5227" b="1"/>
            </a:lvl8pPr>
            <a:lvl9pPr marL="11948282" indent="0">
              <a:buNone/>
              <a:defRPr sz="5227" b="1"/>
            </a:lvl9pPr>
          </a:lstStyle>
          <a:p>
            <a:pPr lvl="0"/>
            <a:r>
              <a:rPr lang="en-US"/>
              <a:t>Click to edit Master text styles</a:t>
            </a:r>
          </a:p>
        </p:txBody>
      </p:sp>
      <p:sp>
        <p:nvSpPr>
          <p:cNvPr id="6" name="Content Placeholder 5"/>
          <p:cNvSpPr>
            <a:spLocks noGrp="1"/>
          </p:cNvSpPr>
          <p:nvPr>
            <p:ph sz="quarter" idx="4"/>
          </p:nvPr>
        </p:nvSpPr>
        <p:spPr>
          <a:xfrm>
            <a:off x="16896399" y="8183245"/>
            <a:ext cx="14188977" cy="120363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257A9A-0B04-4F65-83CC-EF12216CC7A6}" type="datetimeFigureOut">
              <a:rPr lang="en-US" smtClean="0"/>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382C28-D2E3-4C44-841C-73CFDDA2506F}" type="slidenum">
              <a:rPr lang="en-US" smtClean="0"/>
              <a:t>‹#›</a:t>
            </a:fld>
            <a:endParaRPr lang="en-US"/>
          </a:p>
        </p:txBody>
      </p:sp>
    </p:spTree>
    <p:extLst>
      <p:ext uri="{BB962C8B-B14F-4D97-AF65-F5344CB8AC3E}">
        <p14:creationId xmlns:p14="http://schemas.microsoft.com/office/powerpoint/2010/main" val="2005036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257A9A-0B04-4F65-83CC-EF12216CC7A6}" type="datetimeFigureOut">
              <a:rPr lang="en-US" smtClean="0"/>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382C28-D2E3-4C44-841C-73CFDDA2506F}" type="slidenum">
              <a:rPr lang="en-US" smtClean="0"/>
              <a:t>‹#›</a:t>
            </a:fld>
            <a:endParaRPr lang="en-US"/>
          </a:p>
        </p:txBody>
      </p:sp>
    </p:spTree>
    <p:extLst>
      <p:ext uri="{BB962C8B-B14F-4D97-AF65-F5344CB8AC3E}">
        <p14:creationId xmlns:p14="http://schemas.microsoft.com/office/powerpoint/2010/main" val="2895406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257A9A-0B04-4F65-83CC-EF12216CC7A6}" type="datetimeFigureOut">
              <a:rPr lang="en-US" smtClean="0"/>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382C28-D2E3-4C44-841C-73CFDDA2506F}" type="slidenum">
              <a:rPr lang="en-US" smtClean="0"/>
              <a:t>‹#›</a:t>
            </a:fld>
            <a:endParaRPr lang="en-US"/>
          </a:p>
        </p:txBody>
      </p:sp>
    </p:spTree>
    <p:extLst>
      <p:ext uri="{BB962C8B-B14F-4D97-AF65-F5344CB8AC3E}">
        <p14:creationId xmlns:p14="http://schemas.microsoft.com/office/powerpoint/2010/main" val="357134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98920" y="1493520"/>
            <a:ext cx="10764500" cy="5227320"/>
          </a:xfrm>
        </p:spPr>
        <p:txBody>
          <a:bodyPr anchor="b"/>
          <a:lstStyle>
            <a:lvl1pPr>
              <a:defRPr sz="10453"/>
            </a:lvl1pPr>
          </a:lstStyle>
          <a:p>
            <a:r>
              <a:rPr lang="en-US"/>
              <a:t>Click to edit Master title style</a:t>
            </a:r>
            <a:endParaRPr lang="en-US" dirty="0"/>
          </a:p>
        </p:txBody>
      </p:sp>
      <p:sp>
        <p:nvSpPr>
          <p:cNvPr id="3" name="Content Placeholder 2"/>
          <p:cNvSpPr>
            <a:spLocks noGrp="1"/>
          </p:cNvSpPr>
          <p:nvPr>
            <p:ph idx="1"/>
          </p:nvPr>
        </p:nvSpPr>
        <p:spPr>
          <a:xfrm>
            <a:off x="14188977" y="3225593"/>
            <a:ext cx="16896398" cy="15920508"/>
          </a:xfrm>
        </p:spPr>
        <p:txBody>
          <a:bodyPr/>
          <a:lstStyle>
            <a:lvl1pPr>
              <a:defRPr sz="10453"/>
            </a:lvl1pPr>
            <a:lvl2pPr>
              <a:defRPr sz="9147"/>
            </a:lvl2pPr>
            <a:lvl3pPr>
              <a:defRPr sz="7840"/>
            </a:lvl3pPr>
            <a:lvl4pPr>
              <a:defRPr sz="6533"/>
            </a:lvl4pPr>
            <a:lvl5pPr>
              <a:defRPr sz="6533"/>
            </a:lvl5pPr>
            <a:lvl6pPr>
              <a:defRPr sz="6533"/>
            </a:lvl6pPr>
            <a:lvl7pPr>
              <a:defRPr sz="6533"/>
            </a:lvl7pPr>
            <a:lvl8pPr>
              <a:defRPr sz="6533"/>
            </a:lvl8pPr>
            <a:lvl9pPr>
              <a:defRPr sz="65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98920" y="6720840"/>
            <a:ext cx="10764500" cy="12451187"/>
          </a:xfrm>
        </p:spPr>
        <p:txBody>
          <a:bodyPr/>
          <a:lstStyle>
            <a:lvl1pPr marL="0" indent="0">
              <a:buNone/>
              <a:defRPr sz="5227"/>
            </a:lvl1pPr>
            <a:lvl2pPr marL="1493535" indent="0">
              <a:buNone/>
              <a:defRPr sz="4573"/>
            </a:lvl2pPr>
            <a:lvl3pPr marL="2987070" indent="0">
              <a:buNone/>
              <a:defRPr sz="3920"/>
            </a:lvl3pPr>
            <a:lvl4pPr marL="4480606" indent="0">
              <a:buNone/>
              <a:defRPr sz="3267"/>
            </a:lvl4pPr>
            <a:lvl5pPr marL="5974141" indent="0">
              <a:buNone/>
              <a:defRPr sz="3267"/>
            </a:lvl5pPr>
            <a:lvl6pPr marL="7467676" indent="0">
              <a:buNone/>
              <a:defRPr sz="3267"/>
            </a:lvl6pPr>
            <a:lvl7pPr marL="8961211" indent="0">
              <a:buNone/>
              <a:defRPr sz="3267"/>
            </a:lvl7pPr>
            <a:lvl8pPr marL="10454747" indent="0">
              <a:buNone/>
              <a:defRPr sz="3267"/>
            </a:lvl8pPr>
            <a:lvl9pPr marL="11948282" indent="0">
              <a:buNone/>
              <a:defRPr sz="3267"/>
            </a:lvl9pPr>
          </a:lstStyle>
          <a:p>
            <a:pPr lvl="0"/>
            <a:r>
              <a:rPr lang="en-US"/>
              <a:t>Click to edit Master text styles</a:t>
            </a:r>
          </a:p>
        </p:txBody>
      </p:sp>
      <p:sp>
        <p:nvSpPr>
          <p:cNvPr id="5" name="Date Placeholder 4"/>
          <p:cNvSpPr>
            <a:spLocks noGrp="1"/>
          </p:cNvSpPr>
          <p:nvPr>
            <p:ph type="dt" sz="half" idx="10"/>
          </p:nvPr>
        </p:nvSpPr>
        <p:spPr/>
        <p:txBody>
          <a:bodyPr/>
          <a:lstStyle/>
          <a:p>
            <a:fld id="{EB257A9A-0B04-4F65-83CC-EF12216CC7A6}"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382C28-D2E3-4C44-841C-73CFDDA2506F}" type="slidenum">
              <a:rPr lang="en-US" smtClean="0"/>
              <a:t>‹#›</a:t>
            </a:fld>
            <a:endParaRPr lang="en-US"/>
          </a:p>
        </p:txBody>
      </p:sp>
    </p:spTree>
    <p:extLst>
      <p:ext uri="{BB962C8B-B14F-4D97-AF65-F5344CB8AC3E}">
        <p14:creationId xmlns:p14="http://schemas.microsoft.com/office/powerpoint/2010/main" val="2073165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98920" y="1493520"/>
            <a:ext cx="10764500" cy="5227320"/>
          </a:xfrm>
        </p:spPr>
        <p:txBody>
          <a:bodyPr anchor="b"/>
          <a:lstStyle>
            <a:lvl1pPr>
              <a:defRPr sz="10453"/>
            </a:lvl1pPr>
          </a:lstStyle>
          <a:p>
            <a:r>
              <a:rPr lang="en-US"/>
              <a:t>Click to edit Master title style</a:t>
            </a:r>
            <a:endParaRPr lang="en-US" dirty="0"/>
          </a:p>
        </p:txBody>
      </p:sp>
      <p:sp>
        <p:nvSpPr>
          <p:cNvPr id="3" name="Picture Placeholder 2"/>
          <p:cNvSpPr>
            <a:spLocks noGrp="1" noChangeAspect="1"/>
          </p:cNvSpPr>
          <p:nvPr>
            <p:ph type="pic" idx="1"/>
          </p:nvPr>
        </p:nvSpPr>
        <p:spPr>
          <a:xfrm>
            <a:off x="14188977" y="3225593"/>
            <a:ext cx="16896398" cy="15920508"/>
          </a:xfrm>
        </p:spPr>
        <p:txBody>
          <a:bodyPr anchor="t"/>
          <a:lstStyle>
            <a:lvl1pPr marL="0" indent="0">
              <a:buNone/>
              <a:defRPr sz="10453"/>
            </a:lvl1pPr>
            <a:lvl2pPr marL="1493535" indent="0">
              <a:buNone/>
              <a:defRPr sz="9147"/>
            </a:lvl2pPr>
            <a:lvl3pPr marL="2987070" indent="0">
              <a:buNone/>
              <a:defRPr sz="7840"/>
            </a:lvl3pPr>
            <a:lvl4pPr marL="4480606" indent="0">
              <a:buNone/>
              <a:defRPr sz="6533"/>
            </a:lvl4pPr>
            <a:lvl5pPr marL="5974141" indent="0">
              <a:buNone/>
              <a:defRPr sz="6533"/>
            </a:lvl5pPr>
            <a:lvl6pPr marL="7467676" indent="0">
              <a:buNone/>
              <a:defRPr sz="6533"/>
            </a:lvl6pPr>
            <a:lvl7pPr marL="8961211" indent="0">
              <a:buNone/>
              <a:defRPr sz="6533"/>
            </a:lvl7pPr>
            <a:lvl8pPr marL="10454747" indent="0">
              <a:buNone/>
              <a:defRPr sz="6533"/>
            </a:lvl8pPr>
            <a:lvl9pPr marL="11948282" indent="0">
              <a:buNone/>
              <a:defRPr sz="6533"/>
            </a:lvl9pPr>
          </a:lstStyle>
          <a:p>
            <a:r>
              <a:rPr lang="en-US"/>
              <a:t>Click icon to add picture</a:t>
            </a:r>
            <a:endParaRPr lang="en-US" dirty="0"/>
          </a:p>
        </p:txBody>
      </p:sp>
      <p:sp>
        <p:nvSpPr>
          <p:cNvPr id="4" name="Text Placeholder 3"/>
          <p:cNvSpPr>
            <a:spLocks noGrp="1"/>
          </p:cNvSpPr>
          <p:nvPr>
            <p:ph type="body" sz="half" idx="2"/>
          </p:nvPr>
        </p:nvSpPr>
        <p:spPr>
          <a:xfrm>
            <a:off x="2298920" y="6720840"/>
            <a:ext cx="10764500" cy="12451187"/>
          </a:xfrm>
        </p:spPr>
        <p:txBody>
          <a:bodyPr/>
          <a:lstStyle>
            <a:lvl1pPr marL="0" indent="0">
              <a:buNone/>
              <a:defRPr sz="5227"/>
            </a:lvl1pPr>
            <a:lvl2pPr marL="1493535" indent="0">
              <a:buNone/>
              <a:defRPr sz="4573"/>
            </a:lvl2pPr>
            <a:lvl3pPr marL="2987070" indent="0">
              <a:buNone/>
              <a:defRPr sz="3920"/>
            </a:lvl3pPr>
            <a:lvl4pPr marL="4480606" indent="0">
              <a:buNone/>
              <a:defRPr sz="3267"/>
            </a:lvl4pPr>
            <a:lvl5pPr marL="5974141" indent="0">
              <a:buNone/>
              <a:defRPr sz="3267"/>
            </a:lvl5pPr>
            <a:lvl6pPr marL="7467676" indent="0">
              <a:buNone/>
              <a:defRPr sz="3267"/>
            </a:lvl6pPr>
            <a:lvl7pPr marL="8961211" indent="0">
              <a:buNone/>
              <a:defRPr sz="3267"/>
            </a:lvl7pPr>
            <a:lvl8pPr marL="10454747" indent="0">
              <a:buNone/>
              <a:defRPr sz="3267"/>
            </a:lvl8pPr>
            <a:lvl9pPr marL="11948282" indent="0">
              <a:buNone/>
              <a:defRPr sz="3267"/>
            </a:lvl9pPr>
          </a:lstStyle>
          <a:p>
            <a:pPr lvl="0"/>
            <a:r>
              <a:rPr lang="en-US"/>
              <a:t>Click to edit Master text styles</a:t>
            </a:r>
          </a:p>
        </p:txBody>
      </p:sp>
      <p:sp>
        <p:nvSpPr>
          <p:cNvPr id="5" name="Date Placeholder 4"/>
          <p:cNvSpPr>
            <a:spLocks noGrp="1"/>
          </p:cNvSpPr>
          <p:nvPr>
            <p:ph type="dt" sz="half" idx="10"/>
          </p:nvPr>
        </p:nvSpPr>
        <p:spPr/>
        <p:txBody>
          <a:bodyPr/>
          <a:lstStyle/>
          <a:p>
            <a:fld id="{EB257A9A-0B04-4F65-83CC-EF12216CC7A6}"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382C28-D2E3-4C44-841C-73CFDDA2506F}" type="slidenum">
              <a:rPr lang="en-US" smtClean="0"/>
              <a:t>‹#›</a:t>
            </a:fld>
            <a:endParaRPr lang="en-US"/>
          </a:p>
        </p:txBody>
      </p:sp>
    </p:spTree>
    <p:extLst>
      <p:ext uri="{BB962C8B-B14F-4D97-AF65-F5344CB8AC3E}">
        <p14:creationId xmlns:p14="http://schemas.microsoft.com/office/powerpoint/2010/main" val="3696330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94573" y="1192747"/>
            <a:ext cx="28786455" cy="4330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94573" y="5963708"/>
            <a:ext cx="28786455" cy="1421437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94573" y="20764081"/>
            <a:ext cx="7509510" cy="1192742"/>
          </a:xfrm>
          <a:prstGeom prst="rect">
            <a:avLst/>
          </a:prstGeom>
        </p:spPr>
        <p:txBody>
          <a:bodyPr vert="horz" lIns="91440" tIns="45720" rIns="91440" bIns="45720" rtlCol="0" anchor="ctr"/>
          <a:lstStyle>
            <a:lvl1pPr algn="l">
              <a:defRPr sz="3920">
                <a:solidFill>
                  <a:schemeClr val="tx1">
                    <a:tint val="82000"/>
                  </a:schemeClr>
                </a:solidFill>
              </a:defRPr>
            </a:lvl1pPr>
          </a:lstStyle>
          <a:p>
            <a:fld id="{EB257A9A-0B04-4F65-83CC-EF12216CC7A6}" type="datetimeFigureOut">
              <a:rPr lang="en-US" smtClean="0"/>
              <a:t>4/5/2024</a:t>
            </a:fld>
            <a:endParaRPr lang="en-US"/>
          </a:p>
        </p:txBody>
      </p:sp>
      <p:sp>
        <p:nvSpPr>
          <p:cNvPr id="5" name="Footer Placeholder 4"/>
          <p:cNvSpPr>
            <a:spLocks noGrp="1"/>
          </p:cNvSpPr>
          <p:nvPr>
            <p:ph type="ftr" sz="quarter" idx="3"/>
          </p:nvPr>
        </p:nvSpPr>
        <p:spPr>
          <a:xfrm>
            <a:off x="11055668" y="20764081"/>
            <a:ext cx="11264265" cy="1192742"/>
          </a:xfrm>
          <a:prstGeom prst="rect">
            <a:avLst/>
          </a:prstGeom>
        </p:spPr>
        <p:txBody>
          <a:bodyPr vert="horz" lIns="91440" tIns="45720" rIns="91440" bIns="45720" rtlCol="0" anchor="ctr"/>
          <a:lstStyle>
            <a:lvl1pPr algn="ctr">
              <a:defRPr sz="392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23571518" y="20764081"/>
            <a:ext cx="7509510" cy="1192742"/>
          </a:xfrm>
          <a:prstGeom prst="rect">
            <a:avLst/>
          </a:prstGeom>
        </p:spPr>
        <p:txBody>
          <a:bodyPr vert="horz" lIns="91440" tIns="45720" rIns="91440" bIns="45720" rtlCol="0" anchor="ctr"/>
          <a:lstStyle>
            <a:lvl1pPr algn="r">
              <a:defRPr sz="3920">
                <a:solidFill>
                  <a:schemeClr val="tx1">
                    <a:tint val="82000"/>
                  </a:schemeClr>
                </a:solidFill>
              </a:defRPr>
            </a:lvl1pPr>
          </a:lstStyle>
          <a:p>
            <a:fld id="{6B382C28-D2E3-4C44-841C-73CFDDA2506F}" type="slidenum">
              <a:rPr lang="en-US" smtClean="0"/>
              <a:t>‹#›</a:t>
            </a:fld>
            <a:endParaRPr lang="en-US"/>
          </a:p>
        </p:txBody>
      </p:sp>
    </p:spTree>
    <p:extLst>
      <p:ext uri="{BB962C8B-B14F-4D97-AF65-F5344CB8AC3E}">
        <p14:creationId xmlns:p14="http://schemas.microsoft.com/office/powerpoint/2010/main" val="4158712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987070" rtl="0" eaLnBrk="1" latinLnBrk="0" hangingPunct="1">
        <a:lnSpc>
          <a:spcPct val="90000"/>
        </a:lnSpc>
        <a:spcBef>
          <a:spcPct val="0"/>
        </a:spcBef>
        <a:buNone/>
        <a:defRPr sz="14373" kern="1200">
          <a:solidFill>
            <a:schemeClr val="tx1"/>
          </a:solidFill>
          <a:latin typeface="+mj-lt"/>
          <a:ea typeface="+mj-ea"/>
          <a:cs typeface="+mj-cs"/>
        </a:defRPr>
      </a:lvl1pPr>
    </p:titleStyle>
    <p:bodyStyle>
      <a:lvl1pPr marL="746768" indent="-746768" algn="l" defTabSz="2987070" rtl="0" eaLnBrk="1" latinLnBrk="0" hangingPunct="1">
        <a:lnSpc>
          <a:spcPct val="90000"/>
        </a:lnSpc>
        <a:spcBef>
          <a:spcPts val="3267"/>
        </a:spcBef>
        <a:buFont typeface="Arial" panose="020B0604020202020204" pitchFamily="34" charset="0"/>
        <a:buChar char="•"/>
        <a:defRPr sz="9147" kern="1200">
          <a:solidFill>
            <a:schemeClr val="tx1"/>
          </a:solidFill>
          <a:latin typeface="+mn-lt"/>
          <a:ea typeface="+mn-ea"/>
          <a:cs typeface="+mn-cs"/>
        </a:defRPr>
      </a:lvl1pPr>
      <a:lvl2pPr marL="2240303" indent="-746768" algn="l" defTabSz="2987070" rtl="0" eaLnBrk="1" latinLnBrk="0" hangingPunct="1">
        <a:lnSpc>
          <a:spcPct val="90000"/>
        </a:lnSpc>
        <a:spcBef>
          <a:spcPts val="1633"/>
        </a:spcBef>
        <a:buFont typeface="Arial" panose="020B0604020202020204" pitchFamily="34" charset="0"/>
        <a:buChar char="•"/>
        <a:defRPr sz="7840" kern="1200">
          <a:solidFill>
            <a:schemeClr val="tx1"/>
          </a:solidFill>
          <a:latin typeface="+mn-lt"/>
          <a:ea typeface="+mn-ea"/>
          <a:cs typeface="+mn-cs"/>
        </a:defRPr>
      </a:lvl2pPr>
      <a:lvl3pPr marL="3733838" indent="-746768" algn="l" defTabSz="2987070" rtl="0" eaLnBrk="1" latinLnBrk="0" hangingPunct="1">
        <a:lnSpc>
          <a:spcPct val="90000"/>
        </a:lnSpc>
        <a:spcBef>
          <a:spcPts val="1633"/>
        </a:spcBef>
        <a:buFont typeface="Arial" panose="020B0604020202020204" pitchFamily="34" charset="0"/>
        <a:buChar char="•"/>
        <a:defRPr sz="6533" kern="1200">
          <a:solidFill>
            <a:schemeClr val="tx1"/>
          </a:solidFill>
          <a:latin typeface="+mn-lt"/>
          <a:ea typeface="+mn-ea"/>
          <a:cs typeface="+mn-cs"/>
        </a:defRPr>
      </a:lvl3pPr>
      <a:lvl4pPr marL="5227373" indent="-746768" algn="l" defTabSz="2987070" rtl="0" eaLnBrk="1" latinLnBrk="0" hangingPunct="1">
        <a:lnSpc>
          <a:spcPct val="90000"/>
        </a:lnSpc>
        <a:spcBef>
          <a:spcPts val="1633"/>
        </a:spcBef>
        <a:buFont typeface="Arial" panose="020B0604020202020204" pitchFamily="34" charset="0"/>
        <a:buChar char="•"/>
        <a:defRPr sz="5880" kern="1200">
          <a:solidFill>
            <a:schemeClr val="tx1"/>
          </a:solidFill>
          <a:latin typeface="+mn-lt"/>
          <a:ea typeface="+mn-ea"/>
          <a:cs typeface="+mn-cs"/>
        </a:defRPr>
      </a:lvl4pPr>
      <a:lvl5pPr marL="6720909" indent="-746768" algn="l" defTabSz="2987070" rtl="0" eaLnBrk="1" latinLnBrk="0" hangingPunct="1">
        <a:lnSpc>
          <a:spcPct val="90000"/>
        </a:lnSpc>
        <a:spcBef>
          <a:spcPts val="1633"/>
        </a:spcBef>
        <a:buFont typeface="Arial" panose="020B0604020202020204" pitchFamily="34" charset="0"/>
        <a:buChar char="•"/>
        <a:defRPr sz="5880" kern="1200">
          <a:solidFill>
            <a:schemeClr val="tx1"/>
          </a:solidFill>
          <a:latin typeface="+mn-lt"/>
          <a:ea typeface="+mn-ea"/>
          <a:cs typeface="+mn-cs"/>
        </a:defRPr>
      </a:lvl5pPr>
      <a:lvl6pPr marL="8214444" indent="-746768" algn="l" defTabSz="2987070" rtl="0" eaLnBrk="1" latinLnBrk="0" hangingPunct="1">
        <a:lnSpc>
          <a:spcPct val="90000"/>
        </a:lnSpc>
        <a:spcBef>
          <a:spcPts val="1633"/>
        </a:spcBef>
        <a:buFont typeface="Arial" panose="020B0604020202020204" pitchFamily="34" charset="0"/>
        <a:buChar char="•"/>
        <a:defRPr sz="5880" kern="1200">
          <a:solidFill>
            <a:schemeClr val="tx1"/>
          </a:solidFill>
          <a:latin typeface="+mn-lt"/>
          <a:ea typeface="+mn-ea"/>
          <a:cs typeface="+mn-cs"/>
        </a:defRPr>
      </a:lvl6pPr>
      <a:lvl7pPr marL="9707979" indent="-746768" algn="l" defTabSz="2987070" rtl="0" eaLnBrk="1" latinLnBrk="0" hangingPunct="1">
        <a:lnSpc>
          <a:spcPct val="90000"/>
        </a:lnSpc>
        <a:spcBef>
          <a:spcPts val="1633"/>
        </a:spcBef>
        <a:buFont typeface="Arial" panose="020B0604020202020204" pitchFamily="34" charset="0"/>
        <a:buChar char="•"/>
        <a:defRPr sz="5880" kern="1200">
          <a:solidFill>
            <a:schemeClr val="tx1"/>
          </a:solidFill>
          <a:latin typeface="+mn-lt"/>
          <a:ea typeface="+mn-ea"/>
          <a:cs typeface="+mn-cs"/>
        </a:defRPr>
      </a:lvl7pPr>
      <a:lvl8pPr marL="11201514" indent="-746768" algn="l" defTabSz="2987070" rtl="0" eaLnBrk="1" latinLnBrk="0" hangingPunct="1">
        <a:lnSpc>
          <a:spcPct val="90000"/>
        </a:lnSpc>
        <a:spcBef>
          <a:spcPts val="1633"/>
        </a:spcBef>
        <a:buFont typeface="Arial" panose="020B0604020202020204" pitchFamily="34" charset="0"/>
        <a:buChar char="•"/>
        <a:defRPr sz="5880" kern="1200">
          <a:solidFill>
            <a:schemeClr val="tx1"/>
          </a:solidFill>
          <a:latin typeface="+mn-lt"/>
          <a:ea typeface="+mn-ea"/>
          <a:cs typeface="+mn-cs"/>
        </a:defRPr>
      </a:lvl8pPr>
      <a:lvl9pPr marL="12695050" indent="-746768" algn="l" defTabSz="2987070" rtl="0" eaLnBrk="1" latinLnBrk="0" hangingPunct="1">
        <a:lnSpc>
          <a:spcPct val="90000"/>
        </a:lnSpc>
        <a:spcBef>
          <a:spcPts val="1633"/>
        </a:spcBef>
        <a:buFont typeface="Arial" panose="020B0604020202020204" pitchFamily="34" charset="0"/>
        <a:buChar char="•"/>
        <a:defRPr sz="5880" kern="1200">
          <a:solidFill>
            <a:schemeClr val="tx1"/>
          </a:solidFill>
          <a:latin typeface="+mn-lt"/>
          <a:ea typeface="+mn-ea"/>
          <a:cs typeface="+mn-cs"/>
        </a:defRPr>
      </a:lvl9pPr>
    </p:bodyStyle>
    <p:otherStyle>
      <a:defPPr>
        <a:defRPr lang="en-US"/>
      </a:defPPr>
      <a:lvl1pPr marL="0" algn="l" defTabSz="2987070" rtl="0" eaLnBrk="1" latinLnBrk="0" hangingPunct="1">
        <a:defRPr sz="5880" kern="1200">
          <a:solidFill>
            <a:schemeClr val="tx1"/>
          </a:solidFill>
          <a:latin typeface="+mn-lt"/>
          <a:ea typeface="+mn-ea"/>
          <a:cs typeface="+mn-cs"/>
        </a:defRPr>
      </a:lvl1pPr>
      <a:lvl2pPr marL="1493535" algn="l" defTabSz="2987070" rtl="0" eaLnBrk="1" latinLnBrk="0" hangingPunct="1">
        <a:defRPr sz="5880" kern="1200">
          <a:solidFill>
            <a:schemeClr val="tx1"/>
          </a:solidFill>
          <a:latin typeface="+mn-lt"/>
          <a:ea typeface="+mn-ea"/>
          <a:cs typeface="+mn-cs"/>
        </a:defRPr>
      </a:lvl2pPr>
      <a:lvl3pPr marL="2987070" algn="l" defTabSz="2987070" rtl="0" eaLnBrk="1" latinLnBrk="0" hangingPunct="1">
        <a:defRPr sz="5880" kern="1200">
          <a:solidFill>
            <a:schemeClr val="tx1"/>
          </a:solidFill>
          <a:latin typeface="+mn-lt"/>
          <a:ea typeface="+mn-ea"/>
          <a:cs typeface="+mn-cs"/>
        </a:defRPr>
      </a:lvl3pPr>
      <a:lvl4pPr marL="4480606" algn="l" defTabSz="2987070" rtl="0" eaLnBrk="1" latinLnBrk="0" hangingPunct="1">
        <a:defRPr sz="5880" kern="1200">
          <a:solidFill>
            <a:schemeClr val="tx1"/>
          </a:solidFill>
          <a:latin typeface="+mn-lt"/>
          <a:ea typeface="+mn-ea"/>
          <a:cs typeface="+mn-cs"/>
        </a:defRPr>
      </a:lvl4pPr>
      <a:lvl5pPr marL="5974141" algn="l" defTabSz="2987070" rtl="0" eaLnBrk="1" latinLnBrk="0" hangingPunct="1">
        <a:defRPr sz="5880" kern="1200">
          <a:solidFill>
            <a:schemeClr val="tx1"/>
          </a:solidFill>
          <a:latin typeface="+mn-lt"/>
          <a:ea typeface="+mn-ea"/>
          <a:cs typeface="+mn-cs"/>
        </a:defRPr>
      </a:lvl5pPr>
      <a:lvl6pPr marL="7467676" algn="l" defTabSz="2987070" rtl="0" eaLnBrk="1" latinLnBrk="0" hangingPunct="1">
        <a:defRPr sz="5880" kern="1200">
          <a:solidFill>
            <a:schemeClr val="tx1"/>
          </a:solidFill>
          <a:latin typeface="+mn-lt"/>
          <a:ea typeface="+mn-ea"/>
          <a:cs typeface="+mn-cs"/>
        </a:defRPr>
      </a:lvl6pPr>
      <a:lvl7pPr marL="8961211" algn="l" defTabSz="2987070" rtl="0" eaLnBrk="1" latinLnBrk="0" hangingPunct="1">
        <a:defRPr sz="5880" kern="1200">
          <a:solidFill>
            <a:schemeClr val="tx1"/>
          </a:solidFill>
          <a:latin typeface="+mn-lt"/>
          <a:ea typeface="+mn-ea"/>
          <a:cs typeface="+mn-cs"/>
        </a:defRPr>
      </a:lvl7pPr>
      <a:lvl8pPr marL="10454747" algn="l" defTabSz="2987070" rtl="0" eaLnBrk="1" latinLnBrk="0" hangingPunct="1">
        <a:defRPr sz="5880" kern="1200">
          <a:solidFill>
            <a:schemeClr val="tx1"/>
          </a:solidFill>
          <a:latin typeface="+mn-lt"/>
          <a:ea typeface="+mn-ea"/>
          <a:cs typeface="+mn-cs"/>
        </a:defRPr>
      </a:lvl8pPr>
      <a:lvl9pPr marL="11948282" algn="l" defTabSz="2987070" rtl="0" eaLnBrk="1" latinLnBrk="0" hangingPunct="1">
        <a:defRPr sz="58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jpeg"/><Relationship Id="rId7" Type="http://schemas.openxmlformats.org/officeDocument/2006/relationships/image" Target="../media/image5.png"/><Relationship Id="rId12" Type="http://schemas.openxmlformats.org/officeDocument/2006/relationships/image" Target="../media/image10.jp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51CF8-D243-2F13-5AB7-F3F7886C135E}"/>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686E1C8F-9B42-B87D-26AD-A8F76A902E3D}"/>
              </a:ext>
            </a:extLst>
          </p:cNvPr>
          <p:cNvSpPr>
            <a:spLocks noGrp="1"/>
          </p:cNvSpPr>
          <p:nvPr>
            <p:ph type="subTitle" idx="1"/>
          </p:nvPr>
        </p:nvSpPr>
        <p:spPr/>
        <p:txBody>
          <a:bodyPr/>
          <a:lstStyle/>
          <a:p>
            <a:endParaRPr lang="en-US" dirty="0"/>
          </a:p>
        </p:txBody>
      </p:sp>
      <p:sp>
        <p:nvSpPr>
          <p:cNvPr id="4" name="Rectangle 3">
            <a:extLst>
              <a:ext uri="{FF2B5EF4-FFF2-40B4-BE49-F238E27FC236}">
                <a16:creationId xmlns:a16="http://schemas.microsoft.com/office/drawing/2014/main" id="{3B736051-DFB2-58BB-35DB-E823CC6E6E0C}"/>
              </a:ext>
            </a:extLst>
          </p:cNvPr>
          <p:cNvSpPr/>
          <p:nvPr/>
        </p:nvSpPr>
        <p:spPr>
          <a:xfrm>
            <a:off x="293373" y="3666386"/>
            <a:ext cx="11682318" cy="1845250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 name="TextBox 4">
            <a:extLst>
              <a:ext uri="{FF2B5EF4-FFF2-40B4-BE49-F238E27FC236}">
                <a16:creationId xmlns:a16="http://schemas.microsoft.com/office/drawing/2014/main" id="{5922C935-9C6E-BBDB-32D8-7402E4B56C36}"/>
              </a:ext>
            </a:extLst>
          </p:cNvPr>
          <p:cNvSpPr txBox="1"/>
          <p:nvPr/>
        </p:nvSpPr>
        <p:spPr>
          <a:xfrm>
            <a:off x="343519" y="3666385"/>
            <a:ext cx="11632172" cy="19451479"/>
          </a:xfrm>
          <a:prstGeom prst="rect">
            <a:avLst/>
          </a:prstGeom>
          <a:noFill/>
        </p:spPr>
        <p:txBody>
          <a:bodyPr wrap="square" rtlCol="0">
            <a:spAutoFit/>
          </a:bodyPr>
          <a:lstStyle/>
          <a:p>
            <a:pPr algn="ctr"/>
            <a:r>
              <a:rPr lang="en-US" sz="2800" b="1" dirty="0"/>
              <a:t>Introduction</a:t>
            </a:r>
            <a:endParaRPr lang="en-US" sz="2800" dirty="0"/>
          </a:p>
          <a:p>
            <a:pPr marL="457200" indent="-457200">
              <a:buAutoNum type="arabicPeriod"/>
            </a:pPr>
            <a:r>
              <a:rPr lang="en-US" sz="2200" b="1" i="1" dirty="0"/>
              <a:t>What is Apache Kafka?</a:t>
            </a:r>
          </a:p>
          <a:p>
            <a:endParaRPr lang="en-US" sz="2000" b="1" i="1" dirty="0"/>
          </a:p>
          <a:p>
            <a:r>
              <a:rPr lang="en-US" sz="2000" b="1" kern="100" dirty="0">
                <a:effectLst/>
                <a:latin typeface="Aptos" panose="020B0004020202020204" pitchFamily="34" charset="0"/>
                <a:ea typeface="Aptos" panose="020B0004020202020204" pitchFamily="34" charset="0"/>
                <a:cs typeface="Times New Roman" panose="02020603050405020304" pitchFamily="18" charset="0"/>
              </a:rPr>
              <a:t>Host connections</a:t>
            </a:r>
            <a:r>
              <a:rPr lang="en-US" sz="2000" kern="100" dirty="0">
                <a:effectLst/>
                <a:latin typeface="Aptos" panose="020B0004020202020204" pitchFamily="34" charset="0"/>
                <a:ea typeface="Aptos" panose="020B0004020202020204" pitchFamily="34" charset="0"/>
                <a:cs typeface="Times New Roman" panose="02020603050405020304" pitchFamily="18" charset="0"/>
              </a:rPr>
              <a:t>: hosts may need to make distinct individual connections to other hosts. This can be overwhelming.</a:t>
            </a:r>
          </a:p>
          <a:p>
            <a:endParaRPr lang="en-US" sz="2000" kern="100" dirty="0">
              <a:latin typeface="Aptos" panose="020B0004020202020204" pitchFamily="34" charset="0"/>
              <a:ea typeface="Aptos" panose="020B0004020202020204" pitchFamily="34" charset="0"/>
              <a:cs typeface="Times New Roman" panose="02020603050405020304" pitchFamily="18" charset="0"/>
            </a:endParaRPr>
          </a:p>
          <a:p>
            <a:pPr marL="342900" indent="-342900">
              <a:buFontTx/>
              <a:buChar char="-"/>
            </a:pP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indent="-342900">
              <a:buFontTx/>
              <a:buChar char="-"/>
            </a:pPr>
            <a:endParaRPr lang="en-US" sz="2000" kern="100" dirty="0">
              <a:latin typeface="Aptos" panose="020B0004020202020204" pitchFamily="34" charset="0"/>
              <a:ea typeface="Aptos" panose="020B0004020202020204" pitchFamily="34" charset="0"/>
              <a:cs typeface="Times New Roman" panose="02020603050405020304" pitchFamily="18" charset="0"/>
            </a:endParaRPr>
          </a:p>
          <a:p>
            <a:pPr marL="342900" indent="-342900">
              <a:buFontTx/>
              <a:buChar char="-"/>
            </a:pP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indent="-342900">
              <a:buFontTx/>
              <a:buChar char="-"/>
            </a:pPr>
            <a:endParaRPr lang="en-US" sz="2000" kern="100" dirty="0">
              <a:latin typeface="Aptos" panose="020B0004020202020204" pitchFamily="34" charset="0"/>
              <a:ea typeface="Aptos" panose="020B0004020202020204" pitchFamily="34" charset="0"/>
              <a:cs typeface="Times New Roman" panose="02020603050405020304" pitchFamily="18" charset="0"/>
            </a:endParaRPr>
          </a:p>
          <a:p>
            <a:pPr marL="342900" indent="-342900">
              <a:buFontTx/>
              <a:buChar char="-"/>
            </a:pP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indent="-342900">
              <a:buFontTx/>
              <a:buChar char="-"/>
            </a:pPr>
            <a:endParaRPr lang="en-US" sz="2000" kern="100" dirty="0">
              <a:latin typeface="Aptos" panose="020B0004020202020204" pitchFamily="34" charset="0"/>
              <a:ea typeface="Aptos" panose="020B0004020202020204" pitchFamily="34" charset="0"/>
              <a:cs typeface="Times New Roman" panose="02020603050405020304" pitchFamily="18" charset="0"/>
            </a:endParaRPr>
          </a:p>
          <a:p>
            <a:endParaRPr lang="en-US" sz="2000" kern="100" dirty="0">
              <a:latin typeface="Aptos" panose="020B0004020202020204" pitchFamily="34" charset="0"/>
              <a:ea typeface="Aptos" panose="020B0004020202020204" pitchFamily="34" charset="0"/>
              <a:cs typeface="Times New Roman" panose="02020603050405020304" pitchFamily="18" charset="0"/>
            </a:endParaRPr>
          </a:p>
          <a:p>
            <a:r>
              <a:rPr lang="en-US" sz="2000" b="1" kern="100" dirty="0">
                <a:effectLst/>
                <a:latin typeface="Aptos" panose="020B0004020202020204" pitchFamily="34" charset="0"/>
                <a:ea typeface="Aptos" panose="020B0004020202020204" pitchFamily="34" charset="0"/>
                <a:cs typeface="Times New Roman" panose="02020603050405020304" pitchFamily="18" charset="0"/>
              </a:rPr>
              <a:t>Architecture: </a:t>
            </a:r>
          </a:p>
          <a:p>
            <a:pPr marL="800100" lvl="1" indent="-342900">
              <a:buFont typeface="Arial" panose="020B0604020202020204" pitchFamily="34" charset="0"/>
              <a:buChar char="•"/>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Decouple producers and consumers by using a push-pull model</a:t>
            </a:r>
          </a:p>
          <a:p>
            <a:pPr marL="800100" lvl="1" indent="-342900">
              <a:buFont typeface="Arial" panose="020B0604020202020204" pitchFamily="34" charset="0"/>
              <a:buChar char="•"/>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Provide persistence for message data within the messaging system to allow multiple consumers.</a:t>
            </a:r>
          </a:p>
          <a:p>
            <a:pPr marL="800100" lvl="1" indent="-342900">
              <a:buFont typeface="Arial" panose="020B0604020202020204" pitchFamily="34" charset="0"/>
              <a:buChar char="•"/>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Optimize for high throughput of messages.</a:t>
            </a:r>
          </a:p>
          <a:p>
            <a:pPr marL="800100" lvl="1" indent="-342900">
              <a:buFont typeface="Arial" panose="020B0604020202020204" pitchFamily="34" charset="0"/>
              <a:buChar char="•"/>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Allow for horizontal scaling of the system to grow as the data streams grew.</a:t>
            </a:r>
          </a:p>
          <a:p>
            <a:pPr marL="800100" lvl="1" indent="-342900">
              <a:buFont typeface="Arial" panose="020B0604020202020204" pitchFamily="34" charset="0"/>
              <a:buChar char="•"/>
            </a:pP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sz="2000" kern="100" dirty="0">
              <a:latin typeface="Aptos" panose="020B0004020202020204" pitchFamily="34" charset="0"/>
              <a:ea typeface="Aptos" panose="020B0004020202020204" pitchFamily="34" charset="0"/>
              <a:cs typeface="Times New Roman" panose="02020603050405020304" pitchFamily="18" charset="0"/>
            </a:endParaRPr>
          </a:p>
          <a:p>
            <a:endParaRPr lang="en-US" sz="2000" kern="100" dirty="0">
              <a:latin typeface="Aptos" panose="020B0004020202020204" pitchFamily="34" charset="0"/>
              <a:ea typeface="Aptos" panose="020B0004020202020204" pitchFamily="34" charset="0"/>
              <a:cs typeface="Times New Roman" panose="02020603050405020304" pitchFamily="18" charset="0"/>
            </a:endParaRPr>
          </a:p>
          <a:p>
            <a:endParaRPr lang="en-US" sz="2000" kern="100" dirty="0">
              <a:latin typeface="Aptos" panose="020B0004020202020204" pitchFamily="34" charset="0"/>
              <a:ea typeface="Aptos" panose="020B0004020202020204" pitchFamily="34" charset="0"/>
              <a:cs typeface="Times New Roman" panose="02020603050405020304" pitchFamily="18" charset="0"/>
            </a:endParaRPr>
          </a:p>
          <a:p>
            <a:endParaRPr lang="en-US" sz="2000" kern="100" dirty="0">
              <a:latin typeface="Aptos" panose="020B0004020202020204" pitchFamily="34" charset="0"/>
              <a:ea typeface="Aptos" panose="020B0004020202020204" pitchFamily="34" charset="0"/>
              <a:cs typeface="Times New Roman" panose="02020603050405020304" pitchFamily="18" charset="0"/>
            </a:endParaRPr>
          </a:p>
          <a:p>
            <a:endParaRPr lang="en-US" sz="2000" kern="100" dirty="0">
              <a:latin typeface="Aptos" panose="020B0004020202020204" pitchFamily="34" charset="0"/>
              <a:ea typeface="Aptos" panose="020B0004020202020204" pitchFamily="34" charset="0"/>
              <a:cs typeface="Times New Roman" panose="02020603050405020304" pitchFamily="18" charset="0"/>
            </a:endParaRPr>
          </a:p>
          <a:p>
            <a:endParaRPr lang="en-US" sz="2000" kern="100" dirty="0">
              <a:latin typeface="Aptos" panose="020B0004020202020204" pitchFamily="34" charset="0"/>
              <a:ea typeface="Aptos" panose="020B0004020202020204" pitchFamily="34" charset="0"/>
              <a:cs typeface="Times New Roman" panose="02020603050405020304" pitchFamily="18" charset="0"/>
            </a:endParaRPr>
          </a:p>
          <a:p>
            <a:endParaRPr lang="en-US" sz="2000" kern="100" dirty="0">
              <a:latin typeface="Aptos" panose="020B0004020202020204" pitchFamily="34" charset="0"/>
              <a:ea typeface="Aptos" panose="020B0004020202020204" pitchFamily="34" charset="0"/>
              <a:cs typeface="Times New Roman" panose="02020603050405020304" pitchFamily="18" charset="0"/>
            </a:endParaRPr>
          </a:p>
          <a:p>
            <a:endParaRPr lang="en-US" sz="2000" kern="100" dirty="0">
              <a:latin typeface="Aptos" panose="020B0004020202020204" pitchFamily="34" charset="0"/>
              <a:ea typeface="Aptos" panose="020B0004020202020204" pitchFamily="34" charset="0"/>
              <a:cs typeface="Times New Roman" panose="02020603050405020304" pitchFamily="18" charset="0"/>
            </a:endParaRPr>
          </a:p>
          <a:p>
            <a:endParaRPr lang="en-US" sz="2000" kern="100" dirty="0">
              <a:latin typeface="Aptos" panose="020B0004020202020204" pitchFamily="34" charset="0"/>
              <a:ea typeface="Aptos" panose="020B0004020202020204" pitchFamily="34" charset="0"/>
              <a:cs typeface="Times New Roman" panose="02020603050405020304" pitchFamily="18" charset="0"/>
            </a:endParaRPr>
          </a:p>
          <a:p>
            <a:r>
              <a:rPr lang="en-US" sz="2000" b="1" kern="100" dirty="0">
                <a:latin typeface="Aptos" panose="020B0004020202020204" pitchFamily="34" charset="0"/>
                <a:ea typeface="Aptos" panose="020B0004020202020204" pitchFamily="34" charset="0"/>
                <a:cs typeface="Times New Roman" panose="02020603050405020304" pitchFamily="18" charset="0"/>
              </a:rPr>
              <a:t>Producer (client): </a:t>
            </a:r>
            <a:r>
              <a:rPr lang="en-US" sz="2000" kern="100" dirty="0">
                <a:latin typeface="Aptos" panose="020B0004020202020204" pitchFamily="34" charset="0"/>
                <a:ea typeface="Aptos" panose="020B0004020202020204" pitchFamily="34" charset="0"/>
                <a:cs typeface="Times New Roman" panose="02020603050405020304" pitchFamily="18" charset="0"/>
              </a:rPr>
              <a:t>Producers create new messages (send data to be stored)</a:t>
            </a:r>
          </a:p>
          <a:p>
            <a:endParaRPr lang="en-US" sz="2000" kern="100" dirty="0">
              <a:latin typeface="Aptos" panose="020B0004020202020204" pitchFamily="34" charset="0"/>
              <a:ea typeface="Aptos" panose="020B0004020202020204" pitchFamily="34" charset="0"/>
              <a:cs typeface="Times New Roman" panose="02020603050405020304" pitchFamily="18" charset="0"/>
            </a:endParaRPr>
          </a:p>
          <a:p>
            <a:r>
              <a:rPr lang="en-US" sz="2000" b="1" kern="100" dirty="0">
                <a:latin typeface="Aptos" panose="020B0004020202020204" pitchFamily="34" charset="0"/>
                <a:ea typeface="Aptos" panose="020B0004020202020204" pitchFamily="34" charset="0"/>
                <a:cs typeface="Times New Roman" panose="02020603050405020304" pitchFamily="18" charset="0"/>
              </a:rPr>
              <a:t>Consumer (client): </a:t>
            </a:r>
            <a:r>
              <a:rPr lang="en-US" sz="2000" kern="100" dirty="0">
                <a:latin typeface="Aptos" panose="020B0004020202020204" pitchFamily="34" charset="0"/>
                <a:ea typeface="Aptos" panose="020B0004020202020204" pitchFamily="34" charset="0"/>
                <a:cs typeface="Times New Roman" panose="02020603050405020304" pitchFamily="18" charset="0"/>
              </a:rPr>
              <a:t>Consumers read message (read data from storage)</a:t>
            </a:r>
          </a:p>
          <a:p>
            <a:endParaRPr lang="en-US" sz="2000" kern="100" dirty="0">
              <a:latin typeface="Aptos" panose="020B0004020202020204" pitchFamily="34" charset="0"/>
              <a:ea typeface="Aptos" panose="020B0004020202020204" pitchFamily="34" charset="0"/>
              <a:cs typeface="Times New Roman" panose="02020603050405020304" pitchFamily="18" charset="0"/>
            </a:endParaRPr>
          </a:p>
          <a:p>
            <a:r>
              <a:rPr lang="en-US" sz="2000" b="1" kern="100" dirty="0">
                <a:latin typeface="Aptos" panose="020B0004020202020204" pitchFamily="34" charset="0"/>
                <a:ea typeface="Aptos" panose="020B0004020202020204" pitchFamily="34" charset="0"/>
                <a:cs typeface="Times New Roman" panose="02020603050405020304" pitchFamily="18" charset="0"/>
              </a:rPr>
              <a:t>Brokers and cluster:</a:t>
            </a:r>
          </a:p>
          <a:p>
            <a:pPr marL="800100" lvl="1" indent="-342900">
              <a:buFont typeface="Arial" panose="020B0604020202020204" pitchFamily="34" charset="0"/>
              <a:buChar char="•"/>
            </a:pPr>
            <a:r>
              <a:rPr lang="en-US" sz="2000" kern="100" dirty="0">
                <a:latin typeface="Aptos" panose="020B0004020202020204" pitchFamily="34" charset="0"/>
                <a:ea typeface="Aptos" panose="020B0004020202020204" pitchFamily="34" charset="0"/>
                <a:cs typeface="Times New Roman" panose="02020603050405020304" pitchFamily="18" charset="0"/>
              </a:rPr>
              <a:t>A single Kafka server is called a broker</a:t>
            </a:r>
          </a:p>
          <a:p>
            <a:pPr marL="800100" lvl="1" indent="-342900">
              <a:buFont typeface="Arial" panose="020B0604020202020204" pitchFamily="34" charset="0"/>
              <a:buChar char="•"/>
            </a:pPr>
            <a:r>
              <a:rPr lang="en-US" sz="2000" kern="100" dirty="0">
                <a:latin typeface="Aptos" panose="020B0004020202020204" pitchFamily="34" charset="0"/>
                <a:ea typeface="Aptos" panose="020B0004020202020204" pitchFamily="34" charset="0"/>
                <a:cs typeface="Times New Roman" panose="02020603050405020304" pitchFamily="18" charset="0"/>
              </a:rPr>
              <a:t>A Cluster is comprised of brokers which are individual servers that receive, store, and dispatch messages.</a:t>
            </a:r>
          </a:p>
          <a:p>
            <a:pPr marL="800100" lvl="1" indent="-342900">
              <a:buFont typeface="Arial" panose="020B0604020202020204" pitchFamily="34" charset="0"/>
              <a:buChar char="•"/>
            </a:pPr>
            <a:r>
              <a:rPr lang="en-US" sz="2000" kern="100" dirty="0">
                <a:latin typeface="Aptos" panose="020B0004020202020204" pitchFamily="34" charset="0"/>
                <a:ea typeface="Aptos" panose="020B0004020202020204" pitchFamily="34" charset="0"/>
                <a:cs typeface="Times New Roman" panose="02020603050405020304" pitchFamily="18" charset="0"/>
              </a:rPr>
              <a:t>It used to manage the persistence and replication of messages of data.</a:t>
            </a:r>
          </a:p>
          <a:p>
            <a:pPr marL="800100" lvl="1" indent="-342900">
              <a:buFont typeface="Arial" panose="020B0604020202020204" pitchFamily="34" charset="0"/>
              <a:buChar char="•"/>
            </a:pPr>
            <a:r>
              <a:rPr lang="en-US" sz="2000" kern="100" dirty="0">
                <a:latin typeface="Aptos" panose="020B0004020202020204" pitchFamily="34" charset="0"/>
                <a:ea typeface="Aptos" panose="020B0004020202020204" pitchFamily="34" charset="0"/>
                <a:cs typeface="Times New Roman" panose="02020603050405020304" pitchFamily="18" charset="0"/>
              </a:rPr>
              <a:t>Increase speed, durability, and scalability</a:t>
            </a:r>
          </a:p>
          <a:p>
            <a:pPr marL="800100" lvl="1" indent="-342900">
              <a:buFont typeface="Arial" panose="020B0604020202020204" pitchFamily="34" charset="0"/>
              <a:buChar char="•"/>
            </a:pPr>
            <a:endParaRPr lang="en-US" sz="2000" kern="100" dirty="0">
              <a:latin typeface="Aptos" panose="020B0004020202020204" pitchFamily="34" charset="0"/>
              <a:ea typeface="Aptos" panose="020B0004020202020204" pitchFamily="34" charset="0"/>
              <a:cs typeface="Times New Roman" panose="02020603050405020304" pitchFamily="18" charset="0"/>
            </a:endParaRPr>
          </a:p>
          <a:p>
            <a:r>
              <a:rPr lang="en-US" sz="2000" b="1" kern="100" dirty="0">
                <a:latin typeface="Aptos" panose="020B0004020202020204" pitchFamily="34" charset="0"/>
                <a:ea typeface="Aptos" panose="020B0004020202020204" pitchFamily="34" charset="0"/>
                <a:cs typeface="Times New Roman" panose="02020603050405020304" pitchFamily="18" charset="0"/>
              </a:rPr>
              <a:t>Topic: </a:t>
            </a:r>
            <a:r>
              <a:rPr lang="en-US" sz="2000" kern="100" dirty="0">
                <a:latin typeface="Aptos" panose="020B0004020202020204" pitchFamily="34" charset="0"/>
                <a:ea typeface="Aptos" panose="020B0004020202020204" pitchFamily="34" charset="0"/>
                <a:cs typeface="Times New Roman" panose="02020603050405020304" pitchFamily="18" charset="0"/>
              </a:rPr>
              <a:t>A unit that stores related messages (data). Used by brokers. Messages will be arranged in order received</a:t>
            </a:r>
          </a:p>
          <a:p>
            <a:endParaRPr lang="en-US" sz="2000" kern="100" dirty="0">
              <a:latin typeface="Aptos" panose="020B0004020202020204" pitchFamily="34" charset="0"/>
              <a:ea typeface="Aptos" panose="020B0004020202020204" pitchFamily="34" charset="0"/>
              <a:cs typeface="Times New Roman" panose="02020603050405020304" pitchFamily="18" charset="0"/>
            </a:endParaRPr>
          </a:p>
          <a:p>
            <a:r>
              <a:rPr lang="en-US" sz="2000" b="1" kern="100" dirty="0">
                <a:latin typeface="Aptos" panose="020B0004020202020204" pitchFamily="34" charset="0"/>
                <a:ea typeface="Aptos" panose="020B0004020202020204" pitchFamily="34" charset="0"/>
                <a:cs typeface="Times New Roman" panose="02020603050405020304" pitchFamily="18" charset="0"/>
              </a:rPr>
              <a:t>Messages: </a:t>
            </a:r>
            <a:r>
              <a:rPr lang="en-US" sz="2000" kern="100" dirty="0">
                <a:latin typeface="Aptos" panose="020B0004020202020204" pitchFamily="34" charset="0"/>
                <a:ea typeface="Aptos" panose="020B0004020202020204" pitchFamily="34" charset="0"/>
                <a:cs typeface="Times New Roman" panose="02020603050405020304" pitchFamily="18" charset="0"/>
              </a:rPr>
              <a:t>A unit of data that is sent by the producer and retrieved by consumers. They are stored in topics inside the brokers.</a:t>
            </a:r>
          </a:p>
          <a:p>
            <a:endParaRPr lang="en-US" sz="2000" kern="100" dirty="0">
              <a:latin typeface="Aptos" panose="020B0004020202020204" pitchFamily="34" charset="0"/>
              <a:ea typeface="Aptos" panose="020B0004020202020204" pitchFamily="34" charset="0"/>
              <a:cs typeface="Times New Roman" panose="02020603050405020304" pitchFamily="18" charset="0"/>
            </a:endParaRPr>
          </a:p>
          <a:p>
            <a:r>
              <a:rPr lang="en-US" sz="2000" b="1" kern="100" dirty="0">
                <a:latin typeface="Aptos" panose="020B0004020202020204" pitchFamily="34" charset="0"/>
                <a:ea typeface="Aptos" panose="020B0004020202020204" pitchFamily="34" charset="0"/>
                <a:cs typeface="Times New Roman" panose="02020603050405020304" pitchFamily="18" charset="0"/>
              </a:rPr>
              <a:t>Metadata server:</a:t>
            </a:r>
          </a:p>
          <a:p>
            <a:pPr marL="800100" lvl="1" indent="-342900">
              <a:buFont typeface="Arial" panose="020B0604020202020204" pitchFamily="34" charset="0"/>
              <a:buChar char="•"/>
            </a:pPr>
            <a:r>
              <a:rPr lang="en-US" sz="2000" kern="100" dirty="0">
                <a:latin typeface="Aptos" panose="020B0004020202020204" pitchFamily="34" charset="0"/>
                <a:ea typeface="Aptos" panose="020B0004020202020204" pitchFamily="34" charset="0"/>
                <a:cs typeface="Times New Roman" panose="02020603050405020304" pitchFamily="18" charset="0"/>
              </a:rPr>
              <a:t>Takes care of multiple “Distributed” aspects of the Kafka Cluster</a:t>
            </a:r>
          </a:p>
          <a:p>
            <a:pPr marL="800100" lvl="1" indent="-342900">
              <a:buFont typeface="Arial" panose="020B0604020202020204" pitchFamily="34" charset="0"/>
              <a:buChar char="•"/>
            </a:pPr>
            <a:r>
              <a:rPr lang="en-US" sz="2000" kern="100" dirty="0">
                <a:latin typeface="Aptos" panose="020B0004020202020204" pitchFamily="34" charset="0"/>
                <a:ea typeface="Aptos" panose="020B0004020202020204" pitchFamily="34" charset="0"/>
                <a:cs typeface="Times New Roman" panose="02020603050405020304" pitchFamily="18" charset="0"/>
              </a:rPr>
              <a:t>Store cluster’s metadata, and consumer clients’ details</a:t>
            </a:r>
          </a:p>
          <a:p>
            <a:pPr marL="800100" lvl="1" indent="-342900">
              <a:buFont typeface="Arial" panose="020B0604020202020204" pitchFamily="34" charset="0"/>
              <a:buChar char="•"/>
            </a:pPr>
            <a:r>
              <a:rPr lang="en-US" sz="2000" kern="100" dirty="0">
                <a:latin typeface="Aptos" panose="020B0004020202020204" pitchFamily="34" charset="0"/>
                <a:ea typeface="Aptos" panose="020B0004020202020204" pitchFamily="34" charset="0"/>
                <a:cs typeface="Times New Roman" panose="02020603050405020304" pitchFamily="18" charset="0"/>
              </a:rPr>
              <a:t>Centralized service for maintaining configuration information, and providing synchronization.</a:t>
            </a:r>
          </a:p>
          <a:p>
            <a:pPr marL="800100" lvl="1" indent="-342900">
              <a:buFont typeface="Arial" panose="020B0604020202020204" pitchFamily="34" charset="0"/>
              <a:buChar char="•"/>
            </a:pPr>
            <a:endParaRPr lang="en-US" sz="2000" kern="100" dirty="0">
              <a:latin typeface="Aptos" panose="020B0004020202020204" pitchFamily="34" charset="0"/>
              <a:ea typeface="Aptos" panose="020B0004020202020204" pitchFamily="34" charset="0"/>
              <a:cs typeface="Times New Roman" panose="02020603050405020304" pitchFamily="18" charset="0"/>
            </a:endParaRPr>
          </a:p>
          <a:p>
            <a:pPr marL="457200" indent="-457200">
              <a:buAutoNum type="arabicPeriod" startAt="2"/>
            </a:pPr>
            <a:r>
              <a:rPr lang="en-US" sz="2200" b="1" kern="100" dirty="0">
                <a:latin typeface="Aptos" panose="020B0004020202020204" pitchFamily="34" charset="0"/>
                <a:ea typeface="Aptos" panose="020B0004020202020204" pitchFamily="34" charset="0"/>
                <a:cs typeface="Times New Roman" panose="02020603050405020304" pitchFamily="18" charset="0"/>
              </a:rPr>
              <a:t>Zookeeper or Kraft</a:t>
            </a:r>
          </a:p>
          <a:p>
            <a:endParaRPr lang="en-US" sz="2200" b="1" kern="100" dirty="0">
              <a:latin typeface="Aptos" panose="020B0004020202020204" pitchFamily="34" charset="0"/>
              <a:ea typeface="Aptos" panose="020B0004020202020204" pitchFamily="34" charset="0"/>
              <a:cs typeface="Times New Roman" panose="02020603050405020304" pitchFamily="18" charset="0"/>
            </a:endParaRPr>
          </a:p>
          <a:p>
            <a:r>
              <a:rPr lang="en-US" sz="2000" b="1" kern="100" dirty="0">
                <a:latin typeface="Aptos" panose="020B0004020202020204" pitchFamily="34" charset="0"/>
                <a:ea typeface="Aptos" panose="020B0004020202020204" pitchFamily="34" charset="0"/>
                <a:cs typeface="Times New Roman" panose="02020603050405020304" pitchFamily="18" charset="0"/>
              </a:rPr>
              <a:t>Zookeeper: </a:t>
            </a:r>
            <a:r>
              <a:rPr lang="en-US" sz="2000" kern="100" dirty="0">
                <a:latin typeface="Aptos" panose="020B0004020202020204" pitchFamily="34" charset="0"/>
                <a:ea typeface="Aptos" panose="020B0004020202020204" pitchFamily="34" charset="0"/>
                <a:cs typeface="Times New Roman" panose="02020603050405020304" pitchFamily="18" charset="0"/>
              </a:rPr>
              <a:t>Another software that takes care of the metadata and allow for administrative tasks. A cluster of servers can be created to handle these responsibilities.</a:t>
            </a:r>
          </a:p>
          <a:p>
            <a:endParaRPr lang="en-US" sz="2000" kern="100" dirty="0">
              <a:latin typeface="Aptos" panose="020B0004020202020204" pitchFamily="34" charset="0"/>
              <a:ea typeface="Aptos" panose="020B0004020202020204" pitchFamily="34" charset="0"/>
              <a:cs typeface="Times New Roman" panose="02020603050405020304" pitchFamily="18" charset="0"/>
            </a:endParaRPr>
          </a:p>
          <a:p>
            <a:r>
              <a:rPr lang="en-US" sz="2000" b="1" kern="100" dirty="0">
                <a:latin typeface="Aptos" panose="020B0004020202020204" pitchFamily="34" charset="0"/>
                <a:ea typeface="Aptos" panose="020B0004020202020204" pitchFamily="34" charset="0"/>
                <a:cs typeface="Times New Roman" panose="02020603050405020304" pitchFamily="18" charset="0"/>
              </a:rPr>
              <a:t>Kraft: </a:t>
            </a:r>
            <a:r>
              <a:rPr lang="en-US" sz="2000" kern="100" dirty="0">
                <a:latin typeface="Aptos" panose="020B0004020202020204" pitchFamily="34" charset="0"/>
                <a:ea typeface="Aptos" panose="020B0004020202020204" pitchFamily="34" charset="0"/>
                <a:cs typeface="Times New Roman" panose="02020603050405020304" pitchFamily="18" charset="0"/>
              </a:rPr>
              <a:t>Essentially has the same responsibilities as a zookeeper cluster and can replace zookeepers. K-Raft servers are essentially the same as brokers but they do not store data from clients. They store metadate instead and task care of administrative actions.</a:t>
            </a:r>
          </a:p>
          <a:p>
            <a:r>
              <a:rPr lang="en-US" sz="2000" kern="100" dirty="0">
                <a:latin typeface="Aptos" panose="020B0004020202020204" pitchFamily="34" charset="0"/>
                <a:ea typeface="Aptos" panose="020B0004020202020204" pitchFamily="34" charset="0"/>
                <a:cs typeface="Times New Roman" panose="02020603050405020304" pitchFamily="18" charset="0"/>
              </a:rPr>
              <a:t> </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sz="2000" b="1" i="1" dirty="0"/>
          </a:p>
        </p:txBody>
      </p:sp>
      <p:sp>
        <p:nvSpPr>
          <p:cNvPr id="7" name="Rectangle 6">
            <a:extLst>
              <a:ext uri="{FF2B5EF4-FFF2-40B4-BE49-F238E27FC236}">
                <a16:creationId xmlns:a16="http://schemas.microsoft.com/office/drawing/2014/main" id="{3EDCF79E-80B1-EEE8-2CF5-27203F7473A8}"/>
              </a:ext>
            </a:extLst>
          </p:cNvPr>
          <p:cNvSpPr/>
          <p:nvPr/>
        </p:nvSpPr>
        <p:spPr>
          <a:xfrm>
            <a:off x="12341181" y="3750376"/>
            <a:ext cx="10252118" cy="470073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88ED351-9B75-3C68-63E7-76E29CB9B353}"/>
              </a:ext>
            </a:extLst>
          </p:cNvPr>
          <p:cNvSpPr/>
          <p:nvPr/>
        </p:nvSpPr>
        <p:spPr>
          <a:xfrm>
            <a:off x="343518" y="77284"/>
            <a:ext cx="32722366" cy="3288323"/>
          </a:xfrm>
          <a:prstGeom prst="rect">
            <a:avLst/>
          </a:prstGeom>
          <a:noFill/>
          <a:ln>
            <a:noFill/>
          </a:ln>
        </p:spPr>
        <p:style>
          <a:lnRef idx="0">
            <a:scrgbClr r="0" g="0" b="0"/>
          </a:lnRef>
          <a:fillRef idx="0">
            <a:scrgbClr r="0" g="0" b="0"/>
          </a:fillRef>
          <a:effectRef idx="0">
            <a:scrgbClr r="0" g="0" b="0"/>
          </a:effectRef>
          <a:fontRef idx="minor">
            <a:schemeClr val="accent5"/>
          </a:fontRef>
        </p:style>
        <p:txBody>
          <a:bodyPr rtlCol="0" anchor="ctr"/>
          <a:lstStyle/>
          <a:p>
            <a:pPr algn="ctr"/>
            <a:r>
              <a:rPr lang="en-US" sz="10000" dirty="0"/>
              <a:t>Apache Kafka</a:t>
            </a:r>
          </a:p>
          <a:p>
            <a:pPr algn="ctr"/>
            <a:r>
              <a:rPr lang="en-US" sz="2500" dirty="0"/>
              <a:t>Dung Ha, Tap Dang</a:t>
            </a:r>
          </a:p>
          <a:p>
            <a:pPr algn="ctr"/>
            <a:r>
              <a:rPr lang="en-US" sz="2500" dirty="0"/>
              <a:t>Comp 491/492</a:t>
            </a:r>
          </a:p>
        </p:txBody>
      </p:sp>
      <p:pic>
        <p:nvPicPr>
          <p:cNvPr id="21" name="image1.png" descr="A diagram of a computer server&#10;&#10;Description automatically generated">
            <a:extLst>
              <a:ext uri="{FF2B5EF4-FFF2-40B4-BE49-F238E27FC236}">
                <a16:creationId xmlns:a16="http://schemas.microsoft.com/office/drawing/2014/main" id="{9B40E23B-88D0-4333-5BC0-6B1137EC4A10}"/>
              </a:ext>
            </a:extLst>
          </p:cNvPr>
          <p:cNvPicPr/>
          <p:nvPr/>
        </p:nvPicPr>
        <p:blipFill>
          <a:blip r:embed="rId4"/>
          <a:stretch/>
        </p:blipFill>
        <p:spPr>
          <a:xfrm>
            <a:off x="309716" y="5539498"/>
            <a:ext cx="5734835" cy="2112765"/>
          </a:xfrm>
          <a:prstGeom prst="rect">
            <a:avLst/>
          </a:prstGeom>
          <a:ln w="12700">
            <a:noFill/>
          </a:ln>
        </p:spPr>
      </p:pic>
      <p:pic>
        <p:nvPicPr>
          <p:cNvPr id="22" name="image2.png" descr="A diagram of a computer server&#10;&#10;Description automatically generated">
            <a:extLst>
              <a:ext uri="{FF2B5EF4-FFF2-40B4-BE49-F238E27FC236}">
                <a16:creationId xmlns:a16="http://schemas.microsoft.com/office/drawing/2014/main" id="{C8896B0B-CD2D-956E-02A0-723314DA0F0E}"/>
              </a:ext>
            </a:extLst>
          </p:cNvPr>
          <p:cNvPicPr/>
          <p:nvPr/>
        </p:nvPicPr>
        <p:blipFill>
          <a:blip r:embed="rId5"/>
          <a:stretch/>
        </p:blipFill>
        <p:spPr>
          <a:xfrm>
            <a:off x="6154329" y="5367414"/>
            <a:ext cx="5734835" cy="2433320"/>
          </a:xfrm>
          <a:prstGeom prst="rect">
            <a:avLst/>
          </a:prstGeom>
          <a:ln w="12700">
            <a:noFill/>
          </a:ln>
        </p:spPr>
      </p:pic>
      <p:pic>
        <p:nvPicPr>
          <p:cNvPr id="23" name="image4.png" descr="How to Set Up and Run Kafka on Kubernetes">
            <a:extLst>
              <a:ext uri="{FF2B5EF4-FFF2-40B4-BE49-F238E27FC236}">
                <a16:creationId xmlns:a16="http://schemas.microsoft.com/office/drawing/2014/main" id="{B505D3CA-A1DE-7351-466F-D60BAA8744CD}"/>
              </a:ext>
            </a:extLst>
          </p:cNvPr>
          <p:cNvPicPr/>
          <p:nvPr/>
        </p:nvPicPr>
        <p:blipFill>
          <a:blip r:embed="rId6"/>
          <a:stretch/>
        </p:blipFill>
        <p:spPr>
          <a:xfrm>
            <a:off x="5945564" y="9623934"/>
            <a:ext cx="5943600" cy="2986405"/>
          </a:xfrm>
          <a:prstGeom prst="rect">
            <a:avLst/>
          </a:prstGeom>
          <a:ln w="12700">
            <a:noFill/>
          </a:ln>
        </p:spPr>
      </p:pic>
      <p:sp>
        <p:nvSpPr>
          <p:cNvPr id="41" name="TextBox 40">
            <a:extLst>
              <a:ext uri="{FF2B5EF4-FFF2-40B4-BE49-F238E27FC236}">
                <a16:creationId xmlns:a16="http://schemas.microsoft.com/office/drawing/2014/main" id="{07CA5EAB-A688-C687-3D12-853EA32B6C57}"/>
              </a:ext>
            </a:extLst>
          </p:cNvPr>
          <p:cNvSpPr txBox="1"/>
          <p:nvPr/>
        </p:nvSpPr>
        <p:spPr>
          <a:xfrm>
            <a:off x="12305681" y="3886180"/>
            <a:ext cx="10252117" cy="3274743"/>
          </a:xfrm>
          <a:prstGeom prst="rect">
            <a:avLst/>
          </a:prstGeom>
          <a:noFill/>
        </p:spPr>
        <p:txBody>
          <a:bodyPr wrap="square" rtlCol="0">
            <a:spAutoFit/>
          </a:bodyPr>
          <a:lstStyle/>
          <a:p>
            <a:pPr marR="0" lvl="0">
              <a:lnSpc>
                <a:spcPct val="107000"/>
              </a:lnSpc>
              <a:spcBef>
                <a:spcPts val="0"/>
              </a:spcBef>
              <a:spcAft>
                <a:spcPts val="0"/>
              </a:spcAft>
            </a:pPr>
            <a:r>
              <a:rPr lang="en-US" sz="2000" b="1" i="1" kern="100" dirty="0">
                <a:effectLst/>
                <a:ea typeface="Aptos" panose="020B0004020202020204" pitchFamily="34" charset="0"/>
                <a:cs typeface="Times New Roman" panose="02020603050405020304" pitchFamily="18" charset="0"/>
              </a:rPr>
              <a:t>KAFKA-16202 (Dung Ha)</a:t>
            </a:r>
            <a:endParaRPr lang="en-US" kern="100" dirty="0">
              <a:effectLst/>
              <a:ea typeface="Aptos" panose="020B0004020202020204" pitchFamily="34" charset="0"/>
              <a:cs typeface="Times New Roman" panose="02020603050405020304" pitchFamily="18" charset="0"/>
            </a:endParaRPr>
          </a:p>
          <a:p>
            <a:pPr marR="0" lvl="0">
              <a:lnSpc>
                <a:spcPct val="107000"/>
              </a:lnSpc>
              <a:spcBef>
                <a:spcPts val="0"/>
              </a:spcBef>
              <a:spcAft>
                <a:spcPts val="800"/>
              </a:spcAft>
            </a:pPr>
            <a:r>
              <a:rPr lang="en-US" b="1" kern="100" dirty="0">
                <a:effectLst/>
                <a:ea typeface="Aptos" panose="020B0004020202020204" pitchFamily="34" charset="0"/>
                <a:cs typeface="Times New Roman" panose="02020603050405020304" pitchFamily="18" charset="0"/>
              </a:rPr>
              <a:t>Problem:  </a:t>
            </a:r>
            <a:r>
              <a:rPr lang="en-US" dirty="0">
                <a:solidFill>
                  <a:srgbClr val="172B4D"/>
                </a:solidFill>
                <a:effectLst/>
                <a:highlight>
                  <a:srgbClr val="FFFFFF"/>
                </a:highlight>
                <a:ea typeface="Times New Roman" panose="02020603050405020304" pitchFamily="18" charset="0"/>
              </a:rPr>
              <a:t>If the broker hits a </a:t>
            </a:r>
            <a:r>
              <a:rPr lang="en-US" dirty="0" err="1">
                <a:solidFill>
                  <a:srgbClr val="172B4D"/>
                </a:solidFill>
                <a:effectLst/>
                <a:highlight>
                  <a:srgbClr val="FFFFFF"/>
                </a:highlight>
                <a:ea typeface="Times New Roman" panose="02020603050405020304" pitchFamily="18" charset="0"/>
              </a:rPr>
              <a:t>StorageException</a:t>
            </a:r>
            <a:r>
              <a:rPr lang="en-US" dirty="0">
                <a:solidFill>
                  <a:srgbClr val="172B4D"/>
                </a:solidFill>
                <a:effectLst/>
                <a:highlight>
                  <a:srgbClr val="FFFFFF"/>
                </a:highlight>
                <a:ea typeface="Times New Roman" panose="02020603050405020304" pitchFamily="18" charset="0"/>
              </a:rPr>
              <a:t> while handling a record from the producer, the producer prints the </a:t>
            </a:r>
            <a:r>
              <a:rPr lang="en-US" dirty="0">
                <a:solidFill>
                  <a:srgbClr val="172B4D"/>
                </a:solidFill>
                <a:highlight>
                  <a:srgbClr val="FFFFFF"/>
                </a:highlight>
                <a:ea typeface="Times New Roman" panose="02020603050405020304" pitchFamily="18" charset="0"/>
              </a:rPr>
              <a:t>warning </a:t>
            </a:r>
            <a:r>
              <a:rPr lang="en-US" dirty="0">
                <a:solidFill>
                  <a:srgbClr val="172B4D"/>
                </a:solidFill>
                <a:effectLst/>
                <a:highlight>
                  <a:srgbClr val="FFFFFF"/>
                </a:highlight>
                <a:ea typeface="Times New Roman" panose="02020603050405020304" pitchFamily="18" charset="0"/>
              </a:rPr>
              <a:t>including the log:</a:t>
            </a:r>
            <a:r>
              <a:rPr lang="en-US" dirty="0">
                <a:highlight>
                  <a:srgbClr val="FFFFFF"/>
                </a:highlight>
                <a:ea typeface="Times New Roman" panose="02020603050405020304" pitchFamily="18" charset="0"/>
              </a:rPr>
              <a:t> </a:t>
            </a:r>
            <a:r>
              <a:rPr lang="en-US" dirty="0">
                <a:solidFill>
                  <a:srgbClr val="172B4D"/>
                </a:solidFill>
                <a:effectLst/>
                <a:highlight>
                  <a:srgbClr val="FFFFFF"/>
                </a:highlight>
                <a:ea typeface="Times New Roman" panose="02020603050405020304" pitchFamily="18" charset="0"/>
              </a:rPr>
              <a:t>“due to </a:t>
            </a:r>
            <a:r>
              <a:rPr lang="en-US" dirty="0" err="1">
                <a:solidFill>
                  <a:srgbClr val="172B4D"/>
                </a:solidFill>
                <a:effectLst/>
                <a:highlight>
                  <a:srgbClr val="FFFFFF"/>
                </a:highlight>
                <a:ea typeface="Times New Roman" panose="02020603050405020304" pitchFamily="18" charset="0"/>
              </a:rPr>
              <a:t>org.apache.kafka.common.errors.KafkaStorageException</a:t>
            </a:r>
            <a:r>
              <a:rPr lang="en-US" dirty="0">
                <a:solidFill>
                  <a:srgbClr val="172B4D"/>
                </a:solidFill>
                <a:effectLst/>
                <a:highlight>
                  <a:srgbClr val="FFFFFF"/>
                </a:highlight>
                <a:ea typeface="Times New Roman" panose="02020603050405020304" pitchFamily="18" charset="0"/>
              </a:rPr>
              <a:t>: Disk error when trying to access log file on the disk.. Going to request metadata update now (</a:t>
            </a:r>
            <a:r>
              <a:rPr lang="en-US" dirty="0" err="1">
                <a:solidFill>
                  <a:srgbClr val="172B4D"/>
                </a:solidFill>
                <a:effectLst/>
                <a:highlight>
                  <a:srgbClr val="FFFFFF"/>
                </a:highlight>
                <a:ea typeface="Times New Roman" panose="02020603050405020304" pitchFamily="18" charset="0"/>
              </a:rPr>
              <a:t>org.apache.kafka.clients.producer.internals.Sender</a:t>
            </a:r>
            <a:r>
              <a:rPr lang="en-US" dirty="0">
                <a:solidFill>
                  <a:srgbClr val="172B4D"/>
                </a:solidFill>
                <a:effectLst/>
                <a:highlight>
                  <a:srgbClr val="FFFFFF"/>
                </a:highlight>
                <a:ea typeface="Times New Roman" panose="02020603050405020304" pitchFamily="18" charset="0"/>
              </a:rPr>
              <a:t>)”</a:t>
            </a:r>
            <a:r>
              <a:rPr lang="en-US" dirty="0">
                <a:highlight>
                  <a:srgbClr val="FFFFFF"/>
                </a:highlight>
                <a:ea typeface="Times New Roman" panose="02020603050405020304" pitchFamily="18" charset="0"/>
              </a:rPr>
              <a:t>. </a:t>
            </a:r>
            <a:r>
              <a:rPr lang="en-US" dirty="0">
                <a:solidFill>
                  <a:srgbClr val="172B4D"/>
                </a:solidFill>
                <a:effectLst/>
                <a:highlight>
                  <a:srgbClr val="FFFFFF"/>
                </a:highlight>
                <a:ea typeface="Times New Roman" panose="02020603050405020304" pitchFamily="18" charset="0"/>
              </a:rPr>
              <a:t>There's an extra dot between disk and Going.</a:t>
            </a:r>
            <a:endParaRPr lang="en-US" dirty="0">
              <a:effectLst/>
              <a:highlight>
                <a:srgbClr val="FFFFFF"/>
              </a:highlight>
              <a:ea typeface="Times New Roman" panose="02020603050405020304" pitchFamily="18" charset="0"/>
            </a:endParaRPr>
          </a:p>
          <a:p>
            <a:pPr marR="0" lvl="0">
              <a:lnSpc>
                <a:spcPct val="107000"/>
              </a:lnSpc>
              <a:spcBef>
                <a:spcPts val="0"/>
              </a:spcBef>
              <a:spcAft>
                <a:spcPts val="0"/>
              </a:spcAft>
            </a:pPr>
            <a:r>
              <a:rPr lang="en-US" b="1" kern="100" dirty="0">
                <a:effectLst/>
                <a:ea typeface="Aptos" panose="020B0004020202020204" pitchFamily="34" charset="0"/>
                <a:cs typeface="Times New Roman" panose="02020603050405020304" pitchFamily="18" charset="0"/>
              </a:rPr>
              <a:t>Solution:</a:t>
            </a:r>
          </a:p>
          <a:p>
            <a:pPr marL="285750" marR="0" lvl="0" indent="-285750">
              <a:lnSpc>
                <a:spcPct val="107000"/>
              </a:lnSpc>
              <a:spcBef>
                <a:spcPts val="0"/>
              </a:spcBef>
              <a:spcAft>
                <a:spcPts val="0"/>
              </a:spcAft>
              <a:buFont typeface="Arial" panose="020B0604020202020204" pitchFamily="34" charset="0"/>
              <a:buChar char="•"/>
            </a:pPr>
            <a:r>
              <a:rPr lang="en-US" kern="100" dirty="0">
                <a:effectLst/>
                <a:ea typeface="Aptos" panose="020B0004020202020204" pitchFamily="34" charset="0"/>
                <a:cs typeface="Times New Roman" panose="02020603050405020304" pitchFamily="18" charset="0"/>
              </a:rPr>
              <a:t>Each default exception string (</a:t>
            </a:r>
            <a:r>
              <a:rPr lang="en-US" kern="100" dirty="0" err="1">
                <a:effectLst/>
                <a:ea typeface="Aptos" panose="020B0004020202020204" pitchFamily="34" charset="0"/>
                <a:cs typeface="Times New Roman" panose="02020603050405020304" pitchFamily="18" charset="0"/>
              </a:rPr>
              <a:t>defaultExceptionString</a:t>
            </a:r>
            <a:r>
              <a:rPr lang="en-US" kern="100" dirty="0">
                <a:effectLst/>
                <a:ea typeface="Aptos" panose="020B0004020202020204" pitchFamily="34" charset="0"/>
                <a:cs typeface="Times New Roman" panose="02020603050405020304" pitchFamily="18" charset="0"/>
              </a:rPr>
              <a:t>) may or may not have full stops.</a:t>
            </a:r>
          </a:p>
          <a:p>
            <a:pPr marL="285750" marR="0" lvl="0" indent="-285750">
              <a:lnSpc>
                <a:spcPct val="107000"/>
              </a:lnSpc>
              <a:spcBef>
                <a:spcPts val="0"/>
              </a:spcBef>
              <a:spcAft>
                <a:spcPts val="0"/>
              </a:spcAft>
              <a:buFont typeface="Arial" panose="020B0604020202020204" pitchFamily="34" charset="0"/>
              <a:buChar char="•"/>
            </a:pPr>
            <a:r>
              <a:rPr lang="en-US" kern="100" dirty="0">
                <a:effectLst/>
                <a:ea typeface="Aptos" panose="020B0004020202020204" pitchFamily="34" charset="0"/>
                <a:cs typeface="Times New Roman" panose="02020603050405020304" pitchFamily="18" charset="0"/>
              </a:rPr>
              <a:t>Modify the Error class and add full stops to default exception strings that did not have them.</a:t>
            </a:r>
          </a:p>
          <a:p>
            <a:pPr marL="742950" marR="0" lvl="1" indent="-285750">
              <a:lnSpc>
                <a:spcPct val="107000"/>
              </a:lnSpc>
              <a:spcBef>
                <a:spcPts val="0"/>
              </a:spcBef>
              <a:spcAft>
                <a:spcPts val="800"/>
              </a:spcAft>
              <a:buFont typeface="Courier New" panose="02070309020205020404" pitchFamily="49" charset="0"/>
              <a:buChar char="o"/>
            </a:pP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47" name="Rectangle 46">
            <a:extLst>
              <a:ext uri="{FF2B5EF4-FFF2-40B4-BE49-F238E27FC236}">
                <a16:creationId xmlns:a16="http://schemas.microsoft.com/office/drawing/2014/main" id="{2868978A-5DFE-7F4B-6DF7-12F36906C0C1}"/>
              </a:ext>
            </a:extLst>
          </p:cNvPr>
          <p:cNvSpPr/>
          <p:nvPr/>
        </p:nvSpPr>
        <p:spPr>
          <a:xfrm>
            <a:off x="22813766" y="3666385"/>
            <a:ext cx="10252118" cy="143820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dirty="0"/>
          </a:p>
        </p:txBody>
      </p:sp>
      <p:pic>
        <p:nvPicPr>
          <p:cNvPr id="48" name="Content Placeholder 4">
            <a:extLst>
              <a:ext uri="{FF2B5EF4-FFF2-40B4-BE49-F238E27FC236}">
                <a16:creationId xmlns:a16="http://schemas.microsoft.com/office/drawing/2014/main" id="{B65D965F-DE43-535A-0AC2-12B3027CFECD}"/>
              </a:ext>
            </a:extLst>
          </p:cNvPr>
          <p:cNvPicPr>
            <a:picLocks noChangeAspect="1"/>
          </p:cNvPicPr>
          <p:nvPr/>
        </p:nvPicPr>
        <p:blipFill>
          <a:blip r:embed="rId7"/>
          <a:stretch>
            <a:fillRect/>
          </a:stretch>
        </p:blipFill>
        <p:spPr>
          <a:xfrm>
            <a:off x="12896238" y="6567853"/>
            <a:ext cx="9049875" cy="756090"/>
          </a:xfrm>
          <a:prstGeom prst="rect">
            <a:avLst/>
          </a:prstGeom>
        </p:spPr>
      </p:pic>
      <p:pic>
        <p:nvPicPr>
          <p:cNvPr id="49" name="Picture 48">
            <a:extLst>
              <a:ext uri="{FF2B5EF4-FFF2-40B4-BE49-F238E27FC236}">
                <a16:creationId xmlns:a16="http://schemas.microsoft.com/office/drawing/2014/main" id="{CBD4CF51-A100-A29B-A037-0C16E1FF32BE}"/>
              </a:ext>
            </a:extLst>
          </p:cNvPr>
          <p:cNvPicPr>
            <a:picLocks noChangeAspect="1"/>
          </p:cNvPicPr>
          <p:nvPr/>
        </p:nvPicPr>
        <p:blipFill>
          <a:blip r:embed="rId8"/>
          <a:stretch>
            <a:fillRect/>
          </a:stretch>
        </p:blipFill>
        <p:spPr>
          <a:xfrm>
            <a:off x="12896238" y="7594299"/>
            <a:ext cx="9313071" cy="502468"/>
          </a:xfrm>
          <a:prstGeom prst="rect">
            <a:avLst/>
          </a:prstGeom>
        </p:spPr>
      </p:pic>
      <p:sp>
        <p:nvSpPr>
          <p:cNvPr id="50" name="Rectangle 49">
            <a:extLst>
              <a:ext uri="{FF2B5EF4-FFF2-40B4-BE49-F238E27FC236}">
                <a16:creationId xmlns:a16="http://schemas.microsoft.com/office/drawing/2014/main" id="{BCF7C70D-AD88-1587-C0D6-52FEDAD75737}"/>
              </a:ext>
            </a:extLst>
          </p:cNvPr>
          <p:cNvSpPr/>
          <p:nvPr/>
        </p:nvSpPr>
        <p:spPr>
          <a:xfrm>
            <a:off x="12357525" y="8516405"/>
            <a:ext cx="10252118" cy="470073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2" name="Rectangle 51">
            <a:extLst>
              <a:ext uri="{FF2B5EF4-FFF2-40B4-BE49-F238E27FC236}">
                <a16:creationId xmlns:a16="http://schemas.microsoft.com/office/drawing/2014/main" id="{90DD5415-2192-9B83-B575-E6C3CF51BCEA}"/>
              </a:ext>
            </a:extLst>
          </p:cNvPr>
          <p:cNvSpPr/>
          <p:nvPr/>
        </p:nvSpPr>
        <p:spPr>
          <a:xfrm>
            <a:off x="12367363" y="13366424"/>
            <a:ext cx="10252118" cy="470073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R="0" lvl="0">
              <a:lnSpc>
                <a:spcPct val="107000"/>
              </a:lnSpc>
              <a:spcBef>
                <a:spcPts val="0"/>
              </a:spcBef>
              <a:spcAft>
                <a:spcPts val="0"/>
              </a:spcAft>
            </a:pPr>
            <a:endParaRPr lang="en-US" dirty="0"/>
          </a:p>
        </p:txBody>
      </p:sp>
      <p:sp>
        <p:nvSpPr>
          <p:cNvPr id="54" name="Rectangle 53">
            <a:extLst>
              <a:ext uri="{FF2B5EF4-FFF2-40B4-BE49-F238E27FC236}">
                <a16:creationId xmlns:a16="http://schemas.microsoft.com/office/drawing/2014/main" id="{5FC56C31-3763-83A2-D990-543381037FF0}"/>
              </a:ext>
            </a:extLst>
          </p:cNvPr>
          <p:cNvSpPr/>
          <p:nvPr/>
        </p:nvSpPr>
        <p:spPr>
          <a:xfrm>
            <a:off x="12307379" y="18367943"/>
            <a:ext cx="20724702" cy="37509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8" name="TextBox 57">
            <a:extLst>
              <a:ext uri="{FF2B5EF4-FFF2-40B4-BE49-F238E27FC236}">
                <a16:creationId xmlns:a16="http://schemas.microsoft.com/office/drawing/2014/main" id="{9F51901B-5FAE-77C1-29F7-43FADA72AE74}"/>
              </a:ext>
            </a:extLst>
          </p:cNvPr>
          <p:cNvSpPr txBox="1"/>
          <p:nvPr/>
        </p:nvSpPr>
        <p:spPr>
          <a:xfrm>
            <a:off x="12357526" y="8564558"/>
            <a:ext cx="10235774" cy="3723968"/>
          </a:xfrm>
          <a:prstGeom prst="rect">
            <a:avLst/>
          </a:prstGeom>
          <a:noFill/>
        </p:spPr>
        <p:txBody>
          <a:bodyPr wrap="square" rtlCol="0">
            <a:spAutoFit/>
          </a:bodyPr>
          <a:lstStyle/>
          <a:p>
            <a:pPr marR="0" lvl="0">
              <a:lnSpc>
                <a:spcPct val="107000"/>
              </a:lnSpc>
              <a:spcBef>
                <a:spcPts val="0"/>
              </a:spcBef>
              <a:spcAft>
                <a:spcPts val="0"/>
              </a:spcAft>
            </a:pPr>
            <a:r>
              <a:rPr lang="en-US" sz="2000" b="1" i="1" kern="100" dirty="0">
                <a:effectLst/>
                <a:ea typeface="Aptos" panose="020B0004020202020204" pitchFamily="34" charset="0"/>
                <a:cs typeface="Times New Roman" panose="02020603050405020304" pitchFamily="18" charset="0"/>
              </a:rPr>
              <a:t>KAFKA-16211 (Dung Ha)</a:t>
            </a:r>
          </a:p>
          <a:p>
            <a:pPr marR="0" lvl="0">
              <a:spcBef>
                <a:spcPts val="0"/>
              </a:spcBef>
              <a:spcAft>
                <a:spcPts val="800"/>
              </a:spcAft>
            </a:pPr>
            <a:r>
              <a:rPr lang="en-US" b="1" kern="100" dirty="0">
                <a:effectLst/>
                <a:ea typeface="Aptos" panose="020B0004020202020204" pitchFamily="34" charset="0"/>
                <a:cs typeface="Times New Roman" panose="02020603050405020304" pitchFamily="18" charset="0"/>
              </a:rPr>
              <a:t>Problem: </a:t>
            </a:r>
            <a:r>
              <a:rPr lang="en-US" dirty="0">
                <a:solidFill>
                  <a:srgbClr val="172B4D"/>
                </a:solidFill>
                <a:effectLst/>
                <a:highlight>
                  <a:srgbClr val="FFFFFF"/>
                </a:highlight>
                <a:ea typeface="Times New Roman" panose="02020603050405020304" pitchFamily="18" charset="0"/>
              </a:rPr>
              <a:t>When creating a topic in </a:t>
            </a:r>
            <a:r>
              <a:rPr lang="en-US" dirty="0" err="1">
                <a:solidFill>
                  <a:srgbClr val="172B4D"/>
                </a:solidFill>
                <a:effectLst/>
                <a:highlight>
                  <a:srgbClr val="FFFFFF"/>
                </a:highlight>
                <a:ea typeface="Times New Roman" panose="02020603050405020304" pitchFamily="18" charset="0"/>
              </a:rPr>
              <a:t>KRaft</a:t>
            </a:r>
            <a:r>
              <a:rPr lang="en-US" dirty="0">
                <a:solidFill>
                  <a:srgbClr val="172B4D"/>
                </a:solidFill>
                <a:effectLst/>
                <a:highlight>
                  <a:srgbClr val="FFFFFF"/>
                </a:highlight>
                <a:ea typeface="Times New Roman" panose="02020603050405020304" pitchFamily="18" charset="0"/>
              </a:rPr>
              <a:t> cluster, a config value returned by </a:t>
            </a:r>
            <a:r>
              <a:rPr lang="en-US" dirty="0" err="1">
                <a:solidFill>
                  <a:srgbClr val="172B4D"/>
                </a:solidFill>
                <a:effectLst/>
                <a:highlight>
                  <a:srgbClr val="FFFFFF"/>
                </a:highlight>
                <a:ea typeface="Times New Roman" panose="02020603050405020304" pitchFamily="18" charset="0"/>
              </a:rPr>
              <a:t>createTopics</a:t>
            </a:r>
            <a:r>
              <a:rPr lang="en-US" dirty="0">
                <a:solidFill>
                  <a:srgbClr val="172B4D"/>
                </a:solidFill>
                <a:effectLst/>
                <a:highlight>
                  <a:srgbClr val="FFFFFF"/>
                </a:highlight>
                <a:ea typeface="Times New Roman" panose="02020603050405020304" pitchFamily="18" charset="0"/>
              </a:rPr>
              <a:t>() is different than what you get from </a:t>
            </a:r>
            <a:r>
              <a:rPr lang="en-US" dirty="0" err="1">
                <a:solidFill>
                  <a:srgbClr val="172B4D"/>
                </a:solidFill>
                <a:effectLst/>
                <a:highlight>
                  <a:srgbClr val="FFFFFF"/>
                </a:highlight>
                <a:ea typeface="Times New Roman" panose="02020603050405020304" pitchFamily="18" charset="0"/>
              </a:rPr>
              <a:t>describeConfigs</a:t>
            </a:r>
            <a:r>
              <a:rPr lang="en-US" dirty="0">
                <a:solidFill>
                  <a:srgbClr val="172B4D"/>
                </a:solidFill>
                <a:effectLst/>
                <a:highlight>
                  <a:srgbClr val="FFFFFF"/>
                </a:highlight>
                <a:ea typeface="Times New Roman" panose="02020603050405020304" pitchFamily="18" charset="0"/>
              </a:rPr>
              <a:t>().</a:t>
            </a:r>
          </a:p>
          <a:p>
            <a:pPr marR="0" lvl="0">
              <a:spcBef>
                <a:spcPts val="0"/>
              </a:spcBef>
              <a:spcAft>
                <a:spcPts val="800"/>
              </a:spcAft>
            </a:pPr>
            <a:endParaRPr lang="en-US" dirty="0">
              <a:solidFill>
                <a:srgbClr val="172B4D"/>
              </a:solidFill>
              <a:highlight>
                <a:srgbClr val="FFFFFF"/>
              </a:highlight>
              <a:ea typeface="Aptos" panose="020B0004020202020204" pitchFamily="34" charset="0"/>
            </a:endParaRPr>
          </a:p>
          <a:p>
            <a:pPr marR="0" lvl="0">
              <a:spcBef>
                <a:spcPts val="0"/>
              </a:spcBef>
              <a:spcAft>
                <a:spcPts val="800"/>
              </a:spcAft>
            </a:pPr>
            <a:endParaRPr lang="en-US" kern="100" dirty="0">
              <a:effectLst/>
              <a:ea typeface="Aptos" panose="020B0004020202020204" pitchFamily="34" charset="0"/>
              <a:cs typeface="Times New Roman" panose="02020603050405020304" pitchFamily="18" charset="0"/>
            </a:endParaRPr>
          </a:p>
          <a:p>
            <a:pPr marR="0" lvl="0">
              <a:spcBef>
                <a:spcPts val="0"/>
              </a:spcBef>
              <a:spcAft>
                <a:spcPts val="800"/>
              </a:spcAft>
            </a:pPr>
            <a:r>
              <a:rPr lang="en-US" b="1" kern="100" dirty="0">
                <a:effectLst/>
                <a:ea typeface="Aptos" panose="020B0004020202020204" pitchFamily="34" charset="0"/>
                <a:cs typeface="Times New Roman" panose="02020603050405020304" pitchFamily="18" charset="0"/>
              </a:rPr>
              <a:t>Investigation: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createTopics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returns the static configuration of the controller broker. Meanwhile,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describeConfigs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when used to find topics’ configuration returns the static configuration of the least loaded broker (not necessarily the broker where the topic resides). In conclusion</a:t>
            </a:r>
            <a:r>
              <a:rPr lang="en-US" kern="100" dirty="0">
                <a:latin typeface="Aptos" panose="020B0004020202020204" pitchFamily="34" charset="0"/>
                <a:ea typeface="Aptos" panose="020B0004020202020204" pitchFamily="34" charset="0"/>
                <a:cs typeface="Times New Roman" panose="02020603050405020304" pitchFamily="18" charset="0"/>
              </a:rPr>
              <a: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describeConfigs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should not be used to directly inquire about a topic’s configuration.</a:t>
            </a:r>
          </a:p>
          <a:p>
            <a:pPr marR="0" lvl="0">
              <a:lnSpc>
                <a:spcPct val="107000"/>
              </a:lnSpc>
              <a:spcBef>
                <a:spcPts val="0"/>
              </a:spcBef>
              <a:spcAft>
                <a:spcPts val="800"/>
              </a:spcAft>
            </a:pPr>
            <a:endParaRPr lang="en-US" kern="100" dirty="0">
              <a:effectLst/>
              <a:ea typeface="Aptos" panose="020B0004020202020204" pitchFamily="34" charset="0"/>
              <a:cs typeface="Times New Roman" panose="02020603050405020304" pitchFamily="18" charset="0"/>
            </a:endParaRPr>
          </a:p>
          <a:p>
            <a:endParaRPr lang="en-US" dirty="0"/>
          </a:p>
        </p:txBody>
      </p:sp>
      <p:pic>
        <p:nvPicPr>
          <p:cNvPr id="59" name="Picture 58" descr="A black screen with colorful text&#10;&#10;Description automatically generated">
            <a:extLst>
              <a:ext uri="{FF2B5EF4-FFF2-40B4-BE49-F238E27FC236}">
                <a16:creationId xmlns:a16="http://schemas.microsoft.com/office/drawing/2014/main" id="{A656DB1E-68EB-427B-537C-820310D5E95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407646" y="11521838"/>
            <a:ext cx="10150152" cy="1296790"/>
          </a:xfrm>
          <a:prstGeom prst="rect">
            <a:avLst/>
          </a:prstGeom>
        </p:spPr>
      </p:pic>
      <p:pic>
        <p:nvPicPr>
          <p:cNvPr id="60" name="Picture 59">
            <a:extLst>
              <a:ext uri="{FF2B5EF4-FFF2-40B4-BE49-F238E27FC236}">
                <a16:creationId xmlns:a16="http://schemas.microsoft.com/office/drawing/2014/main" id="{66358ED5-B735-C800-5324-1D9ED1A5768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417484" y="9534328"/>
            <a:ext cx="10140314" cy="607768"/>
          </a:xfrm>
          <a:prstGeom prst="rect">
            <a:avLst/>
          </a:prstGeom>
        </p:spPr>
      </p:pic>
      <p:pic>
        <p:nvPicPr>
          <p:cNvPr id="62" name="Picture 61">
            <a:extLst>
              <a:ext uri="{FF2B5EF4-FFF2-40B4-BE49-F238E27FC236}">
                <a16:creationId xmlns:a16="http://schemas.microsoft.com/office/drawing/2014/main" id="{CD7FD968-9A5E-69DD-4F3A-D9304CC08E7F}"/>
              </a:ext>
            </a:extLst>
          </p:cNvPr>
          <p:cNvPicPr>
            <a:picLocks noChangeAspect="1"/>
          </p:cNvPicPr>
          <p:nvPr/>
        </p:nvPicPr>
        <p:blipFill>
          <a:blip r:embed="rId11"/>
          <a:stretch>
            <a:fillRect/>
          </a:stretch>
        </p:blipFill>
        <p:spPr>
          <a:xfrm>
            <a:off x="21399911" y="3820890"/>
            <a:ext cx="1147324" cy="465034"/>
          </a:xfrm>
          <a:prstGeom prst="rect">
            <a:avLst/>
          </a:prstGeom>
        </p:spPr>
      </p:pic>
      <p:pic>
        <p:nvPicPr>
          <p:cNvPr id="1028" name="Picture 1027" descr="A screenshot of a computer&#10;&#10;Description automatically generated">
            <a:extLst>
              <a:ext uri="{FF2B5EF4-FFF2-40B4-BE49-F238E27FC236}">
                <a16:creationId xmlns:a16="http://schemas.microsoft.com/office/drawing/2014/main" id="{7E1A8C16-F8BB-2771-3187-4F4E8FAA3F0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18612" y="9379731"/>
            <a:ext cx="5045118" cy="3301980"/>
          </a:xfrm>
          <a:prstGeom prst="rect">
            <a:avLst/>
          </a:prstGeom>
        </p:spPr>
      </p:pic>
      <p:sp>
        <p:nvSpPr>
          <p:cNvPr id="1029" name="TextBox 1028">
            <a:extLst>
              <a:ext uri="{FF2B5EF4-FFF2-40B4-BE49-F238E27FC236}">
                <a16:creationId xmlns:a16="http://schemas.microsoft.com/office/drawing/2014/main" id="{361420D9-49A3-F41F-BC8F-902CD09C9888}"/>
              </a:ext>
            </a:extLst>
          </p:cNvPr>
          <p:cNvSpPr txBox="1"/>
          <p:nvPr/>
        </p:nvSpPr>
        <p:spPr>
          <a:xfrm>
            <a:off x="9269777" y="12186208"/>
            <a:ext cx="1332096" cy="276999"/>
          </a:xfrm>
          <a:prstGeom prst="rect">
            <a:avLst/>
          </a:prstGeom>
          <a:noFill/>
        </p:spPr>
        <p:txBody>
          <a:bodyPr wrap="none" rtlCol="0">
            <a:spAutoFit/>
          </a:bodyPr>
          <a:lstStyle/>
          <a:p>
            <a:r>
              <a:rPr lang="en-US" sz="1200" b="1" dirty="0"/>
              <a:t>Or Kraft Quorum</a:t>
            </a:r>
          </a:p>
        </p:txBody>
      </p:sp>
      <p:pic>
        <p:nvPicPr>
          <p:cNvPr id="1036" name="Picture 1035" descr="A black and white logo&#10;&#10;Description automatically generated">
            <a:extLst>
              <a:ext uri="{FF2B5EF4-FFF2-40B4-BE49-F238E27FC236}">
                <a16:creationId xmlns:a16="http://schemas.microsoft.com/office/drawing/2014/main" id="{4307033E-0968-DC32-D4BB-00B639F99F17}"/>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52414" y="419159"/>
            <a:ext cx="5987636" cy="2733614"/>
          </a:xfrm>
          <a:prstGeom prst="rect">
            <a:avLst/>
          </a:prstGeom>
        </p:spPr>
      </p:pic>
      <p:sp>
        <p:nvSpPr>
          <p:cNvPr id="1037" name="TextBox 1036">
            <a:extLst>
              <a:ext uri="{FF2B5EF4-FFF2-40B4-BE49-F238E27FC236}">
                <a16:creationId xmlns:a16="http://schemas.microsoft.com/office/drawing/2014/main" id="{04069A11-1F50-AD67-E1E1-BED043AD983A}"/>
              </a:ext>
            </a:extLst>
          </p:cNvPr>
          <p:cNvSpPr txBox="1"/>
          <p:nvPr/>
        </p:nvSpPr>
        <p:spPr>
          <a:xfrm>
            <a:off x="12307379" y="18786401"/>
            <a:ext cx="10285920" cy="2385653"/>
          </a:xfrm>
          <a:prstGeom prst="rect">
            <a:avLst/>
          </a:prstGeom>
          <a:noFill/>
        </p:spPr>
        <p:txBody>
          <a:bodyPr wrap="square" rtlCol="0">
            <a:spAutoFit/>
          </a:bodyPr>
          <a:lstStyle/>
          <a:p>
            <a:pPr marR="0" lvl="0">
              <a:lnSpc>
                <a:spcPct val="107000"/>
              </a:lnSpc>
              <a:spcBef>
                <a:spcPts val="0"/>
              </a:spcBef>
              <a:spcAft>
                <a:spcPts val="0"/>
              </a:spcAft>
            </a:pPr>
            <a:r>
              <a:rPr lang="en-US" sz="2000" b="1" i="1" kern="100" dirty="0">
                <a:effectLst/>
                <a:latin typeface="Aptos" panose="020B0004020202020204" pitchFamily="34" charset="0"/>
                <a:ea typeface="Aptos" panose="020B0004020202020204" pitchFamily="34" charset="0"/>
                <a:cs typeface="Times New Roman" panose="02020603050405020304" pitchFamily="18" charset="0"/>
              </a:rPr>
              <a:t>Challenges:</a:t>
            </a:r>
          </a:p>
          <a:p>
            <a:pPr marL="342900" marR="0" lvl="0" indent="-342900">
              <a:lnSpc>
                <a:spcPct val="107000"/>
              </a:lnSpc>
              <a:spcBef>
                <a:spcPts val="0"/>
              </a:spcBef>
              <a:spcAft>
                <a:spcPts val="0"/>
              </a:spcAft>
              <a:buFont typeface="Aptos" panose="020B0004020202020204" pitchFamily="34" charset="0"/>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Apache Kafka is a complex and interesting project. The difficulty of understanding it and contributing to the project was expected when selecting it.</a:t>
            </a:r>
          </a:p>
          <a:p>
            <a:pPr marL="342900" marR="0" lvl="0" indent="-342900">
              <a:lnSpc>
                <a:spcPct val="107000"/>
              </a:lnSpc>
              <a:spcBef>
                <a:spcPts val="0"/>
              </a:spcBef>
              <a:spcAft>
                <a:spcPts val="0"/>
              </a:spcAft>
              <a:buFont typeface="Aptos" panose="020B0004020202020204" pitchFamily="34" charset="0"/>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code base is huge. Several code files have 1000-5000 lines of code.</a:t>
            </a:r>
          </a:p>
          <a:p>
            <a:pPr marL="342900" marR="0" lvl="0" indent="-342900">
              <a:lnSpc>
                <a:spcPct val="107000"/>
              </a:lnSpc>
              <a:spcBef>
                <a:spcPts val="0"/>
              </a:spcBef>
              <a:spcAft>
                <a:spcPts val="800"/>
              </a:spcAft>
              <a:buFont typeface="Aptos" panose="020B0004020202020204" pitchFamily="34" charset="0"/>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Lack of knowledge in bash scripting and build tools.</a:t>
            </a:r>
          </a:p>
          <a:p>
            <a:pPr marL="342900" marR="0" lvl="0" indent="-342900">
              <a:lnSpc>
                <a:spcPct val="107000"/>
              </a:lnSpc>
              <a:spcBef>
                <a:spcPts val="0"/>
              </a:spcBef>
              <a:spcAft>
                <a:spcPts val="800"/>
              </a:spcAft>
              <a:buFont typeface="Aptos" panose="020B0004020202020204" pitchFamily="34" charset="0"/>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There are a lot of protocol that need to </a:t>
            </a:r>
            <a:r>
              <a:rPr lang="en-US" sz="1800" kern="100">
                <a:effectLst/>
                <a:latin typeface="Aptos" panose="020B0004020202020204" pitchFamily="34" charset="0"/>
                <a:ea typeface="Aptos" panose="020B0004020202020204" pitchFamily="34" charset="0"/>
                <a:cs typeface="Times New Roman" panose="02020603050405020304" pitchFamily="18" charset="0"/>
              </a:rPr>
              <a:t>be learn</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1038" name="TextBox 1037">
            <a:extLst>
              <a:ext uri="{FF2B5EF4-FFF2-40B4-BE49-F238E27FC236}">
                <a16:creationId xmlns:a16="http://schemas.microsoft.com/office/drawing/2014/main" id="{3C15C137-ED0B-69B6-D65A-78C343891D9B}"/>
              </a:ext>
            </a:extLst>
          </p:cNvPr>
          <p:cNvSpPr txBox="1"/>
          <p:nvPr/>
        </p:nvSpPr>
        <p:spPr>
          <a:xfrm>
            <a:off x="21854442" y="18367942"/>
            <a:ext cx="1874231" cy="523220"/>
          </a:xfrm>
          <a:prstGeom prst="rect">
            <a:avLst/>
          </a:prstGeom>
          <a:noFill/>
        </p:spPr>
        <p:txBody>
          <a:bodyPr wrap="none" rtlCol="0">
            <a:spAutoFit/>
          </a:bodyPr>
          <a:lstStyle/>
          <a:p>
            <a:r>
              <a:rPr lang="en-US" sz="2800" b="1" dirty="0"/>
              <a:t>Reflection</a:t>
            </a:r>
          </a:p>
        </p:txBody>
      </p:sp>
      <p:sp>
        <p:nvSpPr>
          <p:cNvPr id="1040" name="TextBox 1039">
            <a:extLst>
              <a:ext uri="{FF2B5EF4-FFF2-40B4-BE49-F238E27FC236}">
                <a16:creationId xmlns:a16="http://schemas.microsoft.com/office/drawing/2014/main" id="{3EA3BBD9-DFA5-DC64-17C0-85CCAF813440}"/>
              </a:ext>
            </a:extLst>
          </p:cNvPr>
          <p:cNvSpPr txBox="1"/>
          <p:nvPr/>
        </p:nvSpPr>
        <p:spPr>
          <a:xfrm>
            <a:off x="22791557" y="18891162"/>
            <a:ext cx="10201972" cy="1893339"/>
          </a:xfrm>
          <a:prstGeom prst="rect">
            <a:avLst/>
          </a:prstGeom>
          <a:noFill/>
        </p:spPr>
        <p:txBody>
          <a:bodyPr wrap="square">
            <a:spAutoFit/>
          </a:bodyPr>
          <a:lstStyle/>
          <a:p>
            <a:pPr marR="0" lvl="0">
              <a:lnSpc>
                <a:spcPct val="107000"/>
              </a:lnSpc>
              <a:spcBef>
                <a:spcPts val="0"/>
              </a:spcBef>
              <a:spcAft>
                <a:spcPts val="0"/>
              </a:spcAft>
            </a:pPr>
            <a:r>
              <a:rPr lang="en-US" sz="2000" b="1" kern="100" dirty="0">
                <a:effectLst/>
                <a:latin typeface="Aptos" panose="020B0004020202020204" pitchFamily="34" charset="0"/>
                <a:ea typeface="Aptos" panose="020B0004020202020204" pitchFamily="34" charset="0"/>
                <a:cs typeface="Times New Roman" panose="02020603050405020304" pitchFamily="18" charset="0"/>
              </a:rPr>
              <a:t>What we’ve learned:</a:t>
            </a:r>
          </a:p>
          <a:p>
            <a:pPr marL="342900" marR="0" lvl="0" indent="-342900">
              <a:lnSpc>
                <a:spcPct val="107000"/>
              </a:lnSpc>
              <a:spcBef>
                <a:spcPts val="0"/>
              </a:spcBef>
              <a:spcAft>
                <a:spcPts val="0"/>
              </a:spcAft>
              <a:buFont typeface="Aptos" panose="020B0004020202020204" pitchFamily="34" charset="0"/>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Skills in reading source code</a:t>
            </a:r>
          </a:p>
          <a:p>
            <a:pPr marL="342900" marR="0" lvl="0" indent="-342900">
              <a:lnSpc>
                <a:spcPct val="107000"/>
              </a:lnSpc>
              <a:spcBef>
                <a:spcPts val="0"/>
              </a:spcBef>
              <a:spcAft>
                <a:spcPts val="0"/>
              </a:spcAft>
              <a:buFont typeface="Aptos" panose="020B0004020202020204" pitchFamily="34" charset="0"/>
              <a:buChar char="-"/>
            </a:pPr>
            <a:r>
              <a:rPr lang="en-US" kern="100" dirty="0">
                <a:latin typeface="Aptos" panose="020B0004020202020204" pitchFamily="34" charset="0"/>
                <a:ea typeface="Aptos" panose="020B0004020202020204" pitchFamily="34" charset="0"/>
                <a:cs typeface="Times New Roman" panose="02020603050405020304" pitchFamily="18" charset="0"/>
              </a:rPr>
              <a:t>Navigate in a large codebase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0"/>
              </a:spcAft>
              <a:buFont typeface="Aptos" panose="020B0004020202020204" pitchFamily="34" charset="0"/>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Linux Scripting</a:t>
            </a:r>
          </a:p>
          <a:p>
            <a:pPr marL="342900" marR="0" lvl="0" indent="-342900">
              <a:lnSpc>
                <a:spcPct val="107000"/>
              </a:lnSpc>
              <a:spcBef>
                <a:spcPts val="0"/>
              </a:spcBef>
              <a:spcAft>
                <a:spcPts val="0"/>
              </a:spcAft>
              <a:buFont typeface="Aptos" panose="020B0004020202020204" pitchFamily="34" charset="0"/>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Knowledge of Distributed System</a:t>
            </a:r>
          </a:p>
          <a:p>
            <a:pPr marL="342900" marR="0" lvl="0" indent="-342900">
              <a:lnSpc>
                <a:spcPct val="107000"/>
              </a:lnSpc>
              <a:spcBef>
                <a:spcPts val="0"/>
              </a:spcBef>
              <a:spcAft>
                <a:spcPts val="800"/>
              </a:spcAft>
              <a:buFont typeface="Aptos" panose="020B0004020202020204" pitchFamily="34" charset="0"/>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How to use Apache Kafka</a:t>
            </a:r>
          </a:p>
        </p:txBody>
      </p:sp>
      <p:pic>
        <p:nvPicPr>
          <p:cNvPr id="6" name="Picture 5">
            <a:extLst>
              <a:ext uri="{FF2B5EF4-FFF2-40B4-BE49-F238E27FC236}">
                <a16:creationId xmlns:a16="http://schemas.microsoft.com/office/drawing/2014/main" id="{79F77B6C-3A8D-6A9F-BBE9-ACF8B979F3E8}"/>
              </a:ext>
            </a:extLst>
          </p:cNvPr>
          <p:cNvPicPr>
            <a:picLocks noChangeAspect="1"/>
          </p:cNvPicPr>
          <p:nvPr/>
        </p:nvPicPr>
        <p:blipFill>
          <a:blip r:embed="rId11"/>
          <a:stretch>
            <a:fillRect/>
          </a:stretch>
        </p:blipFill>
        <p:spPr>
          <a:xfrm>
            <a:off x="21280780" y="13565447"/>
            <a:ext cx="1147324" cy="465034"/>
          </a:xfrm>
          <a:prstGeom prst="rect">
            <a:avLst/>
          </a:prstGeom>
        </p:spPr>
      </p:pic>
      <p:sp>
        <p:nvSpPr>
          <p:cNvPr id="8" name="TextBox 7">
            <a:extLst>
              <a:ext uri="{FF2B5EF4-FFF2-40B4-BE49-F238E27FC236}">
                <a16:creationId xmlns:a16="http://schemas.microsoft.com/office/drawing/2014/main" id="{2DACF516-FCD6-C02C-85DC-6A2CF5828981}"/>
              </a:ext>
            </a:extLst>
          </p:cNvPr>
          <p:cNvSpPr txBox="1"/>
          <p:nvPr/>
        </p:nvSpPr>
        <p:spPr>
          <a:xfrm>
            <a:off x="22887788" y="3933245"/>
            <a:ext cx="10252117" cy="5228739"/>
          </a:xfrm>
          <a:prstGeom prst="rect">
            <a:avLst/>
          </a:prstGeom>
          <a:noFill/>
        </p:spPr>
        <p:txBody>
          <a:bodyPr wrap="square" rtlCol="0">
            <a:spAutoFit/>
          </a:bodyPr>
          <a:lstStyle/>
          <a:p>
            <a:pPr>
              <a:lnSpc>
                <a:spcPct val="150000"/>
              </a:lnSpc>
            </a:pPr>
            <a:r>
              <a:rPr lang="en-US" sz="2000" b="1" i="1" kern="100" dirty="0">
                <a:effectLst/>
                <a:ea typeface="Aptos" panose="020B0004020202020204" pitchFamily="34" charset="0"/>
                <a:cs typeface="Times New Roman" panose="02020603050405020304" pitchFamily="18" charset="0"/>
              </a:rPr>
              <a:t>KAFKA-15747</a:t>
            </a:r>
            <a:r>
              <a:rPr lang="en-US" sz="2000" b="1" i="1" kern="100" dirty="0">
                <a:ea typeface="Aptos" panose="020B0004020202020204" pitchFamily="34" charset="0"/>
                <a:cs typeface="Times New Roman" panose="02020603050405020304" pitchFamily="18" charset="0"/>
              </a:rPr>
              <a:t>: </a:t>
            </a:r>
            <a:r>
              <a:rPr lang="en-US" sz="2000" b="1" i="1" kern="100" dirty="0" err="1">
                <a:ea typeface="Aptos" panose="020B0004020202020204" pitchFamily="34" charset="0"/>
                <a:cs typeface="Times New Roman" panose="02020603050405020304" pitchFamily="18" charset="0"/>
              </a:rPr>
              <a:t>KRaft</a:t>
            </a:r>
            <a:r>
              <a:rPr lang="en-US" sz="2000" b="1" i="1" kern="100" dirty="0">
                <a:ea typeface="Aptos" panose="020B0004020202020204" pitchFamily="34" charset="0"/>
                <a:cs typeface="Times New Roman" panose="02020603050405020304" pitchFamily="18" charset="0"/>
              </a:rPr>
              <a:t> support in </a:t>
            </a:r>
            <a:r>
              <a:rPr lang="en-US" sz="2000" b="1" i="1" kern="100" dirty="0" err="1">
                <a:ea typeface="Aptos" panose="020B0004020202020204" pitchFamily="34" charset="0"/>
                <a:cs typeface="Times New Roman" panose="02020603050405020304" pitchFamily="18" charset="0"/>
              </a:rPr>
              <a:t>DynamicConnectionQuotaTest</a:t>
            </a:r>
            <a:endParaRPr lang="en-US" sz="2000" b="1" i="1" kern="100" dirty="0">
              <a:ea typeface="Aptos" panose="020B0004020202020204" pitchFamily="34" charset="0"/>
              <a:cs typeface="Times New Roman" panose="02020603050405020304" pitchFamily="18" charset="0"/>
            </a:endParaRPr>
          </a:p>
          <a:p>
            <a:pPr>
              <a:lnSpc>
                <a:spcPct val="150000"/>
              </a:lnSpc>
            </a:pPr>
            <a:r>
              <a:rPr lang="en-US" sz="2000" b="1" i="1" kern="100" dirty="0">
                <a:ea typeface="Aptos" panose="020B0004020202020204" pitchFamily="34" charset="0"/>
                <a:cs typeface="Times New Roman" panose="02020603050405020304" pitchFamily="18" charset="0"/>
              </a:rPr>
              <a:t>KAFKA-15714: </a:t>
            </a:r>
            <a:r>
              <a:rPr lang="en-US" sz="2000" b="1" i="1" kern="100" dirty="0" err="1">
                <a:ea typeface="Aptos" panose="020B0004020202020204" pitchFamily="34" charset="0"/>
                <a:cs typeface="Times New Roman" panose="02020603050405020304" pitchFamily="18" charset="0"/>
              </a:rPr>
              <a:t>KRaft</a:t>
            </a:r>
            <a:r>
              <a:rPr lang="en-US" sz="2000" b="1" i="1" kern="100" dirty="0">
                <a:ea typeface="Aptos" panose="020B0004020202020204" pitchFamily="34" charset="0"/>
                <a:cs typeface="Times New Roman" panose="02020603050405020304" pitchFamily="18" charset="0"/>
              </a:rPr>
              <a:t> support in </a:t>
            </a:r>
            <a:r>
              <a:rPr lang="en-US" sz="2000" b="1" i="1" kern="100" dirty="0" err="1">
                <a:ea typeface="Aptos" panose="020B0004020202020204" pitchFamily="34" charset="0"/>
                <a:cs typeface="Times New Roman" panose="02020603050405020304" pitchFamily="18" charset="0"/>
              </a:rPr>
              <a:t>DynamicNumNetworkThreadsTest</a:t>
            </a:r>
            <a:endParaRPr lang="en-US" sz="2000" b="1" i="1" kern="100" dirty="0">
              <a:ea typeface="Aptos" panose="020B0004020202020204" pitchFamily="34" charset="0"/>
              <a:cs typeface="Times New Roman" panose="02020603050405020304" pitchFamily="18" charset="0"/>
            </a:endParaRPr>
          </a:p>
          <a:p>
            <a:pPr>
              <a:lnSpc>
                <a:spcPct val="150000"/>
              </a:lnSpc>
            </a:pPr>
            <a:r>
              <a:rPr lang="en-US" sz="2000" b="1" i="1" kern="100" dirty="0">
                <a:effectLst/>
                <a:ea typeface="Aptos" panose="020B0004020202020204" pitchFamily="34" charset="0"/>
                <a:cs typeface="Times New Roman" panose="02020603050405020304" pitchFamily="18" charset="0"/>
              </a:rPr>
              <a:t>KAFKA-15722: </a:t>
            </a:r>
            <a:r>
              <a:rPr lang="en-US" sz="2000" b="1" i="1" kern="100" dirty="0" err="1">
                <a:effectLst/>
                <a:ea typeface="Aptos" panose="020B0004020202020204" pitchFamily="34" charset="0"/>
                <a:cs typeface="Times New Roman" panose="02020603050405020304" pitchFamily="18" charset="0"/>
              </a:rPr>
              <a:t>KRaft</a:t>
            </a:r>
            <a:r>
              <a:rPr lang="en-US" sz="2000" b="1" i="1" kern="100" dirty="0">
                <a:effectLst/>
                <a:ea typeface="Aptos" panose="020B0004020202020204" pitchFamily="34" charset="0"/>
                <a:cs typeface="Times New Roman" panose="02020603050405020304" pitchFamily="18" charset="0"/>
              </a:rPr>
              <a:t> support in </a:t>
            </a:r>
            <a:r>
              <a:rPr lang="en-US" sz="2000" b="1" i="1" kern="100" dirty="0" err="1">
                <a:effectLst/>
                <a:ea typeface="Aptos" panose="020B0004020202020204" pitchFamily="34" charset="0"/>
                <a:cs typeface="Times New Roman" panose="02020603050405020304" pitchFamily="18" charset="0"/>
              </a:rPr>
              <a:t>RackAwareAutoTopicCreationTest</a:t>
            </a:r>
            <a:endParaRPr lang="en-US" sz="2000" b="1" i="1" kern="100" dirty="0">
              <a:effectLst/>
              <a:ea typeface="Aptos" panose="020B0004020202020204" pitchFamily="34" charset="0"/>
              <a:cs typeface="Times New Roman" panose="02020603050405020304" pitchFamily="18" charset="0"/>
            </a:endParaRPr>
          </a:p>
          <a:p>
            <a:pPr>
              <a:lnSpc>
                <a:spcPct val="107000"/>
              </a:lnSpc>
            </a:pPr>
            <a:endParaRPr lang="en-US" kern="100" dirty="0">
              <a:effectLst/>
              <a:ea typeface="Aptos" panose="020B0004020202020204" pitchFamily="34" charset="0"/>
              <a:cs typeface="Times New Roman" panose="02020603050405020304" pitchFamily="18" charset="0"/>
            </a:endParaRPr>
          </a:p>
          <a:p>
            <a:pPr marR="0" lvl="0">
              <a:lnSpc>
                <a:spcPct val="107000"/>
              </a:lnSpc>
              <a:spcBef>
                <a:spcPts val="0"/>
              </a:spcBef>
              <a:spcAft>
                <a:spcPts val="800"/>
              </a:spcAft>
            </a:pPr>
            <a:r>
              <a:rPr lang="en-US" b="1" kern="100" dirty="0">
                <a:effectLst/>
                <a:ea typeface="Aptos" panose="020B0004020202020204" pitchFamily="34" charset="0"/>
                <a:cs typeface="Times New Roman" panose="02020603050405020304" pitchFamily="18" charset="0"/>
              </a:rPr>
              <a:t>Problem:  </a:t>
            </a:r>
            <a:r>
              <a:rPr lang="en-US" kern="100" dirty="0">
                <a:solidFill>
                  <a:srgbClr val="172B4D"/>
                </a:solidFill>
                <a:highlight>
                  <a:srgbClr val="FFFFFF"/>
                </a:highlight>
                <a:ea typeface="Aptos" panose="020B0004020202020204" pitchFamily="34" charset="0"/>
                <a:cs typeface="Times New Roman" panose="02020603050405020304" pitchFamily="18" charset="0"/>
              </a:rPr>
              <a:t>Kraft is a new feature of Kafka that tries to remove the dependency zookeeper to keep track of cluster metadata; instead, it manages metadata using its own server. There are a lot of test files that need to be updated so that they can be tested for Kafka cluster in both Zookeeper and Kraft mode.</a:t>
            </a:r>
          </a:p>
          <a:p>
            <a:pPr marR="0" lvl="0">
              <a:lnSpc>
                <a:spcPct val="107000"/>
              </a:lnSpc>
              <a:spcBef>
                <a:spcPts val="0"/>
              </a:spcBef>
              <a:spcAft>
                <a:spcPts val="800"/>
              </a:spcAft>
            </a:pPr>
            <a:r>
              <a:rPr lang="en-US" b="1" kern="100" dirty="0">
                <a:effectLst/>
                <a:ea typeface="Aptos" panose="020B0004020202020204" pitchFamily="34" charset="0"/>
                <a:cs typeface="Times New Roman" panose="02020603050405020304" pitchFamily="18" charset="0"/>
              </a:rPr>
              <a:t>Solution:</a:t>
            </a:r>
          </a:p>
          <a:p>
            <a:pPr marL="285750" marR="0" lvl="0" indent="-285750">
              <a:lnSpc>
                <a:spcPct val="107000"/>
              </a:lnSpc>
              <a:spcBef>
                <a:spcPts val="0"/>
              </a:spcBef>
              <a:spcAft>
                <a:spcPts val="0"/>
              </a:spcAft>
              <a:buFont typeface="Arial" panose="020B0604020202020204" pitchFamily="34" charset="0"/>
              <a:buChar char="•"/>
            </a:pPr>
            <a:r>
              <a:rPr lang="en-US" kern="100" dirty="0">
                <a:effectLst/>
                <a:ea typeface="Aptos" panose="020B0004020202020204" pitchFamily="34" charset="0"/>
                <a:cs typeface="Times New Roman" panose="02020603050405020304" pitchFamily="18" charset="0"/>
              </a:rPr>
              <a:t>We try to migrate all functions in the test file so that they can be run in either mode. This can be done by using brokers instead of controllers, as controllers only appear when running in Zookeeper mode.</a:t>
            </a:r>
          </a:p>
          <a:p>
            <a:pPr marL="285750" marR="0" lvl="0" indent="-285750">
              <a:lnSpc>
                <a:spcPct val="107000"/>
              </a:lnSpc>
              <a:spcBef>
                <a:spcPts val="0"/>
              </a:spcBef>
              <a:spcAft>
                <a:spcPts val="0"/>
              </a:spcAft>
              <a:buFont typeface="Arial" panose="020B0604020202020204" pitchFamily="34" charset="0"/>
              <a:buChar char="•"/>
            </a:pPr>
            <a:r>
              <a:rPr lang="en-US" kern="100" dirty="0">
                <a:latin typeface="Aptos" panose="020B0004020202020204" pitchFamily="34" charset="0"/>
                <a:ea typeface="Aptos" panose="020B0004020202020204" pitchFamily="34" charset="0"/>
                <a:cs typeface="Times New Roman" panose="02020603050405020304" pitchFamily="18" charset="0"/>
              </a:rPr>
              <a:t>I created a universal admin manager before each test case and let it handle some key functions like creating, deleting, updating topics, etc. The admin client can be used in either Zookeeper or Kraft mode.</a:t>
            </a:r>
          </a:p>
          <a:p>
            <a:pPr marL="285750" marR="0" lvl="0" indent="-285750">
              <a:lnSpc>
                <a:spcPct val="107000"/>
              </a:lnSpc>
              <a:spcBef>
                <a:spcPts val="0"/>
              </a:spcBef>
              <a:spcAft>
                <a:spcPts val="0"/>
              </a:spcAft>
              <a:buFont typeface="Arial" panose="020B0604020202020204" pitchFamily="34" charset="0"/>
              <a:buChar char="•"/>
            </a:pPr>
            <a:r>
              <a:rPr lang="en-US" kern="100" dirty="0">
                <a:latin typeface="Aptos" panose="020B0004020202020204" pitchFamily="34" charset="0"/>
                <a:ea typeface="Aptos" panose="020B0004020202020204" pitchFamily="34" charset="0"/>
                <a:cs typeface="Times New Roman" panose="02020603050405020304" pitchFamily="18" charset="0"/>
              </a:rPr>
              <a:t>Some functions are not available for both modes, so we have to create a new function that is capable of running in either mode in order to fetch the data we need.</a:t>
            </a:r>
            <a:endParaRPr lang="en-US" dirty="0"/>
          </a:p>
        </p:txBody>
      </p:sp>
      <p:pic>
        <p:nvPicPr>
          <p:cNvPr id="9" name="Picture 8">
            <a:extLst>
              <a:ext uri="{FF2B5EF4-FFF2-40B4-BE49-F238E27FC236}">
                <a16:creationId xmlns:a16="http://schemas.microsoft.com/office/drawing/2014/main" id="{736400B9-0742-830B-2F7D-E5142F979508}"/>
              </a:ext>
            </a:extLst>
          </p:cNvPr>
          <p:cNvPicPr>
            <a:picLocks noChangeAspect="1"/>
          </p:cNvPicPr>
          <p:nvPr/>
        </p:nvPicPr>
        <p:blipFill>
          <a:blip r:embed="rId11"/>
          <a:stretch>
            <a:fillRect/>
          </a:stretch>
        </p:blipFill>
        <p:spPr>
          <a:xfrm>
            <a:off x="31868214" y="4053407"/>
            <a:ext cx="1147324" cy="465034"/>
          </a:xfrm>
          <a:prstGeom prst="rect">
            <a:avLst/>
          </a:prstGeom>
        </p:spPr>
      </p:pic>
      <p:pic>
        <p:nvPicPr>
          <p:cNvPr id="10" name="Picture 9">
            <a:extLst>
              <a:ext uri="{FF2B5EF4-FFF2-40B4-BE49-F238E27FC236}">
                <a16:creationId xmlns:a16="http://schemas.microsoft.com/office/drawing/2014/main" id="{EBBE535B-B377-2F73-E4AF-028C7477E6AD}"/>
              </a:ext>
            </a:extLst>
          </p:cNvPr>
          <p:cNvPicPr>
            <a:picLocks noChangeAspect="1"/>
          </p:cNvPicPr>
          <p:nvPr/>
        </p:nvPicPr>
        <p:blipFill>
          <a:blip r:embed="rId11"/>
          <a:stretch>
            <a:fillRect/>
          </a:stretch>
        </p:blipFill>
        <p:spPr>
          <a:xfrm>
            <a:off x="31905225" y="4486782"/>
            <a:ext cx="1147324" cy="465034"/>
          </a:xfrm>
          <a:prstGeom prst="rect">
            <a:avLst/>
          </a:prstGeom>
        </p:spPr>
      </p:pic>
      <p:pic>
        <p:nvPicPr>
          <p:cNvPr id="13" name="Picture 12">
            <a:extLst>
              <a:ext uri="{FF2B5EF4-FFF2-40B4-BE49-F238E27FC236}">
                <a16:creationId xmlns:a16="http://schemas.microsoft.com/office/drawing/2014/main" id="{8EE4A44E-AF7B-3FBE-C152-C600574B1EE3}"/>
              </a:ext>
            </a:extLst>
          </p:cNvPr>
          <p:cNvPicPr>
            <a:picLocks noChangeAspect="1"/>
          </p:cNvPicPr>
          <p:nvPr/>
        </p:nvPicPr>
        <p:blipFill>
          <a:blip r:embed="rId14"/>
          <a:stretch>
            <a:fillRect/>
          </a:stretch>
        </p:blipFill>
        <p:spPr>
          <a:xfrm>
            <a:off x="31884757" y="4915336"/>
            <a:ext cx="1147324" cy="465034"/>
          </a:xfrm>
          <a:prstGeom prst="rect">
            <a:avLst/>
          </a:prstGeom>
        </p:spPr>
      </p:pic>
      <p:pic>
        <p:nvPicPr>
          <p:cNvPr id="15" name="Picture 14">
            <a:extLst>
              <a:ext uri="{FF2B5EF4-FFF2-40B4-BE49-F238E27FC236}">
                <a16:creationId xmlns:a16="http://schemas.microsoft.com/office/drawing/2014/main" id="{E4AD8052-0450-660B-6811-87BFFC6227B6}"/>
              </a:ext>
            </a:extLst>
          </p:cNvPr>
          <p:cNvPicPr>
            <a:picLocks noChangeAspect="1"/>
          </p:cNvPicPr>
          <p:nvPr/>
        </p:nvPicPr>
        <p:blipFill>
          <a:blip r:embed="rId15"/>
          <a:stretch>
            <a:fillRect/>
          </a:stretch>
        </p:blipFill>
        <p:spPr>
          <a:xfrm>
            <a:off x="23340264" y="9405819"/>
            <a:ext cx="8745170" cy="2638793"/>
          </a:xfrm>
          <a:prstGeom prst="rect">
            <a:avLst/>
          </a:prstGeom>
        </p:spPr>
      </p:pic>
      <p:sp>
        <p:nvSpPr>
          <p:cNvPr id="16" name="TextBox 15">
            <a:extLst>
              <a:ext uri="{FF2B5EF4-FFF2-40B4-BE49-F238E27FC236}">
                <a16:creationId xmlns:a16="http://schemas.microsoft.com/office/drawing/2014/main" id="{EECEA77E-78CE-7140-2E53-45A319A10723}"/>
              </a:ext>
            </a:extLst>
          </p:cNvPr>
          <p:cNvSpPr txBox="1"/>
          <p:nvPr/>
        </p:nvSpPr>
        <p:spPr>
          <a:xfrm>
            <a:off x="22929069" y="12563752"/>
            <a:ext cx="10252117" cy="1860381"/>
          </a:xfrm>
          <a:prstGeom prst="rect">
            <a:avLst/>
          </a:prstGeom>
          <a:noFill/>
        </p:spPr>
        <p:txBody>
          <a:bodyPr wrap="square" rtlCol="0">
            <a:spAutoFit/>
          </a:bodyPr>
          <a:lstStyle/>
          <a:p>
            <a:pPr marR="0" lvl="0">
              <a:lnSpc>
                <a:spcPct val="107000"/>
              </a:lnSpc>
              <a:spcBef>
                <a:spcPts val="0"/>
              </a:spcBef>
              <a:spcAft>
                <a:spcPts val="800"/>
              </a:spcAft>
            </a:pPr>
            <a:r>
              <a:rPr lang="en-US" b="1" kern="100" dirty="0">
                <a:ea typeface="Aptos" panose="020B0004020202020204" pitchFamily="34" charset="0"/>
                <a:cs typeface="Times New Roman" panose="02020603050405020304" pitchFamily="18" charset="0"/>
              </a:rPr>
              <a:t>Challenges</a:t>
            </a:r>
            <a:r>
              <a:rPr lang="en-US" b="1" kern="100" dirty="0">
                <a:effectLst/>
                <a:ea typeface="Aptos" panose="020B0004020202020204" pitchFamily="34" charset="0"/>
                <a:cs typeface="Times New Roman" panose="02020603050405020304" pitchFamily="18" charset="0"/>
              </a:rPr>
              <a:t>: </a:t>
            </a:r>
            <a:r>
              <a:rPr lang="en-US" kern="100" dirty="0">
                <a:effectLst/>
                <a:ea typeface="Aptos" panose="020B0004020202020204" pitchFamily="34" charset="0"/>
                <a:cs typeface="Times New Roman" panose="02020603050405020304" pitchFamily="18" charset="0"/>
              </a:rPr>
              <a:t>For KAFKA-15722, the behavior when running in kraft mode is not consistent with zookeeper. We want to test that the topic created is aware that it needs to be evenly distributed to different servers on different racks. Kraft mode manages to pass the first test, which is that topics are evenly distributed to different racks; however, it does not guarantee that the replicas will be distributed evenly inside each rack. In short, each rack is guaranteed to have the same number of replicas, but each server inside each rack may not.</a:t>
            </a:r>
            <a:endParaRPr lang="en-US" dirty="0"/>
          </a:p>
        </p:txBody>
      </p:sp>
      <p:pic>
        <p:nvPicPr>
          <p:cNvPr id="17" name="Picture 16">
            <a:extLst>
              <a:ext uri="{FF2B5EF4-FFF2-40B4-BE49-F238E27FC236}">
                <a16:creationId xmlns:a16="http://schemas.microsoft.com/office/drawing/2014/main" id="{F5B12A60-7AFF-ED51-05CA-91F8C6DF8953}"/>
              </a:ext>
            </a:extLst>
          </p:cNvPr>
          <p:cNvPicPr>
            <a:picLocks noChangeAspect="1"/>
          </p:cNvPicPr>
          <p:nvPr/>
        </p:nvPicPr>
        <p:blipFill>
          <a:blip r:embed="rId16"/>
          <a:stretch>
            <a:fillRect/>
          </a:stretch>
        </p:blipFill>
        <p:spPr>
          <a:xfrm>
            <a:off x="23728673" y="14867647"/>
            <a:ext cx="7493966" cy="2448267"/>
          </a:xfrm>
          <a:prstGeom prst="rect">
            <a:avLst/>
          </a:prstGeom>
        </p:spPr>
      </p:pic>
      <p:sp>
        <p:nvSpPr>
          <p:cNvPr id="18" name="TextBox 17">
            <a:extLst>
              <a:ext uri="{FF2B5EF4-FFF2-40B4-BE49-F238E27FC236}">
                <a16:creationId xmlns:a16="http://schemas.microsoft.com/office/drawing/2014/main" id="{D86A5C7D-3293-C95A-B1E3-65BACF971105}"/>
              </a:ext>
            </a:extLst>
          </p:cNvPr>
          <p:cNvSpPr txBox="1"/>
          <p:nvPr/>
        </p:nvSpPr>
        <p:spPr>
          <a:xfrm>
            <a:off x="12397179" y="13488144"/>
            <a:ext cx="10252117" cy="3416320"/>
          </a:xfrm>
          <a:prstGeom prst="rect">
            <a:avLst/>
          </a:prstGeom>
          <a:noFill/>
        </p:spPr>
        <p:txBody>
          <a:bodyPr wrap="square" rtlCol="0">
            <a:spAutoFit/>
          </a:bodyPr>
          <a:lstStyle/>
          <a:p>
            <a:pPr>
              <a:lnSpc>
                <a:spcPct val="150000"/>
              </a:lnSpc>
            </a:pPr>
            <a:r>
              <a:rPr lang="en-US" sz="2000" b="1" i="1" kern="100" dirty="0">
                <a:effectLst/>
                <a:ea typeface="Aptos" panose="020B0004020202020204" pitchFamily="34" charset="0"/>
                <a:cs typeface="Times New Roman" panose="02020603050405020304" pitchFamily="18" charset="0"/>
              </a:rPr>
              <a:t>KAFKA-16190: Member should send full heartbeat when rejoining</a:t>
            </a:r>
            <a:endParaRPr lang="en-US" kern="100" dirty="0">
              <a:effectLst/>
              <a:ea typeface="Aptos" panose="020B0004020202020204" pitchFamily="34" charset="0"/>
              <a:cs typeface="Times New Roman" panose="02020603050405020304" pitchFamily="18" charset="0"/>
            </a:endParaRPr>
          </a:p>
          <a:p>
            <a:pPr marR="0" lvl="0">
              <a:lnSpc>
                <a:spcPct val="107000"/>
              </a:lnSpc>
              <a:spcBef>
                <a:spcPts val="0"/>
              </a:spcBef>
              <a:spcAft>
                <a:spcPts val="800"/>
              </a:spcAft>
            </a:pPr>
            <a:r>
              <a:rPr lang="en-US" b="1" kern="100" dirty="0">
                <a:effectLst/>
                <a:ea typeface="Aptos" panose="020B0004020202020204" pitchFamily="34" charset="0"/>
                <a:cs typeface="Times New Roman" panose="02020603050405020304" pitchFamily="18" charset="0"/>
              </a:rPr>
              <a:t>Problem:  </a:t>
            </a:r>
            <a:r>
              <a:rPr lang="en-US" kern="100" dirty="0">
                <a:solidFill>
                  <a:srgbClr val="172B4D"/>
                </a:solidFill>
                <a:highlight>
                  <a:srgbClr val="FFFFFF"/>
                </a:highlight>
                <a:ea typeface="Aptos" panose="020B0004020202020204" pitchFamily="34" charset="0"/>
                <a:cs typeface="Times New Roman" panose="02020603050405020304" pitchFamily="18" charset="0"/>
              </a:rPr>
              <a:t>This is a part of KIP-848: The Next Generation of the Consumer Rebalance Protocol, a new rebalance protocol proposed to the next version of </a:t>
            </a:r>
            <a:r>
              <a:rPr lang="en-US" kern="100" dirty="0" err="1">
                <a:solidFill>
                  <a:srgbClr val="172B4D"/>
                </a:solidFill>
                <a:highlight>
                  <a:srgbClr val="FFFFFF"/>
                </a:highlight>
                <a:ea typeface="Aptos" panose="020B0004020202020204" pitchFamily="34" charset="0"/>
                <a:cs typeface="Times New Roman" panose="02020603050405020304" pitchFamily="18" charset="0"/>
              </a:rPr>
              <a:t>kafka</a:t>
            </a:r>
            <a:r>
              <a:rPr lang="en-US" kern="100" dirty="0">
                <a:solidFill>
                  <a:srgbClr val="172B4D"/>
                </a:solidFill>
                <a:highlight>
                  <a:srgbClr val="FFFFFF"/>
                </a:highlight>
                <a:ea typeface="Aptos" panose="020B0004020202020204" pitchFamily="34" charset="0"/>
                <a:cs typeface="Times New Roman" panose="02020603050405020304" pitchFamily="18" charset="0"/>
              </a:rPr>
              <a:t>. The ticket require the heartbeat request builder should make sure that all fields are sent in the heartbeat request when the consumer rejoins (currently the </a:t>
            </a:r>
            <a:r>
              <a:rPr lang="en-US" kern="100" dirty="0" err="1">
                <a:solidFill>
                  <a:srgbClr val="172B4D"/>
                </a:solidFill>
                <a:highlight>
                  <a:srgbClr val="FFFFFF"/>
                </a:highlight>
                <a:ea typeface="Aptos" panose="020B0004020202020204" pitchFamily="34" charset="0"/>
                <a:cs typeface="Times New Roman" panose="02020603050405020304" pitchFamily="18" charset="0"/>
              </a:rPr>
              <a:t>HeartbeatRequestManager</a:t>
            </a:r>
            <a:r>
              <a:rPr lang="en-US" kern="100" dirty="0">
                <a:solidFill>
                  <a:srgbClr val="172B4D"/>
                </a:solidFill>
                <a:highlight>
                  <a:srgbClr val="FFFFFF"/>
                </a:highlight>
                <a:ea typeface="Aptos" panose="020B0004020202020204" pitchFamily="34" charset="0"/>
                <a:cs typeface="Times New Roman" panose="02020603050405020304" pitchFamily="18" charset="0"/>
              </a:rPr>
              <a:t> request builder is reset on failure scenarios, which should cover the </a:t>
            </a:r>
            <a:r>
              <a:rPr lang="en-US" kern="100" dirty="0" err="1">
                <a:solidFill>
                  <a:srgbClr val="172B4D"/>
                </a:solidFill>
                <a:highlight>
                  <a:srgbClr val="FFFFFF"/>
                </a:highlight>
                <a:ea typeface="Aptos" panose="020B0004020202020204" pitchFamily="34" charset="0"/>
                <a:cs typeface="Times New Roman" panose="02020603050405020304" pitchFamily="18" charset="0"/>
              </a:rPr>
              <a:t>fence+rejoin</a:t>
            </a:r>
            <a:r>
              <a:rPr lang="en-US" kern="100" dirty="0">
                <a:solidFill>
                  <a:srgbClr val="172B4D"/>
                </a:solidFill>
                <a:highlight>
                  <a:srgbClr val="FFFFFF"/>
                </a:highlight>
                <a:ea typeface="Aptos" panose="020B0004020202020204" pitchFamily="34" charset="0"/>
                <a:cs typeface="Times New Roman" panose="02020603050405020304" pitchFamily="18" charset="0"/>
              </a:rPr>
              <a:t> sequence). </a:t>
            </a:r>
          </a:p>
          <a:p>
            <a:pPr marR="0" lvl="0">
              <a:lnSpc>
                <a:spcPct val="107000"/>
              </a:lnSpc>
              <a:spcBef>
                <a:spcPts val="0"/>
              </a:spcBef>
              <a:spcAft>
                <a:spcPts val="800"/>
              </a:spcAft>
            </a:pPr>
            <a:r>
              <a:rPr lang="en-US" b="1" kern="100" dirty="0">
                <a:effectLst/>
                <a:ea typeface="Aptos" panose="020B0004020202020204" pitchFamily="34" charset="0"/>
                <a:cs typeface="Times New Roman" panose="02020603050405020304" pitchFamily="18" charset="0"/>
              </a:rPr>
              <a:t>Solution:</a:t>
            </a:r>
          </a:p>
          <a:p>
            <a:pPr marL="285750" marR="0" lvl="0" indent="-285750">
              <a:lnSpc>
                <a:spcPct val="107000"/>
              </a:lnSpc>
              <a:spcBef>
                <a:spcPts val="0"/>
              </a:spcBef>
              <a:spcAft>
                <a:spcPts val="0"/>
              </a:spcAft>
              <a:buFont typeface="Arial" panose="020B0604020202020204" pitchFamily="34" charset="0"/>
              <a:buChar char="•"/>
            </a:pPr>
            <a:r>
              <a:rPr lang="en-US" kern="100" dirty="0">
                <a:latin typeface="Aptos" panose="020B0004020202020204" pitchFamily="34" charset="0"/>
                <a:cs typeface="Times New Roman" panose="02020603050405020304" pitchFamily="18" charset="0"/>
              </a:rPr>
              <a:t>This can be done by checking the state of the consumer. If the state is JOINING, we will send every field in the heartbeat except for assigned partitions, as this will be reset when the consumer is rejoining..</a:t>
            </a:r>
            <a:endParaRPr lang="en-US" dirty="0"/>
          </a:p>
        </p:txBody>
      </p:sp>
      <p:pic>
        <p:nvPicPr>
          <p:cNvPr id="20" name="Picture 19">
            <a:extLst>
              <a:ext uri="{FF2B5EF4-FFF2-40B4-BE49-F238E27FC236}">
                <a16:creationId xmlns:a16="http://schemas.microsoft.com/office/drawing/2014/main" id="{94B90F5B-3D89-3C89-BBBB-FF06371C35C9}"/>
              </a:ext>
            </a:extLst>
          </p:cNvPr>
          <p:cNvPicPr>
            <a:picLocks noChangeAspect="1"/>
          </p:cNvPicPr>
          <p:nvPr/>
        </p:nvPicPr>
        <p:blipFill>
          <a:blip r:embed="rId17"/>
          <a:stretch>
            <a:fillRect/>
          </a:stretch>
        </p:blipFill>
        <p:spPr>
          <a:xfrm>
            <a:off x="12908853" y="17123301"/>
            <a:ext cx="8945589" cy="593996"/>
          </a:xfrm>
          <a:prstGeom prst="rect">
            <a:avLst/>
          </a:prstGeom>
        </p:spPr>
      </p:pic>
    </p:spTree>
    <p:extLst>
      <p:ext uri="{BB962C8B-B14F-4D97-AF65-F5344CB8AC3E}">
        <p14:creationId xmlns:p14="http://schemas.microsoft.com/office/powerpoint/2010/main" val="7689502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277</TotalTime>
  <Words>1052</Words>
  <Application>Microsoft Office PowerPoint</Application>
  <PresentationFormat>Custom</PresentationFormat>
  <Paragraphs>94</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Aptos</vt:lpstr>
      <vt:lpstr>Aptos Display</vt:lpstr>
      <vt:lpstr>Arial</vt:lpstr>
      <vt:lpstr>Courier New</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Việt Dũng Hà</dc:creator>
  <cp:lastModifiedBy>phong dang quoc</cp:lastModifiedBy>
  <cp:revision>7</cp:revision>
  <dcterms:created xsi:type="dcterms:W3CDTF">2024-04-04T04:14:32Z</dcterms:created>
  <dcterms:modified xsi:type="dcterms:W3CDTF">2024-04-05T14:38:08Z</dcterms:modified>
</cp:coreProperties>
</file>