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Lst>
  <p:notesMasterIdLst>
    <p:notesMasterId r:id="rId5"/>
  </p:notesMasterIdLst>
  <p:sldIdLst>
    <p:sldId id="256" r:id="rId6"/>
  </p:sldIdLst>
  <p:sldSz cy="22402800" cx="33375600"/>
  <p:notesSz cx="9144000" cy="6858000"/>
  <p:embeddedFontLst>
    <p:embeddedFont>
      <p:font typeface="Roboto Mono SemiBold"/>
      <p:regular r:id="rId7"/>
      <p:bold r:id="rId8"/>
      <p:italic r:id="rId9"/>
      <p:boldItalic r:id="rId10"/>
    </p:embeddedFon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rScwZGSp+Bxv+K/74a3VoqS5H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000473-D99B-4C77-B2D3-8B49CDE4FE41}">
  <a:tblStyle styleId="{BB000473-D99B-4C77-B2D3-8B49CDE4FE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font" Target="fonts/RobotoMonoSemiBold-boldItalic.fntdata"/><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RobotoMonoSemiBold-italic.fntdata"/><Relationship Id="rId15" Type="http://customschemas.google.com/relationships/presentationmetadata" Target="metadata"/><Relationship Id="rId14"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MonoSemiBold-regular.fntdata"/><Relationship Id="rId8" Type="http://schemas.openxmlformats.org/officeDocument/2006/relationships/font" Target="fonts/RobotoMono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503170" y="3666386"/>
            <a:ext cx="2836926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4171950" y="11766657"/>
            <a:ext cx="250317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14" name="Google Shape;14;p3"/>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294573" y="1192747"/>
            <a:ext cx="28786455"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9580615" y="-1322334"/>
            <a:ext cx="14214371" cy="2878645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1" name="Google Shape;71;p12"/>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990053" y="7087103"/>
            <a:ext cx="18985337" cy="719661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3388228" y="99088"/>
            <a:ext cx="18985337" cy="2117264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7" name="Google Shape;77;p13"/>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294573" y="1192747"/>
            <a:ext cx="28786455"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294573" y="5963708"/>
            <a:ext cx="28786455"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0" name="Google Shape;20;p4"/>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277191" y="5585149"/>
            <a:ext cx="28786455"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277191" y="14992251"/>
            <a:ext cx="28786455"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sz="7840">
                <a:solidFill>
                  <a:schemeClr val="dk1"/>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26" name="Google Shape;26;p5"/>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294573" y="1192747"/>
            <a:ext cx="28786455"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294573" y="5963708"/>
            <a:ext cx="1418463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32" name="Google Shape;32;p6"/>
          <p:cNvSpPr txBox="1"/>
          <p:nvPr>
            <p:ph idx="2" type="body"/>
          </p:nvPr>
        </p:nvSpPr>
        <p:spPr>
          <a:xfrm>
            <a:off x="16896398" y="5963708"/>
            <a:ext cx="1418463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33" name="Google Shape;33;p6"/>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298920" y="1192747"/>
            <a:ext cx="28786455"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298923" y="5491799"/>
            <a:ext cx="14119441"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39" name="Google Shape;39;p7"/>
          <p:cNvSpPr txBox="1"/>
          <p:nvPr>
            <p:ph idx="2" type="body"/>
          </p:nvPr>
        </p:nvSpPr>
        <p:spPr>
          <a:xfrm>
            <a:off x="2298923" y="8183245"/>
            <a:ext cx="14119441"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7"/>
          <p:cNvSpPr txBox="1"/>
          <p:nvPr>
            <p:ph idx="3" type="body"/>
          </p:nvPr>
        </p:nvSpPr>
        <p:spPr>
          <a:xfrm>
            <a:off x="16896399" y="5491799"/>
            <a:ext cx="141889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1" name="Google Shape;41;p7"/>
          <p:cNvSpPr txBox="1"/>
          <p:nvPr>
            <p:ph idx="4" type="body"/>
          </p:nvPr>
        </p:nvSpPr>
        <p:spPr>
          <a:xfrm>
            <a:off x="16896399" y="8183245"/>
            <a:ext cx="141889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2" name="Google Shape;42;p7"/>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294573" y="1192747"/>
            <a:ext cx="28786455"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298920" y="1493520"/>
            <a:ext cx="10764500"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4188977" y="3225593"/>
            <a:ext cx="16896398"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57" name="Google Shape;57;p10"/>
          <p:cNvSpPr txBox="1"/>
          <p:nvPr>
            <p:ph idx="2" type="body"/>
          </p:nvPr>
        </p:nvSpPr>
        <p:spPr>
          <a:xfrm>
            <a:off x="2298920" y="6720840"/>
            <a:ext cx="10764500"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58" name="Google Shape;58;p10"/>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298920" y="1493520"/>
            <a:ext cx="10764500"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4188977" y="3225593"/>
            <a:ext cx="16896398" cy="15920508"/>
          </a:xfrm>
          <a:prstGeom prst="rect">
            <a:avLst/>
          </a:prstGeom>
          <a:noFill/>
          <a:ln>
            <a:noFill/>
          </a:ln>
        </p:spPr>
      </p:sp>
      <p:sp>
        <p:nvSpPr>
          <p:cNvPr id="64" name="Google Shape;64;p11"/>
          <p:cNvSpPr txBox="1"/>
          <p:nvPr>
            <p:ph idx="1" type="body"/>
          </p:nvPr>
        </p:nvSpPr>
        <p:spPr>
          <a:xfrm>
            <a:off x="2298920" y="6720840"/>
            <a:ext cx="10764500"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5" name="Google Shape;65;p11"/>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3670"/>
            </a:gs>
            <a:gs pos="38000">
              <a:srgbClr val="C63F85"/>
            </a:gs>
            <a:gs pos="100000">
              <a:srgbClr val="674EA7"/>
            </a:gs>
          </a:gsLst>
          <a:lin ang="8100019" scaled="0"/>
        </a:gra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94573" y="1192747"/>
            <a:ext cx="28786455"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294573" y="5963708"/>
            <a:ext cx="28786455"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94573" y="20764081"/>
            <a:ext cx="7509510" cy="119274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9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1055668" y="20764081"/>
            <a:ext cx="11264265" cy="119274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9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571518" y="20764081"/>
            <a:ext cx="7509510" cy="119274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920" u="none" cap="none" strike="noStrike">
                <a:solidFill>
                  <a:srgbClr val="888888"/>
                </a:solidFill>
                <a:latin typeface="Calibri"/>
                <a:ea typeface="Calibri"/>
                <a:cs typeface="Calibri"/>
                <a:sym typeface="Calibri"/>
              </a:defRPr>
            </a:lvl1pPr>
            <a:lvl2pPr indent="0" lvl="1" marL="0" marR="0" rtl="0" algn="r">
              <a:spcBef>
                <a:spcPts val="0"/>
              </a:spcBef>
              <a:buNone/>
              <a:defRPr b="0" i="0" sz="3920" u="none" cap="none" strike="noStrike">
                <a:solidFill>
                  <a:srgbClr val="888888"/>
                </a:solidFill>
                <a:latin typeface="Calibri"/>
                <a:ea typeface="Calibri"/>
                <a:cs typeface="Calibri"/>
                <a:sym typeface="Calibri"/>
              </a:defRPr>
            </a:lvl2pPr>
            <a:lvl3pPr indent="0" lvl="2" marL="0" marR="0" rtl="0" algn="r">
              <a:spcBef>
                <a:spcPts val="0"/>
              </a:spcBef>
              <a:buNone/>
              <a:defRPr b="0" i="0" sz="3920" u="none" cap="none" strike="noStrike">
                <a:solidFill>
                  <a:srgbClr val="888888"/>
                </a:solidFill>
                <a:latin typeface="Calibri"/>
                <a:ea typeface="Calibri"/>
                <a:cs typeface="Calibri"/>
                <a:sym typeface="Calibri"/>
              </a:defRPr>
            </a:lvl3pPr>
            <a:lvl4pPr indent="0" lvl="3" marL="0" marR="0" rtl="0" algn="r">
              <a:spcBef>
                <a:spcPts val="0"/>
              </a:spcBef>
              <a:buNone/>
              <a:defRPr b="0" i="0" sz="3920" u="none" cap="none" strike="noStrike">
                <a:solidFill>
                  <a:srgbClr val="888888"/>
                </a:solidFill>
                <a:latin typeface="Calibri"/>
                <a:ea typeface="Calibri"/>
                <a:cs typeface="Calibri"/>
                <a:sym typeface="Calibri"/>
              </a:defRPr>
            </a:lvl4pPr>
            <a:lvl5pPr indent="0" lvl="4" marL="0" marR="0" rtl="0" algn="r">
              <a:spcBef>
                <a:spcPts val="0"/>
              </a:spcBef>
              <a:buNone/>
              <a:defRPr b="0" i="0" sz="3920" u="none" cap="none" strike="noStrike">
                <a:solidFill>
                  <a:srgbClr val="888888"/>
                </a:solidFill>
                <a:latin typeface="Calibri"/>
                <a:ea typeface="Calibri"/>
                <a:cs typeface="Calibri"/>
                <a:sym typeface="Calibri"/>
              </a:defRPr>
            </a:lvl5pPr>
            <a:lvl6pPr indent="0" lvl="5" marL="0" marR="0" rtl="0" algn="r">
              <a:spcBef>
                <a:spcPts val="0"/>
              </a:spcBef>
              <a:buNone/>
              <a:defRPr b="0" i="0" sz="3920" u="none" cap="none" strike="noStrike">
                <a:solidFill>
                  <a:srgbClr val="888888"/>
                </a:solidFill>
                <a:latin typeface="Calibri"/>
                <a:ea typeface="Calibri"/>
                <a:cs typeface="Calibri"/>
                <a:sym typeface="Calibri"/>
              </a:defRPr>
            </a:lvl6pPr>
            <a:lvl7pPr indent="0" lvl="6" marL="0" marR="0" rtl="0" algn="r">
              <a:spcBef>
                <a:spcPts val="0"/>
              </a:spcBef>
              <a:buNone/>
              <a:defRPr b="0" i="0" sz="3920" u="none" cap="none" strike="noStrike">
                <a:solidFill>
                  <a:srgbClr val="888888"/>
                </a:solidFill>
                <a:latin typeface="Calibri"/>
                <a:ea typeface="Calibri"/>
                <a:cs typeface="Calibri"/>
                <a:sym typeface="Calibri"/>
              </a:defRPr>
            </a:lvl7pPr>
            <a:lvl8pPr indent="0" lvl="7" marL="0" marR="0" rtl="0" algn="r">
              <a:spcBef>
                <a:spcPts val="0"/>
              </a:spcBef>
              <a:buNone/>
              <a:defRPr b="0" i="0" sz="3920" u="none" cap="none" strike="noStrike">
                <a:solidFill>
                  <a:srgbClr val="888888"/>
                </a:solidFill>
                <a:latin typeface="Calibri"/>
                <a:ea typeface="Calibri"/>
                <a:cs typeface="Calibri"/>
                <a:sym typeface="Calibri"/>
              </a:defRPr>
            </a:lvl8pPr>
            <a:lvl9pPr indent="0" lvl="8" marL="0" marR="0" rtl="0" algn="r">
              <a:spcBef>
                <a:spcPts val="0"/>
              </a:spcBef>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 Id="rId11" Type="http://schemas.openxmlformats.org/officeDocument/2006/relationships/image" Target="../media/image6.png"/><Relationship Id="rId10" Type="http://schemas.openxmlformats.org/officeDocument/2006/relationships/image" Target="../media/image2.png"/><Relationship Id="rId9"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3670"/>
            </a:gs>
            <a:gs pos="34000">
              <a:srgbClr val="C63F85"/>
            </a:gs>
            <a:gs pos="100000">
              <a:srgbClr val="674EA7"/>
            </a:gs>
          </a:gsLst>
          <a:lin ang="8099331" scaled="0"/>
        </a:gradFill>
      </p:bgPr>
    </p:bg>
    <p:spTree>
      <p:nvGrpSpPr>
        <p:cNvPr id="83" name="Shape 83"/>
        <p:cNvGrpSpPr/>
        <p:nvPr/>
      </p:nvGrpSpPr>
      <p:grpSpPr>
        <a:xfrm>
          <a:off x="0" y="0"/>
          <a:ext cx="0" cy="0"/>
          <a:chOff x="0" y="0"/>
          <a:chExt cx="0" cy="0"/>
        </a:xfrm>
      </p:grpSpPr>
      <p:sp>
        <p:nvSpPr>
          <p:cNvPr id="84" name="Google Shape;84;p1"/>
          <p:cNvSpPr/>
          <p:nvPr/>
        </p:nvSpPr>
        <p:spPr>
          <a:xfrm>
            <a:off x="516875" y="449800"/>
            <a:ext cx="32630100" cy="2815800"/>
          </a:xfrm>
          <a:prstGeom prst="roundRect">
            <a:avLst>
              <a:gd fmla="val 16667" name="adj"/>
            </a:avLst>
          </a:prstGeom>
          <a:solidFill>
            <a:schemeClr val="lt1"/>
          </a:solidFill>
          <a:ln>
            <a:noFill/>
          </a:ln>
          <a:effectLst>
            <a:outerShdw blurRad="57150" rotWithShape="0" algn="bl" dir="7200000" dist="1428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85" name="Google Shape;85;p1"/>
          <p:cNvGrpSpPr/>
          <p:nvPr/>
        </p:nvGrpSpPr>
        <p:grpSpPr>
          <a:xfrm>
            <a:off x="12083610" y="706028"/>
            <a:ext cx="1188761" cy="1231188"/>
            <a:chOff x="781513" y="1383652"/>
            <a:chExt cx="1463091" cy="1506040"/>
          </a:xfrm>
        </p:grpSpPr>
        <p:sp>
          <p:nvSpPr>
            <p:cNvPr id="86" name="Google Shape;86;p1"/>
            <p:cNvSpPr/>
            <p:nvPr/>
          </p:nvSpPr>
          <p:spPr>
            <a:xfrm>
              <a:off x="834482" y="1604033"/>
              <a:ext cx="1201500" cy="1065300"/>
            </a:xfrm>
            <a:prstGeom prst="roundRect">
              <a:avLst>
                <a:gd fmla="val 16667" name="adj"/>
              </a:avLst>
            </a:prstGeom>
            <a:solidFill>
              <a:schemeClr val="lt1"/>
            </a:solidFill>
            <a:ln>
              <a:noFill/>
            </a:ln>
            <a:effectLst>
              <a:outerShdw blurRad="57150" rotWithShape="0" algn="bl" dir="4800000" dist="4762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87" name="Google Shape;87;p1"/>
            <p:cNvPicPr preferRelativeResize="0"/>
            <p:nvPr/>
          </p:nvPicPr>
          <p:blipFill>
            <a:blip r:embed="rId3">
              <a:alphaModFix/>
            </a:blip>
            <a:stretch>
              <a:fillRect/>
            </a:stretch>
          </p:blipFill>
          <p:spPr>
            <a:xfrm>
              <a:off x="781513" y="1383652"/>
              <a:ext cx="1463091" cy="1506040"/>
            </a:xfrm>
            <a:prstGeom prst="rect">
              <a:avLst/>
            </a:prstGeom>
            <a:noFill/>
            <a:ln>
              <a:noFill/>
            </a:ln>
            <a:effectLst>
              <a:outerShdw blurRad="57150" rotWithShape="0" algn="bl" dir="4800000" dist="47625">
                <a:srgbClr val="000000">
                  <a:alpha val="50000"/>
                </a:srgbClr>
              </a:outerShdw>
            </a:effectLst>
          </p:spPr>
        </p:pic>
      </p:grpSp>
      <p:sp>
        <p:nvSpPr>
          <p:cNvPr id="88" name="Google Shape;88;p1"/>
          <p:cNvSpPr txBox="1"/>
          <p:nvPr/>
        </p:nvSpPr>
        <p:spPr>
          <a:xfrm>
            <a:off x="13370975" y="531875"/>
            <a:ext cx="6940200" cy="15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147">
                <a:solidFill>
                  <a:schemeClr val="dk1"/>
                </a:solidFill>
                <a:latin typeface="Roboto Mono"/>
                <a:ea typeface="Roboto Mono"/>
                <a:cs typeface="Roboto Mono"/>
                <a:sym typeface="Roboto Mono"/>
              </a:rPr>
              <a:t>MermaidJS</a:t>
            </a:r>
            <a:endParaRPr b="1" sz="9147">
              <a:solidFill>
                <a:schemeClr val="dk1"/>
              </a:solidFill>
              <a:latin typeface="Roboto Mono"/>
              <a:ea typeface="Roboto Mono"/>
              <a:cs typeface="Roboto Mono"/>
              <a:sym typeface="Roboto Mono"/>
            </a:endParaRPr>
          </a:p>
        </p:txBody>
      </p:sp>
      <p:pic>
        <p:nvPicPr>
          <p:cNvPr id="89" name="Google Shape;89;p1"/>
          <p:cNvPicPr preferRelativeResize="0"/>
          <p:nvPr/>
        </p:nvPicPr>
        <p:blipFill>
          <a:blip r:embed="rId4">
            <a:alphaModFix/>
          </a:blip>
          <a:stretch>
            <a:fillRect/>
          </a:stretch>
        </p:blipFill>
        <p:spPr>
          <a:xfrm>
            <a:off x="20112285" y="727268"/>
            <a:ext cx="1188720" cy="1188720"/>
          </a:xfrm>
          <a:prstGeom prst="rect">
            <a:avLst/>
          </a:prstGeom>
          <a:noFill/>
          <a:ln>
            <a:noFill/>
          </a:ln>
        </p:spPr>
      </p:pic>
      <p:sp>
        <p:nvSpPr>
          <p:cNvPr id="90" name="Google Shape;90;p1"/>
          <p:cNvSpPr txBox="1"/>
          <p:nvPr/>
        </p:nvSpPr>
        <p:spPr>
          <a:xfrm>
            <a:off x="13361825" y="1937225"/>
            <a:ext cx="6958500" cy="121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a:solidFill>
                  <a:schemeClr val="dk1"/>
                </a:solidFill>
                <a:latin typeface="Roboto Mono"/>
                <a:ea typeface="Roboto Mono"/>
                <a:cs typeface="Roboto Mono"/>
                <a:sym typeface="Roboto Mono"/>
              </a:rPr>
              <a:t>Christian Gonzalez, </a:t>
            </a:r>
            <a:r>
              <a:rPr lang="en-US" sz="2500">
                <a:solidFill>
                  <a:schemeClr val="dk1"/>
                </a:solidFill>
                <a:latin typeface="Roboto Mono"/>
                <a:ea typeface="Roboto Mono"/>
                <a:cs typeface="Roboto Mono"/>
                <a:sym typeface="Roboto Mono"/>
              </a:rPr>
              <a:t>Michael Krause,  </a:t>
            </a:r>
            <a:r>
              <a:rPr lang="en-US" sz="2500">
                <a:solidFill>
                  <a:schemeClr val="dk1"/>
                </a:solidFill>
                <a:latin typeface="Roboto Mono"/>
                <a:ea typeface="Roboto Mono"/>
                <a:cs typeface="Roboto Mono"/>
                <a:sym typeface="Roboto Mono"/>
              </a:rPr>
              <a:t>Andrew Lai,  Marcel Lee, Trang Vu </a:t>
            </a:r>
            <a:endParaRPr sz="2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700">
              <a:solidFill>
                <a:schemeClr val="dk1"/>
              </a:solidFill>
              <a:latin typeface="Roboto Mono"/>
              <a:ea typeface="Roboto Mono"/>
              <a:cs typeface="Roboto Mono"/>
              <a:sym typeface="Roboto Mono"/>
            </a:endParaRPr>
          </a:p>
        </p:txBody>
      </p:sp>
      <p:sp>
        <p:nvSpPr>
          <p:cNvPr id="91" name="Google Shape;91;p1"/>
          <p:cNvSpPr/>
          <p:nvPr/>
        </p:nvSpPr>
        <p:spPr>
          <a:xfrm>
            <a:off x="8976224" y="12451713"/>
            <a:ext cx="15444300" cy="9251100"/>
          </a:xfrm>
          <a:prstGeom prst="roundRect">
            <a:avLst>
              <a:gd fmla="val 16667" name="adj"/>
            </a:avLst>
          </a:prstGeom>
          <a:solidFill>
            <a:schemeClr val="lt1"/>
          </a:solidFill>
          <a:ln>
            <a:noFill/>
          </a:ln>
          <a:effectLst>
            <a:outerShdw blurRad="57150" rotWithShape="0" algn="bl" dir="7200000" dist="952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p:txBody>
      </p:sp>
      <p:sp>
        <p:nvSpPr>
          <p:cNvPr id="92" name="Google Shape;92;p1"/>
          <p:cNvSpPr/>
          <p:nvPr/>
        </p:nvSpPr>
        <p:spPr>
          <a:xfrm>
            <a:off x="417575" y="11306775"/>
            <a:ext cx="7992000" cy="6806100"/>
          </a:xfrm>
          <a:prstGeom prst="roundRect">
            <a:avLst>
              <a:gd fmla="val 16667" name="adj"/>
            </a:avLst>
          </a:prstGeom>
          <a:solidFill>
            <a:schemeClr val="lt1"/>
          </a:solidFill>
          <a:ln>
            <a:noFill/>
          </a:ln>
          <a:effectLst>
            <a:outerShdw blurRad="57150" rotWithShape="0" algn="bl" dir="7200000" dist="1428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3000">
                <a:latin typeface="Roboto Mono"/>
                <a:ea typeface="Roboto Mono"/>
                <a:cs typeface="Roboto Mono"/>
                <a:sym typeface="Roboto Mono"/>
              </a:rPr>
              <a:t>Syntax</a:t>
            </a:r>
            <a:endParaRPr b="1" sz="30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MermaidJS uses a Markdown style syntax to create and change diagrams in real time</a:t>
            </a:r>
            <a:endParaRPr sz="2400">
              <a:latin typeface="Roboto Mono"/>
              <a:ea typeface="Roboto Mono"/>
              <a:cs typeface="Roboto Mono"/>
              <a:sym typeface="Roboto Mono"/>
            </a:endParaRPr>
          </a:p>
          <a:p>
            <a:pPr indent="0" lvl="0" marL="0" rtl="0" algn="l">
              <a:spcBef>
                <a:spcPts val="0"/>
              </a:spcBef>
              <a:spcAft>
                <a:spcPts val="0"/>
              </a:spcAft>
              <a:buNone/>
            </a:pPr>
            <a:r>
              <a:rPr b="1" lang="en-US" sz="3000">
                <a:latin typeface="Roboto Mono"/>
                <a:ea typeface="Roboto Mono"/>
                <a:cs typeface="Roboto Mono"/>
                <a:sym typeface="Roboto Mono"/>
              </a:rPr>
              <a:t>Creation &amp; Integration</a:t>
            </a:r>
            <a:endParaRPr b="1" sz="30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The Mermaid Live Editor allows users to create diagrams online in real time. Additionally integrations are officially supported for ChatGPT, JetBrains IDE, Microsoft Word and PowerPoint, and Visual Studio Code</a:t>
            </a:r>
            <a:endParaRPr sz="2400">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a:p>
            <a:pPr indent="0" lvl="0" marL="0" rtl="0" algn="l">
              <a:spcBef>
                <a:spcPts val="0"/>
              </a:spcBef>
              <a:spcAft>
                <a:spcPts val="0"/>
              </a:spcAft>
              <a:buNone/>
            </a:pPr>
            <a:r>
              <a:t/>
            </a:r>
            <a:endParaRPr sz="2400">
              <a:latin typeface="Roboto Mono"/>
              <a:ea typeface="Roboto Mono"/>
              <a:cs typeface="Roboto Mono"/>
              <a:sym typeface="Roboto Mono"/>
            </a:endParaRPr>
          </a:p>
        </p:txBody>
      </p:sp>
      <p:sp>
        <p:nvSpPr>
          <p:cNvPr id="93" name="Google Shape;93;p1"/>
          <p:cNvSpPr/>
          <p:nvPr/>
        </p:nvSpPr>
        <p:spPr>
          <a:xfrm>
            <a:off x="9002774" y="4004250"/>
            <a:ext cx="15443400" cy="8308200"/>
          </a:xfrm>
          <a:prstGeom prst="roundRect">
            <a:avLst>
              <a:gd fmla="val 16667" name="adj"/>
            </a:avLst>
          </a:prstGeom>
          <a:solidFill>
            <a:schemeClr val="lt1"/>
          </a:solidFill>
          <a:ln>
            <a:noFill/>
          </a:ln>
          <a:effectLst>
            <a:outerShdw blurRad="57150" rotWithShape="0" algn="bl" dir="7200000" dist="952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94" name="Google Shape;94;p1"/>
          <p:cNvSpPr/>
          <p:nvPr/>
        </p:nvSpPr>
        <p:spPr>
          <a:xfrm>
            <a:off x="421725" y="4192043"/>
            <a:ext cx="7988100" cy="6513000"/>
          </a:xfrm>
          <a:prstGeom prst="roundRect">
            <a:avLst>
              <a:gd fmla="val 16667" name="adj"/>
            </a:avLst>
          </a:prstGeom>
          <a:solidFill>
            <a:schemeClr val="lt1"/>
          </a:solidFill>
          <a:ln>
            <a:noFill/>
          </a:ln>
          <a:effectLst>
            <a:outerShdw blurRad="57150" rotWithShape="0" algn="bl" dir="7200000" dist="14287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br>
              <a:rPr lang="en-US">
                <a:latin typeface="Roboto Mono"/>
                <a:ea typeface="Roboto Mono"/>
                <a:cs typeface="Roboto Mono"/>
                <a:sym typeface="Roboto Mono"/>
              </a:rPr>
            </a:br>
            <a:br>
              <a:rPr lang="en-US">
                <a:latin typeface="Roboto Mono"/>
                <a:ea typeface="Roboto Mono"/>
                <a:cs typeface="Roboto Mono"/>
                <a:sym typeface="Roboto Mono"/>
              </a:rPr>
            </a:br>
            <a:r>
              <a:rPr b="1" lang="en-US" sz="3000">
                <a:latin typeface="Roboto Mono"/>
                <a:ea typeface="Roboto Mono"/>
                <a:cs typeface="Roboto Mono"/>
                <a:sym typeface="Roboto Mono"/>
              </a:rPr>
              <a:t>Background</a:t>
            </a:r>
            <a:endParaRPr b="1" sz="30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MermaidJS is an open-source JavaScript diagramming and charting tool that renders Markdown-inspired text definitions to create and </a:t>
            </a:r>
            <a:r>
              <a:rPr lang="en-US" sz="2400">
                <a:latin typeface="Roboto Mono"/>
                <a:ea typeface="Roboto Mono"/>
                <a:cs typeface="Roboto Mono"/>
                <a:sym typeface="Roboto Mono"/>
              </a:rPr>
              <a:t>modify</a:t>
            </a:r>
            <a:r>
              <a:rPr lang="en-US" sz="2400">
                <a:latin typeface="Roboto Mono"/>
                <a:ea typeface="Roboto Mono"/>
                <a:cs typeface="Roboto Mono"/>
                <a:sym typeface="Roboto Mono"/>
              </a:rPr>
              <a:t> diagrams dynamically. </a:t>
            </a:r>
            <a:endParaRPr sz="2400">
              <a:latin typeface="Roboto Mono"/>
              <a:ea typeface="Roboto Mono"/>
              <a:cs typeface="Roboto Mono"/>
              <a:sym typeface="Roboto Mono"/>
            </a:endParaRPr>
          </a:p>
          <a:p>
            <a:pPr indent="0" lvl="0" marL="0" rtl="0" algn="l">
              <a:spcBef>
                <a:spcPts val="0"/>
              </a:spcBef>
              <a:spcAft>
                <a:spcPts val="0"/>
              </a:spcAft>
              <a:buNone/>
            </a:pPr>
            <a:r>
              <a:rPr lang="en-US" sz="2400">
                <a:latin typeface="Roboto Mono"/>
                <a:ea typeface="Roboto Mono"/>
                <a:cs typeface="Roboto Mono"/>
                <a:sym typeface="Roboto Mono"/>
              </a:rPr>
              <a:t>Mermaid currently supports flowcharts, sequence diagrams, pie charts, timelines, ER diagrams, class diagrams, and many more.</a:t>
            </a:r>
            <a:r>
              <a:rPr lang="en-US" sz="2600">
                <a:latin typeface="Roboto Mono"/>
                <a:ea typeface="Roboto Mono"/>
                <a:cs typeface="Roboto Mono"/>
                <a:sym typeface="Roboto Mono"/>
              </a:rPr>
              <a:t> </a:t>
            </a:r>
            <a:endParaRPr sz="2600">
              <a:latin typeface="Roboto Mono"/>
              <a:ea typeface="Roboto Mono"/>
              <a:cs typeface="Roboto Mono"/>
              <a:sym typeface="Roboto Mono"/>
            </a:endParaRPr>
          </a:p>
          <a:p>
            <a:pPr indent="0" lvl="0" marL="0" rtl="0" algn="l">
              <a:spcBef>
                <a:spcPts val="0"/>
              </a:spcBef>
              <a:spcAft>
                <a:spcPts val="0"/>
              </a:spcAft>
              <a:buNone/>
            </a:pPr>
            <a:r>
              <a:rPr b="1" lang="en-US" sz="3000">
                <a:solidFill>
                  <a:schemeClr val="dk1"/>
                </a:solidFill>
                <a:latin typeface="Roboto Mono"/>
                <a:ea typeface="Roboto Mono"/>
                <a:cs typeface="Roboto Mono"/>
                <a:sym typeface="Roboto Mono"/>
              </a:rPr>
              <a:t>Objective</a:t>
            </a:r>
            <a:endParaRPr b="1" sz="3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Contribute to the project by fixing bugs, implementing new features, and updating documentation.</a:t>
            </a:r>
            <a:endParaRPr sz="2400">
              <a:solidFill>
                <a:schemeClr val="dk1"/>
              </a:solidFill>
              <a:latin typeface="Roboto Mono"/>
              <a:ea typeface="Roboto Mono"/>
              <a:cs typeface="Roboto Mono"/>
              <a:sym typeface="Roboto Mono"/>
            </a:endParaRPr>
          </a:p>
        </p:txBody>
      </p:sp>
      <p:sp>
        <p:nvSpPr>
          <p:cNvPr id="95" name="Google Shape;95;p1"/>
          <p:cNvSpPr/>
          <p:nvPr/>
        </p:nvSpPr>
        <p:spPr>
          <a:xfrm>
            <a:off x="417575" y="18392575"/>
            <a:ext cx="7992000" cy="3475200"/>
          </a:xfrm>
          <a:prstGeom prst="roundRect">
            <a:avLst>
              <a:gd fmla="val 16667" name="adj"/>
            </a:avLst>
          </a:prstGeom>
          <a:solidFill>
            <a:schemeClr val="lt1"/>
          </a:solidFill>
          <a:ln>
            <a:noFill/>
          </a:ln>
          <a:effectLst>
            <a:outerShdw blurRad="57150" rotWithShape="0" algn="bl" dir="7200000" dist="142875">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6" name="Google Shape;96;p1"/>
          <p:cNvSpPr txBox="1"/>
          <p:nvPr/>
        </p:nvSpPr>
        <p:spPr>
          <a:xfrm>
            <a:off x="2083250" y="4276830"/>
            <a:ext cx="4969200" cy="7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100">
                <a:solidFill>
                  <a:schemeClr val="dk1"/>
                </a:solidFill>
                <a:latin typeface="Roboto Mono SemiBold"/>
                <a:ea typeface="Roboto Mono SemiBold"/>
                <a:cs typeface="Roboto Mono SemiBold"/>
                <a:sym typeface="Roboto Mono SemiBold"/>
              </a:rPr>
              <a:t>Introduction</a:t>
            </a:r>
            <a:endParaRPr sz="5100">
              <a:solidFill>
                <a:schemeClr val="dk1"/>
              </a:solidFill>
              <a:latin typeface="Roboto Mono SemiBold"/>
              <a:ea typeface="Roboto Mono SemiBold"/>
              <a:cs typeface="Roboto Mono SemiBold"/>
              <a:sym typeface="Roboto Mono SemiBold"/>
            </a:endParaRPr>
          </a:p>
        </p:txBody>
      </p:sp>
      <p:sp>
        <p:nvSpPr>
          <p:cNvPr id="97" name="Google Shape;97;p1"/>
          <p:cNvSpPr txBox="1"/>
          <p:nvPr/>
        </p:nvSpPr>
        <p:spPr>
          <a:xfrm>
            <a:off x="-171225" y="18489168"/>
            <a:ext cx="9174000" cy="6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4500">
                <a:solidFill>
                  <a:schemeClr val="dk1"/>
                </a:solidFill>
                <a:latin typeface="Roboto Mono SemiBold"/>
                <a:ea typeface="Roboto Mono SemiBold"/>
                <a:cs typeface="Roboto Mono SemiBold"/>
                <a:sym typeface="Roboto Mono SemiBold"/>
              </a:rPr>
              <a:t>Languages &amp; Frameworks</a:t>
            </a:r>
            <a:endParaRPr sz="4500">
              <a:solidFill>
                <a:schemeClr val="dk1"/>
              </a:solidFill>
              <a:latin typeface="Roboto Mono SemiBold"/>
              <a:ea typeface="Roboto Mono SemiBold"/>
              <a:cs typeface="Roboto Mono SemiBold"/>
              <a:sym typeface="Roboto Mono SemiBold"/>
            </a:endParaRPr>
          </a:p>
        </p:txBody>
      </p:sp>
      <p:sp>
        <p:nvSpPr>
          <p:cNvPr id="98" name="Google Shape;98;p1"/>
          <p:cNvSpPr txBox="1"/>
          <p:nvPr/>
        </p:nvSpPr>
        <p:spPr>
          <a:xfrm>
            <a:off x="1261025" y="11460803"/>
            <a:ext cx="6457500" cy="7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100">
                <a:solidFill>
                  <a:schemeClr val="dk1"/>
                </a:solidFill>
                <a:latin typeface="Roboto Mono SemiBold"/>
                <a:ea typeface="Roboto Mono SemiBold"/>
                <a:cs typeface="Roboto Mono SemiBold"/>
                <a:sym typeface="Roboto Mono SemiBold"/>
                <a:extLst>
                  <a:ext uri="http://customooxmlschemas.google.com/">
                    <go:slidesCustomData xmlns:go="http://customooxmlschemas.google.com/" textRoundtripDataId="0"/>
                  </a:ext>
                </a:extLst>
              </a:rPr>
              <a:t>Diagram</a:t>
            </a:r>
            <a:r>
              <a:rPr lang="en-US" sz="5100">
                <a:solidFill>
                  <a:schemeClr val="dk1"/>
                </a:solidFill>
                <a:latin typeface="Roboto Mono SemiBold"/>
                <a:ea typeface="Roboto Mono SemiBold"/>
                <a:cs typeface="Roboto Mono SemiBold"/>
                <a:sym typeface="Roboto Mono SemiBold"/>
              </a:rPr>
              <a:t> Creation</a:t>
            </a:r>
            <a:endParaRPr sz="5100">
              <a:solidFill>
                <a:schemeClr val="dk1"/>
              </a:solidFill>
              <a:latin typeface="Roboto Mono SemiBold"/>
              <a:ea typeface="Roboto Mono SemiBold"/>
              <a:cs typeface="Roboto Mono SemiBold"/>
              <a:sym typeface="Roboto Mono SemiBold"/>
            </a:endParaRPr>
          </a:p>
        </p:txBody>
      </p:sp>
      <p:sp>
        <p:nvSpPr>
          <p:cNvPr id="99" name="Google Shape;99;p1"/>
          <p:cNvSpPr/>
          <p:nvPr/>
        </p:nvSpPr>
        <p:spPr>
          <a:xfrm>
            <a:off x="24987175" y="4004250"/>
            <a:ext cx="7988100" cy="12767400"/>
          </a:xfrm>
          <a:prstGeom prst="roundRect">
            <a:avLst>
              <a:gd fmla="val 16667" name="adj"/>
            </a:avLst>
          </a:prstGeom>
          <a:solidFill>
            <a:schemeClr val="lt1"/>
          </a:solidFill>
          <a:ln>
            <a:noFill/>
          </a:ln>
          <a:effectLst>
            <a:outerShdw blurRad="57150" rotWithShape="0" algn="bl" dir="7200000" dist="14287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2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b="1" sz="2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US" sz="3000">
                <a:solidFill>
                  <a:schemeClr val="dk1"/>
                </a:solidFill>
                <a:latin typeface="Roboto Mono"/>
                <a:ea typeface="Roboto Mono"/>
                <a:cs typeface="Roboto Mono"/>
                <a:sym typeface="Roboto Mono"/>
              </a:rPr>
              <a:t>Challenges</a:t>
            </a:r>
            <a:endParaRPr b="1" sz="3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US" sz="2400">
                <a:solidFill>
                  <a:schemeClr val="dk1"/>
                </a:solidFill>
                <a:latin typeface="Roboto Mono"/>
                <a:ea typeface="Roboto Mono"/>
                <a:cs typeface="Roboto Mono"/>
                <a:sym typeface="Roboto Mono"/>
              </a:rPr>
              <a:t>After dedicating a significant time in familiarizing ourselves with the complex codebase, we faced the challenge of coming up with efficient solutions for implementing new features and bug fixes. This required careful thought for code compatibility while also ensuring its maintainability. </a:t>
            </a:r>
            <a:endParaRPr sz="24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24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US" sz="3000">
                <a:solidFill>
                  <a:schemeClr val="dk1"/>
                </a:solidFill>
                <a:latin typeface="Roboto Mono"/>
                <a:ea typeface="Roboto Mono"/>
                <a:cs typeface="Roboto Mono"/>
                <a:sym typeface="Roboto Mono"/>
              </a:rPr>
              <a:t>Key Takeaways</a:t>
            </a:r>
            <a:endParaRPr b="1" sz="3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We gained valuable insight into the complexities of maintaining an evolving codebase, and the importance of effective collaboration throughout our time contributing. This deepened our understanding of the collaborative aspect of open source projects.</a:t>
            </a:r>
            <a:endParaRPr sz="2400">
              <a:solidFill>
                <a:schemeClr val="dk1"/>
              </a:solidFill>
              <a:latin typeface="Roboto Mono"/>
              <a:ea typeface="Roboto Mono"/>
              <a:cs typeface="Roboto Mono"/>
              <a:sym typeface="Roboto Mono"/>
            </a:endParaRPr>
          </a:p>
        </p:txBody>
      </p:sp>
      <p:sp>
        <p:nvSpPr>
          <p:cNvPr id="100" name="Google Shape;100;p1"/>
          <p:cNvSpPr/>
          <p:nvPr/>
        </p:nvSpPr>
        <p:spPr>
          <a:xfrm>
            <a:off x="24987500" y="17107100"/>
            <a:ext cx="7988100" cy="4761000"/>
          </a:xfrm>
          <a:prstGeom prst="roundRect">
            <a:avLst>
              <a:gd fmla="val 16667" name="adj"/>
            </a:avLst>
          </a:prstGeom>
          <a:solidFill>
            <a:schemeClr val="lt1"/>
          </a:solidFill>
          <a:ln>
            <a:noFill/>
          </a:ln>
          <a:effectLst>
            <a:outerShdw blurRad="57150" rotWithShape="0" algn="bl" dir="7200000" dist="14287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br>
              <a:rPr lang="en-US" sz="3200">
                <a:latin typeface="Roboto Mono"/>
                <a:ea typeface="Roboto Mono"/>
                <a:cs typeface="Roboto Mono"/>
                <a:sym typeface="Roboto Mono"/>
              </a:rPr>
            </a:br>
            <a:br>
              <a:rPr lang="en-US" sz="3200">
                <a:latin typeface="Roboto Mono"/>
                <a:ea typeface="Roboto Mono"/>
                <a:cs typeface="Roboto Mono"/>
                <a:sym typeface="Roboto Mono"/>
              </a:rPr>
            </a:br>
            <a:r>
              <a:rPr lang="en-US" sz="3200">
                <a:latin typeface="Roboto Mono"/>
                <a:ea typeface="Roboto Mono"/>
                <a:cs typeface="Roboto Mono"/>
                <a:sym typeface="Roboto Mono"/>
              </a:rPr>
              <a:t>TO BE UPDATED</a:t>
            </a:r>
            <a:endParaRPr sz="3200">
              <a:latin typeface="Roboto Mono"/>
              <a:ea typeface="Roboto Mono"/>
              <a:cs typeface="Roboto Mono"/>
              <a:sym typeface="Roboto Mono"/>
            </a:endParaRPr>
          </a:p>
        </p:txBody>
      </p:sp>
      <p:sp>
        <p:nvSpPr>
          <p:cNvPr id="101" name="Google Shape;101;p1"/>
          <p:cNvSpPr txBox="1"/>
          <p:nvPr/>
        </p:nvSpPr>
        <p:spPr>
          <a:xfrm>
            <a:off x="14096750" y="4192050"/>
            <a:ext cx="5507700" cy="7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100">
                <a:solidFill>
                  <a:schemeClr val="dk1"/>
                </a:solidFill>
                <a:latin typeface="Roboto Mono SemiBold"/>
                <a:ea typeface="Roboto Mono SemiBold"/>
                <a:cs typeface="Roboto Mono SemiBold"/>
                <a:sym typeface="Roboto Mono SemiBold"/>
              </a:rPr>
              <a:t>Contributions</a:t>
            </a:r>
            <a:endParaRPr sz="5100">
              <a:solidFill>
                <a:schemeClr val="dk1"/>
              </a:solidFill>
              <a:latin typeface="Roboto Mono SemiBold"/>
              <a:ea typeface="Roboto Mono SemiBold"/>
              <a:cs typeface="Roboto Mono SemiBold"/>
              <a:sym typeface="Roboto Mono SemiBold"/>
            </a:endParaRPr>
          </a:p>
        </p:txBody>
      </p:sp>
      <p:sp>
        <p:nvSpPr>
          <p:cNvPr id="102" name="Google Shape;102;p1"/>
          <p:cNvSpPr txBox="1"/>
          <p:nvPr/>
        </p:nvSpPr>
        <p:spPr>
          <a:xfrm>
            <a:off x="13927100" y="12780125"/>
            <a:ext cx="5898300" cy="7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100">
                <a:solidFill>
                  <a:schemeClr val="dk1"/>
                </a:solidFill>
                <a:latin typeface="Roboto Mono SemiBold"/>
                <a:ea typeface="Roboto Mono SemiBold"/>
                <a:cs typeface="Roboto Mono SemiBold"/>
                <a:sym typeface="Roboto Mono SemiBold"/>
              </a:rPr>
              <a:t>Notable </a:t>
            </a:r>
            <a:r>
              <a:rPr lang="en-US" sz="5100">
                <a:solidFill>
                  <a:schemeClr val="dk1"/>
                </a:solidFill>
                <a:latin typeface="Roboto Mono SemiBold"/>
                <a:ea typeface="Roboto Mono SemiBold"/>
                <a:cs typeface="Roboto Mono SemiBold"/>
                <a:sym typeface="Roboto Mono SemiBold"/>
              </a:rPr>
              <a:t>Issues</a:t>
            </a:r>
            <a:endParaRPr sz="5100">
              <a:solidFill>
                <a:schemeClr val="dk1"/>
              </a:solidFill>
              <a:latin typeface="Roboto Mono SemiBold"/>
              <a:ea typeface="Roboto Mono SemiBold"/>
              <a:cs typeface="Roboto Mono SemiBold"/>
              <a:sym typeface="Roboto Mono SemiBold"/>
            </a:endParaRPr>
          </a:p>
        </p:txBody>
      </p:sp>
      <p:sp>
        <p:nvSpPr>
          <p:cNvPr id="103" name="Google Shape;103;p1"/>
          <p:cNvSpPr txBox="1"/>
          <p:nvPr/>
        </p:nvSpPr>
        <p:spPr>
          <a:xfrm>
            <a:off x="26496947" y="17510294"/>
            <a:ext cx="4969200" cy="7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100">
                <a:solidFill>
                  <a:schemeClr val="dk1"/>
                </a:solidFill>
                <a:latin typeface="Roboto Mono SemiBold"/>
                <a:ea typeface="Roboto Mono SemiBold"/>
                <a:cs typeface="Roboto Mono SemiBold"/>
                <a:sym typeface="Roboto Mono SemiBold"/>
              </a:rPr>
              <a:t>References</a:t>
            </a:r>
            <a:endParaRPr sz="5100">
              <a:solidFill>
                <a:schemeClr val="dk1"/>
              </a:solidFill>
              <a:latin typeface="Roboto Mono SemiBold"/>
              <a:ea typeface="Roboto Mono SemiBold"/>
              <a:cs typeface="Roboto Mono SemiBold"/>
              <a:sym typeface="Roboto Mono SemiBold"/>
            </a:endParaRPr>
          </a:p>
        </p:txBody>
      </p:sp>
      <p:sp>
        <p:nvSpPr>
          <p:cNvPr id="104" name="Google Shape;104;p1"/>
          <p:cNvSpPr txBox="1"/>
          <p:nvPr/>
        </p:nvSpPr>
        <p:spPr>
          <a:xfrm>
            <a:off x="26496947" y="4081754"/>
            <a:ext cx="4969200" cy="77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5100">
                <a:solidFill>
                  <a:schemeClr val="dk1"/>
                </a:solidFill>
                <a:latin typeface="Roboto Mono SemiBold"/>
                <a:ea typeface="Roboto Mono SemiBold"/>
                <a:cs typeface="Roboto Mono SemiBold"/>
                <a:sym typeface="Roboto Mono SemiBold"/>
              </a:rPr>
              <a:t>Reflection</a:t>
            </a:r>
            <a:endParaRPr sz="5100">
              <a:solidFill>
                <a:schemeClr val="dk1"/>
              </a:solidFill>
              <a:latin typeface="Roboto Mono SemiBold"/>
              <a:ea typeface="Roboto Mono SemiBold"/>
              <a:cs typeface="Roboto Mono SemiBold"/>
              <a:sym typeface="Roboto Mono SemiBold"/>
            </a:endParaRPr>
          </a:p>
        </p:txBody>
      </p:sp>
      <p:pic>
        <p:nvPicPr>
          <p:cNvPr id="105" name="Google Shape;105;p1"/>
          <p:cNvPicPr preferRelativeResize="0"/>
          <p:nvPr/>
        </p:nvPicPr>
        <p:blipFill>
          <a:blip r:embed="rId5">
            <a:alphaModFix/>
          </a:blip>
          <a:stretch>
            <a:fillRect/>
          </a:stretch>
        </p:blipFill>
        <p:spPr>
          <a:xfrm>
            <a:off x="1659672" y="19301027"/>
            <a:ext cx="5507700" cy="2401800"/>
          </a:xfrm>
          <a:prstGeom prst="roundRect">
            <a:avLst>
              <a:gd fmla="val 16667" name="adj"/>
            </a:avLst>
          </a:prstGeom>
          <a:solidFill>
            <a:schemeClr val="lt1"/>
          </a:solidFill>
          <a:ln>
            <a:noFill/>
          </a:ln>
          <a:effectLst>
            <a:outerShdw blurRad="57150" rotWithShape="0" algn="bl" dir="7200000" dist="142875">
              <a:srgbClr val="000000">
                <a:alpha val="50000"/>
              </a:srgbClr>
            </a:outerShdw>
          </a:effectLst>
        </p:spPr>
      </p:pic>
      <p:pic>
        <p:nvPicPr>
          <p:cNvPr id="106" name="Google Shape;106;p1"/>
          <p:cNvPicPr preferRelativeResize="0"/>
          <p:nvPr/>
        </p:nvPicPr>
        <p:blipFill>
          <a:blip r:embed="rId6">
            <a:alphaModFix/>
          </a:blip>
          <a:stretch>
            <a:fillRect/>
          </a:stretch>
        </p:blipFill>
        <p:spPr>
          <a:xfrm>
            <a:off x="1082075" y="16558850"/>
            <a:ext cx="1367124" cy="1367124"/>
          </a:xfrm>
          <a:prstGeom prst="rect">
            <a:avLst/>
          </a:prstGeom>
          <a:noFill/>
          <a:ln>
            <a:noFill/>
          </a:ln>
        </p:spPr>
      </p:pic>
      <p:pic>
        <p:nvPicPr>
          <p:cNvPr id="107" name="Google Shape;107;p1"/>
          <p:cNvPicPr preferRelativeResize="0"/>
          <p:nvPr/>
        </p:nvPicPr>
        <p:blipFill rotWithShape="1">
          <a:blip r:embed="rId7">
            <a:alphaModFix/>
          </a:blip>
          <a:srcRect b="0" l="0" r="0" t="0"/>
          <a:stretch/>
        </p:blipFill>
        <p:spPr>
          <a:xfrm>
            <a:off x="2449200" y="16382138"/>
            <a:ext cx="1720476" cy="1720476"/>
          </a:xfrm>
          <a:prstGeom prst="rect">
            <a:avLst/>
          </a:prstGeom>
          <a:noFill/>
          <a:ln>
            <a:noFill/>
          </a:ln>
        </p:spPr>
      </p:pic>
      <p:pic>
        <p:nvPicPr>
          <p:cNvPr id="108" name="Google Shape;108;p1"/>
          <p:cNvPicPr preferRelativeResize="0"/>
          <p:nvPr/>
        </p:nvPicPr>
        <p:blipFill>
          <a:blip r:embed="rId8">
            <a:alphaModFix/>
          </a:blip>
          <a:stretch>
            <a:fillRect/>
          </a:stretch>
        </p:blipFill>
        <p:spPr>
          <a:xfrm>
            <a:off x="3612075" y="16441812"/>
            <a:ext cx="2846582" cy="1601199"/>
          </a:xfrm>
          <a:prstGeom prst="rect">
            <a:avLst/>
          </a:prstGeom>
          <a:noFill/>
          <a:ln>
            <a:noFill/>
          </a:ln>
          <a:effectLst>
            <a:outerShdw blurRad="57150" rotWithShape="0" algn="bl" dir="7200000" dist="142875">
              <a:srgbClr val="000000">
                <a:alpha val="50000"/>
              </a:srgbClr>
            </a:outerShdw>
          </a:effectLst>
        </p:spPr>
      </p:pic>
      <p:pic>
        <p:nvPicPr>
          <p:cNvPr id="109" name="Google Shape;109;p1"/>
          <p:cNvPicPr preferRelativeResize="0"/>
          <p:nvPr/>
        </p:nvPicPr>
        <p:blipFill>
          <a:blip r:embed="rId9">
            <a:alphaModFix/>
          </a:blip>
          <a:stretch>
            <a:fillRect/>
          </a:stretch>
        </p:blipFill>
        <p:spPr>
          <a:xfrm>
            <a:off x="6007286" y="16558825"/>
            <a:ext cx="1468964" cy="1367126"/>
          </a:xfrm>
          <a:prstGeom prst="rect">
            <a:avLst/>
          </a:prstGeom>
          <a:noFill/>
          <a:ln>
            <a:noFill/>
          </a:ln>
          <a:effectLst>
            <a:outerShdw blurRad="57150" rotWithShape="0" algn="bl" dir="7200000" dist="95250">
              <a:srgbClr val="000000">
                <a:alpha val="50000"/>
              </a:srgbClr>
            </a:outerShdw>
          </a:effectLst>
        </p:spPr>
      </p:pic>
      <p:graphicFrame>
        <p:nvGraphicFramePr>
          <p:cNvPr id="110" name="Google Shape;110;p1"/>
          <p:cNvGraphicFramePr/>
          <p:nvPr/>
        </p:nvGraphicFramePr>
        <p:xfrm>
          <a:off x="9756238" y="5265100"/>
          <a:ext cx="3000000" cy="3000000"/>
        </p:xfrm>
        <a:graphic>
          <a:graphicData uri="http://schemas.openxmlformats.org/drawingml/2006/table">
            <a:tbl>
              <a:tblPr>
                <a:noFill/>
                <a:tableStyleId>{BB000473-D99B-4C77-B2D3-8B49CDE4FE41}</a:tableStyleId>
              </a:tblPr>
              <a:tblGrid>
                <a:gridCol w="3387975"/>
                <a:gridCol w="8985800"/>
                <a:gridCol w="1833575"/>
              </a:tblGrid>
              <a:tr h="537325">
                <a:tc>
                  <a:txBody>
                    <a:bodyPr/>
                    <a:lstStyle/>
                    <a:p>
                      <a:pPr indent="0" lvl="0" marL="0" rtl="0" algn="l">
                        <a:spcBef>
                          <a:spcPts val="0"/>
                        </a:spcBef>
                        <a:spcAft>
                          <a:spcPts val="0"/>
                        </a:spcAft>
                        <a:buNone/>
                      </a:pPr>
                      <a:r>
                        <a:rPr lang="en-US" sz="1800">
                          <a:latin typeface="Roboto Mono"/>
                          <a:ea typeface="Roboto Mono"/>
                          <a:cs typeface="Roboto Mono"/>
                          <a:sym typeface="Roboto Mono"/>
                        </a:rPr>
                        <a:t>Issues</a:t>
                      </a:r>
                      <a:endParaRPr sz="1800">
                        <a:latin typeface="Roboto Mono"/>
                        <a:ea typeface="Roboto Mono"/>
                        <a:cs typeface="Roboto Mono"/>
                        <a:sym typeface="Roboto Mono"/>
                      </a:endParaRPr>
                    </a:p>
                  </a:txBody>
                  <a:tcPr marT="91425" marB="91425" marR="91425" marL="91425">
                    <a:gradFill>
                      <a:gsLst>
                        <a:gs pos="0">
                          <a:srgbClr val="FF3670"/>
                        </a:gs>
                        <a:gs pos="34000">
                          <a:srgbClr val="C63F85"/>
                        </a:gs>
                        <a:gs pos="100000">
                          <a:srgbClr val="674EA7"/>
                        </a:gs>
                      </a:gsLst>
                      <a:lin ang="8099331" scaled="0"/>
                    </a:gra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Pull Request Status</a:t>
                      </a:r>
                      <a:endParaRPr sz="1800">
                        <a:latin typeface="Roboto Mono"/>
                        <a:ea typeface="Roboto Mono"/>
                        <a:cs typeface="Roboto Mono"/>
                        <a:sym typeface="Roboto Mono"/>
                      </a:endParaRPr>
                    </a:p>
                  </a:txBody>
                  <a:tcPr marT="91425" marB="91425" marR="91425" marL="91425">
                    <a:gradFill>
                      <a:gsLst>
                        <a:gs pos="0">
                          <a:srgbClr val="FF3670"/>
                        </a:gs>
                        <a:gs pos="34000">
                          <a:srgbClr val="C63F85"/>
                        </a:gs>
                        <a:gs pos="100000">
                          <a:srgbClr val="674EA7"/>
                        </a:gs>
                      </a:gsLst>
                      <a:lin ang="8099331" scaled="0"/>
                    </a:gra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Contributor</a:t>
                      </a:r>
                      <a:endParaRPr sz="1800">
                        <a:latin typeface="Roboto Mono"/>
                        <a:ea typeface="Roboto Mono"/>
                        <a:cs typeface="Roboto Mono"/>
                        <a:sym typeface="Roboto Mono"/>
                      </a:endParaRPr>
                    </a:p>
                  </a:txBody>
                  <a:tcPr marT="91425" marB="91425" marR="91425" marL="91425">
                    <a:gradFill>
                      <a:gsLst>
                        <a:gs pos="0">
                          <a:srgbClr val="FF3670"/>
                        </a:gs>
                        <a:gs pos="34000">
                          <a:srgbClr val="C63F85"/>
                        </a:gs>
                        <a:gs pos="100000">
                          <a:srgbClr val="674EA7"/>
                        </a:gs>
                      </a:gsLst>
                      <a:lin ang="8099331" scaled="0"/>
                    </a:gradFill>
                  </a:tcPr>
                </a:tc>
              </a:tr>
              <a:tr h="1038625">
                <a:tc>
                  <a:txBody>
                    <a:bodyPr/>
                    <a:lstStyle/>
                    <a:p>
                      <a:pPr indent="0" lvl="0" marL="0" rtl="0" algn="l">
                        <a:spcBef>
                          <a:spcPts val="0"/>
                        </a:spcBef>
                        <a:spcAft>
                          <a:spcPts val="0"/>
                        </a:spcAft>
                        <a:buNone/>
                      </a:pPr>
                      <a:r>
                        <a:rPr lang="en-US" sz="1800">
                          <a:latin typeface="Roboto Mono"/>
                          <a:ea typeface="Roboto Mono"/>
                          <a:cs typeface="Roboto Mono"/>
                          <a:sym typeface="Roboto Mono"/>
                        </a:rPr>
                        <a:t>No attached issue</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PR #5256, #5315, and #5268 all dealt with updates to documentation: fixing typos, punctual corrections, grammar corrections, etc. </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Christian</a:t>
                      </a:r>
                      <a:endParaRPr sz="1800">
                        <a:latin typeface="Roboto Mono"/>
                        <a:ea typeface="Roboto Mono"/>
                        <a:cs typeface="Roboto Mono"/>
                        <a:sym typeface="Roboto Mono"/>
                      </a:endParaRPr>
                    </a:p>
                  </a:txBody>
                  <a:tcPr marT="91425" marB="91425" marR="91425" marL="91425">
                    <a:solidFill>
                      <a:srgbClr val="EAD1DC"/>
                    </a:solidFill>
                  </a:tcPr>
                </a:tc>
              </a:tr>
              <a:tr h="1155600">
                <a:tc>
                  <a:txBody>
                    <a:bodyPr/>
                    <a:lstStyle/>
                    <a:p>
                      <a:pPr indent="0" lvl="0" marL="0" rtl="0" algn="l">
                        <a:spcBef>
                          <a:spcPts val="0"/>
                        </a:spcBef>
                        <a:spcAft>
                          <a:spcPts val="0"/>
                        </a:spcAft>
                        <a:buNone/>
                      </a:pPr>
                      <a:r>
                        <a:rPr lang="en-US" sz="1800">
                          <a:latin typeface="Roboto Mono"/>
                          <a:ea typeface="Roboto Mono"/>
                          <a:cs typeface="Roboto Mono"/>
                          <a:sym typeface="Roboto Mono"/>
                        </a:rPr>
                        <a:t>#5108 - Prettier Scans /demos/dev/ failing pnpm tests</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PR #5109: Addresses this problem by adding demos/dev/** to the .prettierignore but continues to check against the example.html </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Christian</a:t>
                      </a:r>
                      <a:endParaRPr sz="1800">
                        <a:latin typeface="Roboto Mono"/>
                        <a:ea typeface="Roboto Mono"/>
                        <a:cs typeface="Roboto Mono"/>
                        <a:sym typeface="Roboto Mono"/>
                      </a:endParaRPr>
                    </a:p>
                  </a:txBody>
                  <a:tcPr marT="91425" marB="91425" marR="91425" marL="91425">
                    <a:solidFill>
                      <a:srgbClr val="EAD1DC"/>
                    </a:solidFill>
                  </a:tcPr>
                </a:tc>
              </a:tr>
              <a:tr h="1239150">
                <a:tc>
                  <a:txBody>
                    <a:bodyPr/>
                    <a:lstStyle/>
                    <a:p>
                      <a:pPr indent="0" lvl="0" marL="0" rtl="0" algn="l">
                        <a:spcBef>
                          <a:spcPts val="0"/>
                        </a:spcBef>
                        <a:spcAft>
                          <a:spcPts val="0"/>
                        </a:spcAft>
                        <a:buNone/>
                      </a:pPr>
                      <a:r>
                        <a:rPr lang="en-US" sz="1800">
                          <a:latin typeface="Roboto Mono"/>
                          <a:ea typeface="Roboto Mono"/>
                          <a:cs typeface="Roboto Mono"/>
                          <a:sym typeface="Roboto Mono"/>
                        </a:rPr>
                        <a:t>#1981 - Unable to use hashtags or semicolons in </a:t>
                      </a:r>
                      <a:r>
                        <a:rPr lang="en-US" sz="1800">
                          <a:latin typeface="Roboto Mono"/>
                          <a:ea typeface="Roboto Mono"/>
                          <a:cs typeface="Roboto Mono"/>
                          <a:sym typeface="Roboto Mono"/>
                        </a:rPr>
                        <a:t>Gantt</a:t>
                      </a:r>
                      <a:r>
                        <a:rPr lang="en-US" sz="1800">
                          <a:latin typeface="Roboto Mono"/>
                          <a:ea typeface="Roboto Mono"/>
                          <a:cs typeface="Roboto Mono"/>
                          <a:sym typeface="Roboto Mono"/>
                        </a:rPr>
                        <a:t> diagrams</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PR #5095: Addresses </a:t>
                      </a:r>
                      <a:r>
                        <a:rPr lang="en-US" sz="1800">
                          <a:latin typeface="Roboto Mono"/>
                          <a:ea typeface="Roboto Mono"/>
                          <a:cs typeface="Roboto Mono"/>
                          <a:sym typeface="Roboto Mono"/>
                        </a:rPr>
                        <a:t>the issue by simply updating regular expressions in the parser file and adding additional test coverage to the parser’s test file to account for the changes.</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Christian</a:t>
                      </a:r>
                      <a:endParaRPr sz="1800">
                        <a:latin typeface="Roboto Mono"/>
                        <a:ea typeface="Roboto Mono"/>
                        <a:cs typeface="Roboto Mono"/>
                        <a:sym typeface="Roboto Mono"/>
                      </a:endParaRPr>
                    </a:p>
                  </a:txBody>
                  <a:tcPr marT="91425" marB="91425" marR="91425" marL="91425">
                    <a:solidFill>
                      <a:srgbClr val="EAD1DC"/>
                    </a:solidFill>
                  </a:tcPr>
                </a:tc>
              </a:tr>
              <a:tr h="1239150">
                <a:tc>
                  <a:txBody>
                    <a:bodyPr/>
                    <a:lstStyle/>
                    <a:p>
                      <a:pPr indent="0" lvl="0" marL="0" rtl="0" algn="l">
                        <a:spcBef>
                          <a:spcPts val="0"/>
                        </a:spcBef>
                        <a:spcAft>
                          <a:spcPts val="0"/>
                        </a:spcAft>
                        <a:buNone/>
                      </a:pPr>
                      <a:r>
                        <a:rPr lang="en-US" sz="1800">
                          <a:latin typeface="Roboto Mono"/>
                          <a:ea typeface="Roboto Mono"/>
                          <a:cs typeface="Roboto Mono"/>
                          <a:sym typeface="Roboto Mono"/>
                        </a:rPr>
                        <a:t>#5239 - Bottom-to-top Oriented Gitgraphs to Mimic Git Logs</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PR #5259: Addresses the issue by making additions to the parser and renderer. Adds test coverage for the changes and updates to the documentation are made to inform users of the new feature.</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Marcel</a:t>
                      </a:r>
                      <a:endParaRPr sz="1800">
                        <a:latin typeface="Roboto Mono"/>
                        <a:ea typeface="Roboto Mono"/>
                        <a:cs typeface="Roboto Mono"/>
                        <a:sym typeface="Roboto Mono"/>
                      </a:endParaRPr>
                    </a:p>
                  </a:txBody>
                  <a:tcPr marT="91425" marB="91425" marR="91425" marL="91425">
                    <a:solidFill>
                      <a:srgbClr val="EAD1DC"/>
                    </a:solidFill>
                  </a:tcPr>
                </a:tc>
              </a:tr>
              <a:tr h="1239150">
                <a:tc>
                  <a:txBody>
                    <a:bodyPr/>
                    <a:lstStyle/>
                    <a:p>
                      <a:pPr indent="0" lvl="0" marL="0" rtl="0" algn="l">
                        <a:spcBef>
                          <a:spcPts val="0"/>
                        </a:spcBef>
                        <a:spcAft>
                          <a:spcPts val="0"/>
                        </a:spcAft>
                        <a:buNone/>
                      </a:pPr>
                      <a:r>
                        <a:rPr lang="en-US" sz="1800">
                          <a:latin typeface="Roboto Mono"/>
                          <a:ea typeface="Roboto Mono"/>
                          <a:cs typeface="Roboto Mono"/>
                          <a:sym typeface="Roboto Mono"/>
                        </a:rPr>
                        <a:t>#2477 - Requirement Diagram long text overflowing out of rendered box</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PR #5305: Addresses the issue by </a:t>
                      </a:r>
                      <a:r>
                        <a:rPr lang="en-US" sz="1800">
                          <a:latin typeface="Roboto Mono"/>
                          <a:ea typeface="Roboto Mono"/>
                          <a:cs typeface="Roboto Mono"/>
                          <a:sym typeface="Roboto Mono"/>
                        </a:rPr>
                        <a:t>updating the outdated text overflow logic in the JavaScript renderer for the Requirement Diagram </a:t>
                      </a:r>
                      <a:endParaRPr sz="1800">
                        <a:latin typeface="Roboto Mono"/>
                        <a:ea typeface="Roboto Mono"/>
                        <a:cs typeface="Roboto Mono"/>
                        <a:sym typeface="Roboto Mono"/>
                      </a:endParaRPr>
                    </a:p>
                  </a:txBody>
                  <a:tcPr marT="91425" marB="91425" marR="91425" marL="91425">
                    <a:solidFill>
                      <a:srgbClr val="EAD1DC"/>
                    </a:solidFill>
                  </a:tcPr>
                </a:tc>
                <a:tc>
                  <a:txBody>
                    <a:bodyPr/>
                    <a:lstStyle/>
                    <a:p>
                      <a:pPr indent="0" lvl="0" marL="0" rtl="0" algn="l">
                        <a:spcBef>
                          <a:spcPts val="0"/>
                        </a:spcBef>
                        <a:spcAft>
                          <a:spcPts val="0"/>
                        </a:spcAft>
                        <a:buNone/>
                      </a:pPr>
                      <a:r>
                        <a:rPr lang="en-US" sz="1800">
                          <a:latin typeface="Roboto Mono"/>
                          <a:ea typeface="Roboto Mono"/>
                          <a:cs typeface="Roboto Mono"/>
                          <a:sym typeface="Roboto Mono"/>
                        </a:rPr>
                        <a:t>Michael</a:t>
                      </a:r>
                      <a:endParaRPr sz="1800">
                        <a:latin typeface="Roboto Mono"/>
                        <a:ea typeface="Roboto Mono"/>
                        <a:cs typeface="Roboto Mono"/>
                        <a:sym typeface="Roboto Mono"/>
                      </a:endParaRPr>
                    </a:p>
                  </a:txBody>
                  <a:tcPr marT="91425" marB="91425" marR="91425" marL="91425">
                    <a:solidFill>
                      <a:srgbClr val="EAD1DC"/>
                    </a:solidFill>
                  </a:tcPr>
                </a:tc>
              </a:tr>
            </a:tbl>
          </a:graphicData>
        </a:graphic>
      </p:graphicFrame>
      <p:sp>
        <p:nvSpPr>
          <p:cNvPr id="111" name="Google Shape;111;p1"/>
          <p:cNvSpPr txBox="1"/>
          <p:nvPr/>
        </p:nvSpPr>
        <p:spPr>
          <a:xfrm>
            <a:off x="9425500" y="13476275"/>
            <a:ext cx="8238300" cy="17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200">
                <a:solidFill>
                  <a:schemeClr val="dk1"/>
                </a:solidFill>
                <a:latin typeface="Roboto Mono SemiBold"/>
                <a:ea typeface="Roboto Mono SemiBold"/>
                <a:cs typeface="Roboto Mono SemiBold"/>
                <a:sym typeface="Roboto Mono SemiBold"/>
              </a:rPr>
              <a:t>#5239: Add bottom-top orientation for Gitgraph</a:t>
            </a:r>
            <a:endParaRPr sz="4200">
              <a:solidFill>
                <a:schemeClr val="dk1"/>
              </a:solidFill>
              <a:latin typeface="Roboto Mono SemiBold"/>
              <a:ea typeface="Roboto Mono SemiBold"/>
              <a:cs typeface="Roboto Mono SemiBold"/>
              <a:sym typeface="Roboto Mono SemiBold"/>
            </a:endParaRPr>
          </a:p>
        </p:txBody>
      </p:sp>
      <p:sp>
        <p:nvSpPr>
          <p:cNvPr id="112" name="Google Shape;112;p1"/>
          <p:cNvSpPr txBox="1"/>
          <p:nvPr/>
        </p:nvSpPr>
        <p:spPr>
          <a:xfrm>
            <a:off x="9599038" y="14950875"/>
            <a:ext cx="8238300" cy="17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Roboto Mono SemiBold"/>
                <a:ea typeface="Roboto Mono SemiBold"/>
                <a:cs typeface="Roboto Mono SemiBold"/>
                <a:sym typeface="Roboto Mono SemiBold"/>
              </a:rPr>
              <a:t>Parser: Easy fix</a:t>
            </a:r>
            <a:endParaRPr sz="3200">
              <a:solidFill>
                <a:schemeClr val="dk1"/>
              </a:solidFill>
              <a:latin typeface="Roboto Mono SemiBold"/>
              <a:ea typeface="Roboto Mono SemiBold"/>
              <a:cs typeface="Roboto Mono SemiBold"/>
              <a:sym typeface="Roboto Mono SemiBold"/>
            </a:endParaRPr>
          </a:p>
          <a:p>
            <a:pPr indent="-381000" lvl="0" marL="457200" rtl="0" algn="l">
              <a:spcBef>
                <a:spcPts val="0"/>
              </a:spcBef>
              <a:spcAft>
                <a:spcPts val="0"/>
              </a:spcAft>
              <a:buClr>
                <a:schemeClr val="dk1"/>
              </a:buClr>
              <a:buSzPts val="2400"/>
              <a:buFont typeface="Roboto Mono SemiBold"/>
              <a:buChar char="●"/>
            </a:pPr>
            <a:r>
              <a:rPr lang="en-US" sz="2400">
                <a:solidFill>
                  <a:schemeClr val="dk1"/>
                </a:solidFill>
                <a:latin typeface="Roboto Mono SemiBold"/>
                <a:ea typeface="Roboto Mono SemiBold"/>
                <a:cs typeface="Roboto Mono SemiBold"/>
                <a:sym typeface="Roboto Mono SemiBold"/>
              </a:rPr>
              <a:t>Add “BT” token to the parser</a:t>
            </a:r>
            <a:endParaRPr sz="2400">
              <a:solidFill>
                <a:schemeClr val="dk1"/>
              </a:solidFill>
              <a:latin typeface="Roboto Mono SemiBold"/>
              <a:ea typeface="Roboto Mono SemiBold"/>
              <a:cs typeface="Roboto Mono SemiBold"/>
              <a:sym typeface="Roboto Mono SemiBold"/>
            </a:endParaRPr>
          </a:p>
          <a:p>
            <a:pPr indent="-381000" lvl="0" marL="457200" rtl="0" algn="l">
              <a:spcBef>
                <a:spcPts val="0"/>
              </a:spcBef>
              <a:spcAft>
                <a:spcPts val="0"/>
              </a:spcAft>
              <a:buClr>
                <a:schemeClr val="dk1"/>
              </a:buClr>
              <a:buSzPts val="2400"/>
              <a:buFont typeface="Roboto Mono SemiBold"/>
              <a:buChar char="●"/>
            </a:pPr>
            <a:r>
              <a:rPr lang="en-US" sz="2400">
                <a:solidFill>
                  <a:schemeClr val="dk1"/>
                </a:solidFill>
                <a:latin typeface="Roboto Mono SemiBold"/>
                <a:ea typeface="Roboto Mono SemiBold"/>
                <a:cs typeface="Roboto Mono SemiBold"/>
                <a:sym typeface="Roboto Mono SemiBold"/>
              </a:rPr>
              <a:t>Add test case to check if this new syntax is passed-on to DB correctly</a:t>
            </a:r>
            <a:endParaRPr sz="2400">
              <a:solidFill>
                <a:schemeClr val="dk1"/>
              </a:solidFill>
              <a:latin typeface="Roboto Mono SemiBold"/>
              <a:ea typeface="Roboto Mono SemiBold"/>
              <a:cs typeface="Roboto Mono SemiBold"/>
              <a:sym typeface="Roboto Mono SemiBold"/>
            </a:endParaRPr>
          </a:p>
        </p:txBody>
      </p:sp>
      <p:sp>
        <p:nvSpPr>
          <p:cNvPr id="113" name="Google Shape;113;p1"/>
          <p:cNvSpPr txBox="1"/>
          <p:nvPr/>
        </p:nvSpPr>
        <p:spPr>
          <a:xfrm>
            <a:off x="9756250" y="16740775"/>
            <a:ext cx="8238300" cy="47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Roboto Mono SemiBold"/>
                <a:ea typeface="Roboto Mono SemiBold"/>
                <a:cs typeface="Roboto Mono SemiBold"/>
                <a:sym typeface="Roboto Mono SemiBold"/>
              </a:rPr>
              <a:t>Renderer: Challenging</a:t>
            </a:r>
            <a:endParaRPr sz="3200">
              <a:solidFill>
                <a:schemeClr val="dk1"/>
              </a:solidFill>
              <a:latin typeface="Roboto Mono SemiBold"/>
              <a:ea typeface="Roboto Mono SemiBold"/>
              <a:cs typeface="Roboto Mono SemiBold"/>
              <a:sym typeface="Roboto Mono SemiBold"/>
            </a:endParaRPr>
          </a:p>
          <a:p>
            <a:pPr indent="-381000" lvl="0" marL="457200" rtl="0" algn="l">
              <a:spcBef>
                <a:spcPts val="0"/>
              </a:spcBef>
              <a:spcAft>
                <a:spcPts val="0"/>
              </a:spcAft>
              <a:buClr>
                <a:schemeClr val="dk1"/>
              </a:buClr>
              <a:buSzPts val="2400"/>
              <a:buFont typeface="Roboto Mono SemiBold"/>
              <a:buChar char="●"/>
            </a:pPr>
            <a:r>
              <a:rPr lang="en-US" sz="2400">
                <a:solidFill>
                  <a:schemeClr val="dk1"/>
                </a:solidFill>
                <a:latin typeface="Roboto Mono SemiBold"/>
                <a:ea typeface="Roboto Mono SemiBold"/>
                <a:cs typeface="Roboto Mono SemiBold"/>
                <a:sym typeface="Roboto Mono SemiBold"/>
              </a:rPr>
              <a:t>Original code manually sets the direction/length of lines connecting based on cascades of conditional statements. This means there’s not a simple way of “reversing” the direction.</a:t>
            </a:r>
            <a:endParaRPr sz="2400">
              <a:solidFill>
                <a:schemeClr val="dk1"/>
              </a:solidFill>
              <a:latin typeface="Roboto Mono SemiBold"/>
              <a:ea typeface="Roboto Mono SemiBold"/>
              <a:cs typeface="Roboto Mono SemiBold"/>
              <a:sym typeface="Roboto Mono SemiBold"/>
            </a:endParaRPr>
          </a:p>
          <a:p>
            <a:pPr indent="-381000" lvl="0" marL="457200" rtl="0" algn="l">
              <a:spcBef>
                <a:spcPts val="0"/>
              </a:spcBef>
              <a:spcAft>
                <a:spcPts val="0"/>
              </a:spcAft>
              <a:buClr>
                <a:schemeClr val="dk1"/>
              </a:buClr>
              <a:buSzPts val="2400"/>
              <a:buFont typeface="Roboto Mono SemiBold"/>
              <a:buChar char="●"/>
            </a:pPr>
            <a:r>
              <a:rPr lang="en-US" sz="2400">
                <a:solidFill>
                  <a:schemeClr val="dk1"/>
                </a:solidFill>
                <a:latin typeface="Roboto Mono SemiBold"/>
                <a:ea typeface="Roboto Mono SemiBold"/>
                <a:cs typeface="Roboto Mono SemiBold"/>
                <a:sym typeface="Roboto Mono SemiBold"/>
              </a:rPr>
              <a:t>When running BFS to find position, appendleft the commit id on a separate double-ended queue so that the order is reversed (because order is not kept in track originally as it was hashmap)</a:t>
            </a:r>
            <a:endParaRPr sz="2400">
              <a:solidFill>
                <a:schemeClr val="dk1"/>
              </a:solidFill>
              <a:latin typeface="Roboto Mono SemiBold"/>
              <a:ea typeface="Roboto Mono SemiBold"/>
              <a:cs typeface="Roboto Mono SemiBold"/>
              <a:sym typeface="Roboto Mono SemiBold"/>
            </a:endParaRPr>
          </a:p>
        </p:txBody>
      </p:sp>
      <p:pic>
        <p:nvPicPr>
          <p:cNvPr id="114" name="Google Shape;114;p1"/>
          <p:cNvPicPr preferRelativeResize="0"/>
          <p:nvPr/>
        </p:nvPicPr>
        <p:blipFill>
          <a:blip r:embed="rId10">
            <a:alphaModFix/>
          </a:blip>
          <a:stretch>
            <a:fillRect/>
          </a:stretch>
        </p:blipFill>
        <p:spPr>
          <a:xfrm>
            <a:off x="17837350" y="13552625"/>
            <a:ext cx="3214650" cy="4084449"/>
          </a:xfrm>
          <a:prstGeom prst="rect">
            <a:avLst/>
          </a:prstGeom>
          <a:noFill/>
          <a:ln>
            <a:noFill/>
          </a:ln>
        </p:spPr>
      </p:pic>
      <p:pic>
        <p:nvPicPr>
          <p:cNvPr id="115" name="Google Shape;115;p1"/>
          <p:cNvPicPr preferRelativeResize="0"/>
          <p:nvPr/>
        </p:nvPicPr>
        <p:blipFill>
          <a:blip r:embed="rId11">
            <a:alphaModFix/>
          </a:blip>
          <a:stretch>
            <a:fillRect/>
          </a:stretch>
        </p:blipFill>
        <p:spPr>
          <a:xfrm>
            <a:off x="20679825" y="16906705"/>
            <a:ext cx="3214650" cy="4313095"/>
          </a:xfrm>
          <a:prstGeom prst="rect">
            <a:avLst/>
          </a:prstGeom>
          <a:noFill/>
          <a:ln>
            <a:noFill/>
          </a:ln>
        </p:spPr>
      </p:pic>
      <p:sp>
        <p:nvSpPr>
          <p:cNvPr id="116" name="Google Shape;116;p1"/>
          <p:cNvSpPr/>
          <p:nvPr/>
        </p:nvSpPr>
        <p:spPr>
          <a:xfrm rot="5400000">
            <a:off x="20770850" y="15098175"/>
            <a:ext cx="1720500" cy="1267800"/>
          </a:xfrm>
          <a:prstGeom prst="bentArrow">
            <a:avLst>
              <a:gd fmla="val 23000" name="adj1"/>
              <a:gd fmla="val 35469" name="adj2"/>
              <a:gd fmla="val 50000" name="adj3"/>
              <a:gd fmla="val 61500" name="adj4"/>
            </a:avLst>
          </a:prstGeom>
          <a:gradFill>
            <a:gsLst>
              <a:gs pos="0">
                <a:srgbClr val="FF3670"/>
              </a:gs>
              <a:gs pos="34000">
                <a:srgbClr val="C63F85"/>
              </a:gs>
              <a:gs pos="100000">
                <a:srgbClr val="674EA7"/>
              </a:gs>
            </a:gsLst>
            <a:lin ang="8099331"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2022-08-02T16:40:31Z</dcterms:created>
  <dc:creator>Bowman, Meta</dc:creator>
</cp:coreProperties>
</file>