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8"/>
  </p:handoutMasterIdLst>
  <p:sldIdLst>
    <p:sldId id="258" r:id="rId2"/>
    <p:sldId id="260" r:id="rId3"/>
    <p:sldId id="264"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9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64FF1E-4031-499C-B834-51327237B26B}" type="datetimeFigureOut">
              <a:rPr lang="en-US" smtClean="0"/>
              <a:t>1/29/2024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D1A549-0B6E-4FE0-BEA9-EFE587684413}" type="slidenum">
              <a:rPr lang="en-US" smtClean="0"/>
              <a:t>‹#›</a:t>
            </a:fld>
            <a:endParaRPr lang="en-US"/>
          </a:p>
        </p:txBody>
      </p:sp>
    </p:spTree>
    <p:extLst>
      <p:ext uri="{BB962C8B-B14F-4D97-AF65-F5344CB8AC3E}">
        <p14:creationId xmlns:p14="http://schemas.microsoft.com/office/powerpoint/2010/main" val="27716538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0A95DD-4E44-492A-94C7-CFEB33CC96F0}"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F9BDB-C088-467A-83AA-5A45B7D5279F}" type="slidenum">
              <a:rPr lang="en-US" smtClean="0"/>
              <a:t>‹#›</a:t>
            </a:fld>
            <a:endParaRPr lang="en-US"/>
          </a:p>
        </p:txBody>
      </p:sp>
    </p:spTree>
    <p:extLst>
      <p:ext uri="{BB962C8B-B14F-4D97-AF65-F5344CB8AC3E}">
        <p14:creationId xmlns:p14="http://schemas.microsoft.com/office/powerpoint/2010/main" val="4024456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A95DD-4E44-492A-94C7-CFEB33CC96F0}"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F9BDB-C088-467A-83AA-5A45B7D5279F}" type="slidenum">
              <a:rPr lang="en-US" smtClean="0"/>
              <a:t>‹#›</a:t>
            </a:fld>
            <a:endParaRPr lang="en-US"/>
          </a:p>
        </p:txBody>
      </p:sp>
    </p:spTree>
    <p:extLst>
      <p:ext uri="{BB962C8B-B14F-4D97-AF65-F5344CB8AC3E}">
        <p14:creationId xmlns:p14="http://schemas.microsoft.com/office/powerpoint/2010/main" val="47285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A95DD-4E44-492A-94C7-CFEB33CC96F0}"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F9BDB-C088-467A-83AA-5A45B7D5279F}" type="slidenum">
              <a:rPr lang="en-US" smtClean="0"/>
              <a:t>‹#›</a:t>
            </a:fld>
            <a:endParaRPr lang="en-US"/>
          </a:p>
        </p:txBody>
      </p:sp>
    </p:spTree>
    <p:extLst>
      <p:ext uri="{BB962C8B-B14F-4D97-AF65-F5344CB8AC3E}">
        <p14:creationId xmlns:p14="http://schemas.microsoft.com/office/powerpoint/2010/main" val="349738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A95DD-4E44-492A-94C7-CFEB33CC96F0}"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F9BDB-C088-467A-83AA-5A45B7D5279F}" type="slidenum">
              <a:rPr lang="en-US" smtClean="0"/>
              <a:t>‹#›</a:t>
            </a:fld>
            <a:endParaRPr lang="en-US"/>
          </a:p>
        </p:txBody>
      </p:sp>
    </p:spTree>
    <p:extLst>
      <p:ext uri="{BB962C8B-B14F-4D97-AF65-F5344CB8AC3E}">
        <p14:creationId xmlns:p14="http://schemas.microsoft.com/office/powerpoint/2010/main" val="228095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0A95DD-4E44-492A-94C7-CFEB33CC96F0}"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F9BDB-C088-467A-83AA-5A45B7D5279F}" type="slidenum">
              <a:rPr lang="en-US" smtClean="0"/>
              <a:t>‹#›</a:t>
            </a:fld>
            <a:endParaRPr lang="en-US"/>
          </a:p>
        </p:txBody>
      </p:sp>
    </p:spTree>
    <p:extLst>
      <p:ext uri="{BB962C8B-B14F-4D97-AF65-F5344CB8AC3E}">
        <p14:creationId xmlns:p14="http://schemas.microsoft.com/office/powerpoint/2010/main" val="1819875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0A95DD-4E44-492A-94C7-CFEB33CC96F0}"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F9BDB-C088-467A-83AA-5A45B7D5279F}" type="slidenum">
              <a:rPr lang="en-US" smtClean="0"/>
              <a:t>‹#›</a:t>
            </a:fld>
            <a:endParaRPr lang="en-US"/>
          </a:p>
        </p:txBody>
      </p:sp>
    </p:spTree>
    <p:extLst>
      <p:ext uri="{BB962C8B-B14F-4D97-AF65-F5344CB8AC3E}">
        <p14:creationId xmlns:p14="http://schemas.microsoft.com/office/powerpoint/2010/main" val="1133354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0A95DD-4E44-492A-94C7-CFEB33CC96F0}"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F9BDB-C088-467A-83AA-5A45B7D5279F}" type="slidenum">
              <a:rPr lang="en-US" smtClean="0"/>
              <a:t>‹#›</a:t>
            </a:fld>
            <a:endParaRPr lang="en-US"/>
          </a:p>
        </p:txBody>
      </p:sp>
    </p:spTree>
    <p:extLst>
      <p:ext uri="{BB962C8B-B14F-4D97-AF65-F5344CB8AC3E}">
        <p14:creationId xmlns:p14="http://schemas.microsoft.com/office/powerpoint/2010/main" val="3627209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0A95DD-4E44-492A-94C7-CFEB33CC96F0}"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F9BDB-C088-467A-83AA-5A45B7D5279F}" type="slidenum">
              <a:rPr lang="en-US" smtClean="0"/>
              <a:t>‹#›</a:t>
            </a:fld>
            <a:endParaRPr lang="en-US"/>
          </a:p>
        </p:txBody>
      </p:sp>
    </p:spTree>
    <p:extLst>
      <p:ext uri="{BB962C8B-B14F-4D97-AF65-F5344CB8AC3E}">
        <p14:creationId xmlns:p14="http://schemas.microsoft.com/office/powerpoint/2010/main" val="147647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0A95DD-4E44-492A-94C7-CFEB33CC96F0}"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9F9BDB-C088-467A-83AA-5A45B7D5279F}" type="slidenum">
              <a:rPr lang="en-US" smtClean="0"/>
              <a:t>‹#›</a:t>
            </a:fld>
            <a:endParaRPr lang="en-US"/>
          </a:p>
        </p:txBody>
      </p:sp>
    </p:spTree>
    <p:extLst>
      <p:ext uri="{BB962C8B-B14F-4D97-AF65-F5344CB8AC3E}">
        <p14:creationId xmlns:p14="http://schemas.microsoft.com/office/powerpoint/2010/main" val="2358288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0A95DD-4E44-492A-94C7-CFEB33CC96F0}"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F9BDB-C088-467A-83AA-5A45B7D5279F}" type="slidenum">
              <a:rPr lang="en-US" smtClean="0"/>
              <a:t>‹#›</a:t>
            </a:fld>
            <a:endParaRPr lang="en-US"/>
          </a:p>
        </p:txBody>
      </p:sp>
    </p:spTree>
    <p:extLst>
      <p:ext uri="{BB962C8B-B14F-4D97-AF65-F5344CB8AC3E}">
        <p14:creationId xmlns:p14="http://schemas.microsoft.com/office/powerpoint/2010/main" val="428687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0A95DD-4E44-492A-94C7-CFEB33CC96F0}"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F9BDB-C088-467A-83AA-5A45B7D5279F}" type="slidenum">
              <a:rPr lang="en-US" smtClean="0"/>
              <a:t>‹#›</a:t>
            </a:fld>
            <a:endParaRPr lang="en-US"/>
          </a:p>
        </p:txBody>
      </p:sp>
    </p:spTree>
    <p:extLst>
      <p:ext uri="{BB962C8B-B14F-4D97-AF65-F5344CB8AC3E}">
        <p14:creationId xmlns:p14="http://schemas.microsoft.com/office/powerpoint/2010/main" val="3531712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A95DD-4E44-492A-94C7-CFEB33CC96F0}" type="datetimeFigureOut">
              <a:rPr lang="en-US" smtClean="0"/>
              <a:t>1/29/2024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F9BDB-C088-467A-83AA-5A45B7D5279F}" type="slidenum">
              <a:rPr lang="en-US" smtClean="0"/>
              <a:t>‹#›</a:t>
            </a:fld>
            <a:endParaRPr lang="en-US"/>
          </a:p>
        </p:txBody>
      </p:sp>
    </p:spTree>
    <p:extLst>
      <p:ext uri="{BB962C8B-B14F-4D97-AF65-F5344CB8AC3E}">
        <p14:creationId xmlns:p14="http://schemas.microsoft.com/office/powerpoint/2010/main" val="394895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2426"/>
            <a:ext cx="8229600" cy="1143000"/>
          </a:xfrm>
        </p:spPr>
        <p:txBody>
          <a:bodyPr>
            <a:noAutofit/>
          </a:bodyPr>
          <a:lstStyle/>
          <a:p>
            <a:r>
              <a:rPr lang="en-US" sz="3200" dirty="0"/>
              <a:t>Professional virtues related to </a:t>
            </a:r>
            <a:br>
              <a:rPr lang="en-US" sz="3200" dirty="0"/>
            </a:br>
            <a:r>
              <a:rPr lang="en-US" sz="3200" dirty="0"/>
              <a:t>Software Engineering Code of Ethics</a:t>
            </a:r>
          </a:p>
        </p:txBody>
      </p:sp>
      <p:sp>
        <p:nvSpPr>
          <p:cNvPr id="3" name="Content Placeholder 2"/>
          <p:cNvSpPr>
            <a:spLocks noGrp="1"/>
          </p:cNvSpPr>
          <p:nvPr>
            <p:ph idx="1"/>
          </p:nvPr>
        </p:nvSpPr>
        <p:spPr>
          <a:xfrm>
            <a:off x="1981200" y="1143000"/>
            <a:ext cx="8229600" cy="5029200"/>
          </a:xfrm>
        </p:spPr>
        <p:txBody>
          <a:bodyPr>
            <a:noAutofit/>
          </a:bodyPr>
          <a:lstStyle/>
          <a:p>
            <a:pPr>
              <a:buFont typeface="+mj-lt"/>
              <a:buAutoNum type="alphaLcParenR"/>
            </a:pPr>
            <a:r>
              <a:rPr lang="en-US" sz="2800" dirty="0"/>
              <a:t>Be impartial</a:t>
            </a:r>
          </a:p>
          <a:p>
            <a:pPr>
              <a:buFont typeface="+mj-lt"/>
              <a:buAutoNum type="alphaLcParenR"/>
            </a:pPr>
            <a:r>
              <a:rPr lang="en-US" sz="2800" dirty="0"/>
              <a:t>Disclose information that others ought to know</a:t>
            </a:r>
          </a:p>
          <a:p>
            <a:pPr>
              <a:buFont typeface="+mj-lt"/>
              <a:buAutoNum type="alphaLcParenR"/>
            </a:pPr>
            <a:r>
              <a:rPr lang="en-US" sz="2800" dirty="0"/>
              <a:t>Respect the rights of others</a:t>
            </a:r>
          </a:p>
          <a:p>
            <a:pPr>
              <a:buFont typeface="+mj-lt"/>
              <a:buAutoNum type="alphaLcParenR"/>
            </a:pPr>
            <a:r>
              <a:rPr lang="en-US" sz="2800" dirty="0"/>
              <a:t>Treat others justly</a:t>
            </a:r>
          </a:p>
          <a:p>
            <a:pPr>
              <a:buFont typeface="+mj-lt"/>
              <a:buAutoNum type="alphaLcParenR"/>
            </a:pPr>
            <a:r>
              <a:rPr lang="en-US" sz="2800" dirty="0"/>
              <a:t>Take responsibility for your actions and inactions</a:t>
            </a:r>
          </a:p>
          <a:p>
            <a:pPr>
              <a:buFont typeface="+mj-lt"/>
              <a:buAutoNum type="alphaLcParenR"/>
            </a:pPr>
            <a:r>
              <a:rPr lang="en-US" sz="2800" dirty="0"/>
              <a:t>Take responsibility for the actions of those you supervise</a:t>
            </a:r>
          </a:p>
          <a:p>
            <a:pPr>
              <a:buFont typeface="+mj-lt"/>
              <a:buAutoNum type="alphaLcParenR"/>
            </a:pPr>
            <a:r>
              <a:rPr lang="en-US" sz="2800" dirty="0"/>
              <a:t>Maintain your integrity</a:t>
            </a:r>
          </a:p>
          <a:p>
            <a:pPr>
              <a:buFont typeface="+mj-lt"/>
              <a:buAutoNum type="alphaLcParenR"/>
            </a:pPr>
            <a:r>
              <a:rPr lang="en-US" sz="2800" dirty="0"/>
              <a:t>Continually improve your abilities</a:t>
            </a:r>
          </a:p>
          <a:p>
            <a:pPr>
              <a:buFont typeface="+mj-lt"/>
              <a:buAutoNum type="alphaLcParenR"/>
            </a:pPr>
            <a:r>
              <a:rPr lang="en-US" sz="2800" dirty="0"/>
              <a:t>Share your knowledge, expertise and values</a:t>
            </a:r>
          </a:p>
        </p:txBody>
      </p:sp>
      <p:sp>
        <p:nvSpPr>
          <p:cNvPr id="4" name="TextBox 3"/>
          <p:cNvSpPr txBox="1"/>
          <p:nvPr/>
        </p:nvSpPr>
        <p:spPr>
          <a:xfrm>
            <a:off x="6477000" y="6557162"/>
            <a:ext cx="4184515" cy="307777"/>
          </a:xfrm>
          <a:prstGeom prst="rect">
            <a:avLst/>
          </a:prstGeom>
          <a:noFill/>
        </p:spPr>
        <p:txBody>
          <a:bodyPr wrap="square" rtlCol="0">
            <a:spAutoFit/>
          </a:bodyPr>
          <a:lstStyle/>
          <a:p>
            <a:pPr algn="r"/>
            <a:r>
              <a:rPr lang="en-US" sz="1400" dirty="0"/>
              <a:t>Source: M. Quinn, </a:t>
            </a:r>
            <a:r>
              <a:rPr lang="en-US" sz="1400" i="1" dirty="0"/>
              <a:t>Ethics for the Information Age</a:t>
            </a:r>
            <a:endParaRPr lang="en-US" sz="1400" dirty="0"/>
          </a:p>
        </p:txBody>
      </p:sp>
    </p:spTree>
    <p:extLst>
      <p:ext uri="{BB962C8B-B14F-4D97-AF65-F5344CB8AC3E}">
        <p14:creationId xmlns:p14="http://schemas.microsoft.com/office/powerpoint/2010/main" val="364595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DEC7-B828-10B6-D642-F16E2F765A20}"/>
              </a:ext>
            </a:extLst>
          </p:cNvPr>
          <p:cNvSpPr>
            <a:spLocks noGrp="1"/>
          </p:cNvSpPr>
          <p:nvPr>
            <p:ph type="title"/>
          </p:nvPr>
        </p:nvSpPr>
        <p:spPr>
          <a:xfrm>
            <a:off x="2057400" y="152400"/>
            <a:ext cx="8229600" cy="1020762"/>
          </a:xfrm>
        </p:spPr>
        <p:txBody>
          <a:bodyPr>
            <a:normAutofit fontScale="90000"/>
          </a:bodyPr>
          <a:lstStyle/>
          <a:p>
            <a:r>
              <a:rPr lang="en-US" dirty="0"/>
              <a:t>Principles from current version of ACM Code of Ethics</a:t>
            </a:r>
          </a:p>
        </p:txBody>
      </p:sp>
      <p:sp>
        <p:nvSpPr>
          <p:cNvPr id="3" name="Content Placeholder 2">
            <a:extLst>
              <a:ext uri="{FF2B5EF4-FFF2-40B4-BE49-F238E27FC236}">
                <a16:creationId xmlns:a16="http://schemas.microsoft.com/office/drawing/2014/main" id="{26AE2C54-95EA-6FE3-A562-7895C577A932}"/>
              </a:ext>
            </a:extLst>
          </p:cNvPr>
          <p:cNvSpPr>
            <a:spLocks noGrp="1"/>
          </p:cNvSpPr>
          <p:nvPr>
            <p:ph idx="1"/>
          </p:nvPr>
        </p:nvSpPr>
        <p:spPr>
          <a:xfrm>
            <a:off x="1981200" y="1295401"/>
            <a:ext cx="2895600" cy="4830763"/>
          </a:xfrm>
        </p:spPr>
        <p:txBody>
          <a:bodyPr>
            <a:normAutofit/>
          </a:bodyPr>
          <a:lstStyle/>
          <a:p>
            <a:pPr marL="0" indent="0">
              <a:buNone/>
            </a:pPr>
            <a:r>
              <a:rPr lang="en-US" sz="1600" dirty="0"/>
              <a:t>1. GENERAL ETHICAL PRINCIPLES.</a:t>
            </a:r>
          </a:p>
          <a:p>
            <a:pPr marL="0" indent="0">
              <a:buNone/>
            </a:pPr>
            <a:r>
              <a:rPr lang="en-US" sz="1600" dirty="0"/>
              <a:t>1.1 Contribute to society and to human well-being, acknowledging that all people are stakeholders in computing.</a:t>
            </a:r>
          </a:p>
          <a:p>
            <a:pPr marL="0" indent="0">
              <a:buNone/>
            </a:pPr>
            <a:r>
              <a:rPr lang="en-US" sz="1600" dirty="0"/>
              <a:t>1.2 Avoid harm.</a:t>
            </a:r>
          </a:p>
          <a:p>
            <a:pPr marL="0" indent="0">
              <a:buNone/>
            </a:pPr>
            <a:r>
              <a:rPr lang="en-US" sz="1600" dirty="0"/>
              <a:t>1.3 Be honest and trustworthy.</a:t>
            </a:r>
          </a:p>
          <a:p>
            <a:pPr marL="0" indent="0">
              <a:buNone/>
            </a:pPr>
            <a:r>
              <a:rPr lang="en-US" sz="1600" dirty="0"/>
              <a:t>1.4 Be fair and take action not to discriminate.</a:t>
            </a:r>
          </a:p>
          <a:p>
            <a:pPr marL="0" indent="0">
              <a:buNone/>
            </a:pPr>
            <a:r>
              <a:rPr lang="en-US" sz="1600" dirty="0"/>
              <a:t>1.5 Respect the work required to produce new ideas, inventions, creative works, and computing artifacts.</a:t>
            </a:r>
          </a:p>
          <a:p>
            <a:pPr marL="0" indent="0">
              <a:buNone/>
            </a:pPr>
            <a:r>
              <a:rPr lang="en-US" sz="1600" dirty="0"/>
              <a:t>1.6 Respect privacy.</a:t>
            </a:r>
          </a:p>
          <a:p>
            <a:pPr marL="0" indent="0">
              <a:buNone/>
            </a:pPr>
            <a:r>
              <a:rPr lang="en-US" sz="1600" dirty="0"/>
              <a:t>1.7 Honor confidentiality.</a:t>
            </a:r>
          </a:p>
        </p:txBody>
      </p:sp>
      <p:sp>
        <p:nvSpPr>
          <p:cNvPr id="4" name="Content Placeholder 2">
            <a:extLst>
              <a:ext uri="{FF2B5EF4-FFF2-40B4-BE49-F238E27FC236}">
                <a16:creationId xmlns:a16="http://schemas.microsoft.com/office/drawing/2014/main" id="{90ADC501-CFA4-889C-9116-FE4B8A5E1B46}"/>
              </a:ext>
            </a:extLst>
          </p:cNvPr>
          <p:cNvSpPr txBox="1">
            <a:spLocks/>
          </p:cNvSpPr>
          <p:nvPr/>
        </p:nvSpPr>
        <p:spPr>
          <a:xfrm>
            <a:off x="7696200" y="1295400"/>
            <a:ext cx="2971800" cy="5410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dirty="0"/>
              <a:t>3. PROFESSIONAL LEADERSHIP PRINCIPLES.</a:t>
            </a:r>
          </a:p>
          <a:p>
            <a:pPr marL="0" indent="0">
              <a:buFont typeface="Arial" pitchFamily="34" charset="0"/>
              <a:buNone/>
            </a:pPr>
            <a:r>
              <a:rPr lang="en-US" sz="1400" dirty="0"/>
              <a:t>3.1 Ensure that the public good is the central concern during all professional computing work.</a:t>
            </a:r>
          </a:p>
          <a:p>
            <a:pPr marL="0" indent="0">
              <a:buFont typeface="Arial" pitchFamily="34" charset="0"/>
              <a:buNone/>
            </a:pPr>
            <a:r>
              <a:rPr lang="en-US" sz="1400" dirty="0"/>
              <a:t>3.2 Articulate, encourage acceptance of, and evaluate fulfillment of social responsibilities by members of the organization or group.</a:t>
            </a:r>
          </a:p>
          <a:p>
            <a:pPr marL="0" indent="0">
              <a:buFont typeface="Arial" pitchFamily="34" charset="0"/>
              <a:buNone/>
            </a:pPr>
            <a:r>
              <a:rPr lang="en-US" sz="1400" dirty="0"/>
              <a:t>3.3 Manage personnel and resources to enhance the quality of working life.</a:t>
            </a:r>
          </a:p>
          <a:p>
            <a:pPr marL="0" indent="0">
              <a:buFont typeface="Arial" pitchFamily="34" charset="0"/>
              <a:buNone/>
            </a:pPr>
            <a:r>
              <a:rPr lang="en-US" sz="1400" dirty="0"/>
              <a:t>3.4 Articulate, apply, and support policies and processes that reflect the principles of the Code.</a:t>
            </a:r>
          </a:p>
          <a:p>
            <a:pPr marL="0" indent="0">
              <a:buFont typeface="Arial" pitchFamily="34" charset="0"/>
              <a:buNone/>
            </a:pPr>
            <a:r>
              <a:rPr lang="en-US" sz="1400" dirty="0"/>
              <a:t>3.5 Create opportunities for members of the organization or group to grow as professionals.</a:t>
            </a:r>
          </a:p>
          <a:p>
            <a:pPr marL="0" indent="0">
              <a:buFont typeface="Arial" pitchFamily="34" charset="0"/>
              <a:buNone/>
            </a:pPr>
            <a:r>
              <a:rPr lang="en-US" sz="1400" dirty="0"/>
              <a:t>3.6 Use care when modifying or retiring systems.</a:t>
            </a:r>
          </a:p>
          <a:p>
            <a:pPr marL="0" indent="0">
              <a:buFont typeface="Arial" pitchFamily="34" charset="0"/>
              <a:buNone/>
            </a:pPr>
            <a:r>
              <a:rPr lang="en-US" sz="1400" dirty="0"/>
              <a:t>3.7 Recognize and take special care of systems that become integrated into the infrastructure of society.</a:t>
            </a:r>
          </a:p>
          <a:p>
            <a:pPr marL="0" indent="0">
              <a:buFont typeface="Arial" pitchFamily="34" charset="0"/>
              <a:buNone/>
            </a:pPr>
            <a:r>
              <a:rPr lang="en-US" sz="1400" dirty="0"/>
              <a:t>4. COMPLIANCE WITH THE CODE.</a:t>
            </a:r>
          </a:p>
          <a:p>
            <a:pPr marL="0" indent="0">
              <a:buFont typeface="Arial" pitchFamily="34" charset="0"/>
              <a:buNone/>
            </a:pPr>
            <a:r>
              <a:rPr lang="en-US" sz="1400" dirty="0"/>
              <a:t>4.1 Uphold, promote, and respect the principles of the Code.</a:t>
            </a:r>
          </a:p>
          <a:p>
            <a:pPr marL="0" indent="0">
              <a:buFont typeface="Arial" pitchFamily="34" charset="0"/>
              <a:buNone/>
            </a:pPr>
            <a:r>
              <a:rPr lang="en-US" sz="1400" dirty="0"/>
              <a:t>4.2 Treat violations of the Code as inconsistent with membership in the ACM.</a:t>
            </a:r>
          </a:p>
        </p:txBody>
      </p:sp>
      <p:sp>
        <p:nvSpPr>
          <p:cNvPr id="5" name="Content Placeholder 2">
            <a:extLst>
              <a:ext uri="{FF2B5EF4-FFF2-40B4-BE49-F238E27FC236}">
                <a16:creationId xmlns:a16="http://schemas.microsoft.com/office/drawing/2014/main" id="{71A91115-BED3-F030-79D0-7573063C692A}"/>
              </a:ext>
            </a:extLst>
          </p:cNvPr>
          <p:cNvSpPr txBox="1">
            <a:spLocks/>
          </p:cNvSpPr>
          <p:nvPr/>
        </p:nvSpPr>
        <p:spPr>
          <a:xfrm>
            <a:off x="4800600" y="1295400"/>
            <a:ext cx="2895600" cy="5486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dirty="0"/>
              <a:t>2. PROFESSIONAL RESPONSIBILITIES.</a:t>
            </a:r>
          </a:p>
          <a:p>
            <a:pPr marL="0" indent="0">
              <a:buFont typeface="Arial" pitchFamily="34" charset="0"/>
              <a:buNone/>
            </a:pPr>
            <a:r>
              <a:rPr lang="en-US" sz="1400" dirty="0"/>
              <a:t>2.1 Strive to achieve high quality in both the processes and products of professional work.</a:t>
            </a:r>
          </a:p>
          <a:p>
            <a:pPr marL="0" indent="0">
              <a:buFont typeface="Arial" pitchFamily="34" charset="0"/>
              <a:buNone/>
            </a:pPr>
            <a:r>
              <a:rPr lang="en-US" sz="1400" dirty="0"/>
              <a:t>2.2 Maintain high standards of professional competence, conduct, and ethical practice.</a:t>
            </a:r>
          </a:p>
          <a:p>
            <a:pPr marL="0" indent="0">
              <a:buFont typeface="Arial" pitchFamily="34" charset="0"/>
              <a:buNone/>
            </a:pPr>
            <a:r>
              <a:rPr lang="en-US" sz="1400" dirty="0"/>
              <a:t>2.3 Know and respect existing rules pertaining to professional work.</a:t>
            </a:r>
          </a:p>
          <a:p>
            <a:pPr marL="0" indent="0">
              <a:buFont typeface="Arial" pitchFamily="34" charset="0"/>
              <a:buNone/>
            </a:pPr>
            <a:r>
              <a:rPr lang="en-US" sz="1400" dirty="0"/>
              <a:t>2.4 Accept and provide appropriate professional review.</a:t>
            </a:r>
          </a:p>
          <a:p>
            <a:pPr marL="0" indent="0">
              <a:buFont typeface="Arial" pitchFamily="34" charset="0"/>
              <a:buNone/>
            </a:pPr>
            <a:r>
              <a:rPr lang="en-US" sz="1400" dirty="0"/>
              <a:t>2.5 Give comprehensive and thorough evaluations of computer systems and their impacts, including analysis of possible risks.</a:t>
            </a:r>
          </a:p>
          <a:p>
            <a:pPr marL="0" indent="0">
              <a:buFont typeface="Arial" pitchFamily="34" charset="0"/>
              <a:buNone/>
            </a:pPr>
            <a:r>
              <a:rPr lang="en-US" sz="1400" dirty="0"/>
              <a:t>2.6 Perform work only in areas of competence.</a:t>
            </a:r>
          </a:p>
          <a:p>
            <a:pPr marL="0" indent="0">
              <a:buFont typeface="Arial" pitchFamily="34" charset="0"/>
              <a:buNone/>
            </a:pPr>
            <a:r>
              <a:rPr lang="en-US" sz="1400" dirty="0"/>
              <a:t>2.7 Foster public awareness and understanding of computing, related technologies, and their consequences.</a:t>
            </a:r>
          </a:p>
          <a:p>
            <a:pPr marL="0" indent="0">
              <a:buFont typeface="Arial" pitchFamily="34" charset="0"/>
              <a:buNone/>
            </a:pPr>
            <a:r>
              <a:rPr lang="en-US" sz="1400" dirty="0"/>
              <a:t>2.8 Access computing and communication resources only when authorized or when compelled by the public good.</a:t>
            </a:r>
          </a:p>
          <a:p>
            <a:pPr marL="0" indent="0">
              <a:buFont typeface="Arial" pitchFamily="34" charset="0"/>
              <a:buNone/>
            </a:pPr>
            <a:r>
              <a:rPr lang="en-US" sz="1400" dirty="0"/>
              <a:t>2.9 Design and implement systems that are robustly and usably secure.</a:t>
            </a:r>
          </a:p>
        </p:txBody>
      </p:sp>
      <p:sp>
        <p:nvSpPr>
          <p:cNvPr id="6" name="TextBox 5">
            <a:extLst>
              <a:ext uri="{FF2B5EF4-FFF2-40B4-BE49-F238E27FC236}">
                <a16:creationId xmlns:a16="http://schemas.microsoft.com/office/drawing/2014/main" id="{2D3C4EC9-A2AD-A16C-59FA-C8F5DFDEF9BB}"/>
              </a:ext>
            </a:extLst>
          </p:cNvPr>
          <p:cNvSpPr txBox="1"/>
          <p:nvPr/>
        </p:nvSpPr>
        <p:spPr>
          <a:xfrm>
            <a:off x="6477000" y="6557162"/>
            <a:ext cx="4184515" cy="307777"/>
          </a:xfrm>
          <a:prstGeom prst="rect">
            <a:avLst/>
          </a:prstGeom>
          <a:noFill/>
        </p:spPr>
        <p:txBody>
          <a:bodyPr wrap="square" rtlCol="0">
            <a:spAutoFit/>
          </a:bodyPr>
          <a:lstStyle/>
          <a:p>
            <a:pPr algn="r"/>
            <a:r>
              <a:rPr lang="en-US" sz="1400" dirty="0"/>
              <a:t>Source: https://www.acm.org/code-of-ethics</a:t>
            </a:r>
          </a:p>
        </p:txBody>
      </p:sp>
    </p:spTree>
    <p:extLst>
      <p:ext uri="{BB962C8B-B14F-4D97-AF65-F5344CB8AC3E}">
        <p14:creationId xmlns:p14="http://schemas.microsoft.com/office/powerpoint/2010/main" val="2501641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3225" y="693775"/>
            <a:ext cx="8229600" cy="1595015"/>
          </a:xfrm>
        </p:spPr>
        <p:txBody>
          <a:bodyPr>
            <a:noAutofit/>
          </a:bodyPr>
          <a:lstStyle/>
          <a:p>
            <a:r>
              <a:rPr lang="en-US" dirty="0"/>
              <a:t>Instructions for analyzing discussion questions</a:t>
            </a:r>
          </a:p>
        </p:txBody>
      </p:sp>
      <p:sp>
        <p:nvSpPr>
          <p:cNvPr id="3" name="Content Placeholder 2"/>
          <p:cNvSpPr>
            <a:spLocks noGrp="1"/>
          </p:cNvSpPr>
          <p:nvPr>
            <p:ph idx="1"/>
          </p:nvPr>
        </p:nvSpPr>
        <p:spPr>
          <a:xfrm>
            <a:off x="1973225" y="2408413"/>
            <a:ext cx="8229600" cy="3755811"/>
          </a:xfrm>
        </p:spPr>
        <p:txBody>
          <a:bodyPr>
            <a:noAutofit/>
          </a:bodyPr>
          <a:lstStyle/>
          <a:p>
            <a:pPr marL="0" indent="0">
              <a:buNone/>
            </a:pPr>
            <a:r>
              <a:rPr lang="en-US" sz="3600" dirty="0"/>
              <a:t>Use:</a:t>
            </a:r>
          </a:p>
          <a:p>
            <a:r>
              <a:rPr lang="en-US" sz="3600" dirty="0"/>
              <a:t>Either, the virtues from slide 1</a:t>
            </a:r>
          </a:p>
          <a:p>
            <a:r>
              <a:rPr lang="en-US" sz="3600" dirty="0"/>
              <a:t>or one of the following ethical frameworks: Kantianism, act utilitarianism, rule utilitarianism, social contract theory</a:t>
            </a:r>
          </a:p>
        </p:txBody>
      </p:sp>
      <p:sp>
        <p:nvSpPr>
          <p:cNvPr id="4" name="TextBox 3"/>
          <p:cNvSpPr txBox="1"/>
          <p:nvPr/>
        </p:nvSpPr>
        <p:spPr>
          <a:xfrm>
            <a:off x="6477000" y="6557162"/>
            <a:ext cx="4184515" cy="307777"/>
          </a:xfrm>
          <a:prstGeom prst="rect">
            <a:avLst/>
          </a:prstGeom>
          <a:noFill/>
        </p:spPr>
        <p:txBody>
          <a:bodyPr wrap="square" rtlCol="0">
            <a:spAutoFit/>
          </a:bodyPr>
          <a:lstStyle/>
          <a:p>
            <a:pPr algn="r"/>
            <a:r>
              <a:rPr lang="en-US" sz="1400" dirty="0"/>
              <a:t>Source: M. Quinn, </a:t>
            </a:r>
            <a:r>
              <a:rPr lang="en-US" sz="1400" i="1" dirty="0"/>
              <a:t>Ethics for the Information Age</a:t>
            </a:r>
            <a:endParaRPr lang="en-US" sz="1400" dirty="0"/>
          </a:p>
        </p:txBody>
      </p:sp>
    </p:spTree>
    <p:extLst>
      <p:ext uri="{BB962C8B-B14F-4D97-AF65-F5344CB8AC3E}">
        <p14:creationId xmlns:p14="http://schemas.microsoft.com/office/powerpoint/2010/main" val="385800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2426"/>
            <a:ext cx="8229600" cy="1143000"/>
          </a:xfrm>
        </p:spPr>
        <p:txBody>
          <a:bodyPr>
            <a:noAutofit/>
          </a:bodyPr>
          <a:lstStyle/>
          <a:p>
            <a:r>
              <a:rPr lang="en-US" sz="3200" dirty="0"/>
              <a:t>Discussion question 14</a:t>
            </a:r>
          </a:p>
        </p:txBody>
      </p:sp>
      <p:sp>
        <p:nvSpPr>
          <p:cNvPr id="3" name="Content Placeholder 2"/>
          <p:cNvSpPr>
            <a:spLocks noGrp="1"/>
          </p:cNvSpPr>
          <p:nvPr>
            <p:ph idx="1"/>
          </p:nvPr>
        </p:nvSpPr>
        <p:spPr>
          <a:xfrm>
            <a:off x="725714" y="1150975"/>
            <a:ext cx="10790016" cy="5029200"/>
          </a:xfrm>
        </p:spPr>
        <p:txBody>
          <a:bodyPr>
            <a:noAutofit/>
          </a:bodyPr>
          <a:lstStyle/>
          <a:p>
            <a:pPr marL="0" indent="0">
              <a:buNone/>
            </a:pPr>
            <a:r>
              <a:rPr lang="en-US" dirty="0">
                <a:effectLst/>
                <a:latin typeface="Calibri" panose="020F0502020204030204" pitchFamily="34" charset="0"/>
                <a:ea typeface="SimSun" panose="02010600030101010101" pitchFamily="2" charset="-122"/>
                <a:cs typeface="Arial" panose="020B0604020202020204" pitchFamily="34" charset="0"/>
              </a:rPr>
              <a:t>You are a junior in college. You sent your resume to a half-dozen companies hoping to get a summer internship. Two weeks ago XYZ Corporation contacted you and offered you a paid summer internship. One week ago you accepted their offer, agreeing to start work a week after your last final exam. Today you received a much better internship offer from ABC Corporation. What should you do?</a:t>
            </a:r>
          </a:p>
          <a:p>
            <a:pPr marL="0" indent="0">
              <a:buNone/>
            </a:pPr>
            <a:endParaRPr lang="en-US" dirty="0"/>
          </a:p>
        </p:txBody>
      </p:sp>
      <p:sp>
        <p:nvSpPr>
          <p:cNvPr id="4" name="TextBox 3"/>
          <p:cNvSpPr txBox="1"/>
          <p:nvPr/>
        </p:nvSpPr>
        <p:spPr>
          <a:xfrm>
            <a:off x="6477000" y="6557162"/>
            <a:ext cx="4184515" cy="307777"/>
          </a:xfrm>
          <a:prstGeom prst="rect">
            <a:avLst/>
          </a:prstGeom>
          <a:noFill/>
        </p:spPr>
        <p:txBody>
          <a:bodyPr wrap="square" rtlCol="0">
            <a:spAutoFit/>
          </a:bodyPr>
          <a:lstStyle/>
          <a:p>
            <a:pPr algn="r"/>
            <a:r>
              <a:rPr lang="en-US" sz="1400" dirty="0"/>
              <a:t>Source: M. Quinn, </a:t>
            </a:r>
            <a:r>
              <a:rPr lang="en-US" sz="1400" i="1" dirty="0"/>
              <a:t>Ethics for the Information Age</a:t>
            </a:r>
            <a:endParaRPr lang="en-US" sz="1400" dirty="0"/>
          </a:p>
        </p:txBody>
      </p:sp>
    </p:spTree>
    <p:extLst>
      <p:ext uri="{BB962C8B-B14F-4D97-AF65-F5344CB8AC3E}">
        <p14:creationId xmlns:p14="http://schemas.microsoft.com/office/powerpoint/2010/main" val="207052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9175" y="40401"/>
            <a:ext cx="8229600" cy="1143000"/>
          </a:xfrm>
        </p:spPr>
        <p:txBody>
          <a:bodyPr>
            <a:noAutofit/>
          </a:bodyPr>
          <a:lstStyle/>
          <a:p>
            <a:r>
              <a:rPr lang="en-US" sz="3200" dirty="0"/>
              <a:t>Discussion question 15</a:t>
            </a:r>
          </a:p>
        </p:txBody>
      </p:sp>
      <p:sp>
        <p:nvSpPr>
          <p:cNvPr id="3" name="Content Placeholder 2"/>
          <p:cNvSpPr>
            <a:spLocks noGrp="1"/>
          </p:cNvSpPr>
          <p:nvPr>
            <p:ph idx="1"/>
          </p:nvPr>
        </p:nvSpPr>
        <p:spPr>
          <a:xfrm>
            <a:off x="725714" y="1150975"/>
            <a:ext cx="10790016" cy="5029200"/>
          </a:xfrm>
        </p:spPr>
        <p:txBody>
          <a:bodyPr>
            <a:noAutofit/>
          </a:bodyPr>
          <a:lstStyle/>
          <a:p>
            <a:pPr marL="0" indent="0">
              <a:buNone/>
            </a:pPr>
            <a:r>
              <a:rPr lang="en-US" dirty="0">
                <a:effectLst/>
                <a:latin typeface="Calibri" panose="020F0502020204030204" pitchFamily="34" charset="0"/>
                <a:ea typeface="SimSun" panose="02010600030101010101" pitchFamily="2" charset="-122"/>
                <a:cs typeface="Arial" panose="020B0604020202020204" pitchFamily="34" charset="0"/>
              </a:rPr>
              <a:t>You are a senior in college. You sent your resume to a half-dozen companies hoping to get a job. A month ago you interviewed at ABC Corporation and XYZ Corporation. Two weeks ago XYZ Corporation offered you a job. One week ago you accepted their offer, agreeing to start work a month after graduation. Today you received a much better offer from ABC Corporation. What should you do?</a:t>
            </a:r>
          </a:p>
          <a:p>
            <a:pPr marL="0" indent="0">
              <a:buNone/>
            </a:pPr>
            <a:endParaRPr lang="en-US" dirty="0"/>
          </a:p>
        </p:txBody>
      </p:sp>
      <p:sp>
        <p:nvSpPr>
          <p:cNvPr id="4" name="TextBox 3"/>
          <p:cNvSpPr txBox="1"/>
          <p:nvPr/>
        </p:nvSpPr>
        <p:spPr>
          <a:xfrm>
            <a:off x="6477000" y="6557162"/>
            <a:ext cx="4184515" cy="307777"/>
          </a:xfrm>
          <a:prstGeom prst="rect">
            <a:avLst/>
          </a:prstGeom>
          <a:noFill/>
        </p:spPr>
        <p:txBody>
          <a:bodyPr wrap="square" rtlCol="0">
            <a:spAutoFit/>
          </a:bodyPr>
          <a:lstStyle/>
          <a:p>
            <a:pPr algn="r"/>
            <a:r>
              <a:rPr lang="en-US" sz="1400" dirty="0"/>
              <a:t>Source: M. Quinn, </a:t>
            </a:r>
            <a:r>
              <a:rPr lang="en-US" sz="1400" i="1" dirty="0"/>
              <a:t>Ethics for the Information Age</a:t>
            </a:r>
            <a:endParaRPr lang="en-US" sz="1400" dirty="0"/>
          </a:p>
        </p:txBody>
      </p:sp>
    </p:spTree>
    <p:extLst>
      <p:ext uri="{BB962C8B-B14F-4D97-AF65-F5344CB8AC3E}">
        <p14:creationId xmlns:p14="http://schemas.microsoft.com/office/powerpoint/2010/main" val="2607812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9175" y="40401"/>
            <a:ext cx="8229600" cy="1143000"/>
          </a:xfrm>
        </p:spPr>
        <p:txBody>
          <a:bodyPr>
            <a:noAutofit/>
          </a:bodyPr>
          <a:lstStyle/>
          <a:p>
            <a:r>
              <a:rPr lang="en-US" sz="3200" dirty="0"/>
              <a:t>Discussion question 13</a:t>
            </a:r>
          </a:p>
        </p:txBody>
      </p:sp>
      <p:sp>
        <p:nvSpPr>
          <p:cNvPr id="3" name="Content Placeholder 2"/>
          <p:cNvSpPr>
            <a:spLocks noGrp="1"/>
          </p:cNvSpPr>
          <p:nvPr>
            <p:ph idx="1"/>
          </p:nvPr>
        </p:nvSpPr>
        <p:spPr>
          <a:xfrm>
            <a:off x="733689" y="1158950"/>
            <a:ext cx="10790016" cy="5029200"/>
          </a:xfrm>
        </p:spPr>
        <p:txBody>
          <a:bodyPr>
            <a:noAutofit/>
          </a:bodyPr>
          <a:lstStyle/>
          <a:p>
            <a:pPr marL="0" indent="0">
              <a:buNone/>
            </a:pPr>
            <a:r>
              <a:rPr lang="en-US" sz="2400" dirty="0">
                <a:effectLst/>
                <a:latin typeface="Calibri" panose="020F0502020204030204" pitchFamily="34" charset="0"/>
                <a:ea typeface="SimSun" panose="02010600030101010101" pitchFamily="2" charset="-122"/>
                <a:cs typeface="Arial" panose="020B0604020202020204" pitchFamily="34" charset="0"/>
              </a:rPr>
              <a:t>Two weeks ago you started a new job as system administrator for a computer lab at a small college. Wanting to make a good impression, you immediately set out to learn more about the various applications provided to the users of the lab. One of the packages, an engineering design tool, seemed way out of date. You looked through the lab’s file of licensing agreements to see how much it would cost to get an upgrade. To your horror, you discovered that the college never purchased a license for the software—it is running a bootlegged copy!</a:t>
            </a:r>
          </a:p>
          <a:p>
            <a:pPr marL="0" indent="0">
              <a:buNone/>
            </a:pPr>
            <a:r>
              <a:rPr lang="en-US" sz="2400" dirty="0">
                <a:effectLst/>
                <a:latin typeface="Calibri" panose="020F0502020204030204" pitchFamily="34" charset="0"/>
                <a:ea typeface="SimSun" panose="02010600030101010101" pitchFamily="2" charset="-122"/>
                <a:cs typeface="Arial" panose="020B0604020202020204" pitchFamily="34" charset="0"/>
              </a:rPr>
              <a:t>When you bring this to the attention of your boss, the college’s director of information technology, he says, “The license for this software would cost us $10,000, which we don’t have in our budget right now. This software is absolutely needed for our engineering students, though. Maybe we can get the license next year. For the time being, just keep the current version running.”</a:t>
            </a:r>
          </a:p>
          <a:p>
            <a:pPr marL="0" indent="0">
              <a:buNone/>
            </a:pPr>
            <a:r>
              <a:rPr lang="en-US" sz="2400" dirty="0">
                <a:effectLst/>
                <a:latin typeface="Calibri" panose="020F0502020204030204" pitchFamily="34" charset="0"/>
                <a:ea typeface="SimSun" panose="02010600030101010101" pitchFamily="2" charset="-122"/>
                <a:cs typeface="Arial" panose="020B0604020202020204" pitchFamily="34" charset="0"/>
              </a:rPr>
              <a:t>How would you respond to your manager?</a:t>
            </a:r>
          </a:p>
          <a:p>
            <a:pPr marL="0" indent="0">
              <a:buNone/>
            </a:pPr>
            <a:endParaRPr lang="en-US" sz="2400" dirty="0"/>
          </a:p>
        </p:txBody>
      </p:sp>
      <p:sp>
        <p:nvSpPr>
          <p:cNvPr id="4" name="TextBox 3"/>
          <p:cNvSpPr txBox="1"/>
          <p:nvPr/>
        </p:nvSpPr>
        <p:spPr>
          <a:xfrm>
            <a:off x="6477000" y="6557162"/>
            <a:ext cx="4184515" cy="307777"/>
          </a:xfrm>
          <a:prstGeom prst="rect">
            <a:avLst/>
          </a:prstGeom>
          <a:noFill/>
        </p:spPr>
        <p:txBody>
          <a:bodyPr wrap="square" rtlCol="0">
            <a:spAutoFit/>
          </a:bodyPr>
          <a:lstStyle/>
          <a:p>
            <a:pPr algn="r"/>
            <a:r>
              <a:rPr lang="en-US" sz="1400" dirty="0"/>
              <a:t>Source: M. Quinn, </a:t>
            </a:r>
            <a:r>
              <a:rPr lang="en-US" sz="1400" i="1" dirty="0"/>
              <a:t>Ethics for the Information Age</a:t>
            </a:r>
            <a:endParaRPr lang="en-US" sz="1400" dirty="0"/>
          </a:p>
        </p:txBody>
      </p:sp>
    </p:spTree>
    <p:extLst>
      <p:ext uri="{BB962C8B-B14F-4D97-AF65-F5344CB8AC3E}">
        <p14:creationId xmlns:p14="http://schemas.microsoft.com/office/powerpoint/2010/main" val="4054388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470</Words>
  <Application>Microsoft Office PowerPoint</Application>
  <PresentationFormat>Widescreen</PresentationFormat>
  <Paragraphs>52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Professional virtues related to  Software Engineering Code of Ethics</vt:lpstr>
      <vt:lpstr>Principles from current version of ACM Code of Ethics</vt:lpstr>
      <vt:lpstr>Instructions for analyzing discussion questions</vt:lpstr>
      <vt:lpstr>Discussion question 14</vt:lpstr>
      <vt:lpstr>Discussion question 15</vt:lpstr>
      <vt:lpstr>Discussion question 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ethics summary</dc:title>
  <dc:creator>John MacCormick</dc:creator>
  <cp:lastModifiedBy>John MacCormick</cp:lastModifiedBy>
  <cp:revision>10</cp:revision>
  <dcterms:created xsi:type="dcterms:W3CDTF">2012-10-09T14:10:45Z</dcterms:created>
  <dcterms:modified xsi:type="dcterms:W3CDTF">2024-01-29T16:18:42Z</dcterms:modified>
</cp:coreProperties>
</file>