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FF1E-4031-499C-B834-51327237B26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A549-0B6E-4FE0-BEA9-EFE58768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8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95DD-4E44-492A-94C7-CFEB33CC96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9BDB-C088-467A-83AA-5A45B7D52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Professional virtues related to </a:t>
            </a:r>
            <a:br>
              <a:rPr lang="en-US" sz="3200" dirty="0"/>
            </a:br>
            <a:r>
              <a:rPr lang="en-US" sz="3200" dirty="0"/>
              <a:t>Software Engineering Code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pPr>
              <a:buFont typeface="+mj-lt"/>
              <a:buAutoNum type="alphaLcParenR"/>
            </a:pPr>
            <a:r>
              <a:rPr lang="en-US" sz="2800" dirty="0"/>
              <a:t>Be impartial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Disclose information that others ought to know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Respect the rights of others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Treat others justly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Take responsibility for your actions and inactions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Take responsibility for the actions of those you supervise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Maintain your integrity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Continually improve your abilities</a:t>
            </a:r>
          </a:p>
          <a:p>
            <a:pPr>
              <a:buFont typeface="+mj-lt"/>
              <a:buAutoNum type="alphaLcParenR"/>
            </a:pPr>
            <a:r>
              <a:rPr lang="en-US" sz="2800" dirty="0"/>
              <a:t>Share your knowledge, expertise and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2999" y="6557161"/>
            <a:ext cx="41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Source: M. Quinn, </a:t>
            </a:r>
            <a:r>
              <a:rPr lang="en-US" sz="1400" i="1" dirty="0"/>
              <a:t>Ethics for the Information 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59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304F-FCE9-3339-37AF-9575EE2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from old (Quinn textbook) version of ACM Code of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0E24-74CF-0C09-BFA0-FADE0714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Public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and 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Judgment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Colleagues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0B611-32B4-2E8C-3849-07AC2344F555}"/>
              </a:ext>
            </a:extLst>
          </p:cNvPr>
          <p:cNvSpPr txBox="1"/>
          <p:nvPr/>
        </p:nvSpPr>
        <p:spPr>
          <a:xfrm>
            <a:off x="4952999" y="6557161"/>
            <a:ext cx="41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Source: M. Quinn, </a:t>
            </a:r>
            <a:r>
              <a:rPr lang="en-US" sz="1400" i="1" dirty="0"/>
              <a:t>Ethics for the Information 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05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DEC7-B828-10B6-D642-F16E2F76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Principles from current version of ACM Code of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2C54-95EA-6FE3-A562-7895C577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2895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1. GENERAL ETHICAL PRINCIPLES.</a:t>
            </a:r>
          </a:p>
          <a:p>
            <a:pPr marL="0" indent="0">
              <a:buNone/>
            </a:pPr>
            <a:r>
              <a:rPr lang="en-US" sz="1600" dirty="0"/>
              <a:t>1.1 Contribute to society and to human well-being, acknowledging that all people are stakeholders in computing.</a:t>
            </a:r>
          </a:p>
          <a:p>
            <a:pPr marL="0" indent="0">
              <a:buNone/>
            </a:pPr>
            <a:r>
              <a:rPr lang="en-US" sz="1600" dirty="0"/>
              <a:t>1.2 Avoid harm.</a:t>
            </a:r>
          </a:p>
          <a:p>
            <a:pPr marL="0" indent="0">
              <a:buNone/>
            </a:pPr>
            <a:r>
              <a:rPr lang="en-US" sz="1600" dirty="0"/>
              <a:t>1.3 Be honest and trustworthy.</a:t>
            </a:r>
          </a:p>
          <a:p>
            <a:pPr marL="0" indent="0">
              <a:buNone/>
            </a:pPr>
            <a:r>
              <a:rPr lang="en-US" sz="1600" dirty="0"/>
              <a:t>1.4 Be fair and take action not to discriminate.</a:t>
            </a:r>
          </a:p>
          <a:p>
            <a:pPr marL="0" indent="0">
              <a:buNone/>
            </a:pPr>
            <a:r>
              <a:rPr lang="en-US" sz="1600" dirty="0"/>
              <a:t>1.5 Respect the work required to produce new ideas, inventions, creative works, and computing artifacts.</a:t>
            </a:r>
          </a:p>
          <a:p>
            <a:pPr marL="0" indent="0">
              <a:buNone/>
            </a:pPr>
            <a:r>
              <a:rPr lang="en-US" sz="1600" dirty="0"/>
              <a:t>1.6 Respect privacy.</a:t>
            </a:r>
          </a:p>
          <a:p>
            <a:pPr marL="0" indent="0">
              <a:buNone/>
            </a:pPr>
            <a:r>
              <a:rPr lang="en-US" sz="1600" dirty="0"/>
              <a:t>1.7 Honor confidentiality.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ADC501-CFA4-889C-9116-FE4B8A5E1B46}"/>
              </a:ext>
            </a:extLst>
          </p:cNvPr>
          <p:cNvSpPr txBox="1">
            <a:spLocks/>
          </p:cNvSpPr>
          <p:nvPr/>
        </p:nvSpPr>
        <p:spPr>
          <a:xfrm>
            <a:off x="6172200" y="1295400"/>
            <a:ext cx="2971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3. PROFESSIONAL LEADERSHIP PRINCIPLES.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3.1 Ensure that the public good is the central concern during all professional computing work.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3.2 Articulate, encourage acceptance of, and evaluate fulfillment of social responsibilities by members of the organization or group.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3.3 Manage personnel and resources to enhance the quality of working life.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3.4 Articulate, apply, and support policies and processes that reflect the principles of the Code.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3.5 Create opportunities for members of the organization or group to grow as professionals.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3.6 Use care when modifying or retiring systems.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3.7 Recognize and take special care of systems that become integrated into the infrastructure of society.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4. COMPLIANCE WITH THE CODE.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4.1 Uphold, promote, and respect the principles of the Code.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4.2 Treat violations of the Code as inconsistent with membership in the ACM.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A91115-BED3-F030-79D0-7573063C692A}"/>
              </a:ext>
            </a:extLst>
          </p:cNvPr>
          <p:cNvSpPr txBox="1">
            <a:spLocks/>
          </p:cNvSpPr>
          <p:nvPr/>
        </p:nvSpPr>
        <p:spPr>
          <a:xfrm>
            <a:off x="3276600" y="1295400"/>
            <a:ext cx="2895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2. PROFESSIONAL RESPONSIBILITIES.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2.1 Strive to achieve high quality in both the processes and products of professional work.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2.2 Maintain high standards of professional competence, conduct, and ethical practice.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2.3 Know and respect existing rules pertaining to professional work.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2.4 Accept and provide appropriate professional review.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2.5 Give comprehensive and thorough evaluations of computer systems and their impacts, including analysis of possible risks.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2.6 Perform work only in areas of competence.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2.7 Foster public awareness and understanding of computing, related technologies, and their consequences.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2.8 Access computing and communication resources only when authorized or when compelled by the public good.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/>
              <a:t>2.9 Design and implement systems that are robustly and usably secure.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4EC9-A2AD-A16C-59FA-C8F5DFDEF9BB}"/>
              </a:ext>
            </a:extLst>
          </p:cNvPr>
          <p:cNvSpPr txBox="1"/>
          <p:nvPr/>
        </p:nvSpPr>
        <p:spPr>
          <a:xfrm>
            <a:off x="4952999" y="6557161"/>
            <a:ext cx="41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Source: https://www.acm.org/code-of-ethics</a:t>
            </a:r>
          </a:p>
        </p:txBody>
      </p:sp>
    </p:spTree>
    <p:extLst>
      <p:ext uri="{BB962C8B-B14F-4D97-AF65-F5344CB8AC3E}">
        <p14:creationId xmlns:p14="http://schemas.microsoft.com/office/powerpoint/2010/main" val="25016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470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Professional virtues related to  Software Engineering Code of Ethics</vt:lpstr>
      <vt:lpstr>Principles from old (Quinn textbook) version of ACM Code of Ethics</vt:lpstr>
      <vt:lpstr>Principles from current version of ACM Code of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 summary</dc:title>
  <dc:creator>John MacCormick</dc:creator>
  <cp:lastModifiedBy>MacCormick, John</cp:lastModifiedBy>
  <cp:revision>9</cp:revision>
  <dcterms:created xsi:type="dcterms:W3CDTF">2012-10-09T14:10:45Z</dcterms:created>
  <dcterms:modified xsi:type="dcterms:W3CDTF">2023-01-29T18:55:05Z</dcterms:modified>
</cp:coreProperties>
</file>