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939"/>
    <a:srgbClr val="FA5C5C"/>
    <a:srgbClr val="B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C0C61-B449-4701-8FEE-7837E2EF3966}" v="685" dt="2023-04-06T20:52:52.775"/>
    <p1510:client id="{7586EB04-EBB3-6E6E-7739-FC41B0A631B0}" v="624" dt="2023-04-07T02:25:0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2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7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7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9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3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3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6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people.reed.edu/~mab/publications/papers/alife9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hyperlink" Target="https://link.springer.com/chapter/10.1007/3-540-61286-6_141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134993-1851-89A2-9AC1-76DDFAD04884}"/>
              </a:ext>
            </a:extLst>
          </p:cNvPr>
          <p:cNvSpPr/>
          <p:nvPr/>
        </p:nvSpPr>
        <p:spPr>
          <a:xfrm>
            <a:off x="0" y="0"/>
            <a:ext cx="36577593" cy="36522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Logo, calendar&#10;&#10;Description automatically generated">
            <a:extLst>
              <a:ext uri="{FF2B5EF4-FFF2-40B4-BE49-F238E27FC236}">
                <a16:creationId xmlns:a16="http://schemas.microsoft.com/office/drawing/2014/main" id="{6A31E190-967E-3B3D-7268-35C12699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604" y="140333"/>
            <a:ext cx="3363833" cy="3363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C19A9D-4B21-4298-DD65-8EDBFD9E399C}"/>
              </a:ext>
            </a:extLst>
          </p:cNvPr>
          <p:cNvSpPr txBox="1"/>
          <p:nvPr/>
        </p:nvSpPr>
        <p:spPr>
          <a:xfrm>
            <a:off x="16136470" y="305144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6EDED50F-05A9-3C9B-3DE6-687EFCCA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16" y="54478"/>
            <a:ext cx="2028661" cy="3509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E6EFC4-9DFE-F242-1362-2A26C8C8247B}"/>
              </a:ext>
            </a:extLst>
          </p:cNvPr>
          <p:cNvSpPr txBox="1"/>
          <p:nvPr/>
        </p:nvSpPr>
        <p:spPr>
          <a:xfrm>
            <a:off x="7870712" y="378449"/>
            <a:ext cx="20814883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>
                <a:cs typeface="Calibri"/>
              </a:rPr>
              <a:t>Mutation Rates in Genetic Algorithms</a:t>
            </a:r>
          </a:p>
          <a:p>
            <a:r>
              <a:rPr lang="en-US" sz="6000" dirty="0">
                <a:cs typeface="Calibri"/>
              </a:rPr>
              <a:t>By Iris Shaker-Check'23             Advisor: Professor Grant Braught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A17F2C-8B44-1C28-5A3A-11A49D4B02B1}"/>
              </a:ext>
            </a:extLst>
          </p:cNvPr>
          <p:cNvSpPr/>
          <p:nvPr/>
        </p:nvSpPr>
        <p:spPr>
          <a:xfrm>
            <a:off x="211312" y="3803596"/>
            <a:ext cx="11833411" cy="178653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0" dirty="0">
                <a:solidFill>
                  <a:schemeClr val="tx1"/>
                </a:solidFill>
                <a:latin typeface="Calibri"/>
                <a:ea typeface="Segoe UI"/>
                <a:cs typeface="Segoe UI"/>
              </a:rPr>
              <a:t>Introduction</a:t>
            </a:r>
          </a:p>
          <a:p>
            <a:r>
              <a:rPr lang="en-US" sz="3600" b="1" dirty="0">
                <a:solidFill>
                  <a:schemeClr val="tx1"/>
                </a:solidFill>
                <a:latin typeface="Calibri"/>
                <a:ea typeface="Segoe UI"/>
                <a:cs typeface="Segoe UI"/>
              </a:rPr>
              <a:t>Knapsack Problem:​</a:t>
            </a:r>
            <a:endParaRPr lang="en-US" b="1" dirty="0">
              <a:solidFill>
                <a:schemeClr val="tx1"/>
              </a:solidFill>
              <a:cs typeface="Calibri"/>
            </a:endParaRPr>
          </a:p>
          <a:p>
            <a:pPr lvl="0" rtl="0"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An optimization and NP-Hard problem​</a:t>
            </a:r>
          </a:p>
          <a:p>
            <a:pPr lvl="0" rtl="0"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There are n items with a weight and value. The knapsack has a cap weight which the weight of all the items exceeds​</a:t>
            </a:r>
          </a:p>
          <a:p>
            <a:pPr lvl="0" rtl="0"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Goal is to maximize the value in the Knapsack​</a:t>
            </a:r>
          </a:p>
          <a:p>
            <a:pPr rtl="0"/>
            <a:r>
              <a:rPr lang="en-US" sz="3600" b="1" dirty="0">
                <a:solidFill>
                  <a:schemeClr val="tx1"/>
                </a:solidFill>
                <a:latin typeface="Calibri"/>
                <a:ea typeface="Segoe UI"/>
                <a:cs typeface="Segoe UI"/>
              </a:rPr>
              <a:t>Genetic Algorithm:​</a:t>
            </a:r>
            <a:endParaRPr lang="en-US" sz="3600" b="1">
              <a:solidFill>
                <a:schemeClr val="tx1"/>
              </a:solidFill>
              <a:latin typeface="Calibri"/>
              <a:ea typeface="Segoe UI"/>
              <a:cs typeface="Segoe UI"/>
            </a:endParaRPr>
          </a:p>
          <a:p>
            <a:pPr lvl="0" rtl="0"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Type of Evolutionary Algorithm which are machine learning algorithms based on the Theory of Evolution​</a:t>
            </a:r>
          </a:p>
          <a:p>
            <a:pPr lvl="0" rtl="0"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Used to solve optimization Problems</a:t>
            </a: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endParaRPr lang="en-US" sz="3600" dirty="0">
              <a:solidFill>
                <a:schemeClr val="tx1"/>
              </a:solidFill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3600" dirty="0">
              <a:solidFill>
                <a:schemeClr val="tx1"/>
              </a:solidFill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3600" b="1" dirty="0">
                <a:solidFill>
                  <a:schemeClr val="tx1"/>
                </a:solidFill>
                <a:cs typeface="Calibri"/>
              </a:rPr>
              <a:t>Important Terminology:</a:t>
            </a:r>
            <a:endParaRPr lang="en-US" sz="3600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solidFill>
                  <a:schemeClr val="tx1"/>
                </a:solidFill>
                <a:cs typeface="Calibri"/>
              </a:rPr>
              <a:t>Gene:  a section of the solution that encodes a specific element of that solution</a:t>
            </a:r>
            <a:endParaRPr lang="en-US" sz="3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solidFill>
                  <a:schemeClr val="tx1"/>
                </a:solidFill>
                <a:cs typeface="Calibri"/>
              </a:rPr>
              <a:t>Individual:  A solution to the problem </a:t>
            </a:r>
            <a:endParaRPr lang="en-US" sz="3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solidFill>
                  <a:schemeClr val="tx1"/>
                </a:solidFill>
                <a:cs typeface="Calibri"/>
              </a:rPr>
              <a:t>Population: a collection of all current solutions</a:t>
            </a:r>
            <a:endParaRPr lang="en-US" sz="3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solidFill>
                  <a:schemeClr val="tx1"/>
                </a:solidFill>
                <a:cs typeface="Calibri"/>
              </a:rPr>
              <a:t>Fitness: how well adapted the individual is to the solution space</a:t>
            </a:r>
            <a:endParaRPr lang="en-US" sz="3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solidFill>
                  <a:schemeClr val="tx1"/>
                </a:solidFill>
                <a:cs typeface="Calibri"/>
              </a:rPr>
              <a:t>Solution-Space: Represents all possible solutions. It is determined by the fitness function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46955A22-1F62-9BDE-AFBA-94160CBF1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237" y="11230986"/>
            <a:ext cx="5229902" cy="4964356"/>
          </a:xfrm>
          <a:prstGeom prst="rect">
            <a:avLst/>
          </a:prstGeom>
        </p:spPr>
      </p:pic>
      <p:pic>
        <p:nvPicPr>
          <p:cNvPr id="2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7B665F16-1FBE-469E-E03C-8C03A19FB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87" y="11034670"/>
            <a:ext cx="5670062" cy="485726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D42F1-17D2-731E-23FE-B12DF9C0D8C1}"/>
              </a:ext>
            </a:extLst>
          </p:cNvPr>
          <p:cNvSpPr/>
          <p:nvPr/>
        </p:nvSpPr>
        <p:spPr>
          <a:xfrm>
            <a:off x="211312" y="21659369"/>
            <a:ext cx="11833411" cy="5763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EEAE1-B5EC-1967-F0BB-DEEC154F53FD}"/>
              </a:ext>
            </a:extLst>
          </p:cNvPr>
          <p:cNvSpPr txBox="1"/>
          <p:nvPr/>
        </p:nvSpPr>
        <p:spPr>
          <a:xfrm>
            <a:off x="786786" y="21524230"/>
            <a:ext cx="10657197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0" dirty="0">
                <a:cs typeface="Calibri"/>
              </a:rPr>
              <a:t>Methods</a:t>
            </a:r>
          </a:p>
          <a:p>
            <a:r>
              <a:rPr lang="en-US" sz="3600" b="1" dirty="0">
                <a:cs typeface="Calibri"/>
              </a:rPr>
              <a:t>Pieces that Make Up the Algorithm:</a:t>
            </a:r>
          </a:p>
          <a:p>
            <a:endParaRPr lang="en-US" sz="3200" dirty="0">
              <a:cs typeface="Calibri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29C5A76C-CB77-AD23-5C28-537C5EDFB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680" y="23279936"/>
            <a:ext cx="10231047" cy="3923076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66A81B-9FCB-B5AA-53FA-2A06D77F76BB}"/>
              </a:ext>
            </a:extLst>
          </p:cNvPr>
          <p:cNvSpPr/>
          <p:nvPr/>
        </p:nvSpPr>
        <p:spPr>
          <a:xfrm>
            <a:off x="12342479" y="3784387"/>
            <a:ext cx="11871831" cy="3342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>
                <a:cs typeface="Calibri"/>
              </a:rPr>
              <a:t>Experiments:</a:t>
            </a:r>
            <a:endParaRPr lang="en-US" sz="3600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3600" dirty="0">
                <a:cs typeface="Calibri"/>
              </a:rPr>
              <a:t>Each experiment was run 100 times, with the values averaged across the runs</a:t>
            </a:r>
            <a:endParaRPr lang="en-US" sz="36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3600" dirty="0">
                <a:cs typeface="Calibri"/>
              </a:rPr>
              <a:t>Each run had the same number of generations and 100 individuals</a:t>
            </a:r>
            <a:endParaRPr lang="en-US" sz="3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17B528-B928-AC4B-E74B-374CE87AAC0C}"/>
              </a:ext>
            </a:extLst>
          </p:cNvPr>
          <p:cNvSpPr/>
          <p:nvPr/>
        </p:nvSpPr>
        <p:spPr>
          <a:xfrm>
            <a:off x="12390503" y="7203780"/>
            <a:ext cx="11833411" cy="202474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0" dirty="0">
                <a:ea typeface="+mn-lt"/>
                <a:cs typeface="+mn-lt"/>
              </a:rPr>
              <a:t>Results</a:t>
            </a:r>
          </a:p>
          <a:p>
            <a:r>
              <a:rPr lang="en-US" sz="3600" b="1" dirty="0">
                <a:cs typeface="Calibri"/>
              </a:rPr>
              <a:t>Self-Adaptive vs Static Mutation Rate</a:t>
            </a:r>
            <a:endParaRPr lang="en-US" sz="36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3600" dirty="0">
                <a:cs typeface="Calibri"/>
              </a:rPr>
              <a:t>Past Reasearch has shown that self-adaptive outperforms static (Back &amp; Schutz)</a:t>
            </a:r>
            <a:endParaRPr lang="en-US" sz="3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3600" dirty="0">
                <a:cs typeface="Calibri"/>
              </a:rPr>
              <a:t>Initial results indicate that my static outperformed my self-adaptive mutation rate. This was because the self-adaptive mutation rate went below the ideal</a:t>
            </a:r>
            <a:endParaRPr lang="en-US" sz="3600" dirty="0"/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ea typeface="+mn-lt"/>
                <a:cs typeface="+mn-lt"/>
              </a:rPr>
              <a:t>Looking back at the research, past research put the floor of the mutation rate 1/n. Added this floor meant that the self-adaptive was outperforming the static mutation rate</a:t>
            </a:r>
            <a:endParaRPr lang="en-US" sz="4000">
              <a:cs typeface="Calibri"/>
            </a:endParaRPr>
          </a:p>
          <a:p>
            <a:endParaRPr lang="en-US" sz="7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pic>
        <p:nvPicPr>
          <p:cNvPr id="11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4E3AD63-1062-290A-655C-7AC255807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34178" y="12112477"/>
            <a:ext cx="9249032" cy="6183577"/>
          </a:xfrm>
          <a:prstGeom prst="rect">
            <a:avLst/>
          </a:prstGeom>
        </p:spPr>
      </p:pic>
      <p:pic>
        <p:nvPicPr>
          <p:cNvPr id="13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469674-76AE-C671-F011-96988EE8D5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4175" y="20816688"/>
            <a:ext cx="9630895" cy="60556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9E2189-EEDA-E0B4-DA14-BFC04D3E0B2C}"/>
              </a:ext>
            </a:extLst>
          </p:cNvPr>
          <p:cNvSpPr/>
          <p:nvPr/>
        </p:nvSpPr>
        <p:spPr>
          <a:xfrm>
            <a:off x="24512066" y="3784386"/>
            <a:ext cx="11871831" cy="20055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However, the ideal mutation rate for the static mutation rate is 1/n which raises some questions about how the self-adaptive mutation rate works if it needs to have a floor at 1/n</a:t>
            </a:r>
          </a:p>
          <a:p>
            <a:endParaRPr lang="en-US" sz="3600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dirty="0">
                <a:cs typeface="Calibri" panose="020F0502020204030204"/>
              </a:rPr>
              <a:t>Gene Specific Mutation Rates</a:t>
            </a:r>
            <a:endParaRPr lang="en-US" sz="3600" b="1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cs typeface="Calibri" panose="020F0502020204030204"/>
              </a:rPr>
              <a:t>A Mutation Rate for Each Gene</a:t>
            </a:r>
            <a:endParaRPr lang="en-US" sz="36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cs typeface="Calibri" panose="020F0502020204030204"/>
              </a:rPr>
              <a:t>Stepping out of Evolution: The mutation rate is more likely to be increased if mutating that individual had a positive effect and decreased if it has a negative effect. This is done by shifting the normal distribution mutation rates are pulled from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dirty="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cs typeface="Calibri" panose="020F0502020204030204"/>
              </a:rPr>
              <a:t>Performs below the static and self-adaptive individuals</a:t>
            </a:r>
            <a:endParaRPr lang="en-US" sz="36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cs typeface="Calibri" panose="020F0502020204030204"/>
              </a:rPr>
              <a:t>The average mutation rate ends around 0.07, while static and self-adaptive end around 0.003 and 0.004 respectively. More research is needed to understand why</a:t>
            </a:r>
            <a:endParaRPr lang="en-US" dirty="0"/>
          </a:p>
        </p:txBody>
      </p:sp>
      <p:pic>
        <p:nvPicPr>
          <p:cNvPr id="15" name="Picture 16" descr="Chart&#10;&#10;Description automatically generated">
            <a:extLst>
              <a:ext uri="{FF2B5EF4-FFF2-40B4-BE49-F238E27FC236}">
                <a16:creationId xmlns:a16="http://schemas.microsoft.com/office/drawing/2014/main" id="{BD1A0E93-6CB5-0BB3-32F3-35EFA5B34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98539" y="11048720"/>
            <a:ext cx="8134110" cy="3631266"/>
          </a:xfrm>
          <a:prstGeom prst="rect">
            <a:avLst/>
          </a:prstGeom>
        </p:spPr>
      </p:pic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7D7095D-2E1C-D34C-0079-A64C3D3C04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53549" y="17495278"/>
            <a:ext cx="9793300" cy="599342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1D41CD-ABFC-DFE7-E0E2-6ECBF238FB26}"/>
              </a:ext>
            </a:extLst>
          </p:cNvPr>
          <p:cNvSpPr/>
          <p:nvPr/>
        </p:nvSpPr>
        <p:spPr>
          <a:xfrm>
            <a:off x="24531278" y="23839714"/>
            <a:ext cx="11910251" cy="3342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0" dirty="0">
                <a:solidFill>
                  <a:schemeClr val="tx1"/>
                </a:solidFill>
                <a:cs typeface="Calibri"/>
              </a:rPr>
              <a:t>References: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tx1"/>
                </a:solidFill>
                <a:cs typeface="Calibri"/>
              </a:rPr>
              <a:t>Bäck, T &amp; Schutz, M (1996). Intelligent mutation rate control in canonical genetic algorithms. Foundations of Intelligent Systems, 158-167. Retrieved September 11, 2022 from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>
                <a:cs typeface="Calibri"/>
                <a:hlinkClick r:id="rId11"/>
              </a:rPr>
              <a:t>https://link.springer.com/chapter/10.1007/3-540-61286-6_141</a:t>
            </a:r>
            <a:r>
              <a:rPr lang="en-US" sz="1600" dirty="0">
                <a:cs typeface="Calibri"/>
              </a:rPr>
              <a:t>. 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tx1"/>
                </a:solidFill>
                <a:cs typeface="Calibri"/>
              </a:rPr>
              <a:t>Buchanan, A., Triant, M., &amp; </a:t>
            </a:r>
            <a:r>
              <a:rPr lang="en-US" sz="1600" dirty="0" err="1">
                <a:solidFill>
                  <a:schemeClr val="tx1"/>
                </a:solidFill>
                <a:cs typeface="Calibri"/>
              </a:rPr>
              <a:t>Bedau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, M (2004). Flexible balance of Evolutionary Novelty and Memory in the Face of Environmental Catastrophes. Reed College. Retrieved March 27, 2023 from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>
                <a:cs typeface="Calibri"/>
                <a:hlinkClick r:id="rId12"/>
              </a:rPr>
              <a:t>https://people.reed.edu/~mab/publications/papers/alife9.pdf</a:t>
            </a:r>
            <a:r>
              <a:rPr lang="en-US" sz="16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544</cp:revision>
  <dcterms:created xsi:type="dcterms:W3CDTF">2023-04-06T13:22:07Z</dcterms:created>
  <dcterms:modified xsi:type="dcterms:W3CDTF">2023-04-07T02:32:58Z</dcterms:modified>
</cp:coreProperties>
</file>