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8" r:id="rId1"/>
  </p:sldMasterIdLst>
  <p:sldIdLst>
    <p:sldId id="256" r:id="rId2"/>
    <p:sldId id="261" r:id="rId3"/>
    <p:sldId id="259" r:id="rId4"/>
    <p:sldId id="260" r:id="rId5"/>
    <p:sldId id="258" r:id="rId6"/>
  </p:sldIdLst>
  <p:sldSz cx="33375600" cy="22402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019"/>
    <a:srgbClr val="FFE8CB"/>
    <a:srgbClr val="FFF4E7"/>
    <a:srgbClr val="FFC929"/>
    <a:srgbClr val="FFD4DC"/>
    <a:srgbClr val="FFC4ED"/>
    <a:srgbClr val="E4D6FF"/>
    <a:srgbClr val="FFE345"/>
    <a:srgbClr val="FF6A00"/>
    <a:srgbClr val="6D6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D3083-2DFB-FC6C-400A-EBF50FE6BEE7}" v="77" dt="2023-03-31T18:46:21.446"/>
    <p1510:client id="{1B21C0B9-D3A2-09FB-AFAE-0488F08B522F}" v="356" dt="2023-04-06T22:32:39.757"/>
    <p1510:client id="{1E137D41-C89D-BB9F-917F-760317BE6F8D}" v="296" dt="2023-03-31T23:37:15.357"/>
    <p1510:client id="{2515BD4B-C489-41F3-299F-7939131848FE}" v="217" dt="2023-04-06T21:31:48.339"/>
    <p1510:client id="{29EE7F88-8172-A3FE-CD3B-0F91CB567522}" v="420" dt="2023-04-03T04:39:54.155"/>
    <p1510:client id="{2C85491B-CE06-88B9-10B2-FAAFE4EF399F}" v="1059" dt="2023-04-05T04:40:04.017"/>
    <p1510:client id="{360EFA6B-F7E4-7F8B-1335-CCE6C8155B79}" v="239" dt="2023-04-05T03:51:38.193"/>
    <p1510:client id="{3CFA81E4-AF05-E615-46F4-A77DB7AA585B}" v="490" dt="2023-04-07T00:15:33.124"/>
    <p1510:client id="{47C430AA-4130-15D4-3A07-0B450232FC85}" v="18" dt="2023-03-31T18:25:02.159"/>
    <p1510:client id="{49B58A10-CB0B-B161-B9E0-082A8995A830}" v="197" dt="2023-04-06T22:38:27.341"/>
    <p1510:client id="{512F194C-94C1-6AA7-D36C-D5B49168A4C3}" v="6" dt="2023-04-04T01:48:55.256"/>
    <p1510:client id="{67328C1D-9047-FFE8-1011-C1B7B414B7EE}" v="1343" dt="2023-04-03T05:34:21.496"/>
    <p1510:client id="{689FD9D8-01AE-FCFD-BE63-2A59C9D0558C}" v="122" dt="2023-04-06T22:04:27.688"/>
    <p1510:client id="{6C03BA9D-3A5F-4715-B48B-389E518A8843}" v="619" dt="2023-04-06T22:14:58.319"/>
    <p1510:client id="{77B10140-F0FC-44C9-3079-C69214CF49D1}" v="2332" dt="2023-04-07T00:10:49.204"/>
    <p1510:client id="{8A7A0D83-BF49-BE27-B37E-E3093850B2B1}" v="343" dt="2023-04-06T22:04:00.142"/>
    <p1510:client id="{9B3E823A-022A-14D1-F2B7-04AB78B6EFF2}" v="138" dt="2023-04-07T00:17:20.493"/>
    <p1510:client id="{A445AE94-B7AC-FEA7-123D-BF686B341D4F}" v="1222" dt="2023-04-04T04:25:21.712"/>
    <p1510:client id="{A7F71B0B-883D-6AC4-FA65-66D6E1E46F2B}" v="46" dt="2023-04-03T00:35:16.662"/>
    <p1510:client id="{BB5268E4-224B-E5C4-FCC0-88B70815B2FD}" v="483" dt="2023-03-31T18:46:55.634"/>
    <p1510:client id="{C1D5A732-3640-A136-2912-574AC2778E07}" v="1091" dt="2023-04-04T05:00:18.028"/>
    <p1510:client id="{C2D1F695-BA33-A734-E0F1-0F26F85549EA}" v="1646" vWet="1647" dt="2023-04-06T21:58:02.865"/>
    <p1510:client id="{C318225A-1F5B-B25A-0AB0-D55B4CEE743D}" v="43" dt="2023-04-07T00:20:09.367"/>
    <p1510:client id="{CE527061-B44A-C2ED-DCFC-88ABCFA521D7}" v="31" dt="2023-04-06T21:35:24.552"/>
    <p1510:client id="{D07E24A5-0AAF-9C99-A573-B79EF55770C9}" v="1118" dt="2023-04-06T18:49:55.609"/>
    <p1510:client id="{EDB55FCC-FC96-F59A-6104-D1D4F3C7FC5F}" v="301" dt="2023-04-01T16:08:10.545"/>
    <p1510:client id="{F78BF0CD-5DBF-E2CB-A083-8BC1463A0208}" v="291" dt="2023-03-31T18:46:07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170" y="3666386"/>
            <a:ext cx="28369260" cy="7799493"/>
          </a:xfrm>
        </p:spPr>
        <p:txBody>
          <a:bodyPr anchor="b"/>
          <a:lstStyle>
            <a:lvl1pPr algn="ctr">
              <a:defRPr sz="89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950" y="11766657"/>
            <a:ext cx="25031700" cy="5408823"/>
          </a:xfrm>
        </p:spPr>
        <p:txBody>
          <a:bodyPr/>
          <a:lstStyle>
            <a:lvl1pPr marL="0" indent="0" algn="ctr">
              <a:buNone/>
              <a:defRPr sz="3576"/>
            </a:lvl1pPr>
            <a:lvl2pPr marL="681137" indent="0" algn="ctr">
              <a:buNone/>
              <a:defRPr sz="2980"/>
            </a:lvl2pPr>
            <a:lvl3pPr marL="1362273" indent="0" algn="ctr">
              <a:buNone/>
              <a:defRPr sz="2682"/>
            </a:lvl3pPr>
            <a:lvl4pPr marL="2043410" indent="0" algn="ctr">
              <a:buNone/>
              <a:defRPr sz="2384"/>
            </a:lvl4pPr>
            <a:lvl5pPr marL="2724546" indent="0" algn="ctr">
              <a:buNone/>
              <a:defRPr sz="2384"/>
            </a:lvl5pPr>
            <a:lvl6pPr marL="3405683" indent="0" algn="ctr">
              <a:buNone/>
              <a:defRPr sz="2384"/>
            </a:lvl6pPr>
            <a:lvl7pPr marL="4086819" indent="0" algn="ctr">
              <a:buNone/>
              <a:defRPr sz="2384"/>
            </a:lvl7pPr>
            <a:lvl8pPr marL="4767956" indent="0" algn="ctr">
              <a:buNone/>
              <a:defRPr sz="2384"/>
            </a:lvl8pPr>
            <a:lvl9pPr marL="5449092" indent="0" algn="ctr">
              <a:buNone/>
              <a:defRPr sz="238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84415" y="1192742"/>
            <a:ext cx="7196614" cy="18985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574" y="1192742"/>
            <a:ext cx="21172646" cy="189853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191" y="5585149"/>
            <a:ext cx="28786455" cy="9318941"/>
          </a:xfrm>
        </p:spPr>
        <p:txBody>
          <a:bodyPr anchor="b"/>
          <a:lstStyle>
            <a:lvl1pPr>
              <a:defRPr sz="89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7191" y="14992251"/>
            <a:ext cx="28786455" cy="4900611"/>
          </a:xfrm>
        </p:spPr>
        <p:txBody>
          <a:bodyPr/>
          <a:lstStyle>
            <a:lvl1pPr marL="0" indent="0">
              <a:buNone/>
              <a:defRPr sz="3576">
                <a:solidFill>
                  <a:schemeClr val="tx1"/>
                </a:solidFill>
              </a:defRPr>
            </a:lvl1pPr>
            <a:lvl2pPr marL="681137" indent="0">
              <a:buNone/>
              <a:defRPr sz="2980">
                <a:solidFill>
                  <a:schemeClr val="tx1">
                    <a:tint val="75000"/>
                  </a:schemeClr>
                </a:solidFill>
              </a:defRPr>
            </a:lvl2pPr>
            <a:lvl3pPr marL="1362273" indent="0">
              <a:buNone/>
              <a:defRPr sz="2682">
                <a:solidFill>
                  <a:schemeClr val="tx1">
                    <a:tint val="75000"/>
                  </a:schemeClr>
                </a:solidFill>
              </a:defRPr>
            </a:lvl3pPr>
            <a:lvl4pPr marL="2043410" indent="0">
              <a:buNone/>
              <a:defRPr sz="2384">
                <a:solidFill>
                  <a:schemeClr val="tx1">
                    <a:tint val="75000"/>
                  </a:schemeClr>
                </a:solidFill>
              </a:defRPr>
            </a:lvl4pPr>
            <a:lvl5pPr marL="2724546" indent="0">
              <a:buNone/>
              <a:defRPr sz="2384">
                <a:solidFill>
                  <a:schemeClr val="tx1">
                    <a:tint val="75000"/>
                  </a:schemeClr>
                </a:solidFill>
              </a:defRPr>
            </a:lvl5pPr>
            <a:lvl6pPr marL="3405683" indent="0">
              <a:buNone/>
              <a:defRPr sz="2384">
                <a:solidFill>
                  <a:schemeClr val="tx1">
                    <a:tint val="75000"/>
                  </a:schemeClr>
                </a:solidFill>
              </a:defRPr>
            </a:lvl6pPr>
            <a:lvl7pPr marL="4086819" indent="0">
              <a:buNone/>
              <a:defRPr sz="2384">
                <a:solidFill>
                  <a:schemeClr val="tx1">
                    <a:tint val="75000"/>
                  </a:schemeClr>
                </a:solidFill>
              </a:defRPr>
            </a:lvl7pPr>
            <a:lvl8pPr marL="4767956" indent="0">
              <a:buNone/>
              <a:defRPr sz="2384">
                <a:solidFill>
                  <a:schemeClr val="tx1">
                    <a:tint val="75000"/>
                  </a:schemeClr>
                </a:solidFill>
              </a:defRPr>
            </a:lvl8pPr>
            <a:lvl9pPr marL="5449092" indent="0">
              <a:buNone/>
              <a:defRPr sz="2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573" y="5963708"/>
            <a:ext cx="14184630" cy="14214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6398" y="5963708"/>
            <a:ext cx="14184630" cy="14214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0" y="1192747"/>
            <a:ext cx="28786455" cy="4330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23" y="5491799"/>
            <a:ext cx="14119441" cy="2691446"/>
          </a:xfrm>
        </p:spPr>
        <p:txBody>
          <a:bodyPr anchor="b"/>
          <a:lstStyle>
            <a:lvl1pPr marL="0" indent="0">
              <a:buNone/>
              <a:defRPr sz="3576" b="1"/>
            </a:lvl1pPr>
            <a:lvl2pPr marL="681137" indent="0">
              <a:buNone/>
              <a:defRPr sz="2980" b="1"/>
            </a:lvl2pPr>
            <a:lvl3pPr marL="1362273" indent="0">
              <a:buNone/>
              <a:defRPr sz="2682" b="1"/>
            </a:lvl3pPr>
            <a:lvl4pPr marL="2043410" indent="0">
              <a:buNone/>
              <a:defRPr sz="2384" b="1"/>
            </a:lvl4pPr>
            <a:lvl5pPr marL="2724546" indent="0">
              <a:buNone/>
              <a:defRPr sz="2384" b="1"/>
            </a:lvl5pPr>
            <a:lvl6pPr marL="3405683" indent="0">
              <a:buNone/>
              <a:defRPr sz="2384" b="1"/>
            </a:lvl6pPr>
            <a:lvl7pPr marL="4086819" indent="0">
              <a:buNone/>
              <a:defRPr sz="2384" b="1"/>
            </a:lvl7pPr>
            <a:lvl8pPr marL="4767956" indent="0">
              <a:buNone/>
              <a:defRPr sz="2384" b="1"/>
            </a:lvl8pPr>
            <a:lvl9pPr marL="5449092" indent="0">
              <a:buNone/>
              <a:defRPr sz="2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923" y="8183245"/>
            <a:ext cx="14119441" cy="12036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6399" y="5491799"/>
            <a:ext cx="14188977" cy="2691446"/>
          </a:xfrm>
        </p:spPr>
        <p:txBody>
          <a:bodyPr anchor="b"/>
          <a:lstStyle>
            <a:lvl1pPr marL="0" indent="0">
              <a:buNone/>
              <a:defRPr sz="3576" b="1"/>
            </a:lvl1pPr>
            <a:lvl2pPr marL="681137" indent="0">
              <a:buNone/>
              <a:defRPr sz="2980" b="1"/>
            </a:lvl2pPr>
            <a:lvl3pPr marL="1362273" indent="0">
              <a:buNone/>
              <a:defRPr sz="2682" b="1"/>
            </a:lvl3pPr>
            <a:lvl4pPr marL="2043410" indent="0">
              <a:buNone/>
              <a:defRPr sz="2384" b="1"/>
            </a:lvl4pPr>
            <a:lvl5pPr marL="2724546" indent="0">
              <a:buNone/>
              <a:defRPr sz="2384" b="1"/>
            </a:lvl5pPr>
            <a:lvl6pPr marL="3405683" indent="0">
              <a:buNone/>
              <a:defRPr sz="2384" b="1"/>
            </a:lvl6pPr>
            <a:lvl7pPr marL="4086819" indent="0">
              <a:buNone/>
              <a:defRPr sz="2384" b="1"/>
            </a:lvl7pPr>
            <a:lvl8pPr marL="4767956" indent="0">
              <a:buNone/>
              <a:defRPr sz="2384" b="1"/>
            </a:lvl8pPr>
            <a:lvl9pPr marL="5449092" indent="0">
              <a:buNone/>
              <a:defRPr sz="2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6399" y="8183245"/>
            <a:ext cx="14188977" cy="12036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0" y="1493520"/>
            <a:ext cx="10764500" cy="5227320"/>
          </a:xfrm>
        </p:spPr>
        <p:txBody>
          <a:bodyPr anchor="b"/>
          <a:lstStyle>
            <a:lvl1pPr>
              <a:defRPr sz="47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77" y="3225593"/>
            <a:ext cx="16896398" cy="15920508"/>
          </a:xfrm>
        </p:spPr>
        <p:txBody>
          <a:bodyPr/>
          <a:lstStyle>
            <a:lvl1pPr>
              <a:defRPr sz="4767"/>
            </a:lvl1pPr>
            <a:lvl2pPr>
              <a:defRPr sz="4171"/>
            </a:lvl2pPr>
            <a:lvl3pPr>
              <a:defRPr sz="3576"/>
            </a:lvl3pPr>
            <a:lvl4pPr>
              <a:defRPr sz="2980"/>
            </a:lvl4pPr>
            <a:lvl5pPr>
              <a:defRPr sz="2980"/>
            </a:lvl5pPr>
            <a:lvl6pPr>
              <a:defRPr sz="2980"/>
            </a:lvl6pPr>
            <a:lvl7pPr>
              <a:defRPr sz="2980"/>
            </a:lvl7pPr>
            <a:lvl8pPr>
              <a:defRPr sz="2980"/>
            </a:lvl8pPr>
            <a:lvl9pPr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0" y="6720840"/>
            <a:ext cx="10764500" cy="12451187"/>
          </a:xfrm>
        </p:spPr>
        <p:txBody>
          <a:bodyPr/>
          <a:lstStyle>
            <a:lvl1pPr marL="0" indent="0">
              <a:buNone/>
              <a:defRPr sz="2384"/>
            </a:lvl1pPr>
            <a:lvl2pPr marL="681137" indent="0">
              <a:buNone/>
              <a:defRPr sz="2086"/>
            </a:lvl2pPr>
            <a:lvl3pPr marL="1362273" indent="0">
              <a:buNone/>
              <a:defRPr sz="1788"/>
            </a:lvl3pPr>
            <a:lvl4pPr marL="2043410" indent="0">
              <a:buNone/>
              <a:defRPr sz="1490"/>
            </a:lvl4pPr>
            <a:lvl5pPr marL="2724546" indent="0">
              <a:buNone/>
              <a:defRPr sz="1490"/>
            </a:lvl5pPr>
            <a:lvl6pPr marL="3405683" indent="0">
              <a:buNone/>
              <a:defRPr sz="1490"/>
            </a:lvl6pPr>
            <a:lvl7pPr marL="4086819" indent="0">
              <a:buNone/>
              <a:defRPr sz="1490"/>
            </a:lvl7pPr>
            <a:lvl8pPr marL="4767956" indent="0">
              <a:buNone/>
              <a:defRPr sz="1490"/>
            </a:lvl8pPr>
            <a:lvl9pPr marL="5449092" indent="0">
              <a:buNone/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8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0" y="1493520"/>
            <a:ext cx="10764500" cy="5227320"/>
          </a:xfrm>
        </p:spPr>
        <p:txBody>
          <a:bodyPr anchor="b"/>
          <a:lstStyle>
            <a:lvl1pPr>
              <a:defRPr sz="47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8977" y="3225593"/>
            <a:ext cx="16896398" cy="15920508"/>
          </a:xfrm>
        </p:spPr>
        <p:txBody>
          <a:bodyPr anchor="t"/>
          <a:lstStyle>
            <a:lvl1pPr marL="0" indent="0">
              <a:buNone/>
              <a:defRPr sz="4767"/>
            </a:lvl1pPr>
            <a:lvl2pPr marL="681137" indent="0">
              <a:buNone/>
              <a:defRPr sz="4171"/>
            </a:lvl2pPr>
            <a:lvl3pPr marL="1362273" indent="0">
              <a:buNone/>
              <a:defRPr sz="3576"/>
            </a:lvl3pPr>
            <a:lvl4pPr marL="2043410" indent="0">
              <a:buNone/>
              <a:defRPr sz="2980"/>
            </a:lvl4pPr>
            <a:lvl5pPr marL="2724546" indent="0">
              <a:buNone/>
              <a:defRPr sz="2980"/>
            </a:lvl5pPr>
            <a:lvl6pPr marL="3405683" indent="0">
              <a:buNone/>
              <a:defRPr sz="2980"/>
            </a:lvl6pPr>
            <a:lvl7pPr marL="4086819" indent="0">
              <a:buNone/>
              <a:defRPr sz="2980"/>
            </a:lvl7pPr>
            <a:lvl8pPr marL="4767956" indent="0">
              <a:buNone/>
              <a:defRPr sz="2980"/>
            </a:lvl8pPr>
            <a:lvl9pPr marL="5449092" indent="0">
              <a:buNone/>
              <a:defRPr sz="2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0" y="6720840"/>
            <a:ext cx="10764500" cy="12451187"/>
          </a:xfrm>
        </p:spPr>
        <p:txBody>
          <a:bodyPr/>
          <a:lstStyle>
            <a:lvl1pPr marL="0" indent="0">
              <a:buNone/>
              <a:defRPr sz="2384"/>
            </a:lvl1pPr>
            <a:lvl2pPr marL="681137" indent="0">
              <a:buNone/>
              <a:defRPr sz="2086"/>
            </a:lvl2pPr>
            <a:lvl3pPr marL="1362273" indent="0">
              <a:buNone/>
              <a:defRPr sz="1788"/>
            </a:lvl3pPr>
            <a:lvl4pPr marL="2043410" indent="0">
              <a:buNone/>
              <a:defRPr sz="1490"/>
            </a:lvl4pPr>
            <a:lvl5pPr marL="2724546" indent="0">
              <a:buNone/>
              <a:defRPr sz="1490"/>
            </a:lvl5pPr>
            <a:lvl6pPr marL="3405683" indent="0">
              <a:buNone/>
              <a:defRPr sz="1490"/>
            </a:lvl6pPr>
            <a:lvl7pPr marL="4086819" indent="0">
              <a:buNone/>
              <a:defRPr sz="1490"/>
            </a:lvl7pPr>
            <a:lvl8pPr marL="4767956" indent="0">
              <a:buNone/>
              <a:defRPr sz="1490"/>
            </a:lvl8pPr>
            <a:lvl9pPr marL="5449092" indent="0">
              <a:buNone/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573" y="1192747"/>
            <a:ext cx="28786455" cy="433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573" y="5963708"/>
            <a:ext cx="28786455" cy="1421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573" y="20764081"/>
            <a:ext cx="7509510" cy="1192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5668" y="20764081"/>
            <a:ext cx="11264265" cy="1192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71518" y="20764081"/>
            <a:ext cx="7509510" cy="1192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github.com/huggingface/transformers/issues/20055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huggingface.co/docs/optimum/bettertransformer/tutorials/contribute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github.com/huggingface/transformers/issues/18926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github.com/huggingface/transformers/issues/17935" TargetMode="External"/><Relationship Id="rId20" Type="http://schemas.openxmlformats.org/officeDocument/2006/relationships/hyperlink" Target="https://github.com/huggingface/transformers/issues/2173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3.jpeg"/><Relationship Id="rId5" Type="http://schemas.openxmlformats.org/officeDocument/2006/relationships/image" Target="../media/image4.png"/><Relationship Id="rId15" Type="http://schemas.openxmlformats.org/officeDocument/2006/relationships/hyperlink" Target="https://github.com/huggingface/transformers/issues/16059" TargetMode="External"/><Relationship Id="rId23" Type="http://schemas.openxmlformats.org/officeDocument/2006/relationships/hyperlink" Target="https://github.com/huggingface/optimum/pull/520" TargetMode="External"/><Relationship Id="rId10" Type="http://schemas.openxmlformats.org/officeDocument/2006/relationships/image" Target="../media/image9.png"/><Relationship Id="rId19" Type="http://schemas.openxmlformats.org/officeDocument/2006/relationships/hyperlink" Target="https://github.com/huggingface/transformers/issues/20372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github.com/huggingface/transformers/issues/14642" TargetMode="External"/><Relationship Id="rId22" Type="http://schemas.openxmlformats.org/officeDocument/2006/relationships/hyperlink" Target="https://www.tensorflow.org/xl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uggingface/transformers/issues/21737" TargetMode="External"/><Relationship Id="rId3" Type="http://schemas.openxmlformats.org/officeDocument/2006/relationships/hyperlink" Target="https://github.com/huggingface/transformers/issues/16059" TargetMode="External"/><Relationship Id="rId7" Type="http://schemas.openxmlformats.org/officeDocument/2006/relationships/hyperlink" Target="https://github.com/huggingface/transformers/issues/20372" TargetMode="External"/><Relationship Id="rId2" Type="http://schemas.openxmlformats.org/officeDocument/2006/relationships/hyperlink" Target="https://github.com/huggingface/transformers/issues/146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ggingface/transformers/issues/20055" TargetMode="External"/><Relationship Id="rId5" Type="http://schemas.openxmlformats.org/officeDocument/2006/relationships/hyperlink" Target="https://github.com/huggingface/transformers/issues/18926" TargetMode="External"/><Relationship Id="rId4" Type="http://schemas.openxmlformats.org/officeDocument/2006/relationships/hyperlink" Target="https://github.com/huggingface/transformers/issues/1793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EFBAEF6-E0F2-761E-D8E3-F2CF2282082E}"/>
              </a:ext>
            </a:extLst>
          </p:cNvPr>
          <p:cNvGrpSpPr/>
          <p:nvPr/>
        </p:nvGrpSpPr>
        <p:grpSpPr>
          <a:xfrm>
            <a:off x="24541503" y="14304641"/>
            <a:ext cx="8309206" cy="3820190"/>
            <a:chOff x="24522764" y="13742228"/>
            <a:chExt cx="8346684" cy="4532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F50C1-DB35-F516-5A8A-D440DAAE3C4A}"/>
                </a:ext>
              </a:extLst>
            </p:cNvPr>
            <p:cNvSpPr/>
            <p:nvPr/>
          </p:nvSpPr>
          <p:spPr>
            <a:xfrm>
              <a:off x="24522764" y="14079675"/>
              <a:ext cx="8168898" cy="4195132"/>
            </a:xfrm>
            <a:prstGeom prst="rect">
              <a:avLst/>
            </a:prstGeom>
            <a:solidFill>
              <a:srgbClr val="FFC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7556D6-EADF-8A1B-9D51-04BFE6C5B03D}"/>
                </a:ext>
              </a:extLst>
            </p:cNvPr>
            <p:cNvSpPr/>
            <p:nvPr/>
          </p:nvSpPr>
          <p:spPr>
            <a:xfrm>
              <a:off x="24663069" y="13742228"/>
              <a:ext cx="8206379" cy="4382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0AAAE-BB5D-97A2-3453-E0C1777D245B}"/>
              </a:ext>
            </a:extLst>
          </p:cNvPr>
          <p:cNvGrpSpPr/>
          <p:nvPr/>
        </p:nvGrpSpPr>
        <p:grpSpPr>
          <a:xfrm>
            <a:off x="24562975" y="3106162"/>
            <a:ext cx="8268999" cy="10486067"/>
            <a:chOff x="24600455" y="3106162"/>
            <a:chExt cx="8268999" cy="104860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8A3A0-E89D-6F8B-4142-4C6F0C182075}"/>
                </a:ext>
              </a:extLst>
            </p:cNvPr>
            <p:cNvSpPr/>
            <p:nvPr/>
          </p:nvSpPr>
          <p:spPr>
            <a:xfrm>
              <a:off x="24600455" y="3406114"/>
              <a:ext cx="7978765" cy="10186115"/>
            </a:xfrm>
            <a:prstGeom prst="rect">
              <a:avLst/>
            </a:prstGeom>
            <a:solidFill>
              <a:srgbClr val="FFD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1B65A1-1775-3D47-B168-DE6080DF0617}"/>
                </a:ext>
              </a:extLst>
            </p:cNvPr>
            <p:cNvSpPr/>
            <p:nvPr/>
          </p:nvSpPr>
          <p:spPr>
            <a:xfrm>
              <a:off x="24759508" y="3106162"/>
              <a:ext cx="8109946" cy="10317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85136-B305-B71C-9A81-A573752F75C0}"/>
              </a:ext>
            </a:extLst>
          </p:cNvPr>
          <p:cNvGrpSpPr/>
          <p:nvPr/>
        </p:nvGrpSpPr>
        <p:grpSpPr>
          <a:xfrm>
            <a:off x="9843358" y="9951699"/>
            <a:ext cx="14253693" cy="12040937"/>
            <a:chOff x="9843358" y="9951699"/>
            <a:chExt cx="14253693" cy="1204093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4D6B8A-D67A-9A5B-992A-7042F25ED174}"/>
                </a:ext>
              </a:extLst>
            </p:cNvPr>
            <p:cNvSpPr/>
            <p:nvPr/>
          </p:nvSpPr>
          <p:spPr>
            <a:xfrm>
              <a:off x="9843358" y="10192072"/>
              <a:ext cx="13752743" cy="11800564"/>
            </a:xfrm>
            <a:prstGeom prst="rect">
              <a:avLst/>
            </a:prstGeom>
            <a:solidFill>
              <a:srgbClr val="E4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AF6FA6B-CCB9-CF89-5B16-7A2F412D8EB1}"/>
                </a:ext>
              </a:extLst>
            </p:cNvPr>
            <p:cNvSpPr/>
            <p:nvPr/>
          </p:nvSpPr>
          <p:spPr>
            <a:xfrm>
              <a:off x="9999747" y="9951699"/>
              <a:ext cx="14097304" cy="1189958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D94D9-1C0A-ADF5-B026-3C17ED23C236}"/>
              </a:ext>
            </a:extLst>
          </p:cNvPr>
          <p:cNvGrpSpPr/>
          <p:nvPr/>
        </p:nvGrpSpPr>
        <p:grpSpPr>
          <a:xfrm>
            <a:off x="9859247" y="3095804"/>
            <a:ext cx="14237835" cy="6536990"/>
            <a:chOff x="9859247" y="3095804"/>
            <a:chExt cx="14237835" cy="653699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39FD484-A35D-2102-BDDE-6EC100CB359E}"/>
                </a:ext>
              </a:extLst>
            </p:cNvPr>
            <p:cNvSpPr/>
            <p:nvPr/>
          </p:nvSpPr>
          <p:spPr>
            <a:xfrm>
              <a:off x="9859247" y="3518358"/>
              <a:ext cx="13736892" cy="6114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CB5773-839A-0179-C384-03A1EA99D8EE}"/>
                </a:ext>
              </a:extLst>
            </p:cNvPr>
            <p:cNvSpPr/>
            <p:nvPr/>
          </p:nvSpPr>
          <p:spPr>
            <a:xfrm>
              <a:off x="9996890" y="3095804"/>
              <a:ext cx="14100192" cy="6363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2B460-1BDC-85F9-E0B9-D6FEE7F4BE54}"/>
              </a:ext>
            </a:extLst>
          </p:cNvPr>
          <p:cNvGrpSpPr/>
          <p:nvPr/>
        </p:nvGrpSpPr>
        <p:grpSpPr>
          <a:xfrm>
            <a:off x="340827" y="3087763"/>
            <a:ext cx="9021772" cy="18926947"/>
            <a:chOff x="340827" y="3087763"/>
            <a:chExt cx="9021772" cy="1892694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5469DA-85B5-8F61-195D-D7B582976663}"/>
                </a:ext>
              </a:extLst>
            </p:cNvPr>
            <p:cNvSpPr/>
            <p:nvPr/>
          </p:nvSpPr>
          <p:spPr>
            <a:xfrm>
              <a:off x="340827" y="3429575"/>
              <a:ext cx="8555997" cy="185851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5E5433-B267-6E26-9F10-98E0EBAB4843}"/>
                </a:ext>
              </a:extLst>
            </p:cNvPr>
            <p:cNvSpPr/>
            <p:nvPr/>
          </p:nvSpPr>
          <p:spPr>
            <a:xfrm>
              <a:off x="476423" y="3087763"/>
              <a:ext cx="8886176" cy="18729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A168AC-C941-17A9-1115-FBE1A7DEC105}"/>
              </a:ext>
            </a:extLst>
          </p:cNvPr>
          <p:cNvSpPr/>
          <p:nvPr/>
        </p:nvSpPr>
        <p:spPr>
          <a:xfrm>
            <a:off x="-8547" y="8262"/>
            <a:ext cx="33398085" cy="2714449"/>
          </a:xfrm>
          <a:prstGeom prst="rect">
            <a:avLst/>
          </a:prstGeom>
          <a:solidFill>
            <a:srgbClr val="F5D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4F13441F-A099-9599-86F8-2AFD123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" y="-146113"/>
            <a:ext cx="11422825" cy="3028192"/>
          </a:xfrm>
          <a:prstGeom prst="rect">
            <a:avLst/>
          </a:prstGeom>
        </p:spPr>
      </p:pic>
      <p:pic>
        <p:nvPicPr>
          <p:cNvPr id="4" name="Picture 4" descr="Logo, calendar&#10;&#10;Description automatically generated">
            <a:extLst>
              <a:ext uri="{FF2B5EF4-FFF2-40B4-BE49-F238E27FC236}">
                <a16:creationId xmlns:a16="http://schemas.microsoft.com/office/drawing/2014/main" id="{F9B3A35C-0B6B-C1A4-B5A8-99D13259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978" y="121920"/>
            <a:ext cx="2444769" cy="2494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33CADA-2027-A12C-3979-EB5AF9DBD25C}"/>
              </a:ext>
            </a:extLst>
          </p:cNvPr>
          <p:cNvSpPr txBox="1"/>
          <p:nvPr/>
        </p:nvSpPr>
        <p:spPr>
          <a:xfrm>
            <a:off x="1943303" y="3267439"/>
            <a:ext cx="62395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Calibri"/>
                <a:cs typeface="Calibri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10CC5-19F5-4785-2476-794392439C42}"/>
              </a:ext>
            </a:extLst>
          </p:cNvPr>
          <p:cNvSpPr txBox="1"/>
          <p:nvPr/>
        </p:nvSpPr>
        <p:spPr>
          <a:xfrm>
            <a:off x="25594755" y="3411663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libri"/>
                <a:cs typeface="Calibri"/>
              </a:rPr>
              <a:t>Reflection</a:t>
            </a:r>
            <a:endParaRPr lang="en-US" sz="440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86796-30E2-8F58-8E19-2ABDF318CEF3}"/>
              </a:ext>
            </a:extLst>
          </p:cNvPr>
          <p:cNvSpPr txBox="1"/>
          <p:nvPr/>
        </p:nvSpPr>
        <p:spPr>
          <a:xfrm>
            <a:off x="10209299" y="10739038"/>
            <a:ext cx="69263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#20372: </a:t>
            </a:r>
            <a:r>
              <a:rPr lang="en-US" sz="3600" b="1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BetterTransformer</a:t>
            </a: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 – Tapas 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4BE5F-DC6F-BF80-7955-B448DB5A5D97}"/>
              </a:ext>
            </a:extLst>
          </p:cNvPr>
          <p:cNvSpPr txBox="1"/>
          <p:nvPr/>
        </p:nvSpPr>
        <p:spPr>
          <a:xfrm>
            <a:off x="16981381" y="10718700"/>
            <a:ext cx="7132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#17935: XLA Generation Test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296E-4FBB-4B70-FA14-4583EC9E2E77}"/>
              </a:ext>
            </a:extLst>
          </p:cNvPr>
          <p:cNvSpPr txBox="1"/>
          <p:nvPr/>
        </p:nvSpPr>
        <p:spPr>
          <a:xfrm>
            <a:off x="18958718" y="704682"/>
            <a:ext cx="131413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latin typeface="Bahnschrift"/>
                <a:cs typeface="Calibri"/>
              </a:rPr>
              <a:t>Evan Bates, John Chu, Katie Le,</a:t>
            </a:r>
          </a:p>
          <a:p>
            <a:pPr algn="ctr"/>
            <a:r>
              <a:rPr lang="en-US" sz="4000">
                <a:latin typeface="Bahnschrift"/>
                <a:cs typeface="Calibri"/>
              </a:rPr>
              <a:t> Philip </a:t>
            </a:r>
            <a:r>
              <a:rPr lang="en-US" sz="4000" err="1">
                <a:latin typeface="Bahnschrift"/>
                <a:cs typeface="Calibri"/>
              </a:rPr>
              <a:t>Mollerus</a:t>
            </a:r>
            <a:r>
              <a:rPr lang="en-US" sz="4000">
                <a:latin typeface="Bahnschrift"/>
                <a:cs typeface="Calibri"/>
              </a:rPr>
              <a:t>, Billy Lee, Adia Wu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77B6B-AF61-A4AF-F0ED-E9623ABA379D}"/>
              </a:ext>
            </a:extLst>
          </p:cNvPr>
          <p:cNvSpPr txBox="1"/>
          <p:nvPr/>
        </p:nvSpPr>
        <p:spPr>
          <a:xfrm>
            <a:off x="13729329" y="3295299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libri"/>
                <a:cs typeface="Calibri"/>
              </a:rPr>
              <a:t>Contributions</a:t>
            </a:r>
            <a:endParaRPr lang="en-US" sz="4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00FF-208A-CDA3-C133-BA11847581BB}"/>
              </a:ext>
            </a:extLst>
          </p:cNvPr>
          <p:cNvSpPr txBox="1"/>
          <p:nvPr/>
        </p:nvSpPr>
        <p:spPr>
          <a:xfrm>
            <a:off x="26390862" y="14489060"/>
            <a:ext cx="633926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Calibri"/>
                <a:cs typeface="Calibri"/>
              </a:rPr>
              <a:t>Tools &amp; Skills Used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1CA698-E3AD-B3E2-C065-F58D3801ACFD}"/>
              </a:ext>
            </a:extLst>
          </p:cNvPr>
          <p:cNvSpPr txBox="1"/>
          <p:nvPr/>
        </p:nvSpPr>
        <p:spPr>
          <a:xfrm>
            <a:off x="25132218" y="4090410"/>
            <a:ext cx="7560900" cy="4235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Challenges</a:t>
            </a:r>
          </a:p>
          <a:p>
            <a:pPr marL="571500" indent="-571500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Non-interactive communication with open-source contributors. </a:t>
            </a:r>
          </a:p>
          <a:p>
            <a:pPr marL="571500" indent="-571500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Insufficient resources to troubleshoot Good Second Issues or Good Difficult Issues.</a:t>
            </a:r>
          </a:p>
          <a:p>
            <a:pPr marL="571500" indent="-571500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We had to familiarize ourselves with the large codebase and abstract neural network concepts in deep learning</a:t>
            </a:r>
          </a:p>
          <a:p>
            <a:pPr marL="571500" indent="-571500">
              <a:buFont typeface="Arial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02AD4-4D12-FC29-F1E6-5B2E4E9CC02B}"/>
              </a:ext>
            </a:extLst>
          </p:cNvPr>
          <p:cNvSpPr txBox="1"/>
          <p:nvPr/>
        </p:nvSpPr>
        <p:spPr>
          <a:xfrm>
            <a:off x="857772" y="4244827"/>
            <a:ext cx="8658124" cy="7786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 panose="020F0502020204030204"/>
              </a:rPr>
              <a:t>Background</a:t>
            </a:r>
            <a:r>
              <a:rPr lang="en-US" sz="2800">
                <a:latin typeface="Calibri"/>
                <a:cs typeface="Calibri" panose="020F0502020204030204"/>
              </a:rPr>
              <a:t> </a:t>
            </a:r>
            <a:endParaRPr lang="en-US" sz="2800">
              <a:latin typeface="Calibri"/>
              <a:ea typeface="+mn-lt"/>
              <a:cs typeface="+mn-lt"/>
            </a:endParaRPr>
          </a:p>
          <a:p>
            <a:r>
              <a:rPr lang="en-US" sz="2800" err="1">
                <a:latin typeface="Calibri"/>
                <a:ea typeface="+mn-lt"/>
                <a:cs typeface="+mn-lt"/>
              </a:rPr>
              <a:t>Huggingface</a:t>
            </a:r>
            <a:r>
              <a:rPr lang="en-US" sz="2800">
                <a:latin typeface="Calibri"/>
                <a:ea typeface="+mn-lt"/>
                <a:cs typeface="+mn-lt"/>
              </a:rPr>
              <a:t> Transformers is an open-source library that provides pre-trained machine learning models for various applications across text, vision, and audio. It includes APIs for rapid model access, customization, and fine-tuning on individual datasets.</a:t>
            </a:r>
            <a:endParaRPr lang="en-US" sz="2800">
              <a:latin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Calibri"/>
              <a:cs typeface="Calibri" panose="020F0502020204030204"/>
            </a:endParaRPr>
          </a:p>
          <a:p>
            <a:endParaRPr lang="en-US" sz="2800">
              <a:latin typeface="Calibri"/>
              <a:cs typeface="Calibri" panose="020F0502020204030204"/>
            </a:endParaRPr>
          </a:p>
          <a:p>
            <a:endParaRPr lang="en-US" sz="3600" b="1">
              <a:latin typeface="Calibri"/>
              <a:cs typeface="Calibri" panose="020F0502020204030204"/>
            </a:endParaRPr>
          </a:p>
          <a:p>
            <a:r>
              <a:rPr lang="en-US" sz="3600" b="1">
                <a:latin typeface="Calibri"/>
                <a:cs typeface="Calibri" panose="020F0502020204030204"/>
              </a:rPr>
              <a:t>Objective</a:t>
            </a:r>
            <a:endParaRPr lang="en-US" sz="3600">
              <a:latin typeface="Calibri"/>
              <a:ea typeface="Calibri"/>
              <a:cs typeface="Calibri" panose="020F0502020204030204"/>
            </a:endParaRPr>
          </a:p>
          <a:p>
            <a:pPr>
              <a:buFont typeface="Arial"/>
            </a:pPr>
            <a:r>
              <a:rPr lang="en-US" sz="2800">
                <a:latin typeface="Calibri"/>
                <a:cs typeface="Calibri" panose="020F0502020204030204"/>
              </a:rPr>
              <a:t>Troubleshoots existing software defects in the open source and acquire deep learning skills.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333C6-4533-8AB6-61FA-B00F5C489B85}"/>
              </a:ext>
            </a:extLst>
          </p:cNvPr>
          <p:cNvSpPr txBox="1"/>
          <p:nvPr/>
        </p:nvSpPr>
        <p:spPr>
          <a:xfrm>
            <a:off x="1947907" y="11980822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libri"/>
                <a:cs typeface="Calibri"/>
              </a:rPr>
              <a:t>Models</a:t>
            </a:r>
            <a:endParaRPr lang="en-US" sz="4400">
              <a:latin typeface="Calibri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2F52D-359E-888F-F5F9-62A8E3316733}"/>
              </a:ext>
            </a:extLst>
          </p:cNvPr>
          <p:cNvSpPr txBox="1"/>
          <p:nvPr/>
        </p:nvSpPr>
        <p:spPr>
          <a:xfrm>
            <a:off x="14324086" y="9972313"/>
            <a:ext cx="53248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libri"/>
                <a:cs typeface="Calibri"/>
              </a:rPr>
              <a:t>Major Issues</a:t>
            </a:r>
            <a:endParaRPr lang="en-US" sz="4400">
              <a:latin typeface="Calibri"/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8A94BE-D67E-4434-DD09-CA114B50FE5A}"/>
              </a:ext>
            </a:extLst>
          </p:cNvPr>
          <p:cNvSpPr txBox="1"/>
          <p:nvPr/>
        </p:nvSpPr>
        <p:spPr>
          <a:xfrm>
            <a:off x="25007399" y="15330241"/>
            <a:ext cx="3170337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 panose="020F0502020204030204"/>
              </a:rPr>
              <a:t>Libraries</a:t>
            </a:r>
          </a:p>
          <a:p>
            <a:pPr marL="514350" indent="-514350">
              <a:buFont typeface="Arial"/>
              <a:buChar char="•"/>
            </a:pPr>
            <a:r>
              <a:rPr lang="en-US" sz="2800" err="1">
                <a:latin typeface="Calibri"/>
                <a:cs typeface="Arial"/>
              </a:rPr>
              <a:t>PyTorch</a:t>
            </a:r>
            <a:endParaRPr lang="en-US" sz="2800">
              <a:latin typeface="Calibri"/>
              <a:cs typeface="Arial"/>
            </a:endParaRPr>
          </a:p>
          <a:p>
            <a:pPr marL="514350" indent="-514350">
              <a:buFont typeface="Arial"/>
              <a:buChar char="•"/>
            </a:pPr>
            <a:r>
              <a:rPr lang="en-US" sz="2800">
                <a:latin typeface="Calibri"/>
                <a:cs typeface="Arial"/>
              </a:rPr>
              <a:t>TensorFlow</a:t>
            </a:r>
          </a:p>
          <a:p>
            <a:pPr marL="514350" indent="-514350">
              <a:buFont typeface="Arial"/>
              <a:buChar char="•"/>
            </a:pPr>
            <a:r>
              <a:rPr lang="en-US" sz="2800">
                <a:latin typeface="Calibri"/>
                <a:cs typeface="Arial"/>
              </a:rPr>
              <a:t>Jax/Flax</a:t>
            </a:r>
          </a:p>
          <a:p>
            <a:pPr marL="514350" indent="-514350">
              <a:buFont typeface="Arial"/>
              <a:buChar char="•"/>
            </a:pPr>
            <a:r>
              <a:rPr lang="en-US" sz="2800">
                <a:latin typeface="Calibri"/>
                <a:cs typeface="Arial"/>
              </a:rPr>
              <a:t>Transformers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73D477-3BF0-F8E9-7560-C6603FD9760F}"/>
              </a:ext>
            </a:extLst>
          </p:cNvPr>
          <p:cNvGrpSpPr/>
          <p:nvPr/>
        </p:nvGrpSpPr>
        <p:grpSpPr>
          <a:xfrm>
            <a:off x="25139270" y="7774868"/>
            <a:ext cx="7481771" cy="4281616"/>
            <a:chOff x="15842219" y="8881211"/>
            <a:chExt cx="7481771" cy="42977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CE7AF7-0118-7A9C-B451-E1C6C91B313A}"/>
                </a:ext>
              </a:extLst>
            </p:cNvPr>
            <p:cNvSpPr txBox="1"/>
            <p:nvPr/>
          </p:nvSpPr>
          <p:spPr>
            <a:xfrm>
              <a:off x="15842219" y="8881211"/>
              <a:ext cx="7315713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b="1">
                  <a:latin typeface="Calibri"/>
                  <a:cs typeface="Calibri"/>
                </a:rPr>
                <a:t>What we have learned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A124E50-3B0C-3F08-21B6-193C4C810049}"/>
                </a:ext>
              </a:extLst>
            </p:cNvPr>
            <p:cNvSpPr txBox="1"/>
            <p:nvPr/>
          </p:nvSpPr>
          <p:spPr>
            <a:xfrm>
              <a:off x="15902117" y="9502613"/>
              <a:ext cx="7421873" cy="367630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Calibri"/>
                  <a:ea typeface="等线"/>
                  <a:cs typeface="Calibri" panose="020F0502020204030204"/>
                </a:rPr>
                <a:t>Acquired deep learning skills that can be practically used.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Calibri"/>
                  <a:ea typeface="等线"/>
                  <a:cs typeface="Calibri" panose="020F0502020204030204"/>
                </a:rPr>
                <a:t>Reinforce open-source experiences.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Calibri"/>
                  <a:ea typeface="等线"/>
                  <a:cs typeface="Calibri" panose="020F0502020204030204"/>
                </a:rPr>
                <a:t>Improved problem-solving skills by debugging the codebase.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Calibri"/>
                  <a:ea typeface="等线"/>
                  <a:cs typeface="Calibri" panose="020F0502020204030204"/>
                </a:rPr>
                <a:t>Simulate professional work setting through Slack team channel.</a:t>
              </a:r>
            </a:p>
            <a:p>
              <a:pPr marL="571500" indent="-571500">
                <a:buFont typeface="Arial"/>
                <a:buChar char="•"/>
              </a:pPr>
              <a:endParaRPr lang="en-US" altLang="zh-CN" sz="3600">
                <a:latin typeface="Calibri"/>
                <a:ea typeface="等线"/>
                <a:cs typeface="Calibri" panose="020F0502020204030204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8195944-6211-10F7-C206-BE78CC301470}"/>
              </a:ext>
            </a:extLst>
          </p:cNvPr>
          <p:cNvSpPr txBox="1"/>
          <p:nvPr/>
        </p:nvSpPr>
        <p:spPr>
          <a:xfrm>
            <a:off x="853492" y="12758798"/>
            <a:ext cx="830467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issues involve multiple models, allowing us to choose specific ones, assign tasks to </a:t>
            </a:r>
            <a:r>
              <a:rPr lang="en-US" sz="2800" err="1">
                <a:ea typeface="+mn-lt"/>
                <a:cs typeface="+mn-lt"/>
              </a:rPr>
              <a:t>subteams</a:t>
            </a:r>
            <a:r>
              <a:rPr lang="en-US" sz="2800">
                <a:ea typeface="+mn-lt"/>
                <a:cs typeface="+mn-lt"/>
              </a:rPr>
              <a:t>, and gain insights into various areas, including text and vision.</a:t>
            </a:r>
            <a:endParaRPr lang="en-US">
              <a:ea typeface="+mn-lt"/>
              <a:cs typeface="+mn-lt"/>
            </a:endParaRPr>
          </a:p>
          <a:p>
            <a:endParaRPr lang="en-US" sz="2800">
              <a:latin typeface="Calibri"/>
              <a:cs typeface="Calibri"/>
            </a:endParaRPr>
          </a:p>
          <a:p>
            <a:r>
              <a:rPr lang="en-US" sz="2800">
                <a:latin typeface="Calibri"/>
                <a:cs typeface="Calibri"/>
              </a:rPr>
              <a:t>Out of +190 supported Transformers models, we contributed to the following models.</a:t>
            </a:r>
            <a:r>
              <a:rPr lang="en-US" sz="2800">
                <a:latin typeface="Calibri"/>
                <a:ea typeface="Calibri"/>
                <a:cs typeface="Calibri"/>
              </a:rPr>
              <a:t>​</a:t>
            </a:r>
            <a:endParaRPr lang="zh-CN" altLang="en-US" sz="2800">
              <a:latin typeface="Calibri"/>
              <a:ea typeface="等线"/>
              <a:cs typeface="Calibri"/>
            </a:endParaRPr>
          </a:p>
        </p:txBody>
      </p:sp>
      <p:pic>
        <p:nvPicPr>
          <p:cNvPr id="36" name="Picture 36">
            <a:extLst>
              <a:ext uri="{FF2B5EF4-FFF2-40B4-BE49-F238E27FC236}">
                <a16:creationId xmlns:a16="http://schemas.microsoft.com/office/drawing/2014/main" id="{78DEC34C-BF35-22B9-C155-6B9E48823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055" y="18151316"/>
            <a:ext cx="2954093" cy="2729985"/>
          </a:xfrm>
          <a:prstGeom prst="rect">
            <a:avLst/>
          </a:prstGeom>
        </p:spPr>
      </p:pic>
      <p:pic>
        <p:nvPicPr>
          <p:cNvPr id="42" name="Picture 4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126FBB-61CD-DCF9-8511-E08ED91458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5" r="578" b="44202"/>
          <a:stretch/>
        </p:blipFill>
        <p:spPr>
          <a:xfrm>
            <a:off x="20820603" y="15827171"/>
            <a:ext cx="2968299" cy="1064800"/>
          </a:xfrm>
          <a:prstGeom prst="rect">
            <a:avLst/>
          </a:prstGeom>
        </p:spPr>
      </p:pic>
      <p:pic>
        <p:nvPicPr>
          <p:cNvPr id="43" name="Picture 4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FBC68B-27A4-7656-8AB7-18921D3CEC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4" b="35747"/>
          <a:stretch/>
        </p:blipFill>
        <p:spPr>
          <a:xfrm>
            <a:off x="17401747" y="15818036"/>
            <a:ext cx="3277539" cy="1368787"/>
          </a:xfrm>
          <a:prstGeom prst="rect">
            <a:avLst/>
          </a:prstGeom>
        </p:spPr>
      </p:pic>
      <p:pic>
        <p:nvPicPr>
          <p:cNvPr id="44" name="Picture 44" descr="Text&#10;&#10;Description automatically generated">
            <a:extLst>
              <a:ext uri="{FF2B5EF4-FFF2-40B4-BE49-F238E27FC236}">
                <a16:creationId xmlns:a16="http://schemas.microsoft.com/office/drawing/2014/main" id="{C313BB24-B297-9B7B-A25B-DE7BFBB95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9393" y="18751458"/>
            <a:ext cx="3300062" cy="928865"/>
          </a:xfrm>
          <a:prstGeom prst="rect">
            <a:avLst/>
          </a:prstGeom>
        </p:spPr>
      </p:pic>
      <p:pic>
        <p:nvPicPr>
          <p:cNvPr id="45" name="Picture 45" descr="Text&#10;&#10;Description automatically generated">
            <a:extLst>
              <a:ext uri="{FF2B5EF4-FFF2-40B4-BE49-F238E27FC236}">
                <a16:creationId xmlns:a16="http://schemas.microsoft.com/office/drawing/2014/main" id="{84A028D5-AA61-B081-3D73-5EC8129938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0529" y="20233400"/>
            <a:ext cx="3050042" cy="904774"/>
          </a:xfrm>
          <a:prstGeom prst="rect">
            <a:avLst/>
          </a:prstGeom>
        </p:spPr>
      </p:pic>
      <p:pic>
        <p:nvPicPr>
          <p:cNvPr id="46" name="Picture 46" descr="Text&#10;&#10;Description automatically generated">
            <a:extLst>
              <a:ext uri="{FF2B5EF4-FFF2-40B4-BE49-F238E27FC236}">
                <a16:creationId xmlns:a16="http://schemas.microsoft.com/office/drawing/2014/main" id="{0136C1D9-5B03-872A-E3BA-619ECE44A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41476" y="20231117"/>
            <a:ext cx="3229982" cy="750885"/>
          </a:xfrm>
          <a:prstGeom prst="rect">
            <a:avLst/>
          </a:prstGeom>
        </p:spPr>
      </p:pic>
      <p:pic>
        <p:nvPicPr>
          <p:cNvPr id="49" name="图片 49" descr="手机屏幕的截图&#10;&#10;已自动生成说明">
            <a:extLst>
              <a:ext uri="{FF2B5EF4-FFF2-40B4-BE49-F238E27FC236}">
                <a16:creationId xmlns:a16="http://schemas.microsoft.com/office/drawing/2014/main" id="{84A91DB7-B40D-29B2-56DF-7CC7F98137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3929" y="18152411"/>
            <a:ext cx="3655843" cy="27347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E41074-7D3B-0466-1461-F90C61A96D51}"/>
              </a:ext>
            </a:extLst>
          </p:cNvPr>
          <p:cNvSpPr txBox="1"/>
          <p:nvPr/>
        </p:nvSpPr>
        <p:spPr>
          <a:xfrm>
            <a:off x="28660869" y="15030288"/>
            <a:ext cx="3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>
              <a:latin typeface="Calibri"/>
              <a:cs typeface="Arial"/>
            </a:endParaRPr>
          </a:p>
        </p:txBody>
      </p:sp>
      <p:pic>
        <p:nvPicPr>
          <p:cNvPr id="29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AC9717-CEAE-B80F-77FE-4FBB808C8A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35136" y="15435670"/>
            <a:ext cx="4899425" cy="2290687"/>
          </a:xfrm>
          <a:prstGeom prst="rect">
            <a:avLst/>
          </a:prstGeom>
        </p:spPr>
      </p:pic>
      <p:pic>
        <p:nvPicPr>
          <p:cNvPr id="32" name="Picture 3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B334C9-0DEB-F24B-AF75-85C1FC7394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8580" y="7318497"/>
            <a:ext cx="4053917" cy="23503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DA9A76-EDF4-FEF5-14D4-691EB85873F1}"/>
              </a:ext>
            </a:extLst>
          </p:cNvPr>
          <p:cNvSpPr txBox="1"/>
          <p:nvPr/>
        </p:nvSpPr>
        <p:spPr>
          <a:xfrm>
            <a:off x="10993571" y="823837"/>
            <a:ext cx="66785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rgbClr val="000000"/>
                </a:solidFill>
                <a:latin typeface="Bahnschrift"/>
                <a:cs typeface="Calibri"/>
              </a:rPr>
              <a:t>|</a:t>
            </a:r>
            <a:r>
              <a:rPr lang="en-US" sz="7200" b="1">
                <a:solidFill>
                  <a:srgbClr val="000000"/>
                </a:solidFill>
                <a:latin typeface="Bahnschrift"/>
                <a:cs typeface="Calibri"/>
              </a:rPr>
              <a:t> Transformers</a:t>
            </a:r>
          </a:p>
        </p:txBody>
      </p:sp>
      <p:pic>
        <p:nvPicPr>
          <p:cNvPr id="38" name="Picture 4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326BFA-4A70-F3D0-DC0E-4455CB1381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0158" y="8086455"/>
            <a:ext cx="3735340" cy="8518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ABC5FB3-28AF-1945-8B72-DB99CF356FE4}"/>
              </a:ext>
            </a:extLst>
          </p:cNvPr>
          <p:cNvGrpSpPr/>
          <p:nvPr/>
        </p:nvGrpSpPr>
        <p:grpSpPr>
          <a:xfrm>
            <a:off x="25186653" y="11467225"/>
            <a:ext cx="7817442" cy="2479750"/>
            <a:chOff x="24999255" y="11373490"/>
            <a:chExt cx="7817442" cy="24797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77AE6-8E28-27D5-288E-15AE5190988B}"/>
                </a:ext>
              </a:extLst>
            </p:cNvPr>
            <p:cNvSpPr txBox="1"/>
            <p:nvPr/>
          </p:nvSpPr>
          <p:spPr>
            <a:xfrm>
              <a:off x="25041471" y="11373490"/>
              <a:ext cx="642736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b="1">
                  <a:latin typeface="Calibri"/>
                  <a:cs typeface="Calibri"/>
                </a:rPr>
                <a:t>Future Work</a:t>
              </a: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0" name="文本框 34">
              <a:extLst>
                <a:ext uri="{FF2B5EF4-FFF2-40B4-BE49-F238E27FC236}">
                  <a16:creationId xmlns:a16="http://schemas.microsoft.com/office/drawing/2014/main" id="{521A47E1-0C21-1B15-E931-1367AF57EF3A}"/>
                </a:ext>
              </a:extLst>
            </p:cNvPr>
            <p:cNvSpPr txBox="1"/>
            <p:nvPr/>
          </p:nvSpPr>
          <p:spPr>
            <a:xfrm>
              <a:off x="24999255" y="12037358"/>
              <a:ext cx="7817442" cy="18158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en-US" altLang="zh-CN" sz="2800">
                  <a:latin typeface="Calibri"/>
                  <a:ea typeface="等线"/>
                  <a:cs typeface="Calibri"/>
                </a:rPr>
                <a:t>Create pull requests for Good Difficult Issues.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altLang="zh-CN" sz="2800">
                  <a:latin typeface="Calibri"/>
                  <a:ea typeface="等线"/>
                  <a:cs typeface="Calibri"/>
                </a:rPr>
                <a:t>Use Transformers models and libraries for practical application and research.</a:t>
              </a:r>
            </a:p>
            <a:p>
              <a:pPr marL="457200" indent="-457200">
                <a:buFont typeface="Arial"/>
                <a:buChar char="•"/>
              </a:pPr>
              <a:endParaRPr lang="en-US" altLang="zh-CN" sz="2800">
                <a:latin typeface="Calibri"/>
                <a:ea typeface="等线"/>
                <a:cs typeface="Calibri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DF7002-7ED9-E003-A898-375E0021C3AA}"/>
              </a:ext>
            </a:extLst>
          </p:cNvPr>
          <p:cNvGrpSpPr/>
          <p:nvPr/>
        </p:nvGrpSpPr>
        <p:grpSpPr>
          <a:xfrm>
            <a:off x="2390042" y="16737094"/>
            <a:ext cx="3364536" cy="3123999"/>
            <a:chOff x="2438099" y="16689019"/>
            <a:chExt cx="3364536" cy="3123999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9A976A-029C-6C33-527E-B9FBF4753D76}"/>
                </a:ext>
              </a:extLst>
            </p:cNvPr>
            <p:cNvCxnSpPr/>
            <p:nvPr/>
          </p:nvCxnSpPr>
          <p:spPr>
            <a:xfrm>
              <a:off x="2438099" y="18243044"/>
              <a:ext cx="951880" cy="52033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C007B3D-BE87-87C7-D4E5-DA08B70EFC1D}"/>
                </a:ext>
              </a:extLst>
            </p:cNvPr>
            <p:cNvCxnSpPr/>
            <p:nvPr/>
          </p:nvCxnSpPr>
          <p:spPr>
            <a:xfrm>
              <a:off x="2693414" y="16848657"/>
              <a:ext cx="914400" cy="91440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BF3B31B-884F-3C99-D1D4-CCDE984490F8}"/>
                </a:ext>
              </a:extLst>
            </p:cNvPr>
            <p:cNvCxnSpPr/>
            <p:nvPr/>
          </p:nvCxnSpPr>
          <p:spPr>
            <a:xfrm flipH="1">
              <a:off x="2757480" y="18735012"/>
              <a:ext cx="809660" cy="876906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730B1A-FC42-93FE-F133-DFD2043DCB31}"/>
                </a:ext>
              </a:extLst>
            </p:cNvPr>
            <p:cNvCxnSpPr/>
            <p:nvPr/>
          </p:nvCxnSpPr>
          <p:spPr>
            <a:xfrm flipV="1">
              <a:off x="4621224" y="17348063"/>
              <a:ext cx="1026838" cy="58536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6A33873-C99C-BB52-46F0-D31FF73836C5}"/>
                </a:ext>
              </a:extLst>
            </p:cNvPr>
            <p:cNvCxnSpPr/>
            <p:nvPr/>
          </p:nvCxnSpPr>
          <p:spPr>
            <a:xfrm flipH="1">
              <a:off x="4235533" y="16689019"/>
              <a:ext cx="135030" cy="839412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AD23C36-5889-437F-DCC3-36A78B4A3C3B}"/>
                </a:ext>
              </a:extLst>
            </p:cNvPr>
            <p:cNvCxnSpPr/>
            <p:nvPr/>
          </p:nvCxnSpPr>
          <p:spPr>
            <a:xfrm>
              <a:off x="4719577" y="18500387"/>
              <a:ext cx="1083058" cy="50196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2E9C12-C2AD-7001-7CCD-146C1FC2764B}"/>
                </a:ext>
              </a:extLst>
            </p:cNvPr>
            <p:cNvCxnSpPr/>
            <p:nvPr/>
          </p:nvCxnSpPr>
          <p:spPr>
            <a:xfrm>
              <a:off x="4180774" y="18804883"/>
              <a:ext cx="277246" cy="100813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D450382-2C1A-1AB7-B928-2922EEB1DD31}"/>
              </a:ext>
            </a:extLst>
          </p:cNvPr>
          <p:cNvGrpSpPr/>
          <p:nvPr/>
        </p:nvGrpSpPr>
        <p:grpSpPr>
          <a:xfrm>
            <a:off x="923947" y="15669925"/>
            <a:ext cx="7870449" cy="5169170"/>
            <a:chOff x="1028326" y="15603866"/>
            <a:chExt cx="8418660" cy="55816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A39C43-8A1D-722C-395C-EF761DF9F459}"/>
                </a:ext>
              </a:extLst>
            </p:cNvPr>
            <p:cNvSpPr/>
            <p:nvPr/>
          </p:nvSpPr>
          <p:spPr>
            <a:xfrm>
              <a:off x="1613627" y="19502786"/>
              <a:ext cx="1537351" cy="1537263"/>
            </a:xfrm>
            <a:prstGeom prst="ellipse">
              <a:avLst/>
            </a:prstGeom>
            <a:solidFill>
              <a:srgbClr val="FFE8CB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Tapas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67CF443-887B-186A-7BE4-224AE7910014}"/>
                </a:ext>
              </a:extLst>
            </p:cNvPr>
            <p:cNvSpPr/>
            <p:nvPr/>
          </p:nvSpPr>
          <p:spPr>
            <a:xfrm>
              <a:off x="3210548" y="17432100"/>
              <a:ext cx="2014982" cy="1913700"/>
            </a:xfrm>
            <a:prstGeom prst="ellipse">
              <a:avLst/>
            </a:prstGeom>
            <a:solidFill>
              <a:srgbClr val="FFE8CB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err="1">
                  <a:cs typeface="Calibri"/>
                </a:rPr>
                <a:t>TFEncoderDecoder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0BE52B-4CD9-D748-87DB-033EF3E46A24}"/>
                </a:ext>
              </a:extLst>
            </p:cNvPr>
            <p:cNvSpPr/>
            <p:nvPr/>
          </p:nvSpPr>
          <p:spPr>
            <a:xfrm>
              <a:off x="1712640" y="15877764"/>
              <a:ext cx="1537351" cy="1537263"/>
            </a:xfrm>
            <a:prstGeom prst="ellipse">
              <a:avLst/>
            </a:prstGeom>
            <a:solidFill>
              <a:srgbClr val="FFE8CB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ALBERT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DC1AFE-E90F-4238-B447-FFC616F21739}"/>
                </a:ext>
              </a:extLst>
            </p:cNvPr>
            <p:cNvSpPr/>
            <p:nvPr/>
          </p:nvSpPr>
          <p:spPr>
            <a:xfrm>
              <a:off x="7410327" y="16505574"/>
              <a:ext cx="1537351" cy="153726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err="1">
                  <a:cs typeface="Calibri"/>
                </a:rPr>
                <a:t>TFDeiT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AD5AC3-22DA-8905-7638-81BC50E2F5E0}"/>
                </a:ext>
              </a:extLst>
            </p:cNvPr>
            <p:cNvSpPr/>
            <p:nvPr/>
          </p:nvSpPr>
          <p:spPr>
            <a:xfrm>
              <a:off x="1028326" y="17453397"/>
              <a:ext cx="1780969" cy="179972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err="1">
                  <a:cs typeface="Calibri"/>
                </a:rPr>
                <a:t>TFMarian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BE21FC-1E6C-6C3B-C6C5-B05B2510E539}"/>
                </a:ext>
              </a:extLst>
            </p:cNvPr>
            <p:cNvSpPr/>
            <p:nvPr/>
          </p:nvSpPr>
          <p:spPr>
            <a:xfrm>
              <a:off x="3575929" y="19441991"/>
              <a:ext cx="1976198" cy="1743481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err="1">
                  <a:cs typeface="Calibri"/>
                </a:rPr>
                <a:t>TFPegasus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FAB2E42-C04C-3637-F38C-6BE03320A4B1}"/>
                </a:ext>
              </a:extLst>
            </p:cNvPr>
            <p:cNvSpPr/>
            <p:nvPr/>
          </p:nvSpPr>
          <p:spPr>
            <a:xfrm>
              <a:off x="3559537" y="15603866"/>
              <a:ext cx="1537351" cy="153726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cs typeface="Calibri"/>
                </a:rPr>
                <a:t>Flava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5BABF6B-458C-E914-D371-724A39F1949D}"/>
                </a:ext>
              </a:extLst>
            </p:cNvPr>
            <p:cNvSpPr/>
            <p:nvPr/>
          </p:nvSpPr>
          <p:spPr>
            <a:xfrm>
              <a:off x="7729230" y="18216700"/>
              <a:ext cx="1717756" cy="1537263"/>
            </a:xfrm>
            <a:prstGeom prst="ellipse">
              <a:avLst/>
            </a:prstGeom>
            <a:solidFill>
              <a:srgbClr val="FFE8CB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err="1">
                  <a:cs typeface="Calibri"/>
                </a:rPr>
                <a:t>TFVisionEncoderDecoder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78BDCEA-7A85-A7C8-1639-525F7F14DF7E}"/>
                </a:ext>
              </a:extLst>
            </p:cNvPr>
            <p:cNvSpPr/>
            <p:nvPr/>
          </p:nvSpPr>
          <p:spPr>
            <a:xfrm>
              <a:off x="5230189" y="16275066"/>
              <a:ext cx="1696471" cy="1656637"/>
            </a:xfrm>
            <a:prstGeom prst="ellipse">
              <a:avLst/>
            </a:prstGeom>
            <a:solidFill>
              <a:srgbClr val="FFE8CB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cs typeface="Calibri"/>
                </a:rPr>
                <a:t>OPT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DE0668-27DD-6471-8F63-DB5E9C3F5760}"/>
                </a:ext>
              </a:extLst>
            </p:cNvPr>
            <p:cNvSpPr/>
            <p:nvPr/>
          </p:nvSpPr>
          <p:spPr>
            <a:xfrm>
              <a:off x="5309722" y="18219979"/>
              <a:ext cx="2062903" cy="174647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err="1">
                  <a:cs typeface="Calibri"/>
                </a:rPr>
                <a:t>DistilBERT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0D89F7A-BC8A-1B7A-DB12-126EEBAA8C05}"/>
              </a:ext>
            </a:extLst>
          </p:cNvPr>
          <p:cNvSpPr txBox="1"/>
          <p:nvPr/>
        </p:nvSpPr>
        <p:spPr>
          <a:xfrm>
            <a:off x="3021679" y="21027065"/>
            <a:ext cx="28931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 panose="020F0502020204030204"/>
              </a:rPr>
              <a:t>Text-based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A60CD8-97F4-46F9-9509-82F4ADE9392D}"/>
              </a:ext>
            </a:extLst>
          </p:cNvPr>
          <p:cNvSpPr txBox="1"/>
          <p:nvPr/>
        </p:nvSpPr>
        <p:spPr>
          <a:xfrm>
            <a:off x="6582403" y="20351794"/>
            <a:ext cx="2330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Vision-based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EFC73-F748-9B05-4439-F37A3197C9D3}"/>
              </a:ext>
            </a:extLst>
          </p:cNvPr>
          <p:cNvSpPr txBox="1"/>
          <p:nvPr/>
        </p:nvSpPr>
        <p:spPr>
          <a:xfrm>
            <a:off x="10204238" y="11470920"/>
            <a:ext cx="6373751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cs typeface="Calibri"/>
              </a:rPr>
              <a:t>Issue</a:t>
            </a:r>
            <a:r>
              <a:rPr lang="en-US" sz="2000">
                <a:cs typeface="Calibri"/>
              </a:rPr>
              <a:t>: </a:t>
            </a:r>
            <a:r>
              <a:rPr lang="en-US" sz="2000" i="1" err="1">
                <a:cs typeface="Calibri"/>
              </a:rPr>
              <a:t>BetterTransformer</a:t>
            </a:r>
            <a:r>
              <a:rPr lang="en-US" sz="2000">
                <a:cs typeface="Calibri"/>
              </a:rPr>
              <a:t> API provides faster inference on CPU &amp; GPU through a simple interface on Transformer models that have a transformer encoder layer. One of the models that we contributed is the Tapas model.</a:t>
            </a:r>
          </a:p>
          <a:p>
            <a:pPr marL="285750" indent="-285750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cs typeface="Calibri"/>
              </a:rPr>
              <a:t>Why Chose this Issue?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cs typeface="Calibri"/>
              </a:rPr>
              <a:t>Good First Issue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cs typeface="Calibri"/>
              </a:rPr>
              <a:t>Easily approachable but also requires series of communications with maintainers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cs typeface="Calibri"/>
              </a:rPr>
              <a:t>Sufficient technical practice</a:t>
            </a:r>
          </a:p>
          <a:p>
            <a:pPr lvl="1"/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cs typeface="Calibri"/>
              </a:rPr>
              <a:t>Solution</a:t>
            </a:r>
            <a:r>
              <a:rPr lang="en-US" sz="2000">
                <a:cs typeface="Calibri"/>
              </a:rPr>
              <a:t>: 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cs typeface="Calibri"/>
              </a:rPr>
              <a:t>Step 1</a:t>
            </a:r>
            <a:r>
              <a:rPr lang="en-US" sz="2000">
                <a:cs typeface="Calibri"/>
              </a:rPr>
              <a:t>: We identified the source layer to change and built the </a:t>
            </a:r>
            <a:r>
              <a:rPr lang="en-US" sz="2000" i="1" err="1">
                <a:cs typeface="Calibri"/>
              </a:rPr>
              <a:t>BetterTransformer</a:t>
            </a:r>
            <a:r>
              <a:rPr lang="en-US" sz="2000">
                <a:cs typeface="Calibri"/>
              </a:rPr>
              <a:t> module on the Tapas module. 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cs typeface="Calibri"/>
              </a:rPr>
              <a:t>Step 2</a:t>
            </a:r>
            <a:r>
              <a:rPr lang="en-US" sz="2000">
                <a:cs typeface="Calibri"/>
              </a:rPr>
              <a:t>: We built the forward pass to check if the parent class (Bert Layer) runs all safety checkers.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cs typeface="Calibri"/>
              </a:rPr>
              <a:t>Step 3</a:t>
            </a:r>
            <a:r>
              <a:rPr lang="en-US" sz="2000">
                <a:cs typeface="Calibri"/>
              </a:rPr>
              <a:t>: Lastly, we updated the </a:t>
            </a:r>
            <a:r>
              <a:rPr lang="en-US" sz="2000" i="1" err="1">
                <a:cs typeface="Calibri"/>
              </a:rPr>
              <a:t>BetterTrasnformer</a:t>
            </a:r>
            <a:r>
              <a:rPr lang="en-US" sz="2000">
                <a:cs typeface="Calibri"/>
              </a:rPr>
              <a:t> model mapping dictionary to convert the Tapas model into the </a:t>
            </a:r>
            <a:r>
              <a:rPr lang="en-US" sz="2000" i="1" err="1">
                <a:cs typeface="Calibri"/>
              </a:rPr>
              <a:t>BetterTransformeras</a:t>
            </a:r>
            <a:r>
              <a:rPr lang="en-US" sz="2000">
                <a:cs typeface="Calibri"/>
              </a:rPr>
              <a:t> model.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70CA657-E284-582E-0CBB-2AF24EDBABBA}"/>
              </a:ext>
            </a:extLst>
          </p:cNvPr>
          <p:cNvSpPr txBox="1"/>
          <p:nvPr/>
        </p:nvSpPr>
        <p:spPr>
          <a:xfrm>
            <a:off x="17400080" y="11474280"/>
            <a:ext cx="6092654" cy="96334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"/>
              </a:rPr>
              <a:t>Issue</a:t>
            </a:r>
            <a:r>
              <a:rPr lang="en-US" sz="2000" dirty="0">
                <a:cs typeface="Calibri"/>
              </a:rPr>
              <a:t>: XLA generation is essential to improve the runtime and memory efficiency of running Transformer models. We are troubleshooting the root of the XLA generation issue in the OPT model.</a:t>
            </a:r>
          </a:p>
          <a:p>
            <a:pPr marL="285750" indent="-285750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"/>
              </a:rPr>
              <a:t>Why Chose this Issue?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Good Second Issue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Challenging technical practice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Recent issue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Critical  feature of the Transformer open source </a:t>
            </a:r>
          </a:p>
          <a:p>
            <a:pPr lvl="1"/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"/>
              </a:rPr>
              <a:t>Solution</a:t>
            </a:r>
            <a:r>
              <a:rPr lang="en-US" sz="2000" dirty="0">
                <a:cs typeface="Calibri"/>
              </a:rPr>
              <a:t>: 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Issue 1</a:t>
            </a:r>
            <a:r>
              <a:rPr lang="en-US" sz="2000" dirty="0">
                <a:cs typeface="Calibri"/>
              </a:rPr>
              <a:t>: Difficulty reproducing the failed test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>
                <a:cs typeface="Calibri"/>
              </a:rPr>
              <a:t>Solution: Switch to zero-setup platforms</a:t>
            </a:r>
          </a:p>
          <a:p>
            <a:pPr lvl="2"/>
            <a:endParaRPr lang="en-US" sz="20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sz="2000" b="1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sz="2000" b="1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sz="2000" b="1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sz="2000" b="1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cs typeface="Calibri" panose="020F0502020204030204"/>
              </a:rPr>
              <a:t>Issue 2</a:t>
            </a:r>
            <a:r>
              <a:rPr lang="en-US" sz="2000" dirty="0">
                <a:cs typeface="Calibri" panose="020F0502020204030204"/>
              </a:rPr>
              <a:t>: No clear differences between non-XLA and XLA code</a:t>
            </a:r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Solution: Print statements in debug mode. However, this produces no results.</a:t>
            </a:r>
          </a:p>
          <a:p>
            <a:pPr marL="1200150" lvl="2" indent="-285750">
              <a:buFont typeface="Arial"/>
              <a:buChar char="•"/>
            </a:pPr>
            <a:endParaRPr lang="en-US" sz="2000">
              <a:cs typeface="Calibri" panose="020F0502020204030204"/>
            </a:endParaRPr>
          </a:p>
          <a:p>
            <a:pPr marL="1200150" lvl="2" indent="-285750">
              <a:buFont typeface="Arial"/>
              <a:buChar char="•"/>
            </a:pPr>
            <a:endParaRPr lang="en-US" sz="2000">
              <a:cs typeface="Calibri" panose="020F0502020204030204"/>
            </a:endParaRPr>
          </a:p>
          <a:p>
            <a:pPr marL="1200150" lvl="2" indent="-285750">
              <a:buFont typeface="Arial"/>
              <a:buChar char="•"/>
            </a:pPr>
            <a:endParaRPr lang="en-US" sz="2000">
              <a:cs typeface="Calibri" panose="020F0502020204030204"/>
            </a:endParaRPr>
          </a:p>
          <a:p>
            <a:pPr marL="1200150" lvl="2" indent="-285750">
              <a:buFont typeface="Arial"/>
              <a:buChar char="•"/>
            </a:pPr>
            <a:endParaRPr lang="en-US" sz="200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sz="2000" b="1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cs typeface="Calibri" panose="020F0502020204030204"/>
              </a:rPr>
              <a:t>Issue 3</a:t>
            </a:r>
            <a:r>
              <a:rPr lang="en-US" sz="2000" dirty="0">
                <a:cs typeface="Calibri" panose="020F0502020204030204"/>
              </a:rPr>
              <a:t>: Inconsistent XLA test results</a:t>
            </a:r>
            <a:endParaRPr lang="en-US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Solution: Execute tests repeatedly.</a:t>
            </a:r>
          </a:p>
          <a:p>
            <a:pPr lvl="1"/>
            <a:endParaRPr lang="en-US" sz="2000" b="1">
              <a:cs typeface="Calibri"/>
            </a:endParaRP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39864818-7CBE-D8B6-E7A5-04323A3A2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67591"/>
              </p:ext>
            </p:extLst>
          </p:nvPr>
        </p:nvGraphicFramePr>
        <p:xfrm>
          <a:off x="10335037" y="4009558"/>
          <a:ext cx="13390417" cy="53645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57106">
                  <a:extLst>
                    <a:ext uri="{9D8B030D-6E8A-4147-A177-3AD203B41FA5}">
                      <a16:colId xmlns:a16="http://schemas.microsoft.com/office/drawing/2014/main" val="2457158200"/>
                    </a:ext>
                  </a:extLst>
                </a:gridCol>
                <a:gridCol w="4294038">
                  <a:extLst>
                    <a:ext uri="{9D8B030D-6E8A-4147-A177-3AD203B41FA5}">
                      <a16:colId xmlns:a16="http://schemas.microsoft.com/office/drawing/2014/main" val="345949221"/>
                    </a:ext>
                  </a:extLst>
                </a:gridCol>
                <a:gridCol w="3339273">
                  <a:extLst>
                    <a:ext uri="{9D8B030D-6E8A-4147-A177-3AD203B41FA5}">
                      <a16:colId xmlns:a16="http://schemas.microsoft.com/office/drawing/2014/main" val="3210097452"/>
                    </a:ext>
                  </a:extLst>
                </a:gridCol>
              </a:tblGrid>
              <a:tr h="22648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Issues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>
                          <a:effectLst/>
                        </a:rPr>
                        <a:t>Claimed Model(s)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>
                          <a:effectLst/>
                        </a:rPr>
                        <a:t>Pull Request Status​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175996"/>
                  </a:ext>
                </a:extLst>
              </a:tr>
              <a:tr h="39634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 u="sng">
                          <a:effectLst/>
                        </a:rPr>
                        <a:t>#12789​​</a:t>
                      </a:r>
                      <a:r>
                        <a:rPr lang="en-US" sz="1700" u="none">
                          <a:effectLst/>
                        </a:rPr>
                        <a:t> - </a:t>
                      </a:r>
                      <a:r>
                        <a:rPr lang="en-US" sz="1700" u="none" strike="noStrike" noProof="0">
                          <a:effectLst/>
                        </a:rPr>
                        <a:t>Raise exceptions instead of using assertions for control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 u="none" strike="noStrike" noProof="0" err="1">
                          <a:effectLst/>
                        </a:rPr>
                        <a:t>DistilBERT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>
                          <a:effectLst/>
                        </a:rPr>
                        <a:t>3/3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70515"/>
                  </a:ext>
                </a:extLst>
              </a:tr>
              <a:tr h="39634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#14642</a:t>
                      </a:r>
                      <a:r>
                        <a:rPr lang="en-US" sz="1700">
                          <a:effectLst/>
                        </a:rPr>
                        <a:t> - Encapsulate all forward passes with "with </a:t>
                      </a:r>
                      <a:r>
                        <a:rPr lang="en-US" sz="1700" i="1" err="1">
                          <a:effectLst/>
                        </a:rPr>
                        <a:t>torch.no_grad</a:t>
                      </a:r>
                      <a:r>
                        <a:rPr lang="en-US" sz="1700">
                          <a:effectLst/>
                        </a:rPr>
                        <a:t>()"</a:t>
                      </a:r>
                      <a:r>
                        <a:rPr lang="en-US" altLang="zh-CN" sz="170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Rembert, XLM-Roberta,</a:t>
                      </a:r>
                      <a:endParaRPr lang="en-US" sz="1700" b="0" i="0" u="none" strike="noStrike" noProof="0">
                        <a:effectLst/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Camembert</a:t>
                      </a:r>
                      <a:endParaRPr lang="en-US" sz="1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>
                          <a:effectLst/>
                        </a:rPr>
                        <a:t>3/3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740191"/>
                  </a:ext>
                </a:extLst>
              </a:tr>
              <a:tr h="39634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#16059</a:t>
                      </a:r>
                      <a:r>
                        <a:rPr lang="en-US" sz="1700">
                          <a:effectLst/>
                        </a:rPr>
                        <a:t> - Add missing type hints to </a:t>
                      </a:r>
                      <a:r>
                        <a:rPr lang="en-US" sz="1700" err="1">
                          <a:effectLst/>
                        </a:rPr>
                        <a:t>PyTorch</a:t>
                      </a:r>
                      <a:r>
                        <a:rPr lang="en-US" sz="1700">
                          <a:effectLst/>
                        </a:rPr>
                        <a:t> and TensorFlow models​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Marian, </a:t>
                      </a:r>
                      <a:r>
                        <a:rPr lang="en-US" sz="17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TFPegasus</a:t>
                      </a:r>
                      <a:r>
                        <a:rPr lang="en-US" sz="17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7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VisionEncoderDecoder</a:t>
                      </a:r>
                      <a:r>
                        <a:rPr lang="en-US" sz="17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7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EncoderDecoder</a:t>
                      </a:r>
                      <a:r>
                        <a:rPr lang="en-US" sz="17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7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DeiT</a:t>
                      </a:r>
                      <a:endParaRPr lang="en-US" sz="1700" b="0" i="0" u="none" strike="noStrike" noProof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>
                          <a:effectLst/>
                        </a:rPr>
                        <a:t>6/6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60817"/>
                  </a:ext>
                </a:extLst>
              </a:tr>
              <a:tr h="39634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#17935</a:t>
                      </a:r>
                      <a:r>
                        <a:rPr lang="en-US" sz="1700">
                          <a:effectLst/>
                        </a:rPr>
                        <a:t> - XLA tests failed for some TensorFlow models​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>
                          <a:effectLst/>
                        </a:rPr>
                        <a:t>OPT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>
                          <a:effectLst/>
                        </a:rPr>
                        <a:t>Postponed due to communication issues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283915"/>
                  </a:ext>
                </a:extLst>
              </a:tr>
              <a:tr h="39634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7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#18926</a:t>
                      </a:r>
                      <a:r>
                        <a:rPr lang="en-US" sz="1700" u="none" strike="noStrike">
                          <a:effectLst/>
                        </a:rPr>
                        <a:t> - Integrating multi-page document support into the QA pipeline</a:t>
                      </a:r>
                      <a:r>
                        <a:rPr lang="en-US" sz="170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>
                          <a:effectLst/>
                        </a:rP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700" u="none" strike="noStrike">
                          <a:effectLst/>
                        </a:rPr>
                        <a:t>Ongoing</a:t>
                      </a:r>
                      <a:endParaRPr lang="en-US" sz="1700" u="sng" strike="noStrike">
                        <a:effectLst/>
                      </a:endParaRPr>
                    </a:p>
                    <a:p>
                      <a:pPr algn="l" rtl="0" fontAlgn="base"/>
                      <a:r>
                        <a:rPr lang="en-US" sz="170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60544"/>
                  </a:ext>
                </a:extLst>
              </a:tr>
              <a:tr h="2264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 u="sng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#19587</a:t>
                      </a:r>
                      <a:r>
                        <a:rPr lang="en-US" sz="1700" b="0" i="0" u="none" strike="noStrike" noProof="0">
                          <a:effectLst/>
                          <a:latin typeface="Calibri"/>
                        </a:rPr>
                        <a:t> - Doc Tests Sprint - Configuration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 b="0" i="0" u="none" strike="noStrike" noProof="0" err="1">
                          <a:effectLst/>
                          <a:latin typeface="Calibri"/>
                        </a:rPr>
                        <a:t>Timesformer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>
                          <a:effectLst/>
                        </a:rPr>
                        <a:t>1/1 PRs Merged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1955"/>
                  </a:ext>
                </a:extLst>
              </a:tr>
              <a:tr h="39634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#20055</a:t>
                      </a:r>
                      <a:r>
                        <a:rPr lang="en-US" sz="1700">
                          <a:effectLst/>
                        </a:rPr>
                        <a:t> - Aggregate existing resources on a model's documentation​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>
                          <a:effectLst/>
                        </a:rPr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700" u="none" strike="noStrike">
                          <a:effectLst/>
                        </a:rPr>
                        <a:t>0/1 PRs Merged (Communication issue)</a:t>
                      </a:r>
                      <a:endParaRPr lang="en-US" sz="17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3240"/>
                  </a:ext>
                </a:extLst>
              </a:tr>
              <a:tr h="39634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7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#20372</a:t>
                      </a:r>
                      <a:r>
                        <a:rPr lang="en-US" sz="1700">
                          <a:effectLst/>
                        </a:rPr>
                        <a:t> - </a:t>
                      </a:r>
                      <a:r>
                        <a:rPr lang="en-US" sz="1700" err="1">
                          <a:effectLst/>
                        </a:rPr>
                        <a:t>BetterTransformers</a:t>
                      </a:r>
                      <a:r>
                        <a:rPr lang="en-US" sz="1700">
                          <a:effectLst/>
                        </a:rPr>
                        <a:t> API integration for existing models​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>
                          <a:effectLst/>
                        </a:rPr>
                        <a:t>Tapas, Flava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700" u="none" strike="noStrike" noProof="0">
                          <a:effectLst/>
                        </a:rPr>
                        <a:t>1/2 PRs Merged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73346"/>
                  </a:ext>
                </a:extLst>
              </a:tr>
              <a:tr h="39634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7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#21737</a:t>
                      </a:r>
                      <a:r>
                        <a:rPr lang="en-US" sz="1700" u="none" strike="noStrike">
                          <a:effectLst/>
                        </a:rPr>
                        <a:t> - </a:t>
                      </a:r>
                      <a:r>
                        <a:rPr lang="en-US" sz="1700">
                          <a:effectLst/>
                        </a:rPr>
                        <a:t>Fix </a:t>
                      </a:r>
                      <a:r>
                        <a:rPr lang="en-US" sz="1700" err="1">
                          <a:effectLst/>
                        </a:rPr>
                        <a:t>gradient_checkpointing</a:t>
                      </a:r>
                      <a:r>
                        <a:rPr lang="en-US" sz="1700">
                          <a:effectLst/>
                        </a:rPr>
                        <a:t> and </a:t>
                      </a:r>
                      <a:r>
                        <a:rPr lang="en-US" sz="1700" err="1">
                          <a:effectLst/>
                        </a:rPr>
                        <a:t>use_cache</a:t>
                      </a:r>
                      <a:r>
                        <a:rPr lang="en-US" sz="1700">
                          <a:effectLst/>
                        </a:rPr>
                        <a:t> bug for generate-compatible models​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Blenderbot</a:t>
                      </a:r>
                      <a:endParaRPr lang="en-US" sz="1700"/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TimeSeriesTransformer</a:t>
                      </a:r>
                      <a:endParaRPr lang="en-US" sz="1700" b="0" i="0" u="none" strike="noStrike" noProof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700" u="none" strike="noStrike">
                          <a:effectLst/>
                        </a:rPr>
                        <a:t>2/2 PRs Merged</a:t>
                      </a:r>
                      <a:endParaRPr lang="en-US" sz="1700" u="sng" strike="noStrike">
                        <a:effectLst/>
                      </a:endParaRPr>
                    </a:p>
                    <a:p>
                      <a:pPr algn="l" rtl="0" fontAlgn="base"/>
                      <a:r>
                        <a:rPr lang="en-US" sz="170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14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0F7AC0F-1AD9-FB3B-0343-A412888C9A7F}"/>
              </a:ext>
            </a:extLst>
          </p:cNvPr>
          <p:cNvSpPr txBox="1"/>
          <p:nvPr/>
        </p:nvSpPr>
        <p:spPr>
          <a:xfrm>
            <a:off x="17789854" y="21283712"/>
            <a:ext cx="6753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>
                <a:cs typeface="Arial"/>
              </a:rPr>
              <a:t>Fun fact:</a:t>
            </a:r>
            <a:r>
              <a:rPr lang="en-US">
                <a:cs typeface="Arial"/>
              </a:rPr>
              <a:t> We have debugged +2000 lines of code</a:t>
            </a: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807028-66CC-AB5F-46BD-37ED42DE71D7}"/>
              </a:ext>
            </a:extLst>
          </p:cNvPr>
          <p:cNvGrpSpPr/>
          <p:nvPr/>
        </p:nvGrpSpPr>
        <p:grpSpPr>
          <a:xfrm>
            <a:off x="24517919" y="18369446"/>
            <a:ext cx="8217548" cy="3605000"/>
            <a:chOff x="24522764" y="13742228"/>
            <a:chExt cx="8346684" cy="453257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F682FB1-4D54-B34F-8FB9-32DFC63EE696}"/>
                </a:ext>
              </a:extLst>
            </p:cNvPr>
            <p:cNvSpPr/>
            <p:nvPr/>
          </p:nvSpPr>
          <p:spPr>
            <a:xfrm>
              <a:off x="24522764" y="14079675"/>
              <a:ext cx="8168898" cy="41951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F1A885-D790-B542-D04E-5A196423DA32}"/>
                </a:ext>
              </a:extLst>
            </p:cNvPr>
            <p:cNvSpPr/>
            <p:nvPr/>
          </p:nvSpPr>
          <p:spPr>
            <a:xfrm>
              <a:off x="24663069" y="13742228"/>
              <a:ext cx="8206379" cy="4382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729F0C-514D-6BCF-8138-2221B52042F7}"/>
              </a:ext>
            </a:extLst>
          </p:cNvPr>
          <p:cNvSpPr txBox="1"/>
          <p:nvPr/>
        </p:nvSpPr>
        <p:spPr>
          <a:xfrm>
            <a:off x="27277223" y="18552802"/>
            <a:ext cx="286718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Calibri"/>
                <a:cs typeface="Calibri"/>
              </a:rPr>
              <a:t>References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4E7D05-46A8-9762-BD03-EFFC14718DF9}"/>
              </a:ext>
            </a:extLst>
          </p:cNvPr>
          <p:cNvSpPr txBox="1"/>
          <p:nvPr/>
        </p:nvSpPr>
        <p:spPr>
          <a:xfrm>
            <a:off x="25018957" y="19213378"/>
            <a:ext cx="713296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1"/>
              </a:rPr>
              <a:t>Adding BetterTransformer support for new architectures (huggingface.co)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2"/>
              </a:rPr>
              <a:t>XLA: Optimizing Compiler for Machine Learning  |  TensorFlow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16"/>
              </a:rPr>
              <a:t>TF: XLA generation not working properly in some models · Issue #17935 · huggingface/transformers (github.com)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19"/>
              </a:rPr>
              <a:t>Community contribution - `BetterTransformer` integration for more models! · Issue #20372 · huggingface/transformers (github.com)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3"/>
              </a:rPr>
              <a:t>Added support for Tapas Model by JuheonChu · Pull Request #520 · huggingface/optimum (github.com)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0" name="Picture 74" descr="Text&#10;&#10;Description automatically generated">
            <a:extLst>
              <a:ext uri="{FF2B5EF4-FFF2-40B4-BE49-F238E27FC236}">
                <a16:creationId xmlns:a16="http://schemas.microsoft.com/office/drawing/2014/main" id="{8CD74380-7D30-D430-D6CD-B5C9F433374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371613" y="18749621"/>
            <a:ext cx="3173145" cy="6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FA5408-4D12-C02C-173E-FC5BA92F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09356"/>
              </p:ext>
            </p:extLst>
          </p:nvPr>
        </p:nvGraphicFramePr>
        <p:xfrm>
          <a:off x="149475" y="576621"/>
          <a:ext cx="31537477" cy="112585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343667">
                  <a:extLst>
                    <a:ext uri="{9D8B030D-6E8A-4147-A177-3AD203B41FA5}">
                      <a16:colId xmlns:a16="http://schemas.microsoft.com/office/drawing/2014/main" val="2457158200"/>
                    </a:ext>
                  </a:extLst>
                </a:gridCol>
                <a:gridCol w="7454332">
                  <a:extLst>
                    <a:ext uri="{9D8B030D-6E8A-4147-A177-3AD203B41FA5}">
                      <a16:colId xmlns:a16="http://schemas.microsoft.com/office/drawing/2014/main" val="1280272601"/>
                    </a:ext>
                  </a:extLst>
                </a:gridCol>
                <a:gridCol w="10739478">
                  <a:extLst>
                    <a:ext uri="{9D8B030D-6E8A-4147-A177-3AD203B41FA5}">
                      <a16:colId xmlns:a16="http://schemas.microsoft.com/office/drawing/2014/main" val="3210097452"/>
                    </a:ext>
                  </a:extLst>
                </a:gridCol>
              </a:tblGrid>
              <a:tr h="6819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>
                          <a:effectLst/>
                        </a:rPr>
                        <a:t>Issues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>
                          <a:effectLst/>
                        </a:rPr>
                        <a:t>Responsible Teammate​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>
                          <a:effectLst/>
                        </a:rPr>
                        <a:t>Pull Request Status​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175996"/>
                  </a:ext>
                </a:extLst>
              </a:tr>
              <a:tr h="99195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 u="sng">
                          <a:effectLst/>
                        </a:rPr>
                        <a:t>#12789​​</a:t>
                      </a:r>
                      <a:r>
                        <a:rPr lang="en-US" sz="3200" u="none">
                          <a:effectLst/>
                        </a:rPr>
                        <a:t> - </a:t>
                      </a:r>
                      <a:r>
                        <a:rPr lang="en-US" sz="3200" u="none" strike="noStrike" noProof="0">
                          <a:effectLst/>
                        </a:rPr>
                        <a:t>Raise exceptions instead of using assertions for control flow</a:t>
                      </a:r>
                    </a:p>
                    <a:p>
                      <a:pPr lvl="0" algn="l">
                        <a:buNone/>
                      </a:pPr>
                      <a:endParaRPr lang="en-US" sz="3200" u="none" strike="noStrike" noProof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Everyone (2 per PR)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3/3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70515"/>
                  </a:ext>
                </a:extLst>
              </a:tr>
              <a:tr h="99195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#14642</a:t>
                      </a:r>
                      <a:r>
                        <a:rPr lang="en-US" sz="3200">
                          <a:effectLst/>
                        </a:rPr>
                        <a:t> - Encapsulate all forward passes with "with </a:t>
                      </a:r>
                      <a:r>
                        <a:rPr lang="en-US" sz="3200" err="1">
                          <a:effectLst/>
                        </a:rPr>
                        <a:t>torch.no_grad</a:t>
                      </a:r>
                      <a:r>
                        <a:rPr lang="en-US" sz="3200">
                          <a:effectLst/>
                        </a:rPr>
                        <a:t>()"</a:t>
                      </a:r>
                      <a:r>
                        <a:rPr lang="en-US" altLang="zh-CN" sz="3200">
                          <a:effectLst/>
                        </a:rPr>
                        <a:t>​</a:t>
                      </a:r>
                    </a:p>
                    <a:p>
                      <a:pPr lvl="0" algn="l">
                        <a:buNone/>
                      </a:pPr>
                      <a:endParaRPr lang="en-US" altLang="zh-CN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Katie</a:t>
                      </a:r>
                      <a:r>
                        <a:rPr lang="en-US" altLang="zh-CN" sz="320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3/3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740191"/>
                  </a:ext>
                </a:extLst>
              </a:tr>
              <a:tr h="99195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#16059</a:t>
                      </a:r>
                      <a:r>
                        <a:rPr lang="en-US" sz="3200">
                          <a:effectLst/>
                        </a:rPr>
                        <a:t> - Add missing type hints to </a:t>
                      </a:r>
                      <a:r>
                        <a:rPr lang="en-US" sz="3200" err="1">
                          <a:effectLst/>
                        </a:rPr>
                        <a:t>PyTorch</a:t>
                      </a:r>
                      <a:r>
                        <a:rPr lang="en-US" sz="3200">
                          <a:effectLst/>
                        </a:rPr>
                        <a:t> and TensorFlow models​</a:t>
                      </a:r>
                    </a:p>
                    <a:p>
                      <a:pPr lvl="0" algn="l">
                        <a:buNone/>
                      </a:pP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Everyone​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6/6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60817"/>
                  </a:ext>
                </a:extLst>
              </a:tr>
              <a:tr h="681969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#17935</a:t>
                      </a:r>
                      <a:r>
                        <a:rPr lang="en-US" sz="3200">
                          <a:effectLst/>
                        </a:rPr>
                        <a:t> - XLA tests failed for some TensorFlow models​</a:t>
                      </a:r>
                    </a:p>
                    <a:p>
                      <a:pPr lvl="0" algn="l">
                        <a:buNone/>
                      </a:pP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John, Katie, Adia​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Postponed due to communication issues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283915"/>
                  </a:ext>
                </a:extLst>
              </a:tr>
              <a:tr h="99195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3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#18926</a:t>
                      </a:r>
                      <a:r>
                        <a:rPr lang="en-US" sz="3200" u="none" strike="noStrike">
                          <a:effectLst/>
                        </a:rPr>
                        <a:t> - Integrating multi-page document support into the QA pipeline</a:t>
                      </a:r>
                      <a:r>
                        <a:rPr lang="en-US" sz="3200">
                          <a:effectLst/>
                        </a:rPr>
                        <a:t>​</a:t>
                      </a:r>
                    </a:p>
                    <a:p>
                      <a:pPr lvl="0" algn="l">
                        <a:buNone/>
                      </a:pPr>
                      <a:endParaRPr lang="en-US" sz="3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>
                          <a:effectLst/>
                        </a:rPr>
                        <a:t>John, Adia​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3200" u="none" strike="noStrike">
                          <a:effectLst/>
                        </a:rPr>
                        <a:t>Ongoing</a:t>
                      </a:r>
                      <a:endParaRPr lang="en-US" sz="3200" u="sng" strike="noStrike">
                        <a:effectLst/>
                      </a:endParaRPr>
                    </a:p>
                    <a:p>
                      <a:pPr algn="l" rtl="0" fontAlgn="base"/>
                      <a:r>
                        <a:rPr lang="en-US" sz="320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60544"/>
                  </a:ext>
                </a:extLst>
              </a:tr>
              <a:tr h="68196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 u="sng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#19587</a:t>
                      </a:r>
                      <a:r>
                        <a:rPr lang="en-US" sz="3200" b="0" i="0" u="none" strike="noStrike" noProof="0">
                          <a:effectLst/>
                          <a:latin typeface="Calibri"/>
                        </a:rPr>
                        <a:t> - Doc Tests Sprint - Configuration files</a:t>
                      </a:r>
                    </a:p>
                    <a:p>
                      <a:pPr lvl="0" algn="l">
                        <a:buNone/>
                      </a:pPr>
                      <a:endParaRPr lang="en-US" sz="3200" b="0" i="0" u="none" strike="noStrike" noProof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>
                          <a:effectLst/>
                        </a:rPr>
                        <a:t>John, 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>
                          <a:effectLst/>
                        </a:rPr>
                        <a:t>1/1 PRs Merged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1955"/>
                  </a:ext>
                </a:extLst>
              </a:tr>
              <a:tr h="99195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#20055</a:t>
                      </a:r>
                      <a:r>
                        <a:rPr lang="en-US" sz="3200">
                          <a:effectLst/>
                        </a:rPr>
                        <a:t> - Aggregate existing resources on a model's documentation​</a:t>
                      </a:r>
                    </a:p>
                    <a:p>
                      <a:pPr lvl="0" algn="l">
                        <a:buNone/>
                      </a:pPr>
                      <a:endParaRPr lang="en-US" sz="3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>
                          <a:effectLst/>
                        </a:rPr>
                        <a:t>John, Adia, Phil​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3200" u="none" strike="noStrike">
                          <a:effectLst/>
                        </a:rPr>
                        <a:t>0/1 PRs Merged (Communication issue)</a:t>
                      </a:r>
                      <a:endParaRPr lang="en-US" sz="32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3240"/>
                  </a:ext>
                </a:extLst>
              </a:tr>
              <a:tr h="99195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3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#20372</a:t>
                      </a:r>
                      <a:r>
                        <a:rPr lang="en-US" sz="3200">
                          <a:effectLst/>
                        </a:rPr>
                        <a:t> - </a:t>
                      </a:r>
                      <a:r>
                        <a:rPr lang="en-US" sz="3200" err="1">
                          <a:effectLst/>
                        </a:rPr>
                        <a:t>BetterTransformers</a:t>
                      </a:r>
                      <a:r>
                        <a:rPr lang="en-US" sz="3200">
                          <a:effectLst/>
                        </a:rPr>
                        <a:t> API integration for existing models​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>
                          <a:effectLst/>
                        </a:rPr>
                        <a:t>Katie​, </a:t>
                      </a:r>
                      <a:r>
                        <a:rPr lang="en-US" sz="3200" u="none" strike="noStrike" noProof="0">
                          <a:effectLst/>
                        </a:rPr>
                        <a:t>John, Billy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 u="none" strike="noStrike" noProof="0">
                          <a:effectLst/>
                        </a:rPr>
                        <a:t>1/2 PRs Merged</a:t>
                      </a:r>
                    </a:p>
                    <a:p>
                      <a:pPr lvl="0" algn="l">
                        <a:buNone/>
                      </a:pPr>
                      <a:r>
                        <a:rPr lang="en-US" sz="3200" u="none" strike="noStrike" noProof="0">
                          <a:effectLst/>
                        </a:rPr>
                        <a:t>Billy's Ongoing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en-US" sz="3200" u="none" strike="noStrike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73346"/>
                  </a:ext>
                </a:extLst>
              </a:tr>
              <a:tr h="99195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32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#21737</a:t>
                      </a:r>
                      <a:r>
                        <a:rPr lang="en-US" sz="3200" u="none" strike="noStrike">
                          <a:effectLst/>
                        </a:rPr>
                        <a:t> - </a:t>
                      </a:r>
                      <a:r>
                        <a:rPr lang="en-US" sz="3200">
                          <a:effectLst/>
                        </a:rPr>
                        <a:t>Fix </a:t>
                      </a:r>
                      <a:r>
                        <a:rPr lang="en-US" sz="3200" err="1">
                          <a:effectLst/>
                        </a:rPr>
                        <a:t>gradient_checkpointing</a:t>
                      </a:r>
                      <a:r>
                        <a:rPr lang="en-US" sz="3200">
                          <a:effectLst/>
                        </a:rPr>
                        <a:t> and </a:t>
                      </a:r>
                      <a:r>
                        <a:rPr lang="en-US" sz="3200" err="1">
                          <a:effectLst/>
                        </a:rPr>
                        <a:t>use_cache</a:t>
                      </a:r>
                      <a:r>
                        <a:rPr lang="en-US" sz="3200">
                          <a:effectLst/>
                        </a:rPr>
                        <a:t> bug for generate-compatible models​</a:t>
                      </a:r>
                    </a:p>
                    <a:p>
                      <a:pPr lvl="0" algn="l">
                        <a:buNone/>
                      </a:pPr>
                      <a:endParaRPr lang="en-US" sz="3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3200">
                          <a:effectLst/>
                        </a:rPr>
                        <a:t>Evan​, Phil​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3200" u="none" strike="noStrike">
                          <a:effectLst/>
                        </a:rPr>
                        <a:t>2/2 PRs Merged</a:t>
                      </a:r>
                      <a:endParaRPr lang="en-US" sz="3200" u="sng" strike="noStrike">
                        <a:effectLst/>
                      </a:endParaRPr>
                    </a:p>
                    <a:p>
                      <a:pPr algn="l" rtl="0" fontAlgn="base"/>
                      <a:r>
                        <a:rPr lang="en-US" sz="320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14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BCE088-84A6-C695-9C25-37BD4EF9B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24853"/>
              </p:ext>
            </p:extLst>
          </p:nvPr>
        </p:nvGraphicFramePr>
        <p:xfrm>
          <a:off x="5809340" y="13085484"/>
          <a:ext cx="13070200" cy="60461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19430">
                  <a:extLst>
                    <a:ext uri="{9D8B030D-6E8A-4147-A177-3AD203B41FA5}">
                      <a16:colId xmlns:a16="http://schemas.microsoft.com/office/drawing/2014/main" val="2457158200"/>
                    </a:ext>
                  </a:extLst>
                </a:gridCol>
                <a:gridCol w="2584938">
                  <a:extLst>
                    <a:ext uri="{9D8B030D-6E8A-4147-A177-3AD203B41FA5}">
                      <a16:colId xmlns:a16="http://schemas.microsoft.com/office/drawing/2014/main" val="345949221"/>
                    </a:ext>
                  </a:extLst>
                </a:gridCol>
                <a:gridCol w="4865832">
                  <a:extLst>
                    <a:ext uri="{9D8B030D-6E8A-4147-A177-3AD203B41FA5}">
                      <a16:colId xmlns:a16="http://schemas.microsoft.com/office/drawing/2014/main" val="3210097452"/>
                    </a:ext>
                  </a:extLst>
                </a:gridCol>
              </a:tblGrid>
              <a:tr h="29749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>
                          <a:effectLst/>
                        </a:rPr>
                        <a:t>Issues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effectLst/>
                        </a:rPr>
                        <a:t>Claimed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>
                          <a:effectLst/>
                        </a:rPr>
                        <a:t>Pull Request Status​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175996"/>
                  </a:ext>
                </a:extLst>
              </a:tr>
              <a:tr h="52888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u="sng">
                          <a:effectLst/>
                        </a:rPr>
                        <a:t>#12789​​</a:t>
                      </a:r>
                      <a:r>
                        <a:rPr lang="en-US" sz="1800" u="none">
                          <a:effectLst/>
                        </a:rPr>
                        <a:t> - </a:t>
                      </a:r>
                      <a:r>
                        <a:rPr lang="en-US" sz="1800" u="none" strike="noStrike" noProof="0">
                          <a:effectLst/>
                        </a:rPr>
                        <a:t>Raise exceptions instead of using assertions for control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err="1">
                          <a:effectLst/>
                        </a:rPr>
                        <a:t>DistilBERT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>
                          <a:effectLst/>
                        </a:rPr>
                        <a:t>3/3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70515"/>
                  </a:ext>
                </a:extLst>
              </a:tr>
              <a:tr h="52888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#14642</a:t>
                      </a:r>
                      <a:r>
                        <a:rPr lang="en-US" sz="1800">
                          <a:effectLst/>
                        </a:rPr>
                        <a:t> - Encapsulate all forward passes with "with </a:t>
                      </a:r>
                      <a:r>
                        <a:rPr lang="en-US" sz="1800" i="1" err="1">
                          <a:effectLst/>
                        </a:rPr>
                        <a:t>torch.no_grad</a:t>
                      </a:r>
                      <a:r>
                        <a:rPr lang="en-US" sz="1800">
                          <a:effectLst/>
                        </a:rPr>
                        <a:t>()"</a:t>
                      </a:r>
                      <a:r>
                        <a:rPr lang="en-US" altLang="zh-CN" sz="180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Rembert, XLM-Roberta,</a:t>
                      </a:r>
                      <a:endParaRPr lang="en-US" sz="1800" b="0" i="0" u="none" strike="noStrike" noProof="0">
                        <a:effectLst/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Camembert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>
                          <a:effectLst/>
                        </a:rPr>
                        <a:t>3/3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740191"/>
                  </a:ext>
                </a:extLst>
              </a:tr>
              <a:tr h="52888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#16059</a:t>
                      </a:r>
                      <a:r>
                        <a:rPr lang="en-US" sz="1800">
                          <a:effectLst/>
                        </a:rPr>
                        <a:t> - Add missing type hints to </a:t>
                      </a:r>
                      <a:r>
                        <a:rPr lang="en-US" sz="1800" err="1">
                          <a:effectLst/>
                        </a:rPr>
                        <a:t>PyTorch</a:t>
                      </a:r>
                      <a:r>
                        <a:rPr lang="en-US" sz="1800">
                          <a:effectLst/>
                        </a:rPr>
                        <a:t> and TensorFlow models​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Marian, 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TFPegasus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VisionEncoderDecoder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EncoderDecoder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DeiT</a:t>
                      </a:r>
                      <a:endParaRPr lang="en-US" sz="1800" b="0" i="0" u="none" strike="noStrike" noProof="0" err="1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>
                          <a:effectLst/>
                        </a:rPr>
                        <a:t>6/6 PRs Merged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60817"/>
                  </a:ext>
                </a:extLst>
              </a:tr>
              <a:tr h="52888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#17935</a:t>
                      </a:r>
                      <a:r>
                        <a:rPr lang="en-US" sz="1800">
                          <a:effectLst/>
                        </a:rPr>
                        <a:t> - XLA tests failed for some TensorFlow models​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effectLst/>
                        </a:rPr>
                        <a:t>OPT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>
                          <a:effectLst/>
                        </a:rPr>
                        <a:t>Postponed due to communication issues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283915"/>
                  </a:ext>
                </a:extLst>
              </a:tr>
              <a:tr h="52888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#18926</a:t>
                      </a:r>
                      <a:r>
                        <a:rPr lang="en-US" sz="1800" u="none" strike="noStrike">
                          <a:effectLst/>
                        </a:rPr>
                        <a:t> - Integrating multi-page document support into the QA pipeline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effectLst/>
                        </a:rP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800" u="none" strike="noStrike">
                          <a:effectLst/>
                        </a:rPr>
                        <a:t>Ongoing</a:t>
                      </a:r>
                      <a:endParaRPr lang="en-US" sz="1800" u="sng" strike="noStrike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60544"/>
                  </a:ext>
                </a:extLst>
              </a:tr>
              <a:tr h="39666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sng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#19587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- Doc Tests Sprint - Configuration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Timesformer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effectLst/>
                        </a:rPr>
                        <a:t>1/1 PRs Merged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1955"/>
                  </a:ext>
                </a:extLst>
              </a:tr>
              <a:tr h="52888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#20055</a:t>
                      </a:r>
                      <a:r>
                        <a:rPr lang="en-US" sz="1800">
                          <a:effectLst/>
                        </a:rPr>
                        <a:t> - Aggregate existing resources on a model's documentation​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effectLst/>
                        </a:rPr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u="none" strike="noStrike">
                          <a:effectLst/>
                        </a:rPr>
                        <a:t>0/1 PRs Merged (Communication issue)</a:t>
                      </a:r>
                      <a:endParaRPr lang="en-US" sz="18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3240"/>
                  </a:ext>
                </a:extLst>
              </a:tr>
              <a:tr h="528885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#20372</a:t>
                      </a:r>
                      <a:r>
                        <a:rPr lang="en-US" sz="1800">
                          <a:effectLst/>
                        </a:rPr>
                        <a:t> - </a:t>
                      </a:r>
                      <a:r>
                        <a:rPr lang="en-US" sz="1800" err="1">
                          <a:effectLst/>
                        </a:rPr>
                        <a:t>BetterTransformers</a:t>
                      </a:r>
                      <a:r>
                        <a:rPr lang="en-US" sz="1800">
                          <a:effectLst/>
                        </a:rPr>
                        <a:t> API integration for existing models​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effectLst/>
                        </a:rPr>
                        <a:t>Tapas, Flava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1/2 PRs Merged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73346"/>
                  </a:ext>
                </a:extLst>
              </a:tr>
              <a:tr h="561943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#21737</a:t>
                      </a:r>
                      <a:r>
                        <a:rPr lang="en-US" sz="1800" u="none" strike="noStrike">
                          <a:effectLst/>
                        </a:rPr>
                        <a:t> - </a:t>
                      </a:r>
                      <a:r>
                        <a:rPr lang="en-US" sz="1800">
                          <a:effectLst/>
                        </a:rPr>
                        <a:t>Fix </a:t>
                      </a:r>
                      <a:r>
                        <a:rPr lang="en-US" sz="1800" err="1">
                          <a:effectLst/>
                        </a:rPr>
                        <a:t>gradient_checkpointing</a:t>
                      </a:r>
                      <a:r>
                        <a:rPr lang="en-US" sz="1800">
                          <a:effectLst/>
                        </a:rPr>
                        <a:t> and </a:t>
                      </a:r>
                      <a:r>
                        <a:rPr lang="en-US" sz="1800" err="1">
                          <a:effectLst/>
                        </a:rPr>
                        <a:t>use_cache</a:t>
                      </a:r>
                      <a:r>
                        <a:rPr lang="en-US" sz="1800">
                          <a:effectLst/>
                        </a:rPr>
                        <a:t> bug for generate-compatible models​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Blenderbot</a:t>
                      </a:r>
                      <a:endParaRPr lang="en-US" err="1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TimeSeriesTransformer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800" u="none" strike="noStrike">
                          <a:effectLst/>
                        </a:rPr>
                        <a:t>2/2 PRs Merged</a:t>
                      </a:r>
                      <a:endParaRPr lang="en-US" sz="1800" u="sng" strike="noStrike">
                        <a:effectLst/>
                      </a:endParaRPr>
                    </a:p>
                    <a:p>
                      <a:pPr algn="l" rtl="0" fontAlgn="base"/>
                      <a:r>
                        <a:rPr lang="en-US" sz="180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14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3C5F7D-52F0-62C6-0377-AEB370CA7EF3}"/>
              </a:ext>
            </a:extLst>
          </p:cNvPr>
          <p:cNvSpPr txBox="1"/>
          <p:nvPr/>
        </p:nvSpPr>
        <p:spPr>
          <a:xfrm>
            <a:off x="19465605" y="13023073"/>
            <a:ext cx="8430745" cy="59093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3600">
                <a:latin typeface="Calibri"/>
                <a:cs typeface="Calibri"/>
              </a:rPr>
              <a:t>ALBERT </a:t>
            </a:r>
            <a:r>
              <a:rPr lang="en-US">
                <a:latin typeface="Calibri"/>
                <a:ea typeface="+mn-lt"/>
                <a:cs typeface="+mn-lt"/>
              </a:rPr>
              <a:t>(A Lite-BERT self-supervised Learning model of Language Representations</a:t>
            </a:r>
            <a:r>
              <a:rPr lang="en-US">
                <a:latin typeface="Calibri"/>
                <a:cs typeface="Calibri"/>
              </a:rPr>
              <a:t>)</a:t>
            </a:r>
            <a:endParaRPr lang="en-US" sz="360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Calibri"/>
                <a:cs typeface="Calibri"/>
              </a:rPr>
              <a:t>Tapas </a:t>
            </a:r>
            <a:r>
              <a:rPr lang="en-US">
                <a:latin typeface="Calibri"/>
                <a:cs typeface="Calibri"/>
              </a:rPr>
              <a:t>(</a:t>
            </a:r>
            <a:r>
              <a:rPr lang="en-US">
                <a:latin typeface="Calibri"/>
                <a:ea typeface="+mn-lt"/>
                <a:cs typeface="+mn-lt"/>
              </a:rPr>
              <a:t>A BERT-based model specifically designed (and pre-trained) for answering questions about tabular data</a:t>
            </a:r>
            <a:r>
              <a:rPr lang="en-US">
                <a:latin typeface="Calibri"/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Calibri"/>
                <a:cs typeface="Calibri"/>
              </a:rPr>
              <a:t>Flava </a:t>
            </a:r>
            <a:r>
              <a:rPr lang="en-US">
                <a:latin typeface="Calibri"/>
                <a:ea typeface="+mn-lt"/>
                <a:cs typeface="+mn-lt"/>
              </a:rPr>
              <a:t>(A pre-trained multilingual language model that Excels in various NLP tasks across diverse languages and domains)</a:t>
            </a:r>
            <a:endParaRPr lang="en-US" sz="360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Calibri"/>
                <a:cs typeface="Calibri"/>
              </a:rPr>
              <a:t>OPT </a:t>
            </a:r>
            <a:r>
              <a:rPr lang="en-US">
                <a:latin typeface="Calibri"/>
                <a:cs typeface="Calibri"/>
              </a:rPr>
              <a:t>(</a:t>
            </a:r>
            <a:r>
              <a:rPr lang="en-US">
                <a:latin typeface="Calibri"/>
                <a:ea typeface="+mn-lt"/>
                <a:cs typeface="+mn-lt"/>
              </a:rPr>
              <a:t>A series of open-sourced large causal language models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>
                <a:latin typeface="Calibri"/>
                <a:ea typeface="+mn-lt"/>
                <a:cs typeface="+mn-lt"/>
              </a:rPr>
              <a:t>which perform similar in performance to GPT3</a:t>
            </a:r>
            <a:r>
              <a:rPr lang="en-US">
                <a:latin typeface="Calibri"/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 err="1">
                <a:latin typeface="Calibri"/>
                <a:cs typeface="Calibri"/>
              </a:rPr>
              <a:t>TFEncoderDecoder</a:t>
            </a:r>
            <a:r>
              <a:rPr lang="en-US" sz="3600">
                <a:latin typeface="Calibri"/>
                <a:cs typeface="Calibri"/>
              </a:rPr>
              <a:t> </a:t>
            </a:r>
            <a:r>
              <a:rPr lang="en-US">
                <a:latin typeface="Calibri"/>
                <a:cs typeface="Calibri"/>
              </a:rPr>
              <a:t>(initialize</a:t>
            </a:r>
            <a:r>
              <a:rPr lang="en-US">
                <a:latin typeface="Calibri"/>
                <a:ea typeface="+mn-lt"/>
                <a:cs typeface="+mn-lt"/>
              </a:rPr>
              <a:t> a sequence-to-sequence model with any pretrained autoencoding model as the encoder and any pretrained autoregressive model as the decoder)</a:t>
            </a:r>
            <a:endParaRPr lang="en-US" sz="360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8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A059922-E5C2-3EDA-CC6D-95FDE9E6BDD9}"/>
              </a:ext>
            </a:extLst>
          </p:cNvPr>
          <p:cNvSpPr/>
          <p:nvPr/>
        </p:nvSpPr>
        <p:spPr>
          <a:xfrm>
            <a:off x="561926" y="11369685"/>
            <a:ext cx="8773648" cy="10310912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0D2911-8E81-0239-0642-4C68B78118DA}"/>
              </a:ext>
            </a:extLst>
          </p:cNvPr>
          <p:cNvSpPr/>
          <p:nvPr/>
        </p:nvSpPr>
        <p:spPr>
          <a:xfrm>
            <a:off x="561942" y="3053240"/>
            <a:ext cx="8773560" cy="76675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DFFB5F-D549-F62E-275E-CA75332E12EC}"/>
              </a:ext>
            </a:extLst>
          </p:cNvPr>
          <p:cNvSpPr/>
          <p:nvPr/>
        </p:nvSpPr>
        <p:spPr>
          <a:xfrm>
            <a:off x="24410757" y="18583693"/>
            <a:ext cx="8386311" cy="3208836"/>
          </a:xfrm>
          <a:prstGeom prst="rect">
            <a:avLst/>
          </a:prstGeom>
          <a:solidFill>
            <a:srgbClr val="FFBD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063805-ACFD-CE1F-0A49-47207F801651}"/>
              </a:ext>
            </a:extLst>
          </p:cNvPr>
          <p:cNvSpPr/>
          <p:nvPr/>
        </p:nvSpPr>
        <p:spPr>
          <a:xfrm>
            <a:off x="24410765" y="14174003"/>
            <a:ext cx="8346913" cy="3937223"/>
          </a:xfrm>
          <a:prstGeom prst="rect">
            <a:avLst/>
          </a:prstGeom>
          <a:solidFill>
            <a:srgbClr val="F06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DC1541-39C4-D86F-3FEB-BDD959763212}"/>
              </a:ext>
            </a:extLst>
          </p:cNvPr>
          <p:cNvSpPr/>
          <p:nvPr/>
        </p:nvSpPr>
        <p:spPr>
          <a:xfrm>
            <a:off x="24351729" y="3189150"/>
            <a:ext cx="8346878" cy="10551758"/>
          </a:xfrm>
          <a:prstGeom prst="rect">
            <a:avLst/>
          </a:prstGeom>
          <a:solidFill>
            <a:srgbClr val="FA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CB4ECC-16B0-B4DD-6F7B-EF64B669577A}"/>
              </a:ext>
            </a:extLst>
          </p:cNvPr>
          <p:cNvSpPr/>
          <p:nvPr/>
        </p:nvSpPr>
        <p:spPr>
          <a:xfrm>
            <a:off x="9965057" y="9822533"/>
            <a:ext cx="14005980" cy="11990672"/>
          </a:xfrm>
          <a:prstGeom prst="rect">
            <a:avLst/>
          </a:prstGeom>
          <a:solidFill>
            <a:srgbClr val="FA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89C1A0-A4BB-A850-ADFA-DEC0ABDAC9AA}"/>
              </a:ext>
            </a:extLst>
          </p:cNvPr>
          <p:cNvSpPr/>
          <p:nvPr/>
        </p:nvSpPr>
        <p:spPr>
          <a:xfrm>
            <a:off x="9983780" y="3071736"/>
            <a:ext cx="13947667" cy="6392765"/>
          </a:xfrm>
          <a:prstGeom prst="rect">
            <a:avLst/>
          </a:prstGeom>
          <a:solidFill>
            <a:srgbClr val="F06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C69F8-792B-087C-E726-C4166C9A1E4C}"/>
              </a:ext>
            </a:extLst>
          </p:cNvPr>
          <p:cNvSpPr/>
          <p:nvPr/>
        </p:nvSpPr>
        <p:spPr>
          <a:xfrm>
            <a:off x="730467" y="11520789"/>
            <a:ext cx="8755844" cy="10291226"/>
          </a:xfrm>
          <a:prstGeom prst="rect">
            <a:avLst/>
          </a:prstGeom>
          <a:solidFill>
            <a:srgbClr val="FFB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5BC215-ED83-2FF7-7361-3F8C12FDF39B}"/>
              </a:ext>
            </a:extLst>
          </p:cNvPr>
          <p:cNvSpPr/>
          <p:nvPr/>
        </p:nvSpPr>
        <p:spPr>
          <a:xfrm>
            <a:off x="730585" y="3257330"/>
            <a:ext cx="8755844" cy="7797891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A168AC-C941-17A9-1115-FBE1A7DEC105}"/>
              </a:ext>
            </a:extLst>
          </p:cNvPr>
          <p:cNvSpPr/>
          <p:nvPr/>
        </p:nvSpPr>
        <p:spPr>
          <a:xfrm>
            <a:off x="-8547" y="8262"/>
            <a:ext cx="33378394" cy="2714449"/>
          </a:xfrm>
          <a:prstGeom prst="rect">
            <a:avLst/>
          </a:prstGeom>
          <a:solidFill>
            <a:srgbClr val="FFBD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4F13441F-A099-9599-86F8-2AFD123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0" y="-8310"/>
            <a:ext cx="10457985" cy="2752587"/>
          </a:xfrm>
          <a:prstGeom prst="rect">
            <a:avLst/>
          </a:prstGeom>
        </p:spPr>
      </p:pic>
      <p:pic>
        <p:nvPicPr>
          <p:cNvPr id="4" name="Picture 4" descr="Logo, calendar&#10;&#10;Description automatically generated">
            <a:extLst>
              <a:ext uri="{FF2B5EF4-FFF2-40B4-BE49-F238E27FC236}">
                <a16:creationId xmlns:a16="http://schemas.microsoft.com/office/drawing/2014/main" id="{F9B3A35C-0B6B-C1A4-B5A8-99D13259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885" y="358153"/>
            <a:ext cx="2110028" cy="2139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33CADA-2027-A12C-3979-EB5AF9DBD25C}"/>
              </a:ext>
            </a:extLst>
          </p:cNvPr>
          <p:cNvSpPr txBox="1"/>
          <p:nvPr/>
        </p:nvSpPr>
        <p:spPr>
          <a:xfrm>
            <a:off x="1991360" y="3376853"/>
            <a:ext cx="62395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260F80"/>
                </a:solidFill>
                <a:latin typeface="Bahnschrift"/>
                <a:cs typeface="Calibri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10CC5-19F5-4785-2476-794392439C42}"/>
              </a:ext>
            </a:extLst>
          </p:cNvPr>
          <p:cNvSpPr txBox="1"/>
          <p:nvPr/>
        </p:nvSpPr>
        <p:spPr>
          <a:xfrm>
            <a:off x="25402527" y="3411663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Bahnschrift"/>
                <a:cs typeface="Calibri"/>
              </a:rPr>
              <a:t>Reflection</a:t>
            </a:r>
            <a:endParaRPr lang="en-US" sz="4400">
              <a:latin typeface="Bahnschrift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86796-30E2-8F58-8E19-2ABDF318CEF3}"/>
              </a:ext>
            </a:extLst>
          </p:cNvPr>
          <p:cNvSpPr txBox="1"/>
          <p:nvPr/>
        </p:nvSpPr>
        <p:spPr>
          <a:xfrm>
            <a:off x="10209299" y="10739038"/>
            <a:ext cx="69263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u="sng" err="1">
                <a:latin typeface="Bahnschrift"/>
                <a:cs typeface="Calibri"/>
              </a:rPr>
              <a:t>BetterTransformer</a:t>
            </a:r>
            <a:endParaRPr lang="en-US" sz="4400">
              <a:latin typeface="Bahnschrif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4BE5F-DC6F-BF80-7955-B448DB5A5D97}"/>
              </a:ext>
            </a:extLst>
          </p:cNvPr>
          <p:cNvSpPr txBox="1"/>
          <p:nvPr/>
        </p:nvSpPr>
        <p:spPr>
          <a:xfrm>
            <a:off x="16981381" y="10718700"/>
            <a:ext cx="713235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u="sng">
                <a:latin typeface="Bahnschrift"/>
                <a:cs typeface="Calibri"/>
              </a:rPr>
              <a:t>XLA Generation Test</a:t>
            </a:r>
            <a:endParaRPr lang="en-US" sz="4400">
              <a:latin typeface="Bahnschrif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102B8-EC87-B66F-16D9-D3EE4E570D2A}"/>
              </a:ext>
            </a:extLst>
          </p:cNvPr>
          <p:cNvSpPr txBox="1"/>
          <p:nvPr/>
        </p:nvSpPr>
        <p:spPr>
          <a:xfrm>
            <a:off x="13312368" y="5224989"/>
            <a:ext cx="810278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Bahnschrift"/>
                <a:cs typeface="Calibri"/>
              </a:rPr>
              <a:t>List of issues + PRs here + Responsible team member</a:t>
            </a:r>
            <a:endParaRPr lang="en-US" sz="4400">
              <a:latin typeface="Bahnschrif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296E-4FBB-4B70-FA14-4583EC9E2E77}"/>
              </a:ext>
            </a:extLst>
          </p:cNvPr>
          <p:cNvSpPr txBox="1"/>
          <p:nvPr/>
        </p:nvSpPr>
        <p:spPr>
          <a:xfrm>
            <a:off x="18543867" y="763740"/>
            <a:ext cx="131413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260F80"/>
                </a:solidFill>
                <a:latin typeface="Arial Nova"/>
                <a:cs typeface="Calibri"/>
              </a:rPr>
              <a:t>Evan Bates, John Chu, Katie Le,</a:t>
            </a:r>
            <a:endParaRPr lang="en-US" sz="4000">
              <a:solidFill>
                <a:srgbClr val="260F8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4000">
                <a:solidFill>
                  <a:srgbClr val="260F80"/>
                </a:solidFill>
                <a:latin typeface="Arial Nova"/>
                <a:cs typeface="Calibri"/>
              </a:rPr>
              <a:t> Philip </a:t>
            </a:r>
            <a:r>
              <a:rPr lang="en-US" sz="4000" err="1">
                <a:solidFill>
                  <a:srgbClr val="260F80"/>
                </a:solidFill>
                <a:latin typeface="Arial Nova"/>
                <a:cs typeface="Calibri"/>
              </a:rPr>
              <a:t>Mollerus</a:t>
            </a:r>
            <a:r>
              <a:rPr lang="en-US" sz="4000">
                <a:solidFill>
                  <a:srgbClr val="260F80"/>
                </a:solidFill>
                <a:latin typeface="Arial Nova"/>
                <a:cs typeface="Calibri"/>
              </a:rPr>
              <a:t>, Billy Lee, Adia Wu</a:t>
            </a:r>
            <a:endParaRPr lang="en-US" sz="4000">
              <a:solidFill>
                <a:srgbClr val="260F8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77B6B-AF61-A4AF-F0ED-E9623ABA379D}"/>
              </a:ext>
            </a:extLst>
          </p:cNvPr>
          <p:cNvSpPr txBox="1"/>
          <p:nvPr/>
        </p:nvSpPr>
        <p:spPr>
          <a:xfrm>
            <a:off x="13678634" y="3223925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latin typeface="Bahnschrift"/>
                <a:cs typeface="Calibri"/>
              </a:rPr>
              <a:t>Contributions</a:t>
            </a:r>
            <a:endParaRPr lang="en-US" sz="4400">
              <a:solidFill>
                <a:srgbClr val="FFFFFF"/>
              </a:solidFill>
              <a:latin typeface="Bahnschrift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00FF-208A-CDA3-C133-BA11847581BB}"/>
              </a:ext>
            </a:extLst>
          </p:cNvPr>
          <p:cNvSpPr txBox="1"/>
          <p:nvPr/>
        </p:nvSpPr>
        <p:spPr>
          <a:xfrm>
            <a:off x="26263411" y="14264095"/>
            <a:ext cx="633926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FFFFFF"/>
                </a:solidFill>
                <a:latin typeface="Bahnschrift"/>
                <a:cs typeface="Calibri"/>
              </a:rPr>
              <a:t>Tools &amp; Skills Used</a:t>
            </a:r>
            <a:endParaRPr lang="en-US" sz="4400" b="1">
              <a:solidFill>
                <a:srgbClr val="FFFFFF"/>
              </a:solidFill>
              <a:latin typeface="Bahnschrif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77AE6-8E28-27D5-288E-15AE5190988B}"/>
              </a:ext>
            </a:extLst>
          </p:cNvPr>
          <p:cNvSpPr txBox="1"/>
          <p:nvPr/>
        </p:nvSpPr>
        <p:spPr>
          <a:xfrm>
            <a:off x="25260187" y="19271608"/>
            <a:ext cx="6427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u="sng">
                <a:latin typeface="Bahnschrift"/>
                <a:cs typeface="Calibri"/>
              </a:rPr>
              <a:t>Maybe </a:t>
            </a:r>
            <a:r>
              <a:rPr lang="en-US" sz="3600" b="1">
                <a:latin typeface="Bahnschrift"/>
                <a:cs typeface="Calibri"/>
              </a:rPr>
              <a:t>another</a:t>
            </a:r>
            <a:r>
              <a:rPr lang="en-US" sz="3600" b="1" u="sng">
                <a:latin typeface="Bahnschrift"/>
                <a:cs typeface="Calibri"/>
              </a:rPr>
              <a:t> issue </a:t>
            </a:r>
            <a:br>
              <a:rPr lang="en-US" sz="3600" b="1" u="sng">
                <a:latin typeface="Bahnschrift"/>
                <a:cs typeface="Calibri"/>
              </a:rPr>
            </a:br>
            <a:r>
              <a:rPr lang="en-US" sz="3600" b="1" u="sng">
                <a:latin typeface="Bahnschrift"/>
                <a:cs typeface="Calibri"/>
              </a:rPr>
              <a:t>OR XLA challenge OR anything  </a:t>
            </a:r>
            <a:endParaRPr lang="en-US" sz="3600">
              <a:latin typeface="Bahnschrift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1CA698-E3AD-B3E2-C065-F58D3801ACFD}"/>
              </a:ext>
            </a:extLst>
          </p:cNvPr>
          <p:cNvSpPr txBox="1"/>
          <p:nvPr/>
        </p:nvSpPr>
        <p:spPr>
          <a:xfrm>
            <a:off x="24583934" y="4202893"/>
            <a:ext cx="8366711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Bahnschrift"/>
                <a:cs typeface="Calibri"/>
              </a:rPr>
              <a:t>Challenges</a:t>
            </a:r>
          </a:p>
          <a:p>
            <a:pPr marL="571500" indent="-571500">
              <a:buFont typeface="Arial"/>
              <a:buChar char="•"/>
            </a:pPr>
            <a:r>
              <a:rPr lang="en-US" sz="2800">
                <a:latin typeface="Bahnschrift"/>
                <a:cs typeface="Calibri"/>
              </a:rPr>
              <a:t>Non-interactive communication with open-source contributors. </a:t>
            </a:r>
          </a:p>
          <a:p>
            <a:pPr marL="571500" indent="-571500">
              <a:buFont typeface="Arial"/>
              <a:buChar char="•"/>
            </a:pPr>
            <a:r>
              <a:rPr lang="en-US" sz="2800">
                <a:latin typeface="Bahnschrift"/>
                <a:cs typeface="Calibri"/>
              </a:rPr>
              <a:t>Insufficient resources to troubleshoot Good Second Issues or Good Difficult Issues.</a:t>
            </a:r>
          </a:p>
          <a:p>
            <a:pPr marL="571500" indent="-571500">
              <a:buFont typeface="Arial"/>
              <a:buChar char="•"/>
            </a:pPr>
            <a:endParaRPr lang="en-US" sz="3600">
              <a:latin typeface="Bahnschrift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02AD4-4D12-FC29-F1E6-5B2E4E9CC02B}"/>
              </a:ext>
            </a:extLst>
          </p:cNvPr>
          <p:cNvSpPr txBox="1"/>
          <p:nvPr/>
        </p:nvSpPr>
        <p:spPr>
          <a:xfrm>
            <a:off x="943308" y="4178944"/>
            <a:ext cx="8581264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latin typeface="Bahnschrift"/>
                <a:cs typeface="Calibri" panose="020F0502020204030204"/>
              </a:rPr>
              <a:t>Background</a:t>
            </a:r>
            <a:r>
              <a:rPr lang="en-US" sz="2800">
                <a:latin typeface="Bahnschrift"/>
                <a:cs typeface="Calibri" panose="020F0502020204030204"/>
              </a:rPr>
              <a:t>: </a:t>
            </a:r>
            <a:r>
              <a:rPr lang="en-US" sz="2800" err="1">
                <a:latin typeface="Bahnschrift"/>
                <a:ea typeface="+mn-lt"/>
                <a:cs typeface="+mn-lt"/>
              </a:rPr>
              <a:t>Huggingface</a:t>
            </a:r>
            <a:r>
              <a:rPr lang="en-US" sz="2800">
                <a:latin typeface="Bahnschrift"/>
                <a:ea typeface="+mn-lt"/>
                <a:cs typeface="+mn-lt"/>
              </a:rPr>
              <a:t> Transformers is an open-source library that provides pre-trained machine learning models for various applications across text, vision, and audio. It includes APIs for rapid model access, customization, and fine-tuning on individual datasets.</a:t>
            </a: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ahnschrift"/>
                <a:cs typeface="Calibri" panose="020F0502020204030204"/>
              </a:rPr>
              <a:t>Objective</a:t>
            </a:r>
            <a:r>
              <a:rPr lang="en-US" sz="2800">
                <a:latin typeface="Bahnschrift"/>
                <a:cs typeface="Calibri" panose="020F0502020204030204"/>
              </a:rPr>
              <a:t>: troubleshoots existing software defects in the open source and acquire deep learning skills.</a:t>
            </a:r>
          </a:p>
        </p:txBody>
      </p:sp>
      <p:pic>
        <p:nvPicPr>
          <p:cNvPr id="28" name="Picture 28" descr="Text&#10;&#10;Description automatically generated">
            <a:extLst>
              <a:ext uri="{FF2B5EF4-FFF2-40B4-BE49-F238E27FC236}">
                <a16:creationId xmlns:a16="http://schemas.microsoft.com/office/drawing/2014/main" id="{A44D5798-6D5C-65B8-C6F1-00C82EB01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6497" y="11774815"/>
            <a:ext cx="5021514" cy="3890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333C6-4533-8AB6-61FA-B00F5C489B85}"/>
              </a:ext>
            </a:extLst>
          </p:cNvPr>
          <p:cNvSpPr txBox="1"/>
          <p:nvPr/>
        </p:nvSpPr>
        <p:spPr>
          <a:xfrm>
            <a:off x="1991225" y="11644256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260F80"/>
                </a:solidFill>
                <a:latin typeface="Bahnschrift"/>
                <a:cs typeface="Calibri"/>
              </a:rPr>
              <a:t>Models</a:t>
            </a:r>
            <a:endParaRPr lang="en-US" sz="4400">
              <a:solidFill>
                <a:srgbClr val="260F80"/>
              </a:solidFill>
              <a:latin typeface="Bahnschrift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819CF-5967-1525-8B64-37C19B897FA8}"/>
              </a:ext>
            </a:extLst>
          </p:cNvPr>
          <p:cNvSpPr txBox="1"/>
          <p:nvPr/>
        </p:nvSpPr>
        <p:spPr>
          <a:xfrm>
            <a:off x="950673" y="13735463"/>
            <a:ext cx="5057580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260F80"/>
                </a:solidFill>
                <a:cs typeface="Calibri"/>
              </a:rPr>
              <a:t>ALBERT </a:t>
            </a:r>
            <a:r>
              <a:rPr lang="en-US" sz="3600">
                <a:solidFill>
                  <a:srgbClr val="260F80"/>
                </a:solidFill>
                <a:ea typeface="+mn-lt"/>
                <a:cs typeface="+mn-lt"/>
              </a:rPr>
              <a:t>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A Lite-BERT self-supervised Learning model of Language Representations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  <a:endParaRPr lang="en-US">
              <a:solidFill>
                <a:srgbClr val="260F80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260F80"/>
                </a:solidFill>
                <a:cs typeface="Calibri"/>
              </a:rPr>
              <a:t>Tapas 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AN BERT-based model specifically designed (and pre-trained) for answering questions about tabular data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260F80"/>
                </a:solidFill>
                <a:cs typeface="Calibri"/>
              </a:rPr>
              <a:t>Flava 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A pre-trained multilingual language model that Excels in various NLP tasks across diverse languages and domains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260F80"/>
                </a:solidFill>
                <a:cs typeface="Calibri"/>
              </a:rPr>
              <a:t>OPT(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A series of open-sourced large causal language models</a:t>
            </a:r>
            <a:r>
              <a:rPr lang="en-US">
                <a:solidFill>
                  <a:srgbClr val="260F80"/>
                </a:solidFill>
                <a:cs typeface="Calibri"/>
              </a:rPr>
              <a:t> 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which perform similar in performance to GPT3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 err="1">
                <a:solidFill>
                  <a:srgbClr val="260F80"/>
                </a:solidFill>
                <a:cs typeface="Calibri"/>
              </a:rPr>
              <a:t>TFEncoderDecoder</a:t>
            </a:r>
            <a:r>
              <a:rPr lang="en-US" sz="3600">
                <a:solidFill>
                  <a:srgbClr val="260F80"/>
                </a:solidFill>
                <a:cs typeface="Calibri"/>
              </a:rPr>
              <a:t> 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initialize a sequence-to-sequence model with any pretrained autoencoding model as the encoder and any pretrained autoregressive model as the decoder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endParaRPr lang="en-US" sz="3600">
              <a:solidFill>
                <a:srgbClr val="260F80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solidFill>
                <a:srgbClr val="260F80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2F52D-359E-888F-F5F9-62A8E3316733}"/>
              </a:ext>
            </a:extLst>
          </p:cNvPr>
          <p:cNvSpPr txBox="1"/>
          <p:nvPr/>
        </p:nvSpPr>
        <p:spPr>
          <a:xfrm>
            <a:off x="14324086" y="9972313"/>
            <a:ext cx="53248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Bahnschrift"/>
                <a:cs typeface="Calibri"/>
              </a:rPr>
              <a:t>Major</a:t>
            </a:r>
            <a:r>
              <a:rPr lang="en-US" sz="4400" b="1" u="sng">
                <a:latin typeface="Bahnschrift"/>
                <a:cs typeface="Calibri"/>
              </a:rPr>
              <a:t> Issues</a:t>
            </a:r>
            <a:endParaRPr lang="en-US" sz="4400">
              <a:latin typeface="Bahnschrif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8A94BE-D67E-4434-DD09-CA114B50FE5A}"/>
              </a:ext>
            </a:extLst>
          </p:cNvPr>
          <p:cNvSpPr txBox="1"/>
          <p:nvPr/>
        </p:nvSpPr>
        <p:spPr>
          <a:xfrm>
            <a:off x="24571553" y="15030288"/>
            <a:ext cx="317033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Bahnschrift"/>
                <a:cs typeface="Calibri" panose="020F0502020204030204"/>
              </a:rPr>
              <a:t>Library</a:t>
            </a:r>
          </a:p>
          <a:p>
            <a:pPr>
              <a:buChar char="•"/>
            </a:pPr>
            <a:r>
              <a:rPr lang="en-US" sz="3600">
                <a:solidFill>
                  <a:srgbClr val="FFFFFF"/>
                </a:solidFill>
                <a:latin typeface="Bahnschrift"/>
                <a:cs typeface="Arial"/>
              </a:rPr>
              <a:t> </a:t>
            </a:r>
            <a:r>
              <a:rPr lang="en-US" sz="3600" err="1">
                <a:solidFill>
                  <a:srgbClr val="FFFFFF"/>
                </a:solidFill>
                <a:latin typeface="Bahnschrift"/>
                <a:cs typeface="Arial"/>
              </a:rPr>
              <a:t>PyTorch</a:t>
            </a:r>
          </a:p>
          <a:p>
            <a:pPr>
              <a:buChar char="•"/>
            </a:pPr>
            <a:r>
              <a:rPr lang="en-US" sz="3600">
                <a:solidFill>
                  <a:srgbClr val="FFFFFF"/>
                </a:solidFill>
                <a:latin typeface="Bahnschrift"/>
                <a:cs typeface="Arial"/>
              </a:rPr>
              <a:t> TensorFlow</a:t>
            </a:r>
          </a:p>
          <a:p>
            <a:pPr>
              <a:buChar char="•"/>
            </a:pPr>
            <a:r>
              <a:rPr lang="en-US" sz="3600">
                <a:solidFill>
                  <a:srgbClr val="FFFFFF"/>
                </a:solidFill>
                <a:latin typeface="Bahnschrift"/>
                <a:cs typeface="Arial"/>
              </a:rPr>
              <a:t> Jax/Flax</a:t>
            </a:r>
          </a:p>
          <a:p>
            <a:pPr>
              <a:buChar char="•"/>
            </a:pPr>
            <a:r>
              <a:rPr lang="en-US" sz="3600">
                <a:solidFill>
                  <a:srgbClr val="FFFFFF"/>
                </a:solidFill>
                <a:latin typeface="Bahnschrift"/>
                <a:cs typeface="Arial"/>
              </a:rPr>
              <a:t> Transformers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73D477-3BF0-F8E9-7560-C6603FD9760F}"/>
              </a:ext>
            </a:extLst>
          </p:cNvPr>
          <p:cNvGrpSpPr/>
          <p:nvPr/>
        </p:nvGrpSpPr>
        <p:grpSpPr>
          <a:xfrm>
            <a:off x="24574970" y="6815647"/>
            <a:ext cx="7669169" cy="4988551"/>
            <a:chOff x="24574970" y="7977968"/>
            <a:chExt cx="7669169" cy="50072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CE7AF7-0118-7A9C-B451-E1C6C91B313A}"/>
                </a:ext>
              </a:extLst>
            </p:cNvPr>
            <p:cNvSpPr txBox="1"/>
            <p:nvPr/>
          </p:nvSpPr>
          <p:spPr>
            <a:xfrm>
              <a:off x="24574970" y="7977968"/>
              <a:ext cx="7315713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b="1">
                  <a:latin typeface="Bahnschrift"/>
                  <a:cs typeface="Calibri"/>
                </a:rPr>
                <a:t>What we have learned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A124E50-3B0C-3F08-21B6-193C4C810049}"/>
                </a:ext>
              </a:extLst>
            </p:cNvPr>
            <p:cNvSpPr txBox="1"/>
            <p:nvPr/>
          </p:nvSpPr>
          <p:spPr>
            <a:xfrm>
              <a:off x="24771497" y="8768727"/>
              <a:ext cx="7472642" cy="42165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Bahnschrift"/>
                  <a:ea typeface="等线"/>
                  <a:cs typeface="Calibri" panose="020F0502020204030204"/>
                </a:rPr>
                <a:t>Acquired deep learning skills that can be practically used.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Bahnschrift"/>
                  <a:ea typeface="等线"/>
                  <a:cs typeface="Calibri" panose="020F0502020204030204"/>
                </a:rPr>
                <a:t>Reinforce open-source experiences.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Bahnschrift"/>
                  <a:ea typeface="等线"/>
                  <a:cs typeface="Calibri" panose="020F0502020204030204"/>
                </a:rPr>
                <a:t>Improved problem-solving skills by debugging the codebase.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Bahnschrift"/>
                  <a:ea typeface="等线"/>
                  <a:cs typeface="Calibri" panose="020F0502020204030204"/>
                </a:rPr>
                <a:t>Simulate professional work setting through Slack team channel.</a:t>
              </a:r>
            </a:p>
            <a:p>
              <a:pPr marL="571500" indent="-571500">
                <a:buFont typeface="Arial"/>
                <a:buChar char="•"/>
              </a:pPr>
              <a:endParaRPr lang="en-US" altLang="zh-CN" sz="3600">
                <a:latin typeface="Bahnschrift"/>
                <a:ea typeface="等线"/>
                <a:cs typeface="Calibri" panose="020F0502020204030204"/>
              </a:endParaRPr>
            </a:p>
            <a:p>
              <a:pPr marL="571500" indent="-571500">
                <a:buFont typeface="Arial"/>
                <a:buChar char="•"/>
              </a:pPr>
              <a:endParaRPr lang="en-US" altLang="zh-CN" sz="3600">
                <a:latin typeface="Bahnschrift"/>
                <a:ea typeface="等线"/>
                <a:cs typeface="Calibri" panose="020F0502020204030204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8195944-6211-10F7-C206-BE78CC301470}"/>
              </a:ext>
            </a:extLst>
          </p:cNvPr>
          <p:cNvSpPr txBox="1"/>
          <p:nvPr/>
        </p:nvSpPr>
        <p:spPr>
          <a:xfrm>
            <a:off x="1370045" y="12560746"/>
            <a:ext cx="781744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260F80"/>
                </a:solidFill>
                <a:latin typeface="Bahnschrift"/>
              </a:rPr>
              <a:t>Out of numerous Transformers models, we contributed to the following models.</a:t>
            </a:r>
            <a:r>
              <a:rPr lang="en-US" sz="2800">
                <a:solidFill>
                  <a:srgbClr val="260F80"/>
                </a:solidFill>
                <a:latin typeface="Bahnschrift"/>
                <a:ea typeface="Calibri"/>
                <a:cs typeface="Calibri"/>
              </a:rPr>
              <a:t>​</a:t>
            </a:r>
            <a:endParaRPr lang="zh-CN" altLang="en-US" sz="2800">
              <a:solidFill>
                <a:srgbClr val="260F80"/>
              </a:solidFill>
              <a:latin typeface="Bahnschrift"/>
              <a:ea typeface="等线"/>
            </a:endParaRPr>
          </a:p>
        </p:txBody>
      </p:sp>
      <p:pic>
        <p:nvPicPr>
          <p:cNvPr id="36" name="Picture 36">
            <a:extLst>
              <a:ext uri="{FF2B5EF4-FFF2-40B4-BE49-F238E27FC236}">
                <a16:creationId xmlns:a16="http://schemas.microsoft.com/office/drawing/2014/main" id="{78DEC34C-BF35-22B9-C155-6B9E48823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7038" y="16454644"/>
            <a:ext cx="3056837" cy="28070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AB8425-CD0F-6C85-B7E9-2AF6C8E84C89}"/>
              </a:ext>
            </a:extLst>
          </p:cNvPr>
          <p:cNvSpPr txBox="1"/>
          <p:nvPr/>
        </p:nvSpPr>
        <p:spPr>
          <a:xfrm>
            <a:off x="10854623" y="19684190"/>
            <a:ext cx="693265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Bahnschrift"/>
                <a:cs typeface="Calibri" panose="020F0502020204030204"/>
              </a:rPr>
              <a:t>Overview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Good First Issue</a:t>
            </a:r>
            <a:endParaRPr lang="en-US" sz="2400">
              <a:latin typeface="Bahnschrif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Easily approachable but also requires series of communications with maintainers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Decent technical practice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57AFB2-B771-FD27-F48A-2C99B0AD9BC7}"/>
              </a:ext>
            </a:extLst>
          </p:cNvPr>
          <p:cNvSpPr txBox="1"/>
          <p:nvPr/>
        </p:nvSpPr>
        <p:spPr>
          <a:xfrm>
            <a:off x="17217413" y="19372431"/>
            <a:ext cx="69766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Bahnschrift"/>
                <a:cs typeface="Calibri" panose="020F0502020204030204"/>
              </a:rPr>
              <a:t>Overview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Good Second Issue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Technically challenging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Recently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Critical feature of Transformers</a:t>
            </a:r>
            <a:endParaRPr lang="en-US">
              <a:latin typeface="Bahnschrif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Require debugging +2000 lines </a:t>
            </a:r>
          </a:p>
        </p:txBody>
      </p:sp>
      <p:pic>
        <p:nvPicPr>
          <p:cNvPr id="42" name="Picture 4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126FBB-61CD-DCF9-8511-E08ED9145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8713" y="15796873"/>
            <a:ext cx="3031019" cy="1977699"/>
          </a:xfrm>
          <a:prstGeom prst="rect">
            <a:avLst/>
          </a:prstGeom>
        </p:spPr>
      </p:pic>
      <p:pic>
        <p:nvPicPr>
          <p:cNvPr id="43" name="Picture 4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FBC68B-27A4-7656-8AB7-18921D3CE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68476" y="15793975"/>
            <a:ext cx="3031009" cy="1991578"/>
          </a:xfrm>
          <a:prstGeom prst="rect">
            <a:avLst/>
          </a:prstGeom>
        </p:spPr>
      </p:pic>
      <p:pic>
        <p:nvPicPr>
          <p:cNvPr id="44" name="Picture 44" descr="Text&#10;&#10;Description automatically generated">
            <a:extLst>
              <a:ext uri="{FF2B5EF4-FFF2-40B4-BE49-F238E27FC236}">
                <a16:creationId xmlns:a16="http://schemas.microsoft.com/office/drawing/2014/main" id="{C313BB24-B297-9B7B-A25B-DE7BFBB95D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01833" y="17897600"/>
            <a:ext cx="3300062" cy="928865"/>
          </a:xfrm>
          <a:prstGeom prst="rect">
            <a:avLst/>
          </a:prstGeom>
        </p:spPr>
      </p:pic>
      <p:pic>
        <p:nvPicPr>
          <p:cNvPr id="45" name="Picture 45" descr="Text&#10;&#10;Description automatically generated">
            <a:extLst>
              <a:ext uri="{FF2B5EF4-FFF2-40B4-BE49-F238E27FC236}">
                <a16:creationId xmlns:a16="http://schemas.microsoft.com/office/drawing/2014/main" id="{84A028D5-AA61-B081-3D73-5EC812993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55701" y="17951813"/>
            <a:ext cx="3293658" cy="942268"/>
          </a:xfrm>
          <a:prstGeom prst="rect">
            <a:avLst/>
          </a:prstGeom>
        </p:spPr>
      </p:pic>
      <p:pic>
        <p:nvPicPr>
          <p:cNvPr id="46" name="Picture 46" descr="Text&#10;&#10;Description automatically generated">
            <a:extLst>
              <a:ext uri="{FF2B5EF4-FFF2-40B4-BE49-F238E27FC236}">
                <a16:creationId xmlns:a16="http://schemas.microsoft.com/office/drawing/2014/main" id="{0136C1D9-5B03-872A-E3BA-619ECE44AA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99482" y="19055197"/>
            <a:ext cx="2742747" cy="638403"/>
          </a:xfrm>
          <a:prstGeom prst="rect">
            <a:avLst/>
          </a:prstGeom>
        </p:spPr>
      </p:pic>
      <p:pic>
        <p:nvPicPr>
          <p:cNvPr id="39" name="图片 46">
            <a:extLst>
              <a:ext uri="{FF2B5EF4-FFF2-40B4-BE49-F238E27FC236}">
                <a16:creationId xmlns:a16="http://schemas.microsoft.com/office/drawing/2014/main" id="{11A69A9C-6646-3C24-4EF0-914AE56B46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27030" y="3975886"/>
            <a:ext cx="8709851" cy="5093041"/>
          </a:xfrm>
          <a:prstGeom prst="rect">
            <a:avLst/>
          </a:prstGeom>
        </p:spPr>
      </p:pic>
      <p:pic>
        <p:nvPicPr>
          <p:cNvPr id="49" name="图片 49" descr="手机屏幕的截图&#10;&#10;已自动生成说明">
            <a:extLst>
              <a:ext uri="{FF2B5EF4-FFF2-40B4-BE49-F238E27FC236}">
                <a16:creationId xmlns:a16="http://schemas.microsoft.com/office/drawing/2014/main" id="{84A91DB7-B40D-29B2-56DF-7CC7F98137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17336" y="16412783"/>
            <a:ext cx="3805761" cy="2847214"/>
          </a:xfrm>
          <a:prstGeom prst="rect">
            <a:avLst/>
          </a:prstGeom>
        </p:spPr>
      </p:pic>
      <p:pic>
        <p:nvPicPr>
          <p:cNvPr id="51" name="图片 51" descr="文本&#10;&#10;已自动生成说明">
            <a:extLst>
              <a:ext uri="{FF2B5EF4-FFF2-40B4-BE49-F238E27FC236}">
                <a16:creationId xmlns:a16="http://schemas.microsoft.com/office/drawing/2014/main" id="{16E0D1C2-9BB0-5E4E-97EF-0015D394FC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76436" y="11861915"/>
            <a:ext cx="6675149" cy="41963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E41074-7D3B-0466-1461-F90C61A96D51}"/>
              </a:ext>
            </a:extLst>
          </p:cNvPr>
          <p:cNvSpPr txBox="1"/>
          <p:nvPr/>
        </p:nvSpPr>
        <p:spPr>
          <a:xfrm>
            <a:off x="28468641" y="15030288"/>
            <a:ext cx="3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>
              <a:latin typeface="Bahnschrift"/>
              <a:cs typeface="Arial"/>
            </a:endParaRPr>
          </a:p>
        </p:txBody>
      </p:sp>
      <p:pic>
        <p:nvPicPr>
          <p:cNvPr id="29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AC9717-CEAE-B80F-77FE-4FBB808C8A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721268" y="15026830"/>
            <a:ext cx="4879370" cy="2298539"/>
          </a:xfrm>
          <a:prstGeom prst="rect">
            <a:avLst/>
          </a:prstGeom>
        </p:spPr>
      </p:pic>
      <p:pic>
        <p:nvPicPr>
          <p:cNvPr id="32" name="Picture 3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B334C9-0DEB-F24B-AF75-85C1FC7394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6637" y="6970467"/>
            <a:ext cx="4053917" cy="23503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DA9A76-EDF4-FEF5-14D4-691EB85873F1}"/>
              </a:ext>
            </a:extLst>
          </p:cNvPr>
          <p:cNvSpPr txBox="1"/>
          <p:nvPr/>
        </p:nvSpPr>
        <p:spPr>
          <a:xfrm>
            <a:off x="10265018" y="823837"/>
            <a:ext cx="66785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>
                <a:solidFill>
                  <a:srgbClr val="260F80"/>
                </a:solidFill>
                <a:latin typeface="Bahnschrift"/>
                <a:cs typeface="Calibri"/>
              </a:rPr>
              <a:t>| Transformers</a:t>
            </a:r>
          </a:p>
        </p:txBody>
      </p:sp>
      <p:pic>
        <p:nvPicPr>
          <p:cNvPr id="38" name="Picture 4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326BFA-4A70-F3D0-DC0E-4455CB1381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53093" y="7719680"/>
            <a:ext cx="3735340" cy="8518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2591505-729A-CEB8-DCC2-015237FA6770}"/>
              </a:ext>
            </a:extLst>
          </p:cNvPr>
          <p:cNvSpPr txBox="1"/>
          <p:nvPr/>
        </p:nvSpPr>
        <p:spPr>
          <a:xfrm>
            <a:off x="-7948267" y="4547493"/>
            <a:ext cx="77446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>
                <a:cs typeface="Calibri"/>
              </a:rPr>
              <a:t>Dense + hot</a:t>
            </a:r>
          </a:p>
        </p:txBody>
      </p:sp>
    </p:spTree>
    <p:extLst>
      <p:ext uri="{BB962C8B-B14F-4D97-AF65-F5344CB8AC3E}">
        <p14:creationId xmlns:p14="http://schemas.microsoft.com/office/powerpoint/2010/main" val="25958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3DFFB5F-D549-F62E-275E-CA75332E12EC}"/>
              </a:ext>
            </a:extLst>
          </p:cNvPr>
          <p:cNvSpPr/>
          <p:nvPr/>
        </p:nvSpPr>
        <p:spPr>
          <a:xfrm>
            <a:off x="24410757" y="18583693"/>
            <a:ext cx="8386311" cy="3208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063805-ACFD-CE1F-0A49-47207F801651}"/>
              </a:ext>
            </a:extLst>
          </p:cNvPr>
          <p:cNvSpPr/>
          <p:nvPr/>
        </p:nvSpPr>
        <p:spPr>
          <a:xfrm>
            <a:off x="24410765" y="14174003"/>
            <a:ext cx="8346913" cy="3937223"/>
          </a:xfrm>
          <a:prstGeom prst="rect">
            <a:avLst/>
          </a:prstGeom>
          <a:solidFill>
            <a:srgbClr val="FFF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DC1541-39C4-D86F-3FEB-BDD959763212}"/>
              </a:ext>
            </a:extLst>
          </p:cNvPr>
          <p:cNvSpPr/>
          <p:nvPr/>
        </p:nvSpPr>
        <p:spPr>
          <a:xfrm>
            <a:off x="24351729" y="3189150"/>
            <a:ext cx="8346878" cy="10551758"/>
          </a:xfrm>
          <a:prstGeom prst="rect">
            <a:avLst/>
          </a:prstGeom>
          <a:solidFill>
            <a:srgbClr val="F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CB4ECC-16B0-B4DD-6F7B-EF64B669577A}"/>
              </a:ext>
            </a:extLst>
          </p:cNvPr>
          <p:cNvSpPr/>
          <p:nvPr/>
        </p:nvSpPr>
        <p:spPr>
          <a:xfrm>
            <a:off x="9965057" y="9822533"/>
            <a:ext cx="14005980" cy="11990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89C1A0-A4BB-A850-ADFA-DEC0ABDAC9AA}"/>
              </a:ext>
            </a:extLst>
          </p:cNvPr>
          <p:cNvSpPr/>
          <p:nvPr/>
        </p:nvSpPr>
        <p:spPr>
          <a:xfrm>
            <a:off x="9983780" y="3071736"/>
            <a:ext cx="13947667" cy="6392765"/>
          </a:xfrm>
          <a:prstGeom prst="rect">
            <a:avLst/>
          </a:prstGeom>
          <a:solidFill>
            <a:srgbClr val="FFF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C69F8-792B-087C-E726-C4166C9A1E4C}"/>
              </a:ext>
            </a:extLst>
          </p:cNvPr>
          <p:cNvSpPr/>
          <p:nvPr/>
        </p:nvSpPr>
        <p:spPr>
          <a:xfrm>
            <a:off x="730467" y="11520789"/>
            <a:ext cx="8755844" cy="10291226"/>
          </a:xfrm>
          <a:prstGeom prst="rect">
            <a:avLst/>
          </a:prstGeom>
          <a:solidFill>
            <a:srgbClr val="F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5BC215-ED83-2FF7-7361-3F8C12FDF39B}"/>
              </a:ext>
            </a:extLst>
          </p:cNvPr>
          <p:cNvSpPr/>
          <p:nvPr/>
        </p:nvSpPr>
        <p:spPr>
          <a:xfrm>
            <a:off x="730585" y="3257330"/>
            <a:ext cx="8755844" cy="7797891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highlight>
                <a:srgbClr val="000080"/>
              </a:highlight>
              <a:latin typeface="Bahnschrif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A168AC-C941-17A9-1115-FBE1A7DEC105}"/>
              </a:ext>
            </a:extLst>
          </p:cNvPr>
          <p:cNvSpPr/>
          <p:nvPr/>
        </p:nvSpPr>
        <p:spPr>
          <a:xfrm>
            <a:off x="-8547" y="8262"/>
            <a:ext cx="33378394" cy="2714449"/>
          </a:xfrm>
          <a:prstGeom prst="rect">
            <a:avLst/>
          </a:prstGeom>
          <a:solidFill>
            <a:srgbClr val="6D67E4"/>
          </a:solidFill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4F13441F-A099-9599-86F8-2AFD123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0" y="-8310"/>
            <a:ext cx="10457985" cy="2752587"/>
          </a:xfrm>
          <a:prstGeom prst="rect">
            <a:avLst/>
          </a:prstGeom>
        </p:spPr>
      </p:pic>
      <p:pic>
        <p:nvPicPr>
          <p:cNvPr id="4" name="Picture 4" descr="Logo, calendar&#10;&#10;Description automatically generated">
            <a:extLst>
              <a:ext uri="{FF2B5EF4-FFF2-40B4-BE49-F238E27FC236}">
                <a16:creationId xmlns:a16="http://schemas.microsoft.com/office/drawing/2014/main" id="{F9B3A35C-0B6B-C1A4-B5A8-99D13259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885" y="358153"/>
            <a:ext cx="2110028" cy="2139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33CADA-2027-A12C-3979-EB5AF9DBD25C}"/>
              </a:ext>
            </a:extLst>
          </p:cNvPr>
          <p:cNvSpPr txBox="1"/>
          <p:nvPr/>
        </p:nvSpPr>
        <p:spPr>
          <a:xfrm>
            <a:off x="1991360" y="3376853"/>
            <a:ext cx="62395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260F80"/>
                </a:solidFill>
                <a:latin typeface="Bahnschrift"/>
                <a:cs typeface="Calibri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10CC5-19F5-4785-2476-794392439C42}"/>
              </a:ext>
            </a:extLst>
          </p:cNvPr>
          <p:cNvSpPr txBox="1"/>
          <p:nvPr/>
        </p:nvSpPr>
        <p:spPr>
          <a:xfrm>
            <a:off x="25402527" y="3411663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Bahnschrift"/>
                <a:cs typeface="Calibri"/>
              </a:rPr>
              <a:t>Reflection</a:t>
            </a:r>
            <a:endParaRPr lang="en-US" sz="4400">
              <a:latin typeface="Bahnschrift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86796-30E2-8F58-8E19-2ABDF318CEF3}"/>
              </a:ext>
            </a:extLst>
          </p:cNvPr>
          <p:cNvSpPr txBox="1"/>
          <p:nvPr/>
        </p:nvSpPr>
        <p:spPr>
          <a:xfrm>
            <a:off x="10209299" y="10739038"/>
            <a:ext cx="69263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u="sng" err="1">
                <a:latin typeface="Bahnschrift"/>
                <a:cs typeface="Calibri"/>
              </a:rPr>
              <a:t>BetterTransformer</a:t>
            </a:r>
            <a:endParaRPr lang="en-US" sz="4400">
              <a:latin typeface="Bahnschrif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4BE5F-DC6F-BF80-7955-B448DB5A5D97}"/>
              </a:ext>
            </a:extLst>
          </p:cNvPr>
          <p:cNvSpPr txBox="1"/>
          <p:nvPr/>
        </p:nvSpPr>
        <p:spPr>
          <a:xfrm>
            <a:off x="16981381" y="10718700"/>
            <a:ext cx="713235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u="sng">
                <a:latin typeface="Bahnschrift"/>
                <a:cs typeface="Calibri"/>
              </a:rPr>
              <a:t>XLA Generation Test</a:t>
            </a:r>
            <a:endParaRPr lang="en-US" sz="4400">
              <a:latin typeface="Bahnschrif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102B8-EC87-B66F-16D9-D3EE4E570D2A}"/>
              </a:ext>
            </a:extLst>
          </p:cNvPr>
          <p:cNvSpPr txBox="1"/>
          <p:nvPr/>
        </p:nvSpPr>
        <p:spPr>
          <a:xfrm>
            <a:off x="13312368" y="5224989"/>
            <a:ext cx="810278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Bahnschrift"/>
                <a:cs typeface="Calibri"/>
              </a:rPr>
              <a:t>List of issues + PRs here + Responsible team member</a:t>
            </a:r>
            <a:endParaRPr lang="en-US" sz="4400">
              <a:latin typeface="Bahnschrif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296E-4FBB-4B70-FA14-4583EC9E2E77}"/>
              </a:ext>
            </a:extLst>
          </p:cNvPr>
          <p:cNvSpPr txBox="1"/>
          <p:nvPr/>
        </p:nvSpPr>
        <p:spPr>
          <a:xfrm>
            <a:off x="18543867" y="763740"/>
            <a:ext cx="131413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FFE121"/>
                </a:solidFill>
                <a:latin typeface="Arial Nova"/>
                <a:cs typeface="Calibri"/>
              </a:rPr>
              <a:t>Evan Bates, John Chu, Katie Le,</a:t>
            </a:r>
            <a:endParaRPr lang="en-US" sz="4000">
              <a:solidFill>
                <a:srgbClr val="FFE121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4000">
                <a:solidFill>
                  <a:srgbClr val="FFE121"/>
                </a:solidFill>
                <a:latin typeface="Arial Nova"/>
                <a:cs typeface="Calibri"/>
              </a:rPr>
              <a:t> Philip </a:t>
            </a:r>
            <a:r>
              <a:rPr lang="en-US" sz="4000" err="1">
                <a:solidFill>
                  <a:srgbClr val="FFE121"/>
                </a:solidFill>
                <a:latin typeface="Arial Nova"/>
                <a:cs typeface="Calibri"/>
              </a:rPr>
              <a:t>Mollerus</a:t>
            </a:r>
            <a:r>
              <a:rPr lang="en-US" sz="4000">
                <a:solidFill>
                  <a:srgbClr val="FFE121"/>
                </a:solidFill>
                <a:latin typeface="Arial Nova"/>
                <a:cs typeface="Calibri"/>
              </a:rPr>
              <a:t>, Billy Lee, Adia Wu</a:t>
            </a:r>
            <a:endParaRPr lang="en-US" sz="4000">
              <a:solidFill>
                <a:srgbClr val="FFE121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77B6B-AF61-A4AF-F0ED-E9623ABA379D}"/>
              </a:ext>
            </a:extLst>
          </p:cNvPr>
          <p:cNvSpPr txBox="1"/>
          <p:nvPr/>
        </p:nvSpPr>
        <p:spPr>
          <a:xfrm>
            <a:off x="13678634" y="3223925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latin typeface="Bahnschrift"/>
                <a:cs typeface="Calibri"/>
              </a:rPr>
              <a:t>Contributions</a:t>
            </a:r>
            <a:endParaRPr lang="en-US" sz="4400">
              <a:solidFill>
                <a:srgbClr val="FFFFFF"/>
              </a:solidFill>
              <a:latin typeface="Bahnschrift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00FF-208A-CDA3-C133-BA11847581BB}"/>
              </a:ext>
            </a:extLst>
          </p:cNvPr>
          <p:cNvSpPr txBox="1"/>
          <p:nvPr/>
        </p:nvSpPr>
        <p:spPr>
          <a:xfrm>
            <a:off x="26263411" y="14264095"/>
            <a:ext cx="633926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FFFFFF"/>
                </a:solidFill>
                <a:latin typeface="Bahnschrift"/>
                <a:cs typeface="Calibri"/>
              </a:rPr>
              <a:t>Tools &amp; Skills Used</a:t>
            </a:r>
            <a:endParaRPr lang="en-US" sz="4400" b="1">
              <a:solidFill>
                <a:srgbClr val="FFFFFF"/>
              </a:solidFill>
              <a:latin typeface="Bahnschrif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77AE6-8E28-27D5-288E-15AE5190988B}"/>
              </a:ext>
            </a:extLst>
          </p:cNvPr>
          <p:cNvSpPr txBox="1"/>
          <p:nvPr/>
        </p:nvSpPr>
        <p:spPr>
          <a:xfrm>
            <a:off x="25260187" y="19271608"/>
            <a:ext cx="6427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u="sng">
                <a:latin typeface="Bahnschrift"/>
                <a:cs typeface="Calibri"/>
              </a:rPr>
              <a:t>Maybe </a:t>
            </a:r>
            <a:r>
              <a:rPr lang="en-US" sz="3600" b="1">
                <a:latin typeface="Bahnschrift"/>
                <a:cs typeface="Calibri"/>
              </a:rPr>
              <a:t>another</a:t>
            </a:r>
            <a:r>
              <a:rPr lang="en-US" sz="3600" b="1" u="sng">
                <a:latin typeface="Bahnschrift"/>
                <a:cs typeface="Calibri"/>
              </a:rPr>
              <a:t> issue </a:t>
            </a:r>
            <a:br>
              <a:rPr lang="en-US" sz="3600" b="1" u="sng">
                <a:latin typeface="Bahnschrift"/>
                <a:cs typeface="Calibri"/>
              </a:rPr>
            </a:br>
            <a:r>
              <a:rPr lang="en-US" sz="3600" b="1" u="sng">
                <a:latin typeface="Bahnschrift"/>
                <a:cs typeface="Calibri"/>
              </a:rPr>
              <a:t>OR XLA challenge OR anything  </a:t>
            </a:r>
            <a:endParaRPr lang="en-US" sz="3600">
              <a:latin typeface="Bahnschrift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1CA698-E3AD-B3E2-C065-F58D3801ACFD}"/>
              </a:ext>
            </a:extLst>
          </p:cNvPr>
          <p:cNvSpPr txBox="1"/>
          <p:nvPr/>
        </p:nvSpPr>
        <p:spPr>
          <a:xfrm>
            <a:off x="24583934" y="4202893"/>
            <a:ext cx="8366711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Bahnschrift"/>
                <a:cs typeface="Calibri"/>
              </a:rPr>
              <a:t>Challenges</a:t>
            </a:r>
          </a:p>
          <a:p>
            <a:pPr marL="571500" indent="-571500">
              <a:buFont typeface="Arial"/>
              <a:buChar char="•"/>
            </a:pPr>
            <a:r>
              <a:rPr lang="en-US" sz="2800">
                <a:latin typeface="Bahnschrift"/>
                <a:cs typeface="Calibri"/>
              </a:rPr>
              <a:t>Non-interactive communication with open-source contributors. </a:t>
            </a:r>
          </a:p>
          <a:p>
            <a:pPr marL="571500" indent="-571500">
              <a:buFont typeface="Arial"/>
              <a:buChar char="•"/>
            </a:pPr>
            <a:r>
              <a:rPr lang="en-US" sz="2800">
                <a:latin typeface="Bahnschrift"/>
                <a:cs typeface="Calibri"/>
              </a:rPr>
              <a:t>Insufficient resources to troubleshoot Good Second Issues or Good Difficult Issues.</a:t>
            </a:r>
          </a:p>
          <a:p>
            <a:pPr marL="571500" indent="-571500">
              <a:buFont typeface="Arial"/>
              <a:buChar char="•"/>
            </a:pPr>
            <a:endParaRPr lang="en-US" sz="3600">
              <a:latin typeface="Bahnschrift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02AD4-4D12-FC29-F1E6-5B2E4E9CC02B}"/>
              </a:ext>
            </a:extLst>
          </p:cNvPr>
          <p:cNvSpPr txBox="1"/>
          <p:nvPr/>
        </p:nvSpPr>
        <p:spPr>
          <a:xfrm>
            <a:off x="943308" y="4178944"/>
            <a:ext cx="8581264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latin typeface="Bahnschrift"/>
                <a:cs typeface="Calibri" panose="020F0502020204030204"/>
              </a:rPr>
              <a:t>Background</a:t>
            </a:r>
            <a:r>
              <a:rPr lang="en-US" sz="2800">
                <a:latin typeface="Bahnschrift"/>
                <a:cs typeface="Calibri" panose="020F0502020204030204"/>
              </a:rPr>
              <a:t>: </a:t>
            </a:r>
            <a:r>
              <a:rPr lang="en-US" sz="2800" err="1">
                <a:latin typeface="Bahnschrift"/>
                <a:ea typeface="+mn-lt"/>
                <a:cs typeface="+mn-lt"/>
              </a:rPr>
              <a:t>Huggingface</a:t>
            </a:r>
            <a:r>
              <a:rPr lang="en-US" sz="2800">
                <a:latin typeface="Bahnschrift"/>
                <a:ea typeface="+mn-lt"/>
                <a:cs typeface="+mn-lt"/>
              </a:rPr>
              <a:t> Transformers is an open-source library that provides pre-trained machine learning models for various applications across text, vision, and audio. It includes APIs for rapid model access, customization, and fine-tuning on individual datasets.</a:t>
            </a: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Bahnschrift"/>
              <a:cs typeface="Calibri" panose="020F0502020204030204"/>
            </a:endParaRPr>
          </a:p>
          <a:p>
            <a:endParaRPr lang="en-US" sz="2800">
              <a:latin typeface="Bahnschrif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ahnschrift"/>
                <a:cs typeface="Calibri" panose="020F0502020204030204"/>
              </a:rPr>
              <a:t>Objective</a:t>
            </a:r>
            <a:r>
              <a:rPr lang="en-US" sz="2800">
                <a:latin typeface="Bahnschrift"/>
                <a:cs typeface="Calibri" panose="020F0502020204030204"/>
              </a:rPr>
              <a:t>: troubleshoots existing software defects in the open source and acquire deep learning skills.</a:t>
            </a:r>
          </a:p>
        </p:txBody>
      </p:sp>
      <p:pic>
        <p:nvPicPr>
          <p:cNvPr id="28" name="Picture 28" descr="Text&#10;&#10;Description automatically generated">
            <a:extLst>
              <a:ext uri="{FF2B5EF4-FFF2-40B4-BE49-F238E27FC236}">
                <a16:creationId xmlns:a16="http://schemas.microsoft.com/office/drawing/2014/main" id="{A44D5798-6D5C-65B8-C6F1-00C82EB01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6497" y="11774815"/>
            <a:ext cx="5021514" cy="3890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333C6-4533-8AB6-61FA-B00F5C489B85}"/>
              </a:ext>
            </a:extLst>
          </p:cNvPr>
          <p:cNvSpPr txBox="1"/>
          <p:nvPr/>
        </p:nvSpPr>
        <p:spPr>
          <a:xfrm>
            <a:off x="1991225" y="11644256"/>
            <a:ext cx="62395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260F80"/>
                </a:solidFill>
                <a:latin typeface="Bahnschrift"/>
                <a:cs typeface="Calibri"/>
              </a:rPr>
              <a:t>Models</a:t>
            </a:r>
            <a:endParaRPr lang="en-US" sz="4400">
              <a:solidFill>
                <a:srgbClr val="260F80"/>
              </a:solidFill>
              <a:latin typeface="Bahnschrift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819CF-5967-1525-8B64-37C19B897FA8}"/>
              </a:ext>
            </a:extLst>
          </p:cNvPr>
          <p:cNvSpPr txBox="1"/>
          <p:nvPr/>
        </p:nvSpPr>
        <p:spPr>
          <a:xfrm>
            <a:off x="950673" y="13735463"/>
            <a:ext cx="5057580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260F80"/>
                </a:solidFill>
                <a:cs typeface="Calibri"/>
              </a:rPr>
              <a:t>ALBERT </a:t>
            </a:r>
            <a:r>
              <a:rPr lang="en-US" sz="3600">
                <a:solidFill>
                  <a:srgbClr val="260F80"/>
                </a:solidFill>
                <a:ea typeface="+mn-lt"/>
                <a:cs typeface="+mn-lt"/>
              </a:rPr>
              <a:t>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A Lite-BERT self-supervised Learning model of Language Representations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  <a:endParaRPr lang="en-US">
              <a:solidFill>
                <a:srgbClr val="260F80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260F80"/>
                </a:solidFill>
                <a:cs typeface="Calibri"/>
              </a:rPr>
              <a:t>Tapas 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AN BERT-based model specifically designed (and pre-trained) for answering questions about tabular data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260F80"/>
                </a:solidFill>
                <a:cs typeface="Calibri"/>
              </a:rPr>
              <a:t>Flava 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A pre-trained multilingual language model that Excels in various NLP tasks across diverse languages and domains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260F80"/>
                </a:solidFill>
                <a:cs typeface="Calibri"/>
              </a:rPr>
              <a:t>OPT(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A series of open-sourced large causal language models</a:t>
            </a:r>
            <a:r>
              <a:rPr lang="en-US">
                <a:solidFill>
                  <a:srgbClr val="260F80"/>
                </a:solidFill>
                <a:cs typeface="Calibri"/>
              </a:rPr>
              <a:t> 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which perform similar in performance to GPT3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 err="1">
                <a:solidFill>
                  <a:srgbClr val="260F80"/>
                </a:solidFill>
                <a:cs typeface="Calibri"/>
              </a:rPr>
              <a:t>TFEncoderDecoder</a:t>
            </a:r>
            <a:r>
              <a:rPr lang="en-US" sz="3600">
                <a:solidFill>
                  <a:srgbClr val="260F80"/>
                </a:solidFill>
                <a:cs typeface="Calibri"/>
              </a:rPr>
              <a:t> (</a:t>
            </a:r>
            <a:r>
              <a:rPr lang="en-US">
                <a:solidFill>
                  <a:srgbClr val="260F80"/>
                </a:solidFill>
                <a:ea typeface="+mn-lt"/>
                <a:cs typeface="+mn-lt"/>
              </a:rPr>
              <a:t>initialize a sequence-to-sequence model with any pretrained autoencoding model as the encoder and any pretrained autoregressive model as the decoder</a:t>
            </a:r>
            <a:r>
              <a:rPr lang="en-US" sz="3600">
                <a:solidFill>
                  <a:srgbClr val="260F80"/>
                </a:solidFill>
                <a:cs typeface="Calibri"/>
              </a:rPr>
              <a:t>)</a:t>
            </a:r>
          </a:p>
          <a:p>
            <a:pPr marL="571500" indent="-571500">
              <a:buFont typeface="Arial"/>
              <a:buChar char="•"/>
            </a:pPr>
            <a:endParaRPr lang="en-US" sz="3600">
              <a:solidFill>
                <a:srgbClr val="260F80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solidFill>
                <a:srgbClr val="260F80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2F52D-359E-888F-F5F9-62A8E3316733}"/>
              </a:ext>
            </a:extLst>
          </p:cNvPr>
          <p:cNvSpPr txBox="1"/>
          <p:nvPr/>
        </p:nvSpPr>
        <p:spPr>
          <a:xfrm>
            <a:off x="14324086" y="9972313"/>
            <a:ext cx="53248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Bahnschrift"/>
                <a:cs typeface="Calibri"/>
              </a:rPr>
              <a:t>Major</a:t>
            </a:r>
            <a:r>
              <a:rPr lang="en-US" sz="4400" b="1" u="sng">
                <a:latin typeface="Bahnschrift"/>
                <a:cs typeface="Calibri"/>
              </a:rPr>
              <a:t> Issues</a:t>
            </a:r>
            <a:endParaRPr lang="en-US" sz="4400">
              <a:latin typeface="Bahnschrif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8A94BE-D67E-4434-DD09-CA114B50FE5A}"/>
              </a:ext>
            </a:extLst>
          </p:cNvPr>
          <p:cNvSpPr txBox="1"/>
          <p:nvPr/>
        </p:nvSpPr>
        <p:spPr>
          <a:xfrm>
            <a:off x="24571553" y="15030288"/>
            <a:ext cx="317033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Bahnschrift"/>
                <a:cs typeface="Calibri" panose="020F0502020204030204"/>
              </a:rPr>
              <a:t>Library</a:t>
            </a:r>
          </a:p>
          <a:p>
            <a:pPr>
              <a:buChar char="•"/>
            </a:pPr>
            <a:r>
              <a:rPr lang="en-US" sz="3600">
                <a:solidFill>
                  <a:srgbClr val="000000"/>
                </a:solidFill>
                <a:latin typeface="Bahnschrift"/>
                <a:cs typeface="Arial"/>
              </a:rPr>
              <a:t> </a:t>
            </a:r>
            <a:r>
              <a:rPr lang="en-US" sz="3600" err="1">
                <a:solidFill>
                  <a:srgbClr val="000000"/>
                </a:solidFill>
                <a:latin typeface="Bahnschrift"/>
                <a:cs typeface="Arial"/>
              </a:rPr>
              <a:t>PyTorch</a:t>
            </a:r>
          </a:p>
          <a:p>
            <a:pPr>
              <a:buChar char="•"/>
            </a:pPr>
            <a:r>
              <a:rPr lang="en-US" sz="3600">
                <a:solidFill>
                  <a:srgbClr val="000000"/>
                </a:solidFill>
                <a:latin typeface="Bahnschrift"/>
                <a:cs typeface="Arial"/>
              </a:rPr>
              <a:t> TensorFlow</a:t>
            </a:r>
          </a:p>
          <a:p>
            <a:pPr>
              <a:buChar char="•"/>
            </a:pPr>
            <a:r>
              <a:rPr lang="en-US" sz="3600">
                <a:solidFill>
                  <a:srgbClr val="000000"/>
                </a:solidFill>
                <a:latin typeface="Bahnschrift"/>
                <a:cs typeface="Arial"/>
              </a:rPr>
              <a:t> Jax/Flax</a:t>
            </a:r>
          </a:p>
          <a:p>
            <a:pPr>
              <a:buChar char="•"/>
            </a:pPr>
            <a:r>
              <a:rPr lang="en-US" sz="3600">
                <a:solidFill>
                  <a:srgbClr val="000000"/>
                </a:solidFill>
                <a:latin typeface="Bahnschrift"/>
                <a:cs typeface="Arial"/>
              </a:rPr>
              <a:t> Transformers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73D477-3BF0-F8E9-7560-C6603FD9760F}"/>
              </a:ext>
            </a:extLst>
          </p:cNvPr>
          <p:cNvGrpSpPr/>
          <p:nvPr/>
        </p:nvGrpSpPr>
        <p:grpSpPr>
          <a:xfrm>
            <a:off x="24574970" y="6815647"/>
            <a:ext cx="7669169" cy="4988551"/>
            <a:chOff x="24574970" y="7977968"/>
            <a:chExt cx="7669169" cy="50072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CE7AF7-0118-7A9C-B451-E1C6C91B313A}"/>
                </a:ext>
              </a:extLst>
            </p:cNvPr>
            <p:cNvSpPr txBox="1"/>
            <p:nvPr/>
          </p:nvSpPr>
          <p:spPr>
            <a:xfrm>
              <a:off x="24574970" y="7977968"/>
              <a:ext cx="7315713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b="1">
                  <a:latin typeface="Bahnschrift"/>
                  <a:cs typeface="Calibri"/>
                </a:rPr>
                <a:t>What we have learned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A124E50-3B0C-3F08-21B6-193C4C810049}"/>
                </a:ext>
              </a:extLst>
            </p:cNvPr>
            <p:cNvSpPr txBox="1"/>
            <p:nvPr/>
          </p:nvSpPr>
          <p:spPr>
            <a:xfrm>
              <a:off x="24771497" y="8768727"/>
              <a:ext cx="7472642" cy="42165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Bahnschrift"/>
                  <a:ea typeface="等线"/>
                  <a:cs typeface="Calibri" panose="020F0502020204030204"/>
                </a:rPr>
                <a:t>Acquired deep learning skills that can be practically used.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Bahnschrift"/>
                  <a:ea typeface="等线"/>
                  <a:cs typeface="Calibri" panose="020F0502020204030204"/>
                </a:rPr>
                <a:t>Reinforce open-source experiences.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Bahnschrift"/>
                  <a:ea typeface="等线"/>
                  <a:cs typeface="Calibri" panose="020F0502020204030204"/>
                </a:rPr>
                <a:t>Improved problem-solving skills by debugging the codebase.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altLang="zh-CN" sz="2800">
                  <a:latin typeface="Bahnschrift"/>
                  <a:ea typeface="等线"/>
                  <a:cs typeface="Calibri" panose="020F0502020204030204"/>
                </a:rPr>
                <a:t>Simulate professional work setting through Slack team channel.</a:t>
              </a:r>
            </a:p>
            <a:p>
              <a:pPr marL="571500" indent="-571500">
                <a:buFont typeface="Arial"/>
                <a:buChar char="•"/>
              </a:pPr>
              <a:endParaRPr lang="en-US" altLang="zh-CN" sz="3600">
                <a:latin typeface="Bahnschrift"/>
                <a:ea typeface="等线"/>
                <a:cs typeface="Calibri" panose="020F0502020204030204"/>
              </a:endParaRPr>
            </a:p>
            <a:p>
              <a:pPr marL="571500" indent="-571500">
                <a:buFont typeface="Arial"/>
                <a:buChar char="•"/>
              </a:pPr>
              <a:endParaRPr lang="en-US" altLang="zh-CN" sz="3600">
                <a:latin typeface="Bahnschrift"/>
                <a:ea typeface="等线"/>
                <a:cs typeface="Calibri" panose="020F0502020204030204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8195944-6211-10F7-C206-BE78CC301470}"/>
              </a:ext>
            </a:extLst>
          </p:cNvPr>
          <p:cNvSpPr txBox="1"/>
          <p:nvPr/>
        </p:nvSpPr>
        <p:spPr>
          <a:xfrm>
            <a:off x="1370045" y="12560746"/>
            <a:ext cx="781744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260F80"/>
                </a:solidFill>
                <a:latin typeface="Bahnschrift"/>
              </a:rPr>
              <a:t>Out of numerous Transformers models, we contributed to the following models.</a:t>
            </a:r>
            <a:r>
              <a:rPr lang="en-US" sz="2800">
                <a:solidFill>
                  <a:srgbClr val="260F80"/>
                </a:solidFill>
                <a:latin typeface="Bahnschrift"/>
                <a:ea typeface="Calibri"/>
                <a:cs typeface="Calibri"/>
              </a:rPr>
              <a:t>​</a:t>
            </a:r>
            <a:endParaRPr lang="zh-CN" altLang="en-US" sz="2800">
              <a:solidFill>
                <a:srgbClr val="260F80"/>
              </a:solidFill>
              <a:latin typeface="Bahnschrift"/>
              <a:ea typeface="等线"/>
            </a:endParaRPr>
          </a:p>
        </p:txBody>
      </p:sp>
      <p:pic>
        <p:nvPicPr>
          <p:cNvPr id="36" name="Picture 36">
            <a:extLst>
              <a:ext uri="{FF2B5EF4-FFF2-40B4-BE49-F238E27FC236}">
                <a16:creationId xmlns:a16="http://schemas.microsoft.com/office/drawing/2014/main" id="{78DEC34C-BF35-22B9-C155-6B9E48823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7038" y="16454644"/>
            <a:ext cx="3056837" cy="28070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AB8425-CD0F-6C85-B7E9-2AF6C8E84C89}"/>
              </a:ext>
            </a:extLst>
          </p:cNvPr>
          <p:cNvSpPr txBox="1"/>
          <p:nvPr/>
        </p:nvSpPr>
        <p:spPr>
          <a:xfrm>
            <a:off x="10854623" y="19684190"/>
            <a:ext cx="693265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Bahnschrift"/>
                <a:cs typeface="Calibri" panose="020F0502020204030204"/>
              </a:rPr>
              <a:t>Overview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Good First Issue</a:t>
            </a:r>
            <a:endParaRPr lang="en-US" sz="2400">
              <a:latin typeface="Bahnschrif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Easily approachable but also requires series of communications with maintainers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Decent technical practice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57AFB2-B771-FD27-F48A-2C99B0AD9BC7}"/>
              </a:ext>
            </a:extLst>
          </p:cNvPr>
          <p:cNvSpPr txBox="1"/>
          <p:nvPr/>
        </p:nvSpPr>
        <p:spPr>
          <a:xfrm>
            <a:off x="17217413" y="19372431"/>
            <a:ext cx="69766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Bahnschrift"/>
                <a:cs typeface="Calibri" panose="020F0502020204030204"/>
              </a:rPr>
              <a:t>Overview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Good Second Issue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Technically challenging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Recently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Critical feature of Transformers</a:t>
            </a:r>
            <a:endParaRPr lang="en-US">
              <a:latin typeface="Bahnschrif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Bahnschrift"/>
                <a:cs typeface="Calibri" panose="020F0502020204030204"/>
              </a:rPr>
              <a:t>Require debugging +2000 lines </a:t>
            </a:r>
          </a:p>
        </p:txBody>
      </p:sp>
      <p:pic>
        <p:nvPicPr>
          <p:cNvPr id="42" name="Picture 4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126FBB-61CD-DCF9-8511-E08ED9145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8713" y="15796873"/>
            <a:ext cx="3031019" cy="1977699"/>
          </a:xfrm>
          <a:prstGeom prst="rect">
            <a:avLst/>
          </a:prstGeom>
        </p:spPr>
      </p:pic>
      <p:pic>
        <p:nvPicPr>
          <p:cNvPr id="43" name="Picture 4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FBC68B-27A4-7656-8AB7-18921D3CE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68476" y="15793975"/>
            <a:ext cx="3031009" cy="1991578"/>
          </a:xfrm>
          <a:prstGeom prst="rect">
            <a:avLst/>
          </a:prstGeom>
        </p:spPr>
      </p:pic>
      <p:pic>
        <p:nvPicPr>
          <p:cNvPr id="44" name="Picture 44" descr="Text&#10;&#10;Description automatically generated">
            <a:extLst>
              <a:ext uri="{FF2B5EF4-FFF2-40B4-BE49-F238E27FC236}">
                <a16:creationId xmlns:a16="http://schemas.microsoft.com/office/drawing/2014/main" id="{C313BB24-B297-9B7B-A25B-DE7BFBB95D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01833" y="17897600"/>
            <a:ext cx="3300062" cy="928865"/>
          </a:xfrm>
          <a:prstGeom prst="rect">
            <a:avLst/>
          </a:prstGeom>
        </p:spPr>
      </p:pic>
      <p:pic>
        <p:nvPicPr>
          <p:cNvPr id="45" name="Picture 45" descr="Text&#10;&#10;Description automatically generated">
            <a:extLst>
              <a:ext uri="{FF2B5EF4-FFF2-40B4-BE49-F238E27FC236}">
                <a16:creationId xmlns:a16="http://schemas.microsoft.com/office/drawing/2014/main" id="{84A028D5-AA61-B081-3D73-5EC812993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55701" y="17951813"/>
            <a:ext cx="3293658" cy="942268"/>
          </a:xfrm>
          <a:prstGeom prst="rect">
            <a:avLst/>
          </a:prstGeom>
        </p:spPr>
      </p:pic>
      <p:pic>
        <p:nvPicPr>
          <p:cNvPr id="46" name="Picture 46" descr="Text&#10;&#10;Description automatically generated">
            <a:extLst>
              <a:ext uri="{FF2B5EF4-FFF2-40B4-BE49-F238E27FC236}">
                <a16:creationId xmlns:a16="http://schemas.microsoft.com/office/drawing/2014/main" id="{0136C1D9-5B03-872A-E3BA-619ECE44AA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99482" y="19055197"/>
            <a:ext cx="2742747" cy="638403"/>
          </a:xfrm>
          <a:prstGeom prst="rect">
            <a:avLst/>
          </a:prstGeom>
        </p:spPr>
      </p:pic>
      <p:pic>
        <p:nvPicPr>
          <p:cNvPr id="39" name="图片 46">
            <a:extLst>
              <a:ext uri="{FF2B5EF4-FFF2-40B4-BE49-F238E27FC236}">
                <a16:creationId xmlns:a16="http://schemas.microsoft.com/office/drawing/2014/main" id="{11A69A9C-6646-3C24-4EF0-914AE56B46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27030" y="3975886"/>
            <a:ext cx="8709851" cy="5093041"/>
          </a:xfrm>
          <a:prstGeom prst="rect">
            <a:avLst/>
          </a:prstGeom>
        </p:spPr>
      </p:pic>
      <p:pic>
        <p:nvPicPr>
          <p:cNvPr id="49" name="图片 49" descr="手机屏幕的截图&#10;&#10;已自动生成说明">
            <a:extLst>
              <a:ext uri="{FF2B5EF4-FFF2-40B4-BE49-F238E27FC236}">
                <a16:creationId xmlns:a16="http://schemas.microsoft.com/office/drawing/2014/main" id="{84A91DB7-B40D-29B2-56DF-7CC7F98137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17336" y="16412783"/>
            <a:ext cx="3805761" cy="2847214"/>
          </a:xfrm>
          <a:prstGeom prst="rect">
            <a:avLst/>
          </a:prstGeom>
        </p:spPr>
      </p:pic>
      <p:pic>
        <p:nvPicPr>
          <p:cNvPr id="51" name="图片 51" descr="文本&#10;&#10;已自动生成说明">
            <a:extLst>
              <a:ext uri="{FF2B5EF4-FFF2-40B4-BE49-F238E27FC236}">
                <a16:creationId xmlns:a16="http://schemas.microsoft.com/office/drawing/2014/main" id="{16E0D1C2-9BB0-5E4E-97EF-0015D394FC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76436" y="11861915"/>
            <a:ext cx="6675149" cy="41963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E41074-7D3B-0466-1461-F90C61A96D51}"/>
              </a:ext>
            </a:extLst>
          </p:cNvPr>
          <p:cNvSpPr txBox="1"/>
          <p:nvPr/>
        </p:nvSpPr>
        <p:spPr>
          <a:xfrm>
            <a:off x="28468641" y="15030288"/>
            <a:ext cx="3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>
              <a:latin typeface="Bahnschrift"/>
              <a:cs typeface="Arial"/>
            </a:endParaRPr>
          </a:p>
        </p:txBody>
      </p:sp>
      <p:pic>
        <p:nvPicPr>
          <p:cNvPr id="29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AC9717-CEAE-B80F-77FE-4FBB808C8A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721268" y="15026830"/>
            <a:ext cx="4879370" cy="2298539"/>
          </a:xfrm>
          <a:prstGeom prst="rect">
            <a:avLst/>
          </a:prstGeom>
        </p:spPr>
      </p:pic>
      <p:pic>
        <p:nvPicPr>
          <p:cNvPr id="32" name="Picture 3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B334C9-0DEB-F24B-AF75-85C1FC7394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6637" y="6970467"/>
            <a:ext cx="4053917" cy="23503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DA9A76-EDF4-FEF5-14D4-691EB85873F1}"/>
              </a:ext>
            </a:extLst>
          </p:cNvPr>
          <p:cNvSpPr txBox="1"/>
          <p:nvPr/>
        </p:nvSpPr>
        <p:spPr>
          <a:xfrm>
            <a:off x="10265018" y="823837"/>
            <a:ext cx="66785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>
                <a:solidFill>
                  <a:srgbClr val="FFE600"/>
                </a:solidFill>
                <a:latin typeface="Bahnschrift"/>
                <a:cs typeface="Calibri"/>
              </a:rPr>
              <a:t>| Transformers</a:t>
            </a:r>
          </a:p>
        </p:txBody>
      </p:sp>
      <p:pic>
        <p:nvPicPr>
          <p:cNvPr id="38" name="Picture 4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326BFA-4A70-F3D0-DC0E-4455CB1381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53093" y="7719680"/>
            <a:ext cx="3735340" cy="8518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2591505-729A-CEB8-DCC2-015237FA6770}"/>
              </a:ext>
            </a:extLst>
          </p:cNvPr>
          <p:cNvSpPr txBox="1"/>
          <p:nvPr/>
        </p:nvSpPr>
        <p:spPr>
          <a:xfrm>
            <a:off x="-6505302" y="4547493"/>
            <a:ext cx="77446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>
                <a:cs typeface="Calibri"/>
              </a:rPr>
              <a:t>Light + cold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44734-673A-6608-3F90-125A7D79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1241D-D2E6-B396-A4DF-88201001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+mn-lt"/>
                <a:cs typeface="+mn-lt"/>
              </a:rPr>
              <a:t>fff4e7</a:t>
            </a:r>
            <a:endParaRPr lang="zh-CN" altLang="en-US"/>
          </a:p>
        </p:txBody>
      </p:sp>
      <p:pic>
        <p:nvPicPr>
          <p:cNvPr id="7" name="Picture 26" descr="Text&#10;&#10;Description automatically generated">
            <a:extLst>
              <a:ext uri="{FF2B5EF4-FFF2-40B4-BE49-F238E27FC236}">
                <a16:creationId xmlns:a16="http://schemas.microsoft.com/office/drawing/2014/main" id="{5F2170B6-E67C-7969-DBD8-111CCC76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25" y="7347652"/>
            <a:ext cx="13306837" cy="82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Bowman, Meta</dc:creator>
  <cp:revision>74</cp:revision>
  <dcterms:created xsi:type="dcterms:W3CDTF">2022-08-02T16:40:31Z</dcterms:created>
  <dcterms:modified xsi:type="dcterms:W3CDTF">2023-04-07T00:22:29Z</dcterms:modified>
</cp:coreProperties>
</file>