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2" r:id="rId3"/>
    <p:sldId id="264" r:id="rId4"/>
    <p:sldId id="266" r:id="rId5"/>
    <p:sldId id="280" r:id="rId6"/>
    <p:sldId id="269" r:id="rId7"/>
    <p:sldId id="272" r:id="rId8"/>
    <p:sldId id="276" r:id="rId9"/>
    <p:sldId id="277" r:id="rId10"/>
    <p:sldId id="278" r:id="rId11"/>
    <p:sldId id="271" r:id="rId12"/>
    <p:sldId id="265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cki Rizki Amarullah" initials="DRA" lastIdx="1" clrIdx="0">
    <p:extLst>
      <p:ext uri="{19B8F6BF-5375-455C-9EA6-DF929625EA0E}">
        <p15:presenceInfo xmlns:p15="http://schemas.microsoft.com/office/powerpoint/2012/main" userId="6a1c4bb41f099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346"/>
    <a:srgbClr val="FFC000"/>
    <a:srgbClr val="08582A"/>
    <a:srgbClr val="FFFF00"/>
    <a:srgbClr val="075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94342" autoAdjust="0"/>
  </p:normalViewPr>
  <p:slideViewPr>
    <p:cSldViewPr>
      <p:cViewPr varScale="1">
        <p:scale>
          <a:sx n="89" d="100"/>
          <a:sy n="89" d="100"/>
        </p:scale>
        <p:origin x="528" y="4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Template PPT Bina Insani 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AC3B-F5D9-4FAA-9292-94BD1B56B181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Nama Dosen, Sarjana, Magister.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A4F77-89BB-4082-ABCC-59DF77970B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731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Template PPT Bina Insani 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4A2A8-CB60-43C2-A2AC-5ACB007B73B5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Nama Dosen, Sarjana, Magister.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65D2-C52A-45D1-873E-8CE55A0CE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t-IT" smtClean="0"/>
              <a:t>Template PPT Bina Insani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Nama Dosen, Sarjana, Magister.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65D2-C52A-45D1-873E-8CE55A0CE3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t-IT" smtClean="0"/>
              <a:t>Template PPT Bina Insani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Nama Dosen, Sarjana, Magister.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65D2-C52A-45D1-873E-8CE55A0CE3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85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0D9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28600" y="3409950"/>
            <a:ext cx="839265" cy="1386509"/>
            <a:chOff x="152400" y="3638550"/>
            <a:chExt cx="839265" cy="1386509"/>
          </a:xfrm>
        </p:grpSpPr>
        <p:sp>
          <p:nvSpPr>
            <p:cNvPr id="6" name="TextBox 5"/>
            <p:cNvSpPr txBox="1"/>
            <p:nvPr userDrawn="1"/>
          </p:nvSpPr>
          <p:spPr>
            <a:xfrm rot="20783537">
              <a:off x="165798" y="3640064"/>
              <a:ext cx="825867" cy="1384995"/>
            </a:xfrm>
            <a:prstGeom prst="rect">
              <a:avLst/>
            </a:prstGeom>
            <a:noFill/>
            <a:ln w="12700">
              <a:solidFill>
                <a:srgbClr val="00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Freestyle Script" pitchFamily="66" charset="0"/>
                  <a:cs typeface="Adobe Arabic" pitchFamily="18" charset="-78"/>
                </a:rPr>
                <a:t>Bigger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Freestyle Script" pitchFamily="66" charset="0"/>
                  <a:cs typeface="Adobe Arabic" pitchFamily="18" charset="-78"/>
                </a:rPr>
                <a:t>Better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Freestyle Script" pitchFamily="66" charset="0"/>
                  <a:cs typeface="Adobe Arabic" pitchFamily="18" charset="-78"/>
                </a:rPr>
                <a:t>Higher</a:t>
              </a:r>
              <a:endParaRPr lang="id-ID" sz="2800" dirty="0">
                <a:solidFill>
                  <a:schemeClr val="bg1"/>
                </a:solidFill>
                <a:latin typeface="Freestyle Script" pitchFamily="66" charset="0"/>
                <a:cs typeface="Adobe Arabic" pitchFamily="18" charset="-78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" y="3638550"/>
              <a:ext cx="838200" cy="1371600"/>
            </a:xfrm>
            <a:prstGeom prst="rect">
              <a:avLst/>
            </a:prstGeom>
            <a:noFill/>
            <a:ln w="12700">
              <a:solidFill>
                <a:srgbClr val="0D93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3048000" y="481965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Jl. Raya </a:t>
            </a:r>
            <a:r>
              <a:rPr lang="en-US" sz="1800" dirty="0" err="1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Siliwangi</a:t>
            </a:r>
            <a:r>
              <a:rPr lang="en-US" sz="1800" baseline="0" dirty="0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 No. 6 </a:t>
            </a:r>
            <a:r>
              <a:rPr lang="en-US" sz="1800" baseline="0" dirty="0" err="1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Rawa</a:t>
            </a:r>
            <a:r>
              <a:rPr lang="en-US" sz="1800" baseline="0" dirty="0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 </a:t>
            </a:r>
            <a:r>
              <a:rPr lang="en-US" sz="1800" baseline="0" dirty="0" err="1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Panjang</a:t>
            </a:r>
            <a:r>
              <a:rPr lang="en-US" sz="1800" baseline="0" dirty="0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 – </a:t>
            </a:r>
            <a:r>
              <a:rPr lang="en-US" sz="1800" baseline="0" dirty="0" err="1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Bekasi</a:t>
            </a:r>
            <a:endParaRPr lang="en-US" sz="1800" dirty="0">
              <a:solidFill>
                <a:srgbClr val="FFFF00"/>
              </a:solidFill>
              <a:latin typeface="Freestyle Script" pitchFamily="66" charset="0"/>
              <a:cs typeface="Arial" pitchFamily="34" charset="0"/>
            </a:endParaRPr>
          </a:p>
        </p:txBody>
      </p:sp>
      <p:pic>
        <p:nvPicPr>
          <p:cNvPr id="12" name="Picture 2" descr="D:\2019\PPT\LOGO\Logo Perguruan Tinggi Bina InsaniASLI copy (2)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59535" y="1026773"/>
            <a:ext cx="3879065" cy="1870754"/>
          </a:xfrm>
          <a:prstGeom prst="rect">
            <a:avLst/>
          </a:prstGeom>
          <a:noFill/>
          <a:effectLst>
            <a:outerShdw blurRad="152400" dist="190500" dir="5400000" sx="90000" sy="-19000" rotWithShape="0">
              <a:prstClr val="black">
                <a:alpha val="50000"/>
              </a:prstClr>
            </a:outerShdw>
          </a:effectLst>
        </p:spPr>
      </p:pic>
      <p:pic>
        <p:nvPicPr>
          <p:cNvPr id="1026" name="Picture 2" descr="C:\Users\#20\Downloads\Video\Bahan\BIU whit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58" y="43950"/>
            <a:ext cx="1208942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514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85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895350"/>
          </a:xfrm>
          <a:prstGeom prst="rect">
            <a:avLst/>
          </a:prstGeom>
          <a:solidFill>
            <a:srgbClr val="0D9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4648201"/>
            <a:ext cx="1563331" cy="361949"/>
            <a:chOff x="7543800" y="4781551"/>
            <a:chExt cx="1563331" cy="361949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817996" y="4835723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Freestyle Script" pitchFamily="66" charset="0"/>
                </a:rPr>
                <a:t>Unggul</a:t>
              </a:r>
              <a:r>
                <a:rPr lang="en-US" sz="1400" baseline="0" dirty="0" smtClean="0">
                  <a:solidFill>
                    <a:schemeClr val="bg1"/>
                  </a:solidFill>
                  <a:latin typeface="Freestyle Script" pitchFamily="66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Freestyle Script" pitchFamily="66" charset="0"/>
                </a:rPr>
                <a:t>dan</a:t>
              </a:r>
              <a:r>
                <a:rPr lang="en-US" sz="1400" dirty="0" smtClean="0">
                  <a:solidFill>
                    <a:schemeClr val="bg1"/>
                  </a:solidFill>
                  <a:latin typeface="Freestyle Script" pitchFamily="66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Freestyle Script" pitchFamily="66" charset="0"/>
                </a:rPr>
                <a:t>Terpercaya</a:t>
              </a:r>
              <a:endParaRPr lang="id-ID" sz="1400" dirty="0">
                <a:solidFill>
                  <a:schemeClr val="bg1"/>
                </a:solidFill>
                <a:latin typeface="Freestyle Script" pitchFamily="66" charset="0"/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6200000">
              <a:off x="7704582" y="4942332"/>
              <a:ext cx="154686" cy="133350"/>
            </a:xfrm>
            <a:prstGeom prst="triangle">
              <a:avLst/>
            </a:prstGeom>
            <a:noFill/>
            <a:ln w="12700">
              <a:solidFill>
                <a:srgbClr val="0D93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6200000">
              <a:off x="7685532" y="4792219"/>
              <a:ext cx="154686" cy="133350"/>
            </a:xfrm>
            <a:prstGeom prst="triangle">
              <a:avLst/>
            </a:prstGeom>
            <a:noFill/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7505700" y="4895850"/>
              <a:ext cx="285749" cy="209550"/>
            </a:xfrm>
            <a:prstGeom prst="triangle">
              <a:avLst/>
            </a:prstGeom>
            <a:noFill/>
            <a:ln w="12700">
              <a:solidFill>
                <a:srgbClr val="99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6" name="Picture 2" descr="D:\2019\PPT\LOGO\Logo Perguruan Tinggi Bina InsaniASLI copy (2)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077200" y="4476750"/>
            <a:ext cx="918045" cy="442745"/>
          </a:xfrm>
          <a:prstGeom prst="rect">
            <a:avLst/>
          </a:prstGeom>
          <a:noFill/>
          <a:effectLst>
            <a:outerShdw blurRad="152400" dist="127000" dir="5400000" sx="90000" sy="-19000" rotWithShape="0">
              <a:prstClr val="black">
                <a:alpha val="50000"/>
              </a:prstClr>
            </a:outerShdw>
          </a:effectLst>
        </p:spPr>
      </p:pic>
      <p:pic>
        <p:nvPicPr>
          <p:cNvPr id="14" name="Picture 2" descr="C:\Users\#20\Downloads\Video\Bahan\BIU whit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43950"/>
            <a:ext cx="604471" cy="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0" y="0"/>
            <a:ext cx="7620000" cy="5143500"/>
          </a:xfrm>
          <a:prstGeom prst="rect">
            <a:avLst/>
          </a:prstGeom>
          <a:solidFill>
            <a:srgbClr val="0D9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0" cy="5143500"/>
          </a:xfrm>
          <a:prstGeom prst="rect">
            <a:avLst/>
          </a:prstGeom>
          <a:solidFill>
            <a:srgbClr val="085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467600" y="4724401"/>
            <a:ext cx="1563331" cy="361949"/>
            <a:chOff x="7315200" y="4648201"/>
            <a:chExt cx="1563331" cy="361949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7589396" y="4702373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Freestyle Script" pitchFamily="66" charset="0"/>
                </a:rPr>
                <a:t>Unggul</a:t>
              </a:r>
              <a:r>
                <a:rPr lang="en-US" sz="1400" dirty="0" smtClean="0">
                  <a:solidFill>
                    <a:schemeClr val="bg1"/>
                  </a:solidFill>
                  <a:latin typeface="Freestyle Script" pitchFamily="66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Freestyle Script" pitchFamily="66" charset="0"/>
                </a:rPr>
                <a:t>dan</a:t>
              </a:r>
              <a:r>
                <a:rPr lang="en-US" sz="1400" dirty="0" smtClean="0">
                  <a:solidFill>
                    <a:schemeClr val="bg1"/>
                  </a:solidFill>
                  <a:latin typeface="Freestyle Script" pitchFamily="66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Freestyle Script" pitchFamily="66" charset="0"/>
                </a:rPr>
                <a:t>Terpercaya</a:t>
              </a:r>
              <a:endParaRPr lang="id-ID" sz="1400" dirty="0">
                <a:solidFill>
                  <a:schemeClr val="bg1"/>
                </a:solidFill>
                <a:latin typeface="Freestyle Script" pitchFamily="66" charset="0"/>
              </a:endParaRPr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7475982" y="4808982"/>
              <a:ext cx="154686" cy="133350"/>
            </a:xfrm>
            <a:prstGeom prst="triangle">
              <a:avLst/>
            </a:prstGeom>
            <a:noFill/>
            <a:ln w="12700">
              <a:solidFill>
                <a:srgbClr val="085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7456932" y="4658869"/>
              <a:ext cx="154686" cy="133350"/>
            </a:xfrm>
            <a:prstGeom prst="triangle">
              <a:avLst/>
            </a:prstGeom>
            <a:noFill/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277100" y="4762500"/>
              <a:ext cx="285749" cy="209550"/>
            </a:xfrm>
            <a:prstGeom prst="triangle">
              <a:avLst/>
            </a:prstGeom>
            <a:noFill/>
            <a:ln w="12700">
              <a:solidFill>
                <a:srgbClr val="99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0" name="Picture 2" descr="D:\2019\PPT\LOGO\Logo Perguruan Tinggi Bina InsaniASLI copy (2)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20872" y="3943350"/>
            <a:ext cx="1426928" cy="688164"/>
          </a:xfrm>
          <a:prstGeom prst="rect">
            <a:avLst/>
          </a:prstGeom>
          <a:noFill/>
          <a:effectLst>
            <a:outerShdw blurRad="152400" dist="190500" dir="5400000" sx="90000" sy="-19000" rotWithShape="0">
              <a:prstClr val="black">
                <a:alpha val="50000"/>
              </a:prstClr>
            </a:outerShdw>
          </a:effectLst>
        </p:spPr>
      </p:pic>
      <p:pic>
        <p:nvPicPr>
          <p:cNvPr id="13" name="Picture 2" descr="C:\Users\#20\Downloads\Video\Bahan\BIU whit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43950"/>
            <a:ext cx="604471" cy="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743200" y="0"/>
            <a:ext cx="6400800" cy="5143500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1828800 w 6400800"/>
              <a:gd name="connsiteY0" fmla="*/ 0 h 5143500"/>
              <a:gd name="connsiteX1" fmla="*/ 6400800 w 6400800"/>
              <a:gd name="connsiteY1" fmla="*/ 0 h 5143500"/>
              <a:gd name="connsiteX2" fmla="*/ 6400800 w 6400800"/>
              <a:gd name="connsiteY2" fmla="*/ 5143500 h 5143500"/>
              <a:gd name="connsiteX3" fmla="*/ 0 w 6400800"/>
              <a:gd name="connsiteY3" fmla="*/ 5143500 h 5143500"/>
              <a:gd name="connsiteX4" fmla="*/ 1828800 w 6400800"/>
              <a:gd name="connsiteY4" fmla="*/ 0 h 5143500"/>
              <a:gd name="connsiteX0" fmla="*/ 3733800 w 6400800"/>
              <a:gd name="connsiteY0" fmla="*/ 0 h 5143500"/>
              <a:gd name="connsiteX1" fmla="*/ 6400800 w 6400800"/>
              <a:gd name="connsiteY1" fmla="*/ 0 h 5143500"/>
              <a:gd name="connsiteX2" fmla="*/ 6400800 w 6400800"/>
              <a:gd name="connsiteY2" fmla="*/ 5143500 h 5143500"/>
              <a:gd name="connsiteX3" fmla="*/ 0 w 6400800"/>
              <a:gd name="connsiteY3" fmla="*/ 5143500 h 5143500"/>
              <a:gd name="connsiteX4" fmla="*/ 3733800 w 6400800"/>
              <a:gd name="connsiteY4" fmla="*/ 0 h 5143500"/>
              <a:gd name="connsiteX0" fmla="*/ 3733800 w 6400800"/>
              <a:gd name="connsiteY0" fmla="*/ 0 h 5143500"/>
              <a:gd name="connsiteX1" fmla="*/ 6400800 w 6400800"/>
              <a:gd name="connsiteY1" fmla="*/ 0 h 5143500"/>
              <a:gd name="connsiteX2" fmla="*/ 6400800 w 6400800"/>
              <a:gd name="connsiteY2" fmla="*/ 5143500 h 5143500"/>
              <a:gd name="connsiteX3" fmla="*/ 0 w 6400800"/>
              <a:gd name="connsiteY3" fmla="*/ 5143500 h 5143500"/>
              <a:gd name="connsiteX4" fmla="*/ 3733800 w 6400800"/>
              <a:gd name="connsiteY4" fmla="*/ 0 h 5143500"/>
              <a:gd name="connsiteX0" fmla="*/ 3733800 w 6400800"/>
              <a:gd name="connsiteY0" fmla="*/ 0 h 5143500"/>
              <a:gd name="connsiteX1" fmla="*/ 6400800 w 6400800"/>
              <a:gd name="connsiteY1" fmla="*/ 0 h 5143500"/>
              <a:gd name="connsiteX2" fmla="*/ 6400800 w 6400800"/>
              <a:gd name="connsiteY2" fmla="*/ 5143500 h 5143500"/>
              <a:gd name="connsiteX3" fmla="*/ 0 w 6400800"/>
              <a:gd name="connsiteY3" fmla="*/ 5143500 h 5143500"/>
              <a:gd name="connsiteX4" fmla="*/ 3733800 w 6400800"/>
              <a:gd name="connsiteY4" fmla="*/ 0 h 5143500"/>
              <a:gd name="connsiteX0" fmla="*/ 3581400 w 6400800"/>
              <a:gd name="connsiteY0" fmla="*/ 0 h 5143500"/>
              <a:gd name="connsiteX1" fmla="*/ 6400800 w 6400800"/>
              <a:gd name="connsiteY1" fmla="*/ 0 h 5143500"/>
              <a:gd name="connsiteX2" fmla="*/ 6400800 w 6400800"/>
              <a:gd name="connsiteY2" fmla="*/ 5143500 h 5143500"/>
              <a:gd name="connsiteX3" fmla="*/ 0 w 6400800"/>
              <a:gd name="connsiteY3" fmla="*/ 5143500 h 5143500"/>
              <a:gd name="connsiteX4" fmla="*/ 3581400 w 6400800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5143500">
                <a:moveTo>
                  <a:pt x="3581400" y="0"/>
                </a:moveTo>
                <a:lnTo>
                  <a:pt x="6400800" y="0"/>
                </a:lnTo>
                <a:lnTo>
                  <a:pt x="6400800" y="5143500"/>
                </a:lnTo>
                <a:lnTo>
                  <a:pt x="0" y="5143500"/>
                </a:lnTo>
                <a:lnTo>
                  <a:pt x="3581400" y="0"/>
                </a:lnTo>
                <a:close/>
              </a:path>
            </a:pathLst>
          </a:custGeom>
          <a:solidFill>
            <a:srgbClr val="085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 userDrawn="1"/>
        </p:nvSpPr>
        <p:spPr>
          <a:xfrm>
            <a:off x="0" y="0"/>
            <a:ext cx="6400800" cy="5143500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0 w 6400800"/>
              <a:gd name="connsiteY0" fmla="*/ 0 h 5143500"/>
              <a:gd name="connsiteX1" fmla="*/ 6400800 w 6400800"/>
              <a:gd name="connsiteY1" fmla="*/ 0 h 5143500"/>
              <a:gd name="connsiteX2" fmla="*/ 4572000 w 6400800"/>
              <a:gd name="connsiteY2" fmla="*/ 5143500 h 5143500"/>
              <a:gd name="connsiteX3" fmla="*/ 0 w 6400800"/>
              <a:gd name="connsiteY3" fmla="*/ 5143500 h 5143500"/>
              <a:gd name="connsiteX4" fmla="*/ 0 w 6400800"/>
              <a:gd name="connsiteY4" fmla="*/ 0 h 5143500"/>
              <a:gd name="connsiteX0" fmla="*/ 0 w 6400800"/>
              <a:gd name="connsiteY0" fmla="*/ 0 h 5143500"/>
              <a:gd name="connsiteX1" fmla="*/ 6400800 w 6400800"/>
              <a:gd name="connsiteY1" fmla="*/ 0 h 5143500"/>
              <a:gd name="connsiteX2" fmla="*/ 2743200 w 6400800"/>
              <a:gd name="connsiteY2" fmla="*/ 5143500 h 5143500"/>
              <a:gd name="connsiteX3" fmla="*/ 0 w 6400800"/>
              <a:gd name="connsiteY3" fmla="*/ 5143500 h 5143500"/>
              <a:gd name="connsiteX4" fmla="*/ 0 w 6400800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5143500">
                <a:moveTo>
                  <a:pt x="0" y="0"/>
                </a:moveTo>
                <a:lnTo>
                  <a:pt x="6400800" y="0"/>
                </a:lnTo>
                <a:lnTo>
                  <a:pt x="27432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D9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03735" y="3409950"/>
            <a:ext cx="839265" cy="1386509"/>
            <a:chOff x="228600" y="3409950"/>
            <a:chExt cx="839265" cy="1386509"/>
          </a:xfrm>
        </p:grpSpPr>
        <p:sp>
          <p:nvSpPr>
            <p:cNvPr id="8" name="TextBox 7"/>
            <p:cNvSpPr txBox="1"/>
            <p:nvPr userDrawn="1"/>
          </p:nvSpPr>
          <p:spPr>
            <a:xfrm rot="20783537">
              <a:off x="241998" y="3411464"/>
              <a:ext cx="825867" cy="1384995"/>
            </a:xfrm>
            <a:prstGeom prst="rect">
              <a:avLst/>
            </a:prstGeom>
            <a:noFill/>
            <a:ln w="12700">
              <a:solidFill>
                <a:srgbClr val="00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Freestyle Script" pitchFamily="66" charset="0"/>
                  <a:cs typeface="Adobe Arabic" pitchFamily="18" charset="-78"/>
                </a:rPr>
                <a:t>Bigger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Freestyle Script" pitchFamily="66" charset="0"/>
                  <a:cs typeface="Adobe Arabic" pitchFamily="18" charset="-78"/>
                </a:rPr>
                <a:t>Better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Freestyle Script" pitchFamily="66" charset="0"/>
                  <a:cs typeface="Adobe Arabic" pitchFamily="18" charset="-78"/>
                </a:rPr>
                <a:t>Higher</a:t>
              </a:r>
              <a:endParaRPr lang="id-ID" sz="2800" dirty="0">
                <a:solidFill>
                  <a:schemeClr val="bg1"/>
                </a:solidFill>
                <a:latin typeface="Freestyle Script" pitchFamily="66" charset="0"/>
                <a:cs typeface="Adobe Arabic" pitchFamily="18" charset="-78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8600" y="3409950"/>
              <a:ext cx="838200" cy="1371600"/>
            </a:xfrm>
            <a:prstGeom prst="rect">
              <a:avLst/>
            </a:prstGeom>
            <a:noFill/>
            <a:ln w="12700">
              <a:solidFill>
                <a:srgbClr val="0755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3733800" y="4552950"/>
            <a:ext cx="1313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FFFF00"/>
                </a:solidFill>
                <a:latin typeface="Freestyle Script" pitchFamily="66" charset="0"/>
                <a:cs typeface="Arial" pitchFamily="34" charset="0"/>
              </a:rPr>
              <a:t>www.binainsani.ac.id</a:t>
            </a:r>
            <a:endParaRPr lang="en-US" sz="1800" dirty="0">
              <a:solidFill>
                <a:srgbClr val="FFFF00"/>
              </a:solidFill>
              <a:latin typeface="Freestyle Script" pitchFamily="66" charset="0"/>
              <a:cs typeface="Arial" pitchFamily="34" charset="0"/>
            </a:endParaRPr>
          </a:p>
        </p:txBody>
      </p:sp>
      <p:pic>
        <p:nvPicPr>
          <p:cNvPr id="15" name="Picture 2" descr="D:\2019\PPT\LOGO\Logo Perguruan Tinggi Bina InsaniASLI copy (2)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409177" y="1751884"/>
            <a:ext cx="3423911" cy="1639732"/>
          </a:xfrm>
          <a:prstGeom prst="rect">
            <a:avLst/>
          </a:prstGeom>
          <a:noFill/>
          <a:effectLst>
            <a:outerShdw blurRad="152400" dist="190500" dir="5400000" sx="90000" sy="-19000" rotWithShape="0">
              <a:prstClr val="black">
                <a:alpha val="50000"/>
              </a:prstClr>
            </a:outerShdw>
          </a:effectLst>
        </p:spPr>
      </p:pic>
      <p:pic>
        <p:nvPicPr>
          <p:cNvPr id="14" name="Picture 2" descr="C:\Users\#20\Downloads\Video\Bahan\BIU 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43950"/>
            <a:ext cx="604471" cy="54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03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" y="1200150"/>
            <a:ext cx="8839200" cy="27132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Algoritma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C4.5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Dalam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Pengajuan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Kredit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Untuk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Pembelian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Rumah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Di</a:t>
            </a:r>
            <a:r>
              <a:rPr kumimoji="0" lang="en-US" altLang="ko-KR" sz="36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Cahaya</a:t>
            </a:r>
            <a:r>
              <a:rPr lang="en-US" altLang="ko-KR" sz="3600" b="1" dirty="0">
                <a:ea typeface="+mj-ea"/>
              </a:rPr>
              <a:t> </a:t>
            </a:r>
            <a:r>
              <a:rPr lang="en-US" altLang="ko-KR" sz="3600" b="1" dirty="0" smtClean="0">
                <a:ea typeface="+mj-ea"/>
              </a:rPr>
              <a:t>Darussalam 2 </a:t>
            </a:r>
            <a:r>
              <a:rPr lang="en-US" altLang="ko-KR" sz="3600" b="1" dirty="0" smtClean="0">
                <a:solidFill>
                  <a:srgbClr val="FFFF00"/>
                </a:solidFill>
                <a:ea typeface="+mj-ea"/>
              </a:rPr>
              <a:t>Bekasi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2286000" cy="5143500"/>
          </a:xfrm>
          <a:prstGeom prst="rect">
            <a:avLst/>
          </a:prstGeom>
          <a:solidFill>
            <a:srgbClr val="085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0" y="742950"/>
            <a:ext cx="2712597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02895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Prediksi</a:t>
            </a:r>
            <a:r>
              <a:rPr lang="en-US" sz="28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Pengajuan</a:t>
            </a:r>
            <a:r>
              <a:rPr lang="en-US" sz="28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Kredit</a:t>
            </a:r>
            <a:endParaRPr lang="en-US" sz="2800" dirty="0">
              <a:solidFill>
                <a:schemeClr val="bg1"/>
              </a:solidFill>
              <a:latin typeface="Boogaloo" panose="030609020302020202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2542"/>
            <a:ext cx="2433466" cy="47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8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88" y="33468"/>
            <a:ext cx="4231023" cy="4443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2952750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Kesimpulan</a:t>
            </a:r>
            <a:endParaRPr lang="en-US" sz="4000" dirty="0">
              <a:solidFill>
                <a:srgbClr val="FFC000"/>
              </a:solidFill>
              <a:latin typeface="Boogaloo" panose="030609020302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622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419350"/>
            <a:ext cx="425266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Boogaloo" panose="03060902030202020203" pitchFamily="66" charset="0"/>
              </a:rPr>
              <a:t>Thanks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Boogaloo" panose="03060902030202020203" pitchFamily="66" charset="0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Boogaloo" panose="03060902030202020203" pitchFamily="66" charset="0"/>
              </a:rPr>
              <a:t>For Your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Boogaloo" panose="03060902030202020203" pitchFamily="66" charset="0"/>
              </a:rPr>
              <a:t> Attention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Boogaloo" panose="03060902030202020203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350"/>
            <a:ext cx="3048853" cy="244931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Top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800600" y="2335940"/>
            <a:ext cx="4192960" cy="508119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ntar" panose="02000500000000000000" pitchFamily="2" charset="0"/>
                <a:ea typeface="+mj-ea"/>
              </a:rPr>
              <a:t>Dicki Rizki Amarullah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ntar" panose="02000500000000000000" pitchFamily="2" charset="0"/>
              <a:ea typeface="+mj-e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29200" y="2873287"/>
            <a:ext cx="3657600" cy="4145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noProof="0" dirty="0" err="1" smtClean="0">
                <a:solidFill>
                  <a:schemeClr val="bg1"/>
                </a:solidFill>
                <a:latin typeface="Bahnschrift SemiLight" panose="020B0502040204020203" pitchFamily="34" charset="0"/>
                <a:cs typeface="Arima Madurai Black" panose="00000A00000000000000" pitchFamily="2" charset="0"/>
              </a:rPr>
              <a:t>Sistem</a:t>
            </a:r>
            <a:r>
              <a:rPr lang="en-US" altLang="ko-KR" sz="1600" b="1" noProof="0" dirty="0" smtClean="0">
                <a:solidFill>
                  <a:schemeClr val="bg1"/>
                </a:solidFill>
                <a:latin typeface="Bahnschrift SemiLight" panose="020B0502040204020203" pitchFamily="34" charset="0"/>
                <a:cs typeface="Arima Madurai Black" panose="00000A00000000000000" pitchFamily="2" charset="0"/>
              </a:rPr>
              <a:t> </a:t>
            </a:r>
            <a:r>
              <a:rPr lang="en-US" altLang="ko-KR" sz="1600" b="1" noProof="0" dirty="0" err="1" smtClean="0">
                <a:solidFill>
                  <a:schemeClr val="bg1"/>
                </a:solidFill>
                <a:latin typeface="Bahnschrift SemiLight" panose="020B0502040204020203" pitchFamily="34" charset="0"/>
                <a:cs typeface="Arima Madurai Black" panose="00000A00000000000000" pitchFamily="2" charset="0"/>
              </a:rPr>
              <a:t>Informasi</a:t>
            </a:r>
            <a:r>
              <a:rPr lang="en-US" altLang="ko-KR" sz="1600" b="1" dirty="0">
                <a:solidFill>
                  <a:schemeClr val="bg1"/>
                </a:solidFill>
                <a:latin typeface="Bahnschrift SemiLight" panose="020B0502040204020203" pitchFamily="34" charset="0"/>
                <a:cs typeface="Arima Madurai Black" panose="00000A00000000000000" pitchFamily="2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-</a:t>
            </a:r>
            <a:r>
              <a:rPr lang="en-US" altLang="ko-KR" sz="1600" b="1" dirty="0" smtClean="0">
                <a:solidFill>
                  <a:srgbClr val="FFFF00"/>
                </a:solidFill>
                <a:latin typeface="Bahnschrift SemiLight" panose="020B0502040204020203" pitchFamily="34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2016320010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3333" r="27096" b="12500"/>
          <a:stretch/>
        </p:blipFill>
        <p:spPr>
          <a:xfrm>
            <a:off x="5567000" y="765821"/>
            <a:ext cx="1972399" cy="1602574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" name="Straight Connector 5"/>
          <p:cNvCxnSpPr/>
          <p:nvPr/>
        </p:nvCxnSpPr>
        <p:spPr>
          <a:xfrm>
            <a:off x="4572000" y="2876550"/>
            <a:ext cx="3962400" cy="0"/>
          </a:xfrm>
          <a:prstGeom prst="line">
            <a:avLst/>
          </a:prstGeom>
          <a:ln w="28575">
            <a:solidFill>
              <a:schemeClr val="bg1"/>
            </a:solidFill>
          </a:ln>
        </p:spPr>
      </p:cxnSp>
      <p:grpSp>
        <p:nvGrpSpPr>
          <p:cNvPr id="21" name="Group 20"/>
          <p:cNvGrpSpPr/>
          <p:nvPr/>
        </p:nvGrpSpPr>
        <p:grpSpPr>
          <a:xfrm>
            <a:off x="3201362" y="3856737"/>
            <a:ext cx="3047038" cy="421347"/>
            <a:chOff x="1523313" y="3533591"/>
            <a:chExt cx="2974028" cy="411251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1934564" y="3562119"/>
              <a:ext cx="2562777" cy="354192"/>
            </a:xfrm>
            <a:prstGeom prst="rect">
              <a:avLst/>
            </a:prstGeom>
          </p:spPr>
          <p:txBody>
            <a:bodyPr anchor="ctr"/>
            <a:lstStyle>
              <a:lvl1pPr algn="l">
                <a:defRPr sz="28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Dicki Rizki Amarullah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313" y="3533591"/>
              <a:ext cx="411251" cy="41125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754406" y="3867150"/>
            <a:ext cx="1625636" cy="436357"/>
            <a:chOff x="4211888" y="3718901"/>
            <a:chExt cx="1585494" cy="425582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4382" y="3746455"/>
              <a:ext cx="1143000" cy="354192"/>
            </a:xfrm>
            <a:prstGeom prst="rect">
              <a:avLst/>
            </a:prstGeom>
          </p:spPr>
          <p:txBody>
            <a:bodyPr anchor="ctr"/>
            <a:lstStyle>
              <a:lvl1pPr algn="l">
                <a:defRPr sz="28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noProof="0" dirty="0" smtClean="0">
                  <a:solidFill>
                    <a:schemeClr val="bg1"/>
                  </a:solidFill>
                  <a:ea typeface="+mj-ea"/>
                </a:rPr>
                <a:t>omdik21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11888" y="3718901"/>
              <a:ext cx="425875" cy="425582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01353" y="3811793"/>
            <a:ext cx="3737947" cy="480516"/>
            <a:chOff x="4265269" y="3822746"/>
            <a:chExt cx="3557497" cy="45731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65269" y="3831493"/>
              <a:ext cx="420374" cy="420376"/>
            </a:xfrm>
            <a:prstGeom prst="rect">
              <a:avLst/>
            </a:prstGeom>
          </p:spPr>
        </p:pic>
        <p:sp>
          <p:nvSpPr>
            <p:cNvPr id="23" name="Title 1"/>
            <p:cNvSpPr txBox="1">
              <a:spLocks/>
            </p:cNvSpPr>
            <p:nvPr/>
          </p:nvSpPr>
          <p:spPr>
            <a:xfrm>
              <a:off x="4715185" y="3822746"/>
              <a:ext cx="3107581" cy="457319"/>
            </a:xfrm>
            <a:prstGeom prst="rect">
              <a:avLst/>
            </a:prstGeom>
          </p:spPr>
          <p:txBody>
            <a:bodyPr anchor="ctr"/>
            <a:lstStyle>
              <a:lvl1pPr algn="l">
                <a:defRPr sz="28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dickirizki21@gmail.com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30195" y="23544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ogaloo" panose="03060902030202020203" pitchFamily="66" charset="0"/>
                <a:ea typeface="+mj-ea"/>
              </a:rPr>
              <a:t>Outline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oogaloo" panose="03060902030202020203" pitchFamily="66" charset="0"/>
              <a:ea typeface="+mj-e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94874" y="1811506"/>
            <a:ext cx="271092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1.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Masalah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galoo" panose="03060902030202020203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92463"/>
            <a:ext cx="3088288" cy="19437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776434" y="2114550"/>
            <a:ext cx="862366" cy="6525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5594874" y="2260054"/>
            <a:ext cx="1891865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200" dirty="0">
                <a:solidFill>
                  <a:schemeClr val="bg1"/>
                </a:solidFill>
                <a:latin typeface="Boogaloo" panose="03060902030202020203" pitchFamily="66" charset="0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.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Metode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galoo" panose="03060902030202020203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76434" y="2571750"/>
            <a:ext cx="862366" cy="1953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5568051" y="2720702"/>
            <a:ext cx="369846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3.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Hasil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oogaloo" panose="03060902030202020203" pitchFamily="66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594874" y="3181350"/>
            <a:ext cx="309192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4.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galoo" panose="03060902030202020203" pitchFamily="66" charset="0"/>
              </a:rPr>
              <a:t>Kesimpulan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galoo" panose="03060902030202020203" pitchFamily="66" charset="0"/>
            </a:endParaRPr>
          </a:p>
        </p:txBody>
      </p: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4776434" y="2767126"/>
            <a:ext cx="791617" cy="1839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>
            <a:off x="4789845" y="2764326"/>
            <a:ext cx="805029" cy="6473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1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22019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Latar</a:t>
            </a:r>
            <a:r>
              <a:rPr lang="en-US" sz="3600" dirty="0" smtClean="0">
                <a:solidFill>
                  <a:srgbClr val="FFC000"/>
                </a:solidFill>
                <a:latin typeface="Boogaloo" panose="03060902030202020203" pitchFamily="66" charset="0"/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Belakang</a:t>
            </a:r>
            <a:r>
              <a:rPr lang="en-US" sz="3600" dirty="0" smtClean="0">
                <a:solidFill>
                  <a:srgbClr val="FFC000"/>
                </a:solidFill>
                <a:latin typeface="Boogaloo" panose="03060902030202020203" pitchFamily="66" charset="0"/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Masalah</a:t>
            </a:r>
            <a:endParaRPr lang="en-US" sz="3600" dirty="0">
              <a:solidFill>
                <a:srgbClr val="FFC000"/>
              </a:solidFill>
              <a:latin typeface="Boogaloo" panose="03060902030202020203" pitchFamily="6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14600" y="742950"/>
            <a:ext cx="3962400" cy="0"/>
          </a:xfrm>
          <a:prstGeom prst="line">
            <a:avLst/>
          </a:prstGeom>
          <a:ln w="28575">
            <a:solidFill>
              <a:schemeClr val="bg1"/>
            </a:solidFill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735094"/>
            <a:ext cx="1882644" cy="1544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1223"/>
            <a:ext cx="3184962" cy="1598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87635"/>
            <a:ext cx="2895600" cy="17915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8905" y="3105150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Kebutuhan</a:t>
            </a:r>
            <a:r>
              <a:rPr lang="en-US" sz="20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 Primer </a:t>
            </a:r>
            <a:r>
              <a:rPr lang="en-US" sz="20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Manusia</a:t>
            </a:r>
            <a:endParaRPr lang="en-US" sz="2000" dirty="0">
              <a:solidFill>
                <a:schemeClr val="bg1"/>
              </a:solidFill>
              <a:latin typeface="Boogaloo" panose="03060902030202020203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0978" y="31134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Approval BANK</a:t>
            </a:r>
            <a:endParaRPr lang="en-US" sz="2000" dirty="0">
              <a:solidFill>
                <a:schemeClr val="bg1"/>
              </a:solidFill>
              <a:latin typeface="Boogaloo" panose="030609020302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5774" y="311344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Target &amp; </a:t>
            </a:r>
            <a:r>
              <a:rPr lang="en-US" sz="20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Validasi</a:t>
            </a:r>
            <a:endParaRPr lang="en-US" sz="2000" dirty="0">
              <a:solidFill>
                <a:schemeClr val="bg1"/>
              </a:solidFill>
              <a:latin typeface="Boogaloo" panose="030609020302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317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4757" y="63348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Metode</a:t>
            </a:r>
            <a:r>
              <a:rPr lang="en-US" sz="4400" dirty="0" smtClean="0">
                <a:solidFill>
                  <a:srgbClr val="FFC000"/>
                </a:solidFill>
                <a:latin typeface="Boogaloo" panose="03060902030202020203" pitchFamily="66" charset="0"/>
              </a:rPr>
              <a:t> </a:t>
            </a:r>
            <a:r>
              <a:rPr lang="en-US" sz="44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Penelitian</a:t>
            </a:r>
            <a:endParaRPr lang="en-US" sz="4400" dirty="0">
              <a:solidFill>
                <a:srgbClr val="FFC000"/>
              </a:solidFill>
              <a:latin typeface="Boogaloo" panose="03060902030202020203" pitchFamily="6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464257" y="742950"/>
            <a:ext cx="3962400" cy="0"/>
          </a:xfrm>
          <a:prstGeom prst="line">
            <a:avLst/>
          </a:prstGeom>
          <a:ln w="28575">
            <a:solidFill>
              <a:schemeClr val="bg1"/>
            </a:solidFill>
          </a:ln>
        </p:spPr>
      </p:cxnSp>
      <p:cxnSp>
        <p:nvCxnSpPr>
          <p:cNvPr id="17" name="Straight Arrow Connector 16"/>
          <p:cNvCxnSpPr>
            <a:stCxn id="30" idx="4"/>
          </p:cNvCxnSpPr>
          <p:nvPr/>
        </p:nvCxnSpPr>
        <p:spPr>
          <a:xfrm>
            <a:off x="2527013" y="2180895"/>
            <a:ext cx="1229214" cy="8491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7" idx="4"/>
          </p:cNvCxnSpPr>
          <p:nvPr/>
        </p:nvCxnSpPr>
        <p:spPr>
          <a:xfrm flipH="1">
            <a:off x="5102618" y="2180874"/>
            <a:ext cx="1303127" cy="12055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2" idx="4"/>
          </p:cNvCxnSpPr>
          <p:nvPr/>
        </p:nvCxnSpPr>
        <p:spPr>
          <a:xfrm flipH="1">
            <a:off x="4188229" y="1827983"/>
            <a:ext cx="126549" cy="12187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834069" y="1456994"/>
            <a:ext cx="1409701" cy="723901"/>
            <a:chOff x="761545" y="2076449"/>
            <a:chExt cx="1409701" cy="723901"/>
          </a:xfrm>
        </p:grpSpPr>
        <p:sp>
          <p:nvSpPr>
            <p:cNvPr id="14" name="TextBox 13"/>
            <p:cNvSpPr txBox="1"/>
            <p:nvPr/>
          </p:nvSpPr>
          <p:spPr>
            <a:xfrm>
              <a:off x="799646" y="225373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 CENA" panose="02000000000000000000" pitchFamily="2" charset="0"/>
                  <a:cs typeface="Baloo Thambi" panose="03080902040302020200" pitchFamily="66" charset="0"/>
                </a:rPr>
                <a:t>DATA MINING</a:t>
              </a:r>
              <a:endParaRPr lang="en-US" sz="1400" dirty="0" smtClean="0">
                <a:solidFill>
                  <a:schemeClr val="bg1"/>
                </a:solidFill>
                <a:latin typeface="AR CENA" panose="02000000000000000000" pitchFamily="2" charset="0"/>
                <a:cs typeface="Baloo Thambi" panose="03080902040302020200" pitchFamily="66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61545" y="2076449"/>
              <a:ext cx="1385887" cy="72390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62287" y="1104082"/>
            <a:ext cx="1734278" cy="823615"/>
            <a:chOff x="761545" y="2076449"/>
            <a:chExt cx="1409701" cy="823615"/>
          </a:xfrm>
        </p:grpSpPr>
        <p:sp>
          <p:nvSpPr>
            <p:cNvPr id="41" name="TextBox 40"/>
            <p:cNvSpPr txBox="1"/>
            <p:nvPr/>
          </p:nvSpPr>
          <p:spPr>
            <a:xfrm>
              <a:off x="799646" y="2253733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 CENA" panose="02000000000000000000" pitchFamily="2" charset="0"/>
                  <a:cs typeface="Baloo Thambi" panose="03080902040302020200" pitchFamily="66" charset="0"/>
                </a:rPr>
                <a:t>ALGORITMA C4.5</a:t>
              </a:r>
              <a:endParaRPr lang="en-US" sz="1400" dirty="0" smtClean="0">
                <a:solidFill>
                  <a:schemeClr val="bg1"/>
                </a:solidFill>
                <a:latin typeface="AR CENA" panose="02000000000000000000" pitchFamily="2" charset="0"/>
                <a:cs typeface="Baloo Thambi" panose="03080902040302020200" pitchFamily="66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61545" y="2076449"/>
              <a:ext cx="1385887" cy="72390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32659" y="1456973"/>
            <a:ext cx="1979614" cy="823615"/>
            <a:chOff x="761545" y="2076449"/>
            <a:chExt cx="1409701" cy="823615"/>
          </a:xfrm>
        </p:grpSpPr>
        <p:sp>
          <p:nvSpPr>
            <p:cNvPr id="46" name="TextBox 45"/>
            <p:cNvSpPr txBox="1"/>
            <p:nvPr/>
          </p:nvSpPr>
          <p:spPr>
            <a:xfrm>
              <a:off x="799646" y="2253733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 CENA" panose="02000000000000000000" pitchFamily="2" charset="0"/>
                  <a:cs typeface="Baloo Thambi" panose="03080902040302020200" pitchFamily="66" charset="0"/>
                </a:rPr>
                <a:t>POHON KEPUTUSAN</a:t>
              </a:r>
              <a:endParaRPr lang="en-US" sz="1400" dirty="0" smtClean="0">
                <a:solidFill>
                  <a:schemeClr val="bg1"/>
                </a:solidFill>
                <a:latin typeface="AR CENA" panose="02000000000000000000" pitchFamily="2" charset="0"/>
                <a:cs typeface="Baloo Thambi" panose="03080902040302020200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61545" y="2076449"/>
              <a:ext cx="1385887" cy="72390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7" y="2190750"/>
            <a:ext cx="4949538" cy="28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82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400" y="3561083"/>
            <a:ext cx="240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Hasil</a:t>
            </a:r>
            <a:r>
              <a:rPr lang="en-US" sz="3200" dirty="0" smtClean="0">
                <a:solidFill>
                  <a:srgbClr val="FFC000"/>
                </a:solidFill>
                <a:latin typeface="Boogaloo" panose="03060902030202020203" pitchFamily="66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Penelitian</a:t>
            </a:r>
            <a:endParaRPr lang="en-US" sz="3200" dirty="0">
              <a:solidFill>
                <a:srgbClr val="FFC000"/>
              </a:solidFill>
              <a:latin typeface="Boogaloo" panose="03060902030202020203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3350"/>
            <a:ext cx="6019800" cy="4592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9068" y="590549"/>
            <a:ext cx="4007999" cy="32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83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27547"/>
              </p:ext>
            </p:extLst>
          </p:nvPr>
        </p:nvGraphicFramePr>
        <p:xfrm>
          <a:off x="990600" y="895350"/>
          <a:ext cx="7239000" cy="357511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2414"/>
                <a:gridCol w="5616493"/>
                <a:gridCol w="1010093"/>
              </a:tblGrid>
              <a:tr h="457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1200" b="1" dirty="0" smtClean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No </a:t>
                      </a:r>
                      <a:endParaRPr lang="en-US" sz="1100" b="1" dirty="0"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Klasifikasi</a:t>
                      </a:r>
                      <a:r>
                        <a:rPr lang="en-US" sz="1200" b="1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Aturan</a:t>
                      </a:r>
                      <a:endParaRPr lang="en-US" sz="1100" b="1" dirty="0"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01295" indent="-2012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Prediksi</a:t>
                      </a:r>
                      <a:endParaRPr lang="en-US" sz="1100" b="1" dirty="0"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  <a:p>
                      <a:pPr marL="201295" indent="-2012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(</a:t>
                      </a:r>
                      <a:r>
                        <a:rPr lang="en-US" sz="1200" b="1" dirty="0" err="1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Ket</a:t>
                      </a:r>
                      <a:r>
                        <a:rPr lang="en-US" sz="1200" b="1" dirty="0"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)</a:t>
                      </a:r>
                      <a:endParaRPr lang="en-US" sz="1100" b="1" dirty="0"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14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id-ID" sz="900" dirty="0">
                          <a:effectLst/>
                        </a:rPr>
                        <a:t>If Kredit Lainnya = Kredit Barang Then LOLOS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LOLOS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6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id-ID" sz="900" dirty="0">
                          <a:effectLst/>
                        </a:rPr>
                        <a:t>If Kredit Lainnya = Kredit Kendaraan And Status Kerja = Kontrak And Usia = 25-34 Then LOLOS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effectLst/>
                        </a:rPr>
                        <a:t>LOLOS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6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id-ID" sz="900" dirty="0">
                          <a:effectLst/>
                        </a:rPr>
                        <a:t>If Kredit Lainnya = Kredit Kendaraan And Status Kerja = Kontrak And Usia = 35-45 Then TIDAK LOLOS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TIDAK 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7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Kendaraan</a:t>
                      </a:r>
                      <a:r>
                        <a:rPr lang="en-GB" sz="900" dirty="0">
                          <a:effectLst/>
                        </a:rPr>
                        <a:t> And Status </a:t>
                      </a:r>
                      <a:r>
                        <a:rPr lang="en-GB" sz="900" dirty="0" err="1">
                          <a:effectLst/>
                        </a:rPr>
                        <a:t>Kerja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Kontrak</a:t>
                      </a:r>
                      <a:r>
                        <a:rPr lang="en-GB" sz="900" dirty="0">
                          <a:effectLst/>
                        </a:rPr>
                        <a:t> And </a:t>
                      </a:r>
                      <a:r>
                        <a:rPr lang="en-GB" sz="900" dirty="0" err="1">
                          <a:effectLst/>
                        </a:rPr>
                        <a:t>Usia</a:t>
                      </a:r>
                      <a:r>
                        <a:rPr lang="en-GB" sz="900" dirty="0">
                          <a:effectLst/>
                        </a:rPr>
                        <a:t> = &lt;25 Then TIDAK LOLOS 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TIDAK 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7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Kendaraan</a:t>
                      </a:r>
                      <a:r>
                        <a:rPr lang="en-GB" sz="900" dirty="0">
                          <a:effectLst/>
                        </a:rPr>
                        <a:t> And Status </a:t>
                      </a:r>
                      <a:r>
                        <a:rPr lang="en-GB" sz="900" dirty="0" err="1">
                          <a:effectLst/>
                        </a:rPr>
                        <a:t>Kerja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Pengusaha</a:t>
                      </a:r>
                      <a:r>
                        <a:rPr lang="en-GB" sz="900" dirty="0">
                          <a:effectLst/>
                        </a:rPr>
                        <a:t> Then TIDAK LOLOS 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7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Kendaraan</a:t>
                      </a:r>
                      <a:r>
                        <a:rPr lang="en-GB" sz="900" dirty="0">
                          <a:effectLst/>
                        </a:rPr>
                        <a:t> And Status </a:t>
                      </a:r>
                      <a:r>
                        <a:rPr lang="en-GB" sz="900" dirty="0" err="1">
                          <a:effectLst/>
                        </a:rPr>
                        <a:t>Kerja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Tetap</a:t>
                      </a:r>
                      <a:r>
                        <a:rPr lang="en-GB" sz="900" dirty="0">
                          <a:effectLst/>
                        </a:rPr>
                        <a:t> Then TIDAK LOLOS 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262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Tidak</a:t>
                      </a:r>
                      <a:r>
                        <a:rPr lang="en-GB" sz="900" dirty="0">
                          <a:effectLst/>
                        </a:rPr>
                        <a:t> Ada  And </a:t>
                      </a:r>
                      <a:r>
                        <a:rPr lang="en-GB" sz="900" dirty="0" err="1">
                          <a:effectLst/>
                        </a:rPr>
                        <a:t>Usia</a:t>
                      </a:r>
                      <a:r>
                        <a:rPr lang="en-GB" sz="900" dirty="0">
                          <a:effectLst/>
                        </a:rPr>
                        <a:t> = 25-34 And </a:t>
                      </a:r>
                      <a:r>
                        <a:rPr lang="en-GB" sz="900" dirty="0" err="1">
                          <a:effectLst/>
                        </a:rPr>
                        <a:t>Profesi</a:t>
                      </a:r>
                      <a:r>
                        <a:rPr lang="en-GB" sz="900" dirty="0">
                          <a:effectLst/>
                        </a:rPr>
                        <a:t> = PNS / </a:t>
                      </a:r>
                      <a:r>
                        <a:rPr lang="en-GB" sz="900" dirty="0" err="1">
                          <a:effectLst/>
                        </a:rPr>
                        <a:t>Instansi</a:t>
                      </a:r>
                      <a:r>
                        <a:rPr lang="en-GB" sz="900" dirty="0">
                          <a:effectLst/>
                        </a:rPr>
                        <a:t> / </a:t>
                      </a:r>
                      <a:r>
                        <a:rPr lang="en-GB" sz="900" dirty="0" err="1">
                          <a:effectLst/>
                        </a:rPr>
                        <a:t>Departemen</a:t>
                      </a:r>
                      <a:r>
                        <a:rPr lang="en-GB" sz="900" dirty="0">
                          <a:effectLst/>
                        </a:rPr>
                        <a:t> / </a:t>
                      </a:r>
                      <a:r>
                        <a:rPr lang="en-GB" sz="900" dirty="0" err="1">
                          <a:effectLst/>
                        </a:rPr>
                        <a:t>Pemda</a:t>
                      </a:r>
                      <a:r>
                        <a:rPr lang="en-GB" sz="900" dirty="0">
                          <a:effectLst/>
                        </a:rPr>
                        <a:t> Then LOLOS 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7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Tidak</a:t>
                      </a:r>
                      <a:r>
                        <a:rPr lang="en-GB" sz="900" dirty="0">
                          <a:effectLst/>
                        </a:rPr>
                        <a:t> Ada  And </a:t>
                      </a:r>
                      <a:r>
                        <a:rPr lang="en-GB" sz="900" dirty="0" err="1">
                          <a:effectLst/>
                        </a:rPr>
                        <a:t>Usia</a:t>
                      </a:r>
                      <a:r>
                        <a:rPr lang="en-GB" sz="900" dirty="0">
                          <a:effectLst/>
                        </a:rPr>
                        <a:t> = 25-34 And </a:t>
                      </a:r>
                      <a:r>
                        <a:rPr lang="en-GB" sz="900" dirty="0" err="1">
                          <a:effectLst/>
                        </a:rPr>
                        <a:t>Profesi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Swasta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Asing</a:t>
                      </a:r>
                      <a:r>
                        <a:rPr lang="en-GB" sz="900" dirty="0">
                          <a:effectLst/>
                        </a:rPr>
                        <a:t> / PMA Then LOLOS 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262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Tidak</a:t>
                      </a:r>
                      <a:r>
                        <a:rPr lang="en-GB" sz="900" dirty="0">
                          <a:effectLst/>
                        </a:rPr>
                        <a:t> Ada  And </a:t>
                      </a:r>
                      <a:r>
                        <a:rPr lang="en-GB" sz="900" dirty="0" err="1">
                          <a:effectLst/>
                        </a:rPr>
                        <a:t>Usia</a:t>
                      </a:r>
                      <a:r>
                        <a:rPr lang="en-GB" sz="900" dirty="0">
                          <a:effectLst/>
                        </a:rPr>
                        <a:t> = 25-34 And </a:t>
                      </a:r>
                      <a:r>
                        <a:rPr lang="en-GB" sz="900" dirty="0" err="1">
                          <a:effectLst/>
                        </a:rPr>
                        <a:t>Profesi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Swasta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Besar</a:t>
                      </a:r>
                      <a:r>
                        <a:rPr lang="en-GB" sz="900" dirty="0">
                          <a:effectLst/>
                        </a:rPr>
                        <a:t> / </a:t>
                      </a:r>
                      <a:r>
                        <a:rPr lang="en-GB" sz="900" dirty="0" err="1">
                          <a:effectLst/>
                        </a:rPr>
                        <a:t>Menengah</a:t>
                      </a:r>
                      <a:r>
                        <a:rPr lang="en-GB" sz="900" dirty="0">
                          <a:effectLst/>
                        </a:rPr>
                        <a:t> And Total Masa </a:t>
                      </a:r>
                      <a:r>
                        <a:rPr lang="en-GB" sz="900" dirty="0" err="1">
                          <a:effectLst/>
                        </a:rPr>
                        <a:t>Kerja</a:t>
                      </a:r>
                      <a:r>
                        <a:rPr lang="en-GB" sz="900" dirty="0">
                          <a:effectLst/>
                        </a:rPr>
                        <a:t> = 1-2 </a:t>
                      </a:r>
                      <a:r>
                        <a:rPr lang="en-GB" sz="900" dirty="0" err="1">
                          <a:effectLst/>
                        </a:rPr>
                        <a:t>Tahun</a:t>
                      </a:r>
                      <a:r>
                        <a:rPr lang="en-GB" sz="900" dirty="0">
                          <a:effectLst/>
                        </a:rPr>
                        <a:t> Then LOLOS 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262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 dirty="0">
                          <a:effectLst/>
                        </a:rPr>
                        <a:t>10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Tidak</a:t>
                      </a:r>
                      <a:r>
                        <a:rPr lang="en-GB" sz="900" dirty="0">
                          <a:effectLst/>
                        </a:rPr>
                        <a:t> Ada  And </a:t>
                      </a:r>
                      <a:r>
                        <a:rPr lang="en-GB" sz="900" dirty="0" err="1">
                          <a:effectLst/>
                        </a:rPr>
                        <a:t>Usia</a:t>
                      </a:r>
                      <a:r>
                        <a:rPr lang="en-GB" sz="900" dirty="0">
                          <a:effectLst/>
                        </a:rPr>
                        <a:t> = 25-34 And </a:t>
                      </a:r>
                      <a:r>
                        <a:rPr lang="en-GB" sz="900" dirty="0" err="1">
                          <a:effectLst/>
                        </a:rPr>
                        <a:t>Profesi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Swasta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Besar</a:t>
                      </a:r>
                      <a:r>
                        <a:rPr lang="en-GB" sz="900" dirty="0">
                          <a:effectLst/>
                        </a:rPr>
                        <a:t> / </a:t>
                      </a:r>
                      <a:r>
                        <a:rPr lang="en-GB" sz="900" dirty="0" err="1">
                          <a:effectLst/>
                        </a:rPr>
                        <a:t>Menengah</a:t>
                      </a:r>
                      <a:r>
                        <a:rPr lang="en-GB" sz="900" dirty="0">
                          <a:effectLst/>
                        </a:rPr>
                        <a:t> And Total Masa </a:t>
                      </a:r>
                      <a:r>
                        <a:rPr lang="en-GB" sz="900" dirty="0" err="1">
                          <a:effectLst/>
                        </a:rPr>
                        <a:t>Kerja</a:t>
                      </a:r>
                      <a:r>
                        <a:rPr lang="en-GB" sz="900" dirty="0">
                          <a:effectLst/>
                        </a:rPr>
                        <a:t> = &lt; 1 </a:t>
                      </a:r>
                      <a:r>
                        <a:rPr lang="en-GB" sz="900" dirty="0" err="1">
                          <a:effectLst/>
                        </a:rPr>
                        <a:t>Tahun</a:t>
                      </a:r>
                      <a:r>
                        <a:rPr lang="en-GB" sz="900" dirty="0">
                          <a:effectLst/>
                        </a:rPr>
                        <a:t> Then TIDAK LOLOS 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TIDAK 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49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84350" algn="l"/>
                        </a:tabLs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effectLst/>
                        </a:rPr>
                        <a:t>If </a:t>
                      </a:r>
                      <a:r>
                        <a:rPr lang="en-GB" sz="900" dirty="0" err="1">
                          <a:effectLst/>
                        </a:rPr>
                        <a:t>Kredit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Lainnya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Tidak</a:t>
                      </a:r>
                      <a:r>
                        <a:rPr lang="en-GB" sz="900" dirty="0">
                          <a:effectLst/>
                        </a:rPr>
                        <a:t> Ada  And </a:t>
                      </a:r>
                      <a:r>
                        <a:rPr lang="en-GB" sz="900" dirty="0" err="1">
                          <a:effectLst/>
                        </a:rPr>
                        <a:t>Usia</a:t>
                      </a:r>
                      <a:r>
                        <a:rPr lang="en-GB" sz="900" dirty="0">
                          <a:effectLst/>
                        </a:rPr>
                        <a:t> = 25-34 And </a:t>
                      </a:r>
                      <a:r>
                        <a:rPr lang="en-GB" sz="900" dirty="0" err="1">
                          <a:effectLst/>
                        </a:rPr>
                        <a:t>Profesi</a:t>
                      </a:r>
                      <a:r>
                        <a:rPr lang="en-GB" sz="900" dirty="0">
                          <a:effectLst/>
                        </a:rPr>
                        <a:t> = </a:t>
                      </a:r>
                      <a:r>
                        <a:rPr lang="en-GB" sz="900" dirty="0" err="1">
                          <a:effectLst/>
                        </a:rPr>
                        <a:t>Swasta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Besar</a:t>
                      </a:r>
                      <a:r>
                        <a:rPr lang="en-GB" sz="900" dirty="0">
                          <a:effectLst/>
                        </a:rPr>
                        <a:t> / </a:t>
                      </a:r>
                      <a:r>
                        <a:rPr lang="en-GB" sz="900" dirty="0" err="1">
                          <a:effectLst/>
                        </a:rPr>
                        <a:t>Menengah</a:t>
                      </a:r>
                      <a:r>
                        <a:rPr lang="en-GB" sz="900" dirty="0">
                          <a:effectLst/>
                        </a:rPr>
                        <a:t> And Total Masa </a:t>
                      </a:r>
                      <a:r>
                        <a:rPr lang="en-GB" sz="900" dirty="0" err="1">
                          <a:effectLst/>
                        </a:rPr>
                        <a:t>Kerja</a:t>
                      </a:r>
                      <a:r>
                        <a:rPr lang="en-GB" sz="900" dirty="0">
                          <a:effectLst/>
                        </a:rPr>
                        <a:t> = &gt; 2 </a:t>
                      </a:r>
                      <a:r>
                        <a:rPr lang="en-GB" sz="900" dirty="0" err="1">
                          <a:effectLst/>
                        </a:rPr>
                        <a:t>Tahun</a:t>
                      </a:r>
                      <a:r>
                        <a:rPr lang="en-GB" sz="900" dirty="0">
                          <a:effectLst/>
                        </a:rPr>
                        <a:t> And </a:t>
                      </a:r>
                      <a:r>
                        <a:rPr lang="en-GB" sz="900" dirty="0" err="1">
                          <a:effectLst/>
                        </a:rPr>
                        <a:t>Jenis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err="1">
                          <a:effectLst/>
                        </a:rPr>
                        <a:t>Kelamin</a:t>
                      </a:r>
                      <a:r>
                        <a:rPr lang="en-GB" sz="900" dirty="0">
                          <a:effectLst/>
                        </a:rPr>
                        <a:t> = PRIA Then TIDAK LOLOS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TIDAK LOLOS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18" marR="265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07378" y="209550"/>
            <a:ext cx="700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Konversi</a:t>
            </a:r>
            <a:r>
              <a:rPr lang="en-US" sz="32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Pohon</a:t>
            </a:r>
            <a:r>
              <a:rPr lang="en-US" sz="3200" dirty="0" smtClean="0">
                <a:solidFill>
                  <a:srgbClr val="FFC000"/>
                </a:solidFill>
                <a:latin typeface="Boogaloo" panose="03060902030202020203" pitchFamily="66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Keputusan</a:t>
            </a:r>
            <a:r>
              <a:rPr lang="en-US" sz="3200" dirty="0" smtClean="0">
                <a:solidFill>
                  <a:srgbClr val="FFC000"/>
                </a:solidFill>
                <a:latin typeface="Boogaloo" panose="03060902030202020203" pitchFamily="66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Ke</a:t>
            </a:r>
            <a:r>
              <a:rPr lang="en-US" sz="32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Aturan</a:t>
            </a:r>
            <a:r>
              <a:rPr lang="en-US" sz="32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Boogaloo" panose="03060902030202020203" pitchFamily="66" charset="0"/>
              </a:rPr>
              <a:t>Klasifikasi</a:t>
            </a:r>
            <a:endParaRPr lang="en-US" sz="3200" dirty="0">
              <a:solidFill>
                <a:srgbClr val="FFC000"/>
              </a:solidFill>
              <a:latin typeface="Boogaloo" panose="030609020302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463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2286000" cy="5143500"/>
          </a:xfrm>
          <a:prstGeom prst="rect">
            <a:avLst/>
          </a:prstGeom>
          <a:solidFill>
            <a:srgbClr val="085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" y="-247650"/>
            <a:ext cx="3635283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495550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Rules</a:t>
            </a:r>
            <a:r>
              <a:rPr lang="en-US" sz="4000" dirty="0" smtClean="0">
                <a:solidFill>
                  <a:srgbClr val="FFC000"/>
                </a:solidFill>
                <a:latin typeface="Boogaloo" panose="03060902030202020203" pitchFamily="66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Kredit</a:t>
            </a:r>
            <a:endParaRPr lang="en-US" sz="4000" dirty="0">
              <a:solidFill>
                <a:schemeClr val="bg1"/>
              </a:solidFill>
              <a:latin typeface="Boogaloo" panose="030609020302020202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20" y="209550"/>
            <a:ext cx="2438400" cy="47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706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974"/>
            <a:ext cx="3874992" cy="5143500"/>
          </a:xfrm>
          <a:prstGeom prst="rect">
            <a:avLst/>
          </a:prstGeom>
          <a:solidFill>
            <a:srgbClr val="085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17" y="1039208"/>
            <a:ext cx="3635283" cy="1946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2724150"/>
            <a:ext cx="337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Prediksi</a:t>
            </a:r>
            <a:r>
              <a:rPr lang="en-US" sz="2800" dirty="0">
                <a:solidFill>
                  <a:schemeClr val="bg1"/>
                </a:solidFill>
                <a:latin typeface="Boogaloo" panose="03060902030202020203" pitchFamily="66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Pengajuan</a:t>
            </a:r>
            <a:r>
              <a:rPr lang="en-US" sz="2800" dirty="0" smtClean="0">
                <a:solidFill>
                  <a:schemeClr val="bg1"/>
                </a:solidFill>
                <a:latin typeface="Boogaloo" panose="03060902030202020203" pitchFamily="66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oogaloo" panose="03060902030202020203" pitchFamily="66" charset="0"/>
              </a:rPr>
              <a:t>Kredit</a:t>
            </a:r>
            <a:endParaRPr lang="en-US" sz="2800" dirty="0">
              <a:solidFill>
                <a:schemeClr val="bg1"/>
              </a:solidFill>
              <a:latin typeface="Boogaloo" panose="030609020302020202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19" y="167036"/>
            <a:ext cx="2463618" cy="48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56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8582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8057</TotalTime>
  <Words>355</Words>
  <Application>Microsoft Office PowerPoint</Application>
  <PresentationFormat>On-screen Show (16:9)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Adobe Gothic Std B</vt:lpstr>
      <vt:lpstr>맑은 고딕</vt:lpstr>
      <vt:lpstr>Adobe Arabic</vt:lpstr>
      <vt:lpstr>AR CENA</vt:lpstr>
      <vt:lpstr>Arial</vt:lpstr>
      <vt:lpstr>Arima Madurai Black</vt:lpstr>
      <vt:lpstr>Bahnschrift SemiLight</vt:lpstr>
      <vt:lpstr>Baloo Thambi</vt:lpstr>
      <vt:lpstr>Bintar</vt:lpstr>
      <vt:lpstr>Boogaloo</vt:lpstr>
      <vt:lpstr>Calibri</vt:lpstr>
      <vt:lpstr>Cambria</vt:lpstr>
      <vt:lpstr>Freestyle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Dicki Rizki Amarullah</cp:lastModifiedBy>
  <cp:revision>163</cp:revision>
  <dcterms:created xsi:type="dcterms:W3CDTF">2014-04-01T16:27:38Z</dcterms:created>
  <dcterms:modified xsi:type="dcterms:W3CDTF">2020-07-20T16:54:27Z</dcterms:modified>
</cp:coreProperties>
</file>