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8" r:id="rId3"/>
    <p:sldId id="289" r:id="rId4"/>
    <p:sldId id="290" r:id="rId5"/>
    <p:sldId id="291" r:id="rId6"/>
    <p:sldId id="294" r:id="rId7"/>
    <p:sldId id="292" r:id="rId8"/>
    <p:sldId id="297" r:id="rId9"/>
    <p:sldId id="293" r:id="rId10"/>
    <p:sldId id="274" r:id="rId11"/>
    <p:sldId id="280" r:id="rId12"/>
    <p:sldId id="281" r:id="rId13"/>
    <p:sldId id="282" r:id="rId14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FDE765-06DC-44F8-8E1F-54388CB32CC1}">
  <a:tblStyle styleId="{90FDE765-06DC-44F8-8E1F-54388CB32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>
        <p:scale>
          <a:sx n="70" d="100"/>
          <a:sy n="70" d="100"/>
        </p:scale>
        <p:origin x="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022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1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1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7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rgbClr val="ED9E4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rgbClr val="ED9E4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rgbClr val="ED9E4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64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unsplash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open-s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2910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4400" dirty="0" smtClean="0">
                <a:solidFill>
                  <a:schemeClr val="bg1"/>
                </a:solidFill>
              </a:rPr>
              <a:t>Penerapan </a:t>
            </a:r>
            <a:r>
              <a:rPr lang="id-ID" sz="4400" dirty="0" smtClean="0">
                <a:solidFill>
                  <a:srgbClr val="FFC000"/>
                </a:solidFill>
              </a:rPr>
              <a:t>Algoritma </a:t>
            </a:r>
            <a:r>
              <a:rPr lang="id-ID" sz="4400" dirty="0">
                <a:solidFill>
                  <a:srgbClr val="FFC000"/>
                </a:solidFill>
              </a:rPr>
              <a:t>Apriori </a:t>
            </a:r>
            <a:r>
              <a:rPr lang="id-ID" sz="4400" dirty="0">
                <a:solidFill>
                  <a:schemeClr val="bg1"/>
                </a:solidFill>
              </a:rPr>
              <a:t>Untuk Menentukan Pola Penjualan Pada 212 Mart </a:t>
            </a:r>
            <a:r>
              <a:rPr lang="id-ID" sz="4400" dirty="0" smtClean="0">
                <a:solidFill>
                  <a:schemeClr val="bg1"/>
                </a:solidFill>
              </a:rPr>
              <a:t>Cibitung</a:t>
            </a:r>
            <a:endParaRPr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1D98C7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457200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3223964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5990727" y="45720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5" name="Google Shape;295;p37"/>
          <p:cNvGrpSpPr/>
          <p:nvPr/>
        </p:nvGrpSpPr>
        <p:grpSpPr>
          <a:xfrm>
            <a:off x="2448503" y="4646177"/>
            <a:ext cx="366458" cy="366437"/>
            <a:chOff x="1923675" y="1633650"/>
            <a:chExt cx="436000" cy="435975"/>
          </a:xfrm>
        </p:grpSpPr>
        <p:sp>
          <p:nvSpPr>
            <p:cNvPr id="296" name="Google Shape;296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7"/>
          <p:cNvGrpSpPr/>
          <p:nvPr/>
        </p:nvGrpSpPr>
        <p:grpSpPr>
          <a:xfrm>
            <a:off x="5222557" y="2534316"/>
            <a:ext cx="320378" cy="320378"/>
            <a:chOff x="1278900" y="2333250"/>
            <a:chExt cx="381175" cy="381175"/>
          </a:xfrm>
        </p:grpSpPr>
        <p:sp>
          <p:nvSpPr>
            <p:cNvPr id="303" name="Google Shape;303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5156126" y="4693006"/>
            <a:ext cx="353136" cy="313738"/>
            <a:chOff x="5292575" y="3681900"/>
            <a:chExt cx="420150" cy="373275"/>
          </a:xfrm>
        </p:grpSpPr>
        <p:sp>
          <p:nvSpPr>
            <p:cNvPr id="308" name="Google Shape;308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7950535" y="4687132"/>
            <a:ext cx="394068" cy="325505"/>
            <a:chOff x="5268225" y="4341925"/>
            <a:chExt cx="468850" cy="387275"/>
          </a:xfrm>
        </p:grpSpPr>
        <p:sp>
          <p:nvSpPr>
            <p:cNvPr id="316" name="Google Shape;316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2445439" y="2539441"/>
            <a:ext cx="372594" cy="310144"/>
            <a:chOff x="1247825" y="322750"/>
            <a:chExt cx="443300" cy="369000"/>
          </a:xfrm>
        </p:grpSpPr>
        <p:sp>
          <p:nvSpPr>
            <p:cNvPr id="325" name="Google Shape;325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7947444" y="2542004"/>
            <a:ext cx="397136" cy="305017"/>
            <a:chOff x="568950" y="3686775"/>
            <a:chExt cx="472500" cy="362900"/>
          </a:xfrm>
        </p:grpSpPr>
        <p:sp>
          <p:nvSpPr>
            <p:cNvPr id="331" name="Google Shape;331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7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ctrTitle" idx="4294967295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80" name="Google Shape;380;p43"/>
          <p:cNvSpPr txBox="1">
            <a:spLocks noGrp="1"/>
          </p:cNvSpPr>
          <p:nvPr>
            <p:ph type="subTitle" idx="4294967295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4800" dirty="0" smtClean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For your Attention</a:t>
            </a:r>
            <a:endParaRPr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3"/>
          <p:cNvSpPr txBox="1">
            <a:spLocks noGrp="1"/>
          </p:cNvSpPr>
          <p:nvPr>
            <p:ph type="body" idx="4294967295"/>
          </p:nvPr>
        </p:nvSpPr>
        <p:spPr>
          <a:xfrm>
            <a:off x="457200" y="3826275"/>
            <a:ext cx="4863900" cy="24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d-ID" sz="3200" dirty="0" smtClean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Have a great day</a:t>
            </a:r>
            <a:endParaRPr lang="id-ID" sz="32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43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9" name="Google Shape;389;p44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390" name="Google Shape;390;p44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6" name="Google Shape;396;p4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Titles: </a:t>
            </a:r>
            <a:r>
              <a:rPr lang="en" sz="1800" b="1">
                <a:solidFill>
                  <a:srgbClr val="FFFFFF"/>
                </a:solidFill>
              </a:rPr>
              <a:t>Montserrat</a:t>
            </a:r>
            <a:endParaRPr sz="1800" b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Body copy: </a:t>
            </a:r>
            <a:r>
              <a:rPr lang="en" sz="1800" b="1">
                <a:solidFill>
                  <a:srgbClr val="FFFFFF"/>
                </a:solidFill>
              </a:rPr>
              <a:t>Open Sans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these pages: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C800"/>
                </a:solidFill>
                <a:hlinkClick r:id="rId3"/>
              </a:rPr>
              <a:t>https://www.fontsquirrel.com/fonts/montserrat</a:t>
            </a:r>
            <a:endParaRPr sz="1800">
              <a:solidFill>
                <a:srgbClr val="FFC8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C800"/>
                </a:solidFill>
                <a:hlinkClick r:id="rId4"/>
              </a:rPr>
              <a:t>https://www.fontsquirrel.com/fonts/open-sans</a:t>
            </a:r>
            <a:endParaRPr sz="1800">
              <a:solidFill>
                <a:srgbClr val="FFC8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Teal (background) </a:t>
            </a:r>
            <a:r>
              <a:rPr lang="en" sz="1800" b="1">
                <a:solidFill>
                  <a:srgbClr val="45AFDC"/>
                </a:solidFill>
                <a:highlight>
                  <a:srgbClr val="FFFFFF"/>
                </a:highlight>
              </a:rPr>
              <a:t>#45afdc</a:t>
            </a:r>
            <a:r>
              <a:rPr lang="en" sz="1800">
                <a:solidFill>
                  <a:srgbClr val="45AFDC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FFFFFF"/>
                </a:solidFill>
              </a:rPr>
              <a:t>/ Teal (text) </a:t>
            </a:r>
            <a:r>
              <a:rPr lang="en" sz="1800" b="1">
                <a:solidFill>
                  <a:srgbClr val="1D98C7"/>
                </a:solidFill>
                <a:highlight>
                  <a:srgbClr val="FFFFFF"/>
                </a:highlight>
              </a:rPr>
              <a:t>#1d98c7</a:t>
            </a:r>
            <a:endParaRPr sz="1800" b="1">
              <a:solidFill>
                <a:srgbClr val="1D98C7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Gold (background) </a:t>
            </a:r>
            <a:r>
              <a:rPr lang="en" sz="1800" b="1">
                <a:solidFill>
                  <a:srgbClr val="FFC800"/>
                </a:solidFill>
              </a:rPr>
              <a:t>#ed9e46</a:t>
            </a:r>
            <a:r>
              <a:rPr lang="en" sz="1800">
                <a:solidFill>
                  <a:srgbClr val="FFFFFF"/>
                </a:solidFill>
              </a:rPr>
              <a:t> / Gold (text) </a:t>
            </a:r>
            <a:r>
              <a:rPr lang="en" sz="1800" b="1">
                <a:solidFill>
                  <a:srgbClr val="ED9E46"/>
                </a:solidFill>
              </a:rPr>
              <a:t>#ffc800</a:t>
            </a:r>
            <a:endParaRPr sz="1800" b="1">
              <a:solidFill>
                <a:srgbClr val="ED9E46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45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981200" y="670200"/>
            <a:ext cx="6047100" cy="17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 smtClean="0">
                <a:solidFill>
                  <a:srgbClr val="FFC000"/>
                </a:solidFill>
              </a:rPr>
              <a:t>Perkenalkan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2026375" y="2186550"/>
            <a:ext cx="6001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40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Saya</a:t>
            </a:r>
            <a:r>
              <a:rPr lang="id-ID" sz="40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Mila Aprilliyani</a:t>
            </a:r>
            <a:endParaRPr sz="40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4294967295"/>
          </p:nvPr>
        </p:nvSpPr>
        <p:spPr>
          <a:xfrm>
            <a:off x="2026500" y="3417525"/>
            <a:ext cx="60018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 smtClean="0">
                <a:solidFill>
                  <a:srgbClr val="FFC000"/>
                </a:solidFill>
              </a:rPr>
              <a:t>2015320007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 smtClean="0">
                <a:solidFill>
                  <a:srgbClr val="FFC000"/>
                </a:solidFill>
              </a:rPr>
              <a:t>Sistem Informasi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err="1" smtClean="0"/>
              <a:t>Alamat</a:t>
            </a:r>
            <a:r>
              <a:rPr dirty="0" smtClean="0"/>
              <a:t> E-mail: </a:t>
            </a:r>
            <a:endParaRPr dirty="0"/>
          </a:p>
          <a:p>
            <a:pPr marL="0" indent="0">
              <a:buNone/>
            </a:pPr>
            <a:r>
              <a:rPr dirty="0" smtClean="0"/>
              <a:t>    </a:t>
            </a:r>
            <a:r>
              <a:rPr lang="id-ID" dirty="0" smtClean="0"/>
              <a:t>milaaprilliyani1@gmail.com</a:t>
            </a:r>
            <a:endParaRPr lang="id-ID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50"/>
            <a:ext cx="1233543" cy="1644724"/>
          </a:xfrm>
          <a:prstGeom prst="rect">
            <a:avLst/>
          </a:prstGeom>
        </p:spPr>
      </p:pic>
      <p:grpSp>
        <p:nvGrpSpPr>
          <p:cNvPr id="9" name="Google Shape;466;p46"/>
          <p:cNvGrpSpPr/>
          <p:nvPr/>
        </p:nvGrpSpPr>
        <p:grpSpPr>
          <a:xfrm>
            <a:off x="2026375" y="5745907"/>
            <a:ext cx="391001" cy="382827"/>
            <a:chOff x="1236875" y="1623900"/>
            <a:chExt cx="465200" cy="455475"/>
          </a:xfrm>
        </p:grpSpPr>
        <p:sp>
          <p:nvSpPr>
            <p:cNvPr id="10" name="Google Shape;467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8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9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0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1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2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3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77167" y="385106"/>
            <a:ext cx="4979015" cy="7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altLang="ko-KR" dirty="0" smtClean="0">
                <a:solidFill>
                  <a:schemeClr val="accent4"/>
                </a:solidFill>
              </a:rPr>
              <a:t>Agenda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1465" y="2072363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97140" y="3044942"/>
            <a:ext cx="1253736" cy="12537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061692" y="4660096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526685" y="3151042"/>
            <a:ext cx="1080000" cy="10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061692" y="1671615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811612" y="319410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2640" y="1150589"/>
            <a:ext cx="153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000" b="1" dirty="0">
                <a:solidFill>
                  <a:schemeClr val="bg1"/>
                </a:solidFill>
                <a:latin typeface="Montserrat" panose="020B0604020202020204" charset="0"/>
                <a:cs typeface="Arial" pitchFamily="34" charset="0"/>
              </a:rPr>
              <a:t>Masalah</a:t>
            </a:r>
            <a:endParaRPr lang="ko-KR" altLang="en-US" sz="2000" b="1" dirty="0">
              <a:solidFill>
                <a:schemeClr val="bg1"/>
              </a:solidFill>
              <a:latin typeface="Montserrat" panose="020B0604020202020204" charset="0"/>
              <a:cs typeface="Arial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46" y="1836933"/>
            <a:ext cx="691892" cy="691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69" y="3189149"/>
            <a:ext cx="932475" cy="932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02" y="3312975"/>
            <a:ext cx="829241" cy="8292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30522" y="5046207"/>
            <a:ext cx="786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HOW ?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44" y="3269314"/>
            <a:ext cx="772143" cy="7721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19279" y="3527540"/>
            <a:ext cx="153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000" b="1" dirty="0" smtClean="0">
                <a:solidFill>
                  <a:schemeClr val="bg1"/>
                </a:solidFill>
                <a:latin typeface="Montserrat" panose="020B0604020202020204" charset="0"/>
                <a:cs typeface="Arial" pitchFamily="34" charset="0"/>
              </a:rPr>
              <a:t>Tujuan</a:t>
            </a:r>
            <a:endParaRPr lang="ko-KR" altLang="en-US" sz="2000" b="1" dirty="0">
              <a:solidFill>
                <a:schemeClr val="bg1"/>
              </a:solidFill>
              <a:latin typeface="Montserrat" panose="020B060402020202020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223" y="3455330"/>
            <a:ext cx="153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000" b="1" dirty="0" smtClean="0">
                <a:solidFill>
                  <a:schemeClr val="bg1"/>
                </a:solidFill>
                <a:latin typeface="Montserrat" panose="020B0604020202020204" charset="0"/>
                <a:cs typeface="Arial" pitchFamily="34" charset="0"/>
              </a:rPr>
              <a:t>Hasil</a:t>
            </a:r>
            <a:endParaRPr lang="ko-KR" altLang="en-US" sz="2000" b="1" dirty="0">
              <a:solidFill>
                <a:schemeClr val="bg1"/>
              </a:solidFill>
              <a:latin typeface="Montserrat" panose="020B060402020202020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6685" y="5901459"/>
            <a:ext cx="153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2000" b="1" dirty="0" smtClean="0">
                <a:solidFill>
                  <a:schemeClr val="bg1"/>
                </a:solidFill>
                <a:latin typeface="Montserrat" panose="020B0604020202020204" charset="0"/>
                <a:cs typeface="Arial" pitchFamily="34" charset="0"/>
              </a:rPr>
              <a:t>Teknik</a:t>
            </a:r>
            <a:endParaRPr lang="ko-KR" altLang="en-US" sz="2000" b="1" dirty="0">
              <a:solidFill>
                <a:schemeClr val="bg1"/>
              </a:solidFill>
              <a:latin typeface="Montserrat" panose="020B060402020202020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86" y="303819"/>
            <a:ext cx="1039585" cy="103958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2955" y="1774209"/>
            <a:ext cx="2797791" cy="483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" y="1783294"/>
            <a:ext cx="2794954" cy="28173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173102" y="1758272"/>
            <a:ext cx="2797791" cy="483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073249" y="1758271"/>
            <a:ext cx="2797791" cy="483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09" y="1670249"/>
            <a:ext cx="3005340" cy="30189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81" y="1503397"/>
            <a:ext cx="3825248" cy="336804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35311" y="4856067"/>
            <a:ext cx="2503356" cy="15999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 smtClean="0"/>
          </a:p>
          <a:p>
            <a:pPr algn="ctr"/>
            <a:r>
              <a:rPr lang="id-ID" sz="2000" dirty="0" smtClean="0"/>
              <a:t>Peletakkan </a:t>
            </a:r>
            <a:r>
              <a:rPr lang="id-ID" sz="2000" dirty="0"/>
              <a:t>belum sesuai dengan kebiasaan membeli konsumen</a:t>
            </a:r>
          </a:p>
          <a:p>
            <a:pPr algn="ctr"/>
            <a:endParaRPr lang="id-ID" dirty="0"/>
          </a:p>
        </p:txBody>
      </p:sp>
      <p:sp>
        <p:nvSpPr>
          <p:cNvPr id="35" name="Rounded Rectangle 34"/>
          <p:cNvSpPr/>
          <p:nvPr/>
        </p:nvSpPr>
        <p:spPr>
          <a:xfrm>
            <a:off x="3309616" y="4871443"/>
            <a:ext cx="2529197" cy="15845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 smtClean="0"/>
          </a:p>
          <a:p>
            <a:pPr algn="ctr"/>
            <a:r>
              <a:rPr lang="id-ID" sz="2000" dirty="0" smtClean="0"/>
              <a:t>Pengaturan </a:t>
            </a:r>
            <a:r>
              <a:rPr lang="id-ID" sz="2000" dirty="0"/>
              <a:t>tata letak berdasar subjektif kepala toko</a:t>
            </a:r>
          </a:p>
          <a:p>
            <a:pPr algn="ctr"/>
            <a:endParaRPr lang="id-ID" dirty="0"/>
          </a:p>
        </p:txBody>
      </p:sp>
      <p:sp>
        <p:nvSpPr>
          <p:cNvPr id="36" name="Rounded Rectangle 35"/>
          <p:cNvSpPr/>
          <p:nvPr/>
        </p:nvSpPr>
        <p:spPr>
          <a:xfrm>
            <a:off x="6200483" y="4854755"/>
            <a:ext cx="2534084" cy="16166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 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 kombinasi pembelian antar produk</a:t>
            </a:r>
            <a:endParaRPr lang="id-ID" sz="2000" dirty="0">
              <a:solidFill>
                <a:schemeClr val="bg1"/>
              </a:solidFill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5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57350" y="6450342"/>
            <a:ext cx="547550" cy="42881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78" y="214933"/>
            <a:ext cx="945126" cy="9451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0" y="1310185"/>
            <a:ext cx="2281210" cy="5703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id-ID" sz="2400" dirty="0" smtClean="0">
              <a:solidFill>
                <a:schemeClr val="tx1"/>
              </a:solidFill>
            </a:endParaRPr>
          </a:p>
          <a:p>
            <a:pPr lvl="0" algn="ctr"/>
            <a:endParaRPr lang="id-ID" sz="2400" dirty="0">
              <a:solidFill>
                <a:schemeClr val="tx1"/>
              </a:solidFill>
            </a:endParaRPr>
          </a:p>
          <a:p>
            <a:pPr lvl="0" algn="ctr"/>
            <a:endParaRPr lang="id-ID" sz="2400" dirty="0" smtClean="0">
              <a:solidFill>
                <a:schemeClr val="tx1"/>
              </a:solidFill>
            </a:endParaRPr>
          </a:p>
          <a:p>
            <a:pPr lvl="0" algn="ctr"/>
            <a:r>
              <a:rPr lang="id-ID" sz="2400" dirty="0" smtClean="0">
                <a:solidFill>
                  <a:schemeClr val="tx1"/>
                </a:solidFill>
              </a:rPr>
              <a:t>Mengatur </a:t>
            </a:r>
            <a:r>
              <a:rPr lang="id-ID" sz="2400" dirty="0">
                <a:solidFill>
                  <a:schemeClr val="tx1"/>
                </a:solidFill>
              </a:rPr>
              <a:t>tata letak </a:t>
            </a:r>
            <a:r>
              <a:rPr lang="id-ID" sz="2400" dirty="0" smtClean="0">
                <a:solidFill>
                  <a:schemeClr val="tx1"/>
                </a:solidFill>
              </a:rPr>
              <a:t>produk </a:t>
            </a:r>
            <a:r>
              <a:rPr lang="id-ID" sz="2400" dirty="0">
                <a:solidFill>
                  <a:schemeClr val="tx1"/>
                </a:solidFill>
              </a:rPr>
              <a:t>sesuai dengan segi pola belanja konsumen.</a:t>
            </a:r>
          </a:p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8436" y="1310185"/>
            <a:ext cx="2281210" cy="57036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Menemukan </a:t>
            </a:r>
            <a:r>
              <a:rPr lang="id-ID" sz="2400" dirty="0">
                <a:solidFill>
                  <a:schemeClr val="tx1"/>
                </a:solidFill>
              </a:rPr>
              <a:t>kombinasi pembelian antar produk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4436" y="1310185"/>
            <a:ext cx="2281210" cy="57036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Menemukan pola penjualan yang ada 212 Mart Cibitung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2790" y="1310185"/>
            <a:ext cx="2281210" cy="5703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sz="2400" dirty="0" smtClean="0">
              <a:solidFill>
                <a:schemeClr val="tx1"/>
              </a:solidFill>
            </a:endParaRPr>
          </a:p>
          <a:p>
            <a:endParaRPr lang="id-ID" sz="2400" dirty="0">
              <a:solidFill>
                <a:schemeClr val="tx1"/>
              </a:solidFill>
            </a:endParaRPr>
          </a:p>
          <a:p>
            <a:endParaRPr lang="id-ID" sz="2400" dirty="0" smtClean="0">
              <a:solidFill>
                <a:schemeClr val="tx1"/>
              </a:solidFill>
            </a:endParaRPr>
          </a:p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Membantu </a:t>
            </a:r>
            <a:r>
              <a:rPr lang="id-ID" sz="2400" dirty="0">
                <a:solidFill>
                  <a:schemeClr val="tx1"/>
                </a:solidFill>
              </a:rPr>
              <a:t>dalam melakukan strategi promosi pada 212 Mart Cibitung.</a:t>
            </a:r>
          </a:p>
          <a:p>
            <a:pPr lvl="0"/>
            <a:endParaRPr lang="id-ID" dirty="0">
              <a:solidFill>
                <a:schemeClr val="accent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4" y="1465022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41" y="1465022"/>
            <a:ext cx="108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29" y="1465022"/>
            <a:ext cx="1080000" cy="10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51" y="14650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45769" y="3335261"/>
            <a:ext cx="1248115" cy="122794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825870" y="3411940"/>
            <a:ext cx="1241163" cy="102358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01062" y="1610737"/>
            <a:ext cx="1917630" cy="1932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 smtClean="0">
                <a:solidFill>
                  <a:schemeClr val="tx1"/>
                </a:solidFill>
              </a:rPr>
              <a:t>Teknik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18692" y="4595361"/>
            <a:ext cx="2232241" cy="1018820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 smtClean="0">
                <a:solidFill>
                  <a:schemeClr val="tx1"/>
                </a:solidFill>
              </a:rPr>
              <a:t>Algoritma Apriori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57741" y="4454121"/>
            <a:ext cx="2443321" cy="1304290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 smtClean="0">
                <a:solidFill>
                  <a:schemeClr val="tx1"/>
                </a:solidFill>
              </a:rPr>
              <a:t>Data Mining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7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http://2.bp.blogspot.com/-V6x4C1qH_hk/UBJccrDMzeI/AAAAAAAAAFQ/HbmmNrBfGQk/s400/kd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68" y="1840967"/>
            <a:ext cx="7170875" cy="43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468380" y="518265"/>
            <a:ext cx="582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Proses Tahapan Data Mining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0055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0E53B497-3024-4723-91A4-77557610333A}"/>
              </a:ext>
            </a:extLst>
          </p:cNvPr>
          <p:cNvSpPr/>
          <p:nvPr/>
        </p:nvSpPr>
        <p:spPr>
          <a:xfrm>
            <a:off x="3062387" y="2617331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9141748-5EFC-4B25-8630-F80A0BA92FCC}"/>
              </a:ext>
            </a:extLst>
          </p:cNvPr>
          <p:cNvGrpSpPr/>
          <p:nvPr/>
        </p:nvGrpSpPr>
        <p:grpSpPr>
          <a:xfrm rot="-3060000">
            <a:off x="2791570" y="2625577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88F58BB-FF0D-4E16-B34E-F3FAC4374E6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CF68970C-EB25-4226-BB97-0EB2717EB0BA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BE801B3A-5770-4FEA-893F-7CD59B101226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A2DE56-FF5E-4ADE-9E20-45471E6D3F0E}"/>
              </a:ext>
            </a:extLst>
          </p:cNvPr>
          <p:cNvGrpSpPr/>
          <p:nvPr/>
        </p:nvGrpSpPr>
        <p:grpSpPr>
          <a:xfrm rot="3060000" flipH="1">
            <a:off x="5463272" y="2530795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5BE2EFBA-3C35-4D05-A147-C6A54A838B6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7FB23418-535A-4E8E-9458-7EB332D1271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1CF0D85E-5372-4B10-9435-42085FEDC8D6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81C606C9-1E1E-42CC-A9BB-96529ED13AED}"/>
              </a:ext>
            </a:extLst>
          </p:cNvPr>
          <p:cNvGrpSpPr/>
          <p:nvPr/>
        </p:nvGrpSpPr>
        <p:grpSpPr>
          <a:xfrm flipH="1">
            <a:off x="4240793" y="2123596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37C9244A-9F94-49B4-9A37-79B17F291D3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CBB1C01C-C8C6-4E2B-A529-1D49064D314B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4AC4F8EE-8729-403F-B325-0C9BBB8B63D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1295214-DCA9-464C-9311-05A333FEF9B3}"/>
              </a:ext>
            </a:extLst>
          </p:cNvPr>
          <p:cNvGrpSpPr/>
          <p:nvPr/>
        </p:nvGrpSpPr>
        <p:grpSpPr>
          <a:xfrm rot="18720000" flipH="1">
            <a:off x="5835810" y="3650452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37ECA196-B1F9-40AD-AEAE-74E84672E5A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6A925167-7275-4F89-8D1F-BC30B62447F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1D9D4653-D4CB-4CFC-8E9B-650FAFBB026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A6628355-F5A1-4ADB-9F9B-A1046F604A75}"/>
              </a:ext>
            </a:extLst>
          </p:cNvPr>
          <p:cNvGrpSpPr/>
          <p:nvPr/>
        </p:nvGrpSpPr>
        <p:grpSpPr>
          <a:xfrm rot="1380000">
            <a:off x="3589323" y="399243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308B537-617A-42E4-B26D-B358076FF1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82BD7428-5858-477B-86A9-046A9570C5CA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56D6CA1F-7BEB-4D83-BA12-121158319E9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B7E49FC0-9BBA-46A2-8974-F9423130D41A}"/>
              </a:ext>
            </a:extLst>
          </p:cNvPr>
          <p:cNvGrpSpPr/>
          <p:nvPr/>
        </p:nvGrpSpPr>
        <p:grpSpPr>
          <a:xfrm rot="19920000" flipH="1">
            <a:off x="4811614" y="4072771"/>
            <a:ext cx="120077" cy="443661"/>
            <a:chOff x="1408027" y="3329887"/>
            <a:chExt cx="155350" cy="573958"/>
          </a:xfrm>
          <a:solidFill>
            <a:schemeClr val="accent4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9E033BEC-9084-4CB9-8F34-55F848AC760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B3569723-384A-4919-B6E0-1757EC5C7DC0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40768353-9988-4E1A-B407-4258EA974B1A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AF18DEC-40A4-440F-9464-8F721E29AAB5}"/>
              </a:ext>
            </a:extLst>
          </p:cNvPr>
          <p:cNvSpPr txBox="1"/>
          <p:nvPr/>
        </p:nvSpPr>
        <p:spPr>
          <a:xfrm>
            <a:off x="3557930" y="1659740"/>
            <a:ext cx="1470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Estimasi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AB4B31B5-8F5E-4BBD-B219-BDC9901BD464}"/>
              </a:ext>
            </a:extLst>
          </p:cNvPr>
          <p:cNvSpPr txBox="1"/>
          <p:nvPr/>
        </p:nvSpPr>
        <p:spPr>
          <a:xfrm>
            <a:off x="5185489" y="2144123"/>
            <a:ext cx="1470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DEE1BB9-EC77-4627-9A3D-3DEB263C3A69}"/>
              </a:ext>
            </a:extLst>
          </p:cNvPr>
          <p:cNvSpPr txBox="1"/>
          <p:nvPr/>
        </p:nvSpPr>
        <p:spPr>
          <a:xfrm>
            <a:off x="1622167" y="2203431"/>
            <a:ext cx="1470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136D5D4-CEAC-4856-A10F-FEA2776EAE47}"/>
              </a:ext>
            </a:extLst>
          </p:cNvPr>
          <p:cNvSpPr txBox="1"/>
          <p:nvPr/>
        </p:nvSpPr>
        <p:spPr>
          <a:xfrm>
            <a:off x="2641430" y="4548850"/>
            <a:ext cx="1470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accent3"/>
                </a:solidFill>
                <a:cs typeface="Arial" pitchFamily="34" charset="0"/>
              </a:rPr>
              <a:t>Asosiasi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636DFC2-F655-4264-B65A-8E748D8D4F91}"/>
              </a:ext>
            </a:extLst>
          </p:cNvPr>
          <p:cNvSpPr txBox="1"/>
          <p:nvPr/>
        </p:nvSpPr>
        <p:spPr>
          <a:xfrm>
            <a:off x="4327832" y="4721293"/>
            <a:ext cx="201127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Pengklusteran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7AB97E1-019B-42D7-B3C2-4D5E3AB55ACF}"/>
              </a:ext>
            </a:extLst>
          </p:cNvPr>
          <p:cNvSpPr txBox="1"/>
          <p:nvPr/>
        </p:nvSpPr>
        <p:spPr>
          <a:xfrm>
            <a:off x="5833267" y="4182797"/>
            <a:ext cx="1470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04" y="2950690"/>
            <a:ext cx="945061" cy="9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/>
          <p:nvPr/>
        </p:nvCxnSpPr>
        <p:spPr>
          <a:xfrm>
            <a:off x="2513380" y="4012238"/>
            <a:ext cx="2249608" cy="140326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28800" y="2453390"/>
            <a:ext cx="2640008" cy="12042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7" idx="2"/>
          </p:cNvCxnSpPr>
          <p:nvPr/>
        </p:nvCxnSpPr>
        <p:spPr>
          <a:xfrm flipV="1">
            <a:off x="1842448" y="3799533"/>
            <a:ext cx="3027105" cy="107946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7323" y="2453390"/>
            <a:ext cx="2509759" cy="27923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7750" y="3431233"/>
            <a:ext cx="15767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bg1"/>
                </a:solidFill>
                <a:cs typeface="Arial" pitchFamily="34" charset="0"/>
              </a:rPr>
              <a:t>Pola Penjualan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64343" y="1917404"/>
            <a:ext cx="2232241" cy="101882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>
                <a:solidFill>
                  <a:schemeClr val="tx1"/>
                </a:solidFill>
              </a:rPr>
              <a:t>Pengaturan Tata Letak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69553" y="3147388"/>
            <a:ext cx="2443321" cy="130429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>
                <a:solidFill>
                  <a:schemeClr val="tx1"/>
                </a:solidFill>
              </a:rPr>
              <a:t>Kombinasi pembelian antar produk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88935" y="4758016"/>
            <a:ext cx="2730981" cy="160597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sz="2000" dirty="0" smtClean="0">
                <a:solidFill>
                  <a:schemeClr val="tx1"/>
                </a:solidFill>
              </a:rPr>
              <a:t>Strategi Pemasaran Pada 212 Mart Cibitung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36" y="241009"/>
            <a:ext cx="772143" cy="7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08309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Slidehelper - 007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A535C"/>
      </a:accent1>
      <a:accent2>
        <a:srgbClr val="4ECDC4"/>
      </a:accent2>
      <a:accent3>
        <a:srgbClr val="FF6B6B"/>
      </a:accent3>
      <a:accent4>
        <a:srgbClr val="FFE66D"/>
      </a:accent4>
      <a:accent5>
        <a:srgbClr val="F7FFF7"/>
      </a:accent5>
      <a:accent6>
        <a:srgbClr val="BFBFBF"/>
      </a:accent6>
      <a:hlink>
        <a:srgbClr val="1A535C"/>
      </a:hlink>
      <a:folHlink>
        <a:srgbClr val="4ECD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410</Words>
  <Application>Microsoft Office PowerPoint</Application>
  <PresentationFormat>On-screen Show (4:3)</PresentationFormat>
  <Paragraphs>85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맑은 고딕</vt:lpstr>
      <vt:lpstr>Open Sans</vt:lpstr>
      <vt:lpstr>Montserrat</vt:lpstr>
      <vt:lpstr>Mercutio template</vt:lpstr>
      <vt:lpstr>Penerapan Algoritma Apriori Untuk Menentukan Pola Penjualan Pada 212 Mart Cibitung</vt:lpstr>
      <vt:lpstr>Perkenalkan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review some concepts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Algoritma Apriori Untuk Menentukan Pola Penjualan Pada 212 Mart Cibitung</dc:title>
  <dc:creator>milaaprill</dc:creator>
  <cp:lastModifiedBy>milaaprill</cp:lastModifiedBy>
  <cp:revision>28</cp:revision>
  <dcterms:modified xsi:type="dcterms:W3CDTF">2019-04-28T07:04:52Z</dcterms:modified>
</cp:coreProperties>
</file>