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7" r:id="rId3"/>
    <p:sldId id="260" r:id="rId4"/>
    <p:sldId id="259" r:id="rId5"/>
    <p:sldId id="262" r:id="rId6"/>
    <p:sldId id="307" r:id="rId7"/>
    <p:sldId id="258" r:id="rId8"/>
    <p:sldId id="308" r:id="rId9"/>
    <p:sldId id="263" r:id="rId10"/>
    <p:sldId id="309" r:id="rId11"/>
    <p:sldId id="264" r:id="rId12"/>
    <p:sldId id="265" r:id="rId13"/>
    <p:sldId id="261" r:id="rId14"/>
    <p:sldId id="310" r:id="rId15"/>
    <p:sldId id="311" r:id="rId16"/>
    <p:sldId id="266" r:id="rId17"/>
    <p:sldId id="285" r:id="rId18"/>
  </p:sldIdLst>
  <p:sldSz cx="9144000" cy="5143500" type="screen16x9"/>
  <p:notesSz cx="6858000" cy="9144000"/>
  <p:embeddedFontLst>
    <p:embeddedFont>
      <p:font typeface="Albert Sans" pitchFamily="2" charset="0"/>
      <p:regular r:id="rId20"/>
      <p:bold r:id="rId21"/>
      <p:italic r:id="rId22"/>
      <p:boldItalic r:id="rId23"/>
    </p:embeddedFont>
    <p:embeddedFont>
      <p:font typeface="IBM Plex Mono" panose="020B0509050203000203" pitchFamily="49" charset="0"/>
      <p:regular r:id="rId24"/>
      <p:bold r:id="rId25"/>
      <p:italic r:id="rId26"/>
      <p:boldItalic r:id="rId27"/>
    </p:embeddedFont>
    <p:embeddedFont>
      <p:font typeface="Poppins" panose="00000500000000000000" pitchFamily="2" charset="0"/>
      <p:regular r:id="rId28"/>
      <p:bold r:id="rId29"/>
      <p:italic r:id="rId30"/>
      <p:boldItalic r:id="rId31"/>
    </p:embeddedFont>
    <p:embeddedFont>
      <p:font typeface="Roboto Condensed Light" panose="02000000000000000000" pitchFamily="2" charset="0"/>
      <p:regular r:id="rId32"/>
      <p:italic r:id="rId33"/>
    </p:embeddedFont>
    <p:embeddedFont>
      <p:font typeface="Source Code Pro" panose="020B0509030403020204" pitchFamily="49"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9109"/>
    <a:srgbClr val="820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A59857-2FE5-4C6A-B74E-C27776AFEA34}">
  <a:tblStyle styleId="{01A59857-2FE5-4C6A-B74E-C27776AFEA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7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AB09DB93-C33C-66B8-D4A3-5D386E3F4773}"/>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10534FBB-1AAA-08F5-D133-C773612F10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E152BF8F-66BF-A31B-8A61-3B05051FBC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205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a:extLst>
            <a:ext uri="{FF2B5EF4-FFF2-40B4-BE49-F238E27FC236}">
              <a16:creationId xmlns:a16="http://schemas.microsoft.com/office/drawing/2014/main" id="{1BFD10B3-0511-579D-42ED-06E88A302A58}"/>
            </a:ext>
          </a:extLst>
        </p:cNvPr>
        <p:cNvGrpSpPr/>
        <p:nvPr/>
      </p:nvGrpSpPr>
      <p:grpSpPr>
        <a:xfrm>
          <a:off x="0" y="0"/>
          <a:ext cx="0" cy="0"/>
          <a:chOff x="0" y="0"/>
          <a:chExt cx="0" cy="0"/>
        </a:xfrm>
      </p:grpSpPr>
      <p:sp>
        <p:nvSpPr>
          <p:cNvPr id="1543" name="Google Shape;1543;g24ed99bf1a4_0_169:notes">
            <a:extLst>
              <a:ext uri="{FF2B5EF4-FFF2-40B4-BE49-F238E27FC236}">
                <a16:creationId xmlns:a16="http://schemas.microsoft.com/office/drawing/2014/main" id="{BDB402ED-52FF-B555-09BC-BC9564BCDD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a:extLst>
              <a:ext uri="{FF2B5EF4-FFF2-40B4-BE49-F238E27FC236}">
                <a16:creationId xmlns:a16="http://schemas.microsoft.com/office/drawing/2014/main" id="{5BFFDD21-FABD-80E4-BB42-B8C5BD8070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003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a:extLst>
            <a:ext uri="{FF2B5EF4-FFF2-40B4-BE49-F238E27FC236}">
              <a16:creationId xmlns:a16="http://schemas.microsoft.com/office/drawing/2014/main" id="{E868BA62-80DC-E3B7-0687-73B85E022C2D}"/>
            </a:ext>
          </a:extLst>
        </p:cNvPr>
        <p:cNvGrpSpPr/>
        <p:nvPr/>
      </p:nvGrpSpPr>
      <p:grpSpPr>
        <a:xfrm>
          <a:off x="0" y="0"/>
          <a:ext cx="0" cy="0"/>
          <a:chOff x="0" y="0"/>
          <a:chExt cx="0" cy="0"/>
        </a:xfrm>
      </p:grpSpPr>
      <p:sp>
        <p:nvSpPr>
          <p:cNvPr id="1543" name="Google Shape;1543;g24ed99bf1a4_0_169:notes">
            <a:extLst>
              <a:ext uri="{FF2B5EF4-FFF2-40B4-BE49-F238E27FC236}">
                <a16:creationId xmlns:a16="http://schemas.microsoft.com/office/drawing/2014/main" id="{6B01E5AB-E93F-CD5D-CC29-8026F2C87A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a:extLst>
              <a:ext uri="{FF2B5EF4-FFF2-40B4-BE49-F238E27FC236}">
                <a16:creationId xmlns:a16="http://schemas.microsoft.com/office/drawing/2014/main" id="{55328D30-962D-B546-C129-6CB611E0E9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585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24ef22aa1ac_0_1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24ef22aa1ac_0_1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a:extLst>
            <a:ext uri="{FF2B5EF4-FFF2-40B4-BE49-F238E27FC236}">
              <a16:creationId xmlns:a16="http://schemas.microsoft.com/office/drawing/2014/main" id="{83A58FBA-8A20-8442-4394-4BFAA5893422}"/>
            </a:ext>
          </a:extLst>
        </p:cNvPr>
        <p:cNvGrpSpPr/>
        <p:nvPr/>
      </p:nvGrpSpPr>
      <p:grpSpPr>
        <a:xfrm>
          <a:off x="0" y="0"/>
          <a:ext cx="0" cy="0"/>
          <a:chOff x="0" y="0"/>
          <a:chExt cx="0" cy="0"/>
        </a:xfrm>
      </p:grpSpPr>
      <p:sp>
        <p:nvSpPr>
          <p:cNvPr id="1632" name="Google Shape;1632;g24ed99bf1a4_0_309:notes">
            <a:extLst>
              <a:ext uri="{FF2B5EF4-FFF2-40B4-BE49-F238E27FC236}">
                <a16:creationId xmlns:a16="http://schemas.microsoft.com/office/drawing/2014/main" id="{E0476786-8C24-A735-82D3-557CBB15EB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a:extLst>
              <a:ext uri="{FF2B5EF4-FFF2-40B4-BE49-F238E27FC236}">
                <a16:creationId xmlns:a16="http://schemas.microsoft.com/office/drawing/2014/main" id="{DF0BCA13-8A13-D627-E674-73E77E5746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588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2EC0D678-B03E-7D66-79B3-3E39667BC4B2}"/>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6E36B4F8-87E2-77B2-9476-BB228A83BC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4399371F-BC53-6122-2EDA-6B52507FB8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0868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80"/>
        <p:cNvGrpSpPr/>
        <p:nvPr/>
      </p:nvGrpSpPr>
      <p:grpSpPr>
        <a:xfrm>
          <a:off x="0" y="0"/>
          <a:ext cx="0" cy="0"/>
          <a:chOff x="0" y="0"/>
          <a:chExt cx="0" cy="0"/>
        </a:xfrm>
      </p:grpSpPr>
      <p:sp>
        <p:nvSpPr>
          <p:cNvPr id="1281" name="Google Shape;1281;p29"/>
          <p:cNvSpPr txBox="1">
            <a:spLocks noGrp="1"/>
          </p:cNvSpPr>
          <p:nvPr>
            <p:ph type="title"/>
          </p:nvPr>
        </p:nvSpPr>
        <p:spPr>
          <a:xfrm>
            <a:off x="1157288" y="68527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2" name="Google Shape;1282;p29"/>
          <p:cNvSpPr txBox="1">
            <a:spLocks noGrp="1"/>
          </p:cNvSpPr>
          <p:nvPr>
            <p:ph type="subTitle" idx="1"/>
          </p:nvPr>
        </p:nvSpPr>
        <p:spPr>
          <a:xfrm>
            <a:off x="1157250" y="2203275"/>
            <a:ext cx="4448100" cy="100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3" name="Google Shape;1283;p29"/>
          <p:cNvSpPr txBox="1">
            <a:spLocks noGrp="1"/>
          </p:cNvSpPr>
          <p:nvPr>
            <p:ph type="subTitle" idx="2"/>
          </p:nvPr>
        </p:nvSpPr>
        <p:spPr>
          <a:xfrm>
            <a:off x="1157250" y="1800075"/>
            <a:ext cx="4448100" cy="385800"/>
          </a:xfrm>
          <a:prstGeom prst="rect">
            <a:avLst/>
          </a:prstGeom>
        </p:spPr>
        <p:txBody>
          <a:bodyPr spcFirstLastPara="1" wrap="square" lIns="91425" tIns="91425" rIns="91425" bIns="91425" anchor="t" anchorCtr="0">
            <a:noAutofit/>
          </a:bodyPr>
          <a:lstStyle>
            <a:lvl1pPr lvl="0">
              <a:spcBef>
                <a:spcPts val="0"/>
              </a:spcBef>
              <a:spcAft>
                <a:spcPts val="0"/>
              </a:spcAft>
              <a:buSzPts val="2500"/>
              <a:buFont typeface="IBM Plex Mono"/>
              <a:buNone/>
              <a:defRPr sz="2000" b="1">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4" name="Google Shape;1284;p29"/>
          <p:cNvSpPr txBox="1"/>
          <p:nvPr/>
        </p:nvSpPr>
        <p:spPr>
          <a:xfrm>
            <a:off x="1157300" y="3286450"/>
            <a:ext cx="5320200" cy="60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b="1">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lang="en" sz="12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and includes icons by </a:t>
            </a:r>
            <a:r>
              <a:rPr lang="en" sz="12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a:t>
            </a:r>
            <a:r>
              <a:rPr lang="en" sz="1200" b="1">
                <a:solidFill>
                  <a:schemeClr val="dk1"/>
                </a:solidFill>
                <a:latin typeface="Poppins"/>
                <a:ea typeface="Poppins"/>
                <a:cs typeface="Poppins"/>
                <a:sym typeface="Poppins"/>
              </a:rPr>
              <a:t> </a:t>
            </a:r>
            <a:r>
              <a:rPr lang="en" sz="12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Poppins"/>
                <a:ea typeface="Poppins"/>
                <a:cs typeface="Poppins"/>
                <a:sym typeface="Poppins"/>
              </a:rPr>
              <a:t> </a:t>
            </a:r>
            <a:endParaRPr sz="1200" b="1"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8" name="Google Shape;1298;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3" name="Google Shape;131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3" name="Google Shape;132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l="16960" t="24718" r="7121" b="26177"/>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65" r:id="rId8"/>
    <p:sldLayoutId id="2147483670" r:id="rId9"/>
    <p:sldLayoutId id="2147483671" r:id="rId10"/>
    <p:sldLayoutId id="2147483672" r:id="rId11"/>
    <p:sldLayoutId id="2147483673" r:id="rId12"/>
    <p:sldLayoutId id="2147483675" r:id="rId13"/>
    <p:sldLayoutId id="2147483676" r:id="rId14"/>
    <p:sldLayoutId id="214748367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hyperlink" Target="https://www.linkedin.com/in/dickna-nenden-woro-r-49a814211/" TargetMode="External"/><Relationship Id="rId3" Type="http://schemas.openxmlformats.org/officeDocument/2006/relationships/image" Target="../media/image2.png"/><Relationship Id="rId7" Type="http://schemas.openxmlformats.org/officeDocument/2006/relationships/hyperlink" Target="mailto:ndickna@gmail.com"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hyperlink" Target="https://wa.me/6285156398057" TargetMode="External"/><Relationship Id="rId5" Type="http://schemas.openxmlformats.org/officeDocument/2006/relationships/hyperlink" Target="https://www.instagram.com/ndicknaaaa_/" TargetMode="Externa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2130750" y="4329356"/>
            <a:ext cx="48825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Dickna Nenden Woro Ramadityawati</a:t>
            </a:r>
            <a:endParaRPr dirty="0"/>
          </a:p>
        </p:txBody>
      </p:sp>
      <p:sp>
        <p:nvSpPr>
          <p:cNvPr id="1432" name="Google Shape;1432;p35"/>
          <p:cNvSpPr txBox="1">
            <a:spLocks noGrp="1"/>
          </p:cNvSpPr>
          <p:nvPr>
            <p:ph type="ctrTitle"/>
          </p:nvPr>
        </p:nvSpPr>
        <p:spPr>
          <a:xfrm>
            <a:off x="536825" y="932315"/>
            <a:ext cx="8070350" cy="23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solidFill>
                  <a:schemeClr val="dk2"/>
                </a:solidFill>
              </a:rPr>
              <a:t>E-COMMERCE INSIGHTS:</a:t>
            </a:r>
            <a:br>
              <a:rPr lang="en-US" sz="3200" dirty="0">
                <a:solidFill>
                  <a:schemeClr val="dk1"/>
                </a:solidFill>
              </a:rPr>
            </a:br>
            <a:r>
              <a:rPr lang="en-US" sz="3200" dirty="0">
                <a:solidFill>
                  <a:schemeClr val="dk1"/>
                </a:solidFill>
              </a:rPr>
              <a:t>DRIVING BUSINESS STRATEGIES WITH SQL</a:t>
            </a: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B9588176-E0EE-9639-3216-25D0B2AA5BD3}"/>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artisticPaintStrokes/>
                    </a14:imgEffect>
                    <a14:imgEffect>
                      <a14:brightnessContrast bright="20000"/>
                    </a14:imgEffect>
                  </a14:imgLayer>
                </a14:imgProps>
              </a:ext>
            </a:extLst>
          </a:blip>
          <a:stretch>
            <a:fillRect/>
          </a:stretch>
        </p:blipFill>
        <p:spPr>
          <a:xfrm>
            <a:off x="2597478" y="756042"/>
            <a:ext cx="3455143" cy="34551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FFC0D755-DED1-CEF8-66F2-996461C01F4B}"/>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7FA80AE-E372-5DDB-B481-8E7D7C014AE5}"/>
              </a:ext>
            </a:extLst>
          </p:cNvPr>
          <p:cNvSpPr/>
          <p:nvPr/>
        </p:nvSpPr>
        <p:spPr>
          <a:xfrm>
            <a:off x="395670" y="819640"/>
            <a:ext cx="3303285" cy="208897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7" name="Google Shape;1667;p42">
            <a:extLst>
              <a:ext uri="{FF2B5EF4-FFF2-40B4-BE49-F238E27FC236}">
                <a16:creationId xmlns:a16="http://schemas.microsoft.com/office/drawing/2014/main" id="{0E3169DC-BA54-B340-3DD4-09DA5156C0FA}"/>
              </a:ext>
            </a:extLst>
          </p:cNvPr>
          <p:cNvSpPr txBox="1">
            <a:spLocks noGrp="1"/>
          </p:cNvSpPr>
          <p:nvPr>
            <p:ph type="title"/>
          </p:nvPr>
        </p:nvSpPr>
        <p:spPr>
          <a:xfrm>
            <a:off x="340519" y="407354"/>
            <a:ext cx="846296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900" dirty="0"/>
              <a:t>Comparing Transaction Values by Categories (2021 vs 2022)</a:t>
            </a:r>
          </a:p>
        </p:txBody>
      </p:sp>
      <p:pic>
        <p:nvPicPr>
          <p:cNvPr id="4" name="Picture 3">
            <a:extLst>
              <a:ext uri="{FF2B5EF4-FFF2-40B4-BE49-F238E27FC236}">
                <a16:creationId xmlns:a16="http://schemas.microsoft.com/office/drawing/2014/main" id="{9B16D1A7-91EB-634E-38CC-DBEBC0CD3095}"/>
              </a:ext>
            </a:extLst>
          </p:cNvPr>
          <p:cNvPicPr>
            <a:picLocks noChangeAspect="1"/>
          </p:cNvPicPr>
          <p:nvPr/>
        </p:nvPicPr>
        <p:blipFill>
          <a:blip r:embed="rId3"/>
          <a:stretch>
            <a:fillRect/>
          </a:stretch>
        </p:blipFill>
        <p:spPr>
          <a:xfrm>
            <a:off x="454902" y="853497"/>
            <a:ext cx="3303285" cy="2088979"/>
          </a:xfrm>
          <a:prstGeom prst="rect">
            <a:avLst/>
          </a:prstGeom>
        </p:spPr>
      </p:pic>
      <p:sp>
        <p:nvSpPr>
          <p:cNvPr id="3" name="TextBox 2">
            <a:extLst>
              <a:ext uri="{FF2B5EF4-FFF2-40B4-BE49-F238E27FC236}">
                <a16:creationId xmlns:a16="http://schemas.microsoft.com/office/drawing/2014/main" id="{EB4F1AF1-F41D-9FE9-46DA-F487B3DFBEA9}"/>
              </a:ext>
            </a:extLst>
          </p:cNvPr>
          <p:cNvSpPr txBox="1"/>
          <p:nvPr/>
        </p:nvSpPr>
        <p:spPr>
          <a:xfrm>
            <a:off x="323939" y="3034375"/>
            <a:ext cx="3565210" cy="1785104"/>
          </a:xfrm>
          <a:prstGeom prst="rect">
            <a:avLst/>
          </a:prstGeom>
          <a:noFill/>
        </p:spPr>
        <p:txBody>
          <a:bodyPr wrap="square">
            <a:spAutoFit/>
          </a:bodyPr>
          <a:lstStyle/>
          <a:p>
            <a:pPr algn="just"/>
            <a:r>
              <a:rPr lang="en-US" sz="1000" b="1" dirty="0">
                <a:solidFill>
                  <a:schemeClr val="accent3"/>
                </a:solidFill>
                <a:highlight>
                  <a:srgbClr val="8208D5"/>
                </a:highlight>
                <a:latin typeface="Poppins" panose="00000500000000000000" pitchFamily="2" charset="0"/>
                <a:cs typeface="Poppins" panose="00000500000000000000" pitchFamily="2" charset="0"/>
              </a:rPr>
              <a:t>Insight:</a:t>
            </a:r>
          </a:p>
          <a:p>
            <a:pPr indent="230188" algn="just"/>
            <a:r>
              <a:rPr lang="en-US" sz="1000" dirty="0">
                <a:latin typeface="Poppins" panose="00000500000000000000" pitchFamily="2" charset="0"/>
                <a:cs typeface="Poppins" panose="00000500000000000000" pitchFamily="2" charset="0"/>
              </a:rPr>
              <a:t>Most categories experienced growth, with </a:t>
            </a:r>
            <a:r>
              <a:rPr lang="en-US" sz="1000" b="1" dirty="0">
                <a:latin typeface="Poppins" panose="00000500000000000000" pitchFamily="2" charset="0"/>
                <a:cs typeface="Poppins" panose="00000500000000000000" pitchFamily="2" charset="0"/>
              </a:rPr>
              <a:t>"Mobiles &amp; Tablets"</a:t>
            </a:r>
            <a:r>
              <a:rPr lang="en-US" sz="1000" dirty="0">
                <a:latin typeface="Poppins" panose="00000500000000000000" pitchFamily="2" charset="0"/>
                <a:cs typeface="Poppins" panose="00000500000000000000" pitchFamily="2" charset="0"/>
              </a:rPr>
              <a:t> leading at </a:t>
            </a:r>
            <a:r>
              <a:rPr lang="en-US" sz="1000" b="1" dirty="0">
                <a:latin typeface="Poppins" panose="00000500000000000000" pitchFamily="2" charset="0"/>
                <a:cs typeface="Poppins" panose="00000500000000000000" pitchFamily="2" charset="0"/>
              </a:rPr>
              <a:t>+547.8M</a:t>
            </a:r>
            <a:r>
              <a:rPr lang="en-US" sz="1000" dirty="0">
                <a:latin typeface="Poppins" panose="00000500000000000000" pitchFamily="2" charset="0"/>
                <a:cs typeface="Poppins" panose="00000500000000000000" pitchFamily="2" charset="0"/>
              </a:rPr>
              <a:t> (</a:t>
            </a:r>
            <a:r>
              <a:rPr lang="en-US" sz="1000" b="1" dirty="0">
                <a:latin typeface="Poppins" panose="00000500000000000000" pitchFamily="2" charset="0"/>
                <a:cs typeface="Poppins" panose="00000500000000000000" pitchFamily="2" charset="0"/>
              </a:rPr>
              <a:t>+147.8%</a:t>
            </a:r>
            <a:r>
              <a:rPr lang="en-US" sz="1000" dirty="0">
                <a:latin typeface="Poppins" panose="00000500000000000000" pitchFamily="2" charset="0"/>
                <a:cs typeface="Poppins" panose="00000500000000000000" pitchFamily="2" charset="0"/>
              </a:rPr>
              <a:t>), increasing from </a:t>
            </a:r>
            <a:r>
              <a:rPr lang="en-US" sz="1000" b="1" dirty="0">
                <a:latin typeface="Poppins" panose="00000500000000000000" pitchFamily="2" charset="0"/>
                <a:cs typeface="Poppins" panose="00000500000000000000" pitchFamily="2" charset="0"/>
              </a:rPr>
              <a:t>370.6M</a:t>
            </a:r>
            <a:r>
              <a:rPr lang="en-US" sz="1000" dirty="0">
                <a:latin typeface="Poppins" panose="00000500000000000000" pitchFamily="2" charset="0"/>
                <a:cs typeface="Poppins" panose="00000500000000000000" pitchFamily="2" charset="0"/>
              </a:rPr>
              <a:t> to </a:t>
            </a:r>
            <a:r>
              <a:rPr lang="en-US" sz="1000" b="1" dirty="0">
                <a:latin typeface="Poppins" panose="00000500000000000000" pitchFamily="2" charset="0"/>
                <a:cs typeface="Poppins" panose="00000500000000000000" pitchFamily="2" charset="0"/>
              </a:rPr>
              <a:t>918.4M</a:t>
            </a:r>
            <a:r>
              <a:rPr lang="en-US" sz="1000" dirty="0">
                <a:latin typeface="Poppins" panose="00000500000000000000" pitchFamily="2" charset="0"/>
                <a:cs typeface="Poppins" panose="00000500000000000000" pitchFamily="2" charset="0"/>
              </a:rPr>
              <a:t>. </a:t>
            </a:r>
            <a:r>
              <a:rPr lang="en-US" sz="1000" b="1" dirty="0">
                <a:latin typeface="Poppins" panose="00000500000000000000" pitchFamily="2" charset="0"/>
                <a:cs typeface="Poppins" panose="00000500000000000000" pitchFamily="2" charset="0"/>
              </a:rPr>
              <a:t>"Entertainment"</a:t>
            </a:r>
            <a:r>
              <a:rPr lang="en-US" sz="1000" dirty="0">
                <a:latin typeface="Poppins" panose="00000500000000000000" pitchFamily="2" charset="0"/>
                <a:cs typeface="Poppins" panose="00000500000000000000" pitchFamily="2" charset="0"/>
              </a:rPr>
              <a:t> grew by </a:t>
            </a:r>
            <a:r>
              <a:rPr lang="en-US" sz="1000" b="1" dirty="0">
                <a:latin typeface="Poppins" panose="00000500000000000000" pitchFamily="2" charset="0"/>
                <a:cs typeface="Poppins" panose="00000500000000000000" pitchFamily="2" charset="0"/>
              </a:rPr>
              <a:t>+203M</a:t>
            </a:r>
            <a:r>
              <a:rPr lang="en-US" sz="1000" dirty="0">
                <a:latin typeface="Poppins" panose="00000500000000000000" pitchFamily="2" charset="0"/>
                <a:cs typeface="Poppins" panose="00000500000000000000" pitchFamily="2" charset="0"/>
              </a:rPr>
              <a:t> (</a:t>
            </a:r>
            <a:r>
              <a:rPr lang="en-US" sz="1000" b="1" dirty="0">
                <a:latin typeface="Poppins" panose="00000500000000000000" pitchFamily="2" charset="0"/>
                <a:cs typeface="Poppins" panose="00000500000000000000" pitchFamily="2" charset="0"/>
              </a:rPr>
              <a:t>+125.1%</a:t>
            </a:r>
            <a:r>
              <a:rPr lang="en-US" sz="1000" dirty="0">
                <a:latin typeface="Poppins" panose="00000500000000000000" pitchFamily="2" charset="0"/>
                <a:cs typeface="Poppins" panose="00000500000000000000" pitchFamily="2" charset="0"/>
              </a:rPr>
              <a:t>), followed by </a:t>
            </a:r>
            <a:r>
              <a:rPr lang="en-US" sz="1000" b="1" dirty="0">
                <a:latin typeface="Poppins" panose="00000500000000000000" pitchFamily="2" charset="0"/>
                <a:cs typeface="Poppins" panose="00000500000000000000" pitchFamily="2" charset="0"/>
              </a:rPr>
              <a:t>"Appliances"</a:t>
            </a:r>
            <a:r>
              <a:rPr lang="en-US" sz="1000" dirty="0">
                <a:latin typeface="Poppins" panose="00000500000000000000" pitchFamily="2" charset="0"/>
                <a:cs typeface="Poppins" panose="00000500000000000000" pitchFamily="2" charset="0"/>
              </a:rPr>
              <a:t> (</a:t>
            </a:r>
            <a:r>
              <a:rPr lang="en-US" sz="1000" b="1" dirty="0">
                <a:latin typeface="Poppins" panose="00000500000000000000" pitchFamily="2" charset="0"/>
                <a:cs typeface="Poppins" panose="00000500000000000000" pitchFamily="2" charset="0"/>
              </a:rPr>
              <a:t>+97.8M, +44.8%</a:t>
            </a:r>
            <a:r>
              <a:rPr lang="en-US" sz="1000" dirty="0">
                <a:latin typeface="Poppins" panose="00000500000000000000" pitchFamily="2" charset="0"/>
                <a:cs typeface="Poppins" panose="00000500000000000000" pitchFamily="2" charset="0"/>
              </a:rPr>
              <a:t>). Other notable increases include </a:t>
            </a:r>
            <a:r>
              <a:rPr lang="en-US" sz="1000" b="1" dirty="0">
                <a:latin typeface="Poppins" panose="00000500000000000000" pitchFamily="2" charset="0"/>
                <a:cs typeface="Poppins" panose="00000500000000000000" pitchFamily="2" charset="0"/>
              </a:rPr>
              <a:t>"Men Fashion"</a:t>
            </a:r>
            <a:r>
              <a:rPr lang="en-US" sz="1000" dirty="0">
                <a:latin typeface="Poppins" panose="00000500000000000000" pitchFamily="2" charset="0"/>
                <a:cs typeface="Poppins" panose="00000500000000000000" pitchFamily="2" charset="0"/>
              </a:rPr>
              <a:t> (</a:t>
            </a:r>
            <a:r>
              <a:rPr lang="en-US" sz="1000" b="1" dirty="0">
                <a:latin typeface="Poppins" panose="00000500000000000000" pitchFamily="2" charset="0"/>
                <a:cs typeface="Poppins" panose="00000500000000000000" pitchFamily="2" charset="0"/>
              </a:rPr>
              <a:t>+31.5%</a:t>
            </a:r>
            <a:r>
              <a:rPr lang="en-US" sz="1000" dirty="0">
                <a:latin typeface="Poppins" panose="00000500000000000000" pitchFamily="2" charset="0"/>
                <a:cs typeface="Poppins" panose="00000500000000000000" pitchFamily="2" charset="0"/>
              </a:rPr>
              <a:t>), </a:t>
            </a:r>
            <a:r>
              <a:rPr lang="en-US" sz="1000" b="1" dirty="0">
                <a:latin typeface="Poppins" panose="00000500000000000000" pitchFamily="2" charset="0"/>
                <a:cs typeface="Poppins" panose="00000500000000000000" pitchFamily="2" charset="0"/>
              </a:rPr>
              <a:t>"Computing"</a:t>
            </a:r>
            <a:r>
              <a:rPr lang="en-US" sz="1000" dirty="0">
                <a:latin typeface="Poppins" panose="00000500000000000000" pitchFamily="2" charset="0"/>
                <a:cs typeface="Poppins" panose="00000500000000000000" pitchFamily="2" charset="0"/>
              </a:rPr>
              <a:t> (</a:t>
            </a:r>
            <a:r>
              <a:rPr lang="en-US" sz="1000" b="1" dirty="0">
                <a:latin typeface="Poppins" panose="00000500000000000000" pitchFamily="2" charset="0"/>
                <a:cs typeface="Poppins" panose="00000500000000000000" pitchFamily="2" charset="0"/>
              </a:rPr>
              <a:t>+23.8%</a:t>
            </a:r>
            <a:r>
              <a:rPr lang="en-US" sz="1000" dirty="0">
                <a:latin typeface="Poppins" panose="00000500000000000000" pitchFamily="2" charset="0"/>
                <a:cs typeface="Poppins" panose="00000500000000000000" pitchFamily="2" charset="0"/>
              </a:rPr>
              <a:t>), and </a:t>
            </a:r>
            <a:r>
              <a:rPr lang="en-US" sz="1000" b="1" dirty="0">
                <a:latin typeface="Poppins" panose="00000500000000000000" pitchFamily="2" charset="0"/>
                <a:cs typeface="Poppins" panose="00000500000000000000" pitchFamily="2" charset="0"/>
              </a:rPr>
              <a:t>"Home &amp; Living"</a:t>
            </a:r>
            <a:r>
              <a:rPr lang="en-US" sz="1000" dirty="0">
                <a:latin typeface="Poppins" panose="00000500000000000000" pitchFamily="2" charset="0"/>
                <a:cs typeface="Poppins" panose="00000500000000000000" pitchFamily="2" charset="0"/>
              </a:rPr>
              <a:t> (</a:t>
            </a:r>
            <a:r>
              <a:rPr lang="en-US" sz="1000" b="1" dirty="0">
                <a:latin typeface="Poppins" panose="00000500000000000000" pitchFamily="2" charset="0"/>
                <a:cs typeface="Poppins" panose="00000500000000000000" pitchFamily="2" charset="0"/>
              </a:rPr>
              <a:t>+73.6%</a:t>
            </a:r>
            <a:r>
              <a:rPr lang="en-US" sz="1000" dirty="0">
                <a:latin typeface="Poppins" panose="00000500000000000000" pitchFamily="2" charset="0"/>
                <a:cs typeface="Poppins" panose="00000500000000000000" pitchFamily="2" charset="0"/>
              </a:rPr>
              <a:t>).</a:t>
            </a:r>
          </a:p>
          <a:p>
            <a:pPr indent="230188" algn="just"/>
            <a:r>
              <a:rPr lang="en-US" sz="1000" dirty="0">
                <a:latin typeface="Poppins" panose="00000500000000000000" pitchFamily="2" charset="0"/>
                <a:cs typeface="Poppins" panose="00000500000000000000" pitchFamily="2" charset="0"/>
              </a:rPr>
              <a:t>However, </a:t>
            </a:r>
            <a:r>
              <a:rPr lang="en-US" sz="1000" b="1" dirty="0">
                <a:latin typeface="Poppins" panose="00000500000000000000" pitchFamily="2" charset="0"/>
                <a:cs typeface="Poppins" panose="00000500000000000000" pitchFamily="2" charset="0"/>
              </a:rPr>
              <a:t>"Books"</a:t>
            </a:r>
            <a:r>
              <a:rPr lang="en-US" sz="1000" dirty="0">
                <a:latin typeface="Poppins" panose="00000500000000000000" pitchFamily="2" charset="0"/>
                <a:cs typeface="Poppins" panose="00000500000000000000" pitchFamily="2" charset="0"/>
              </a:rPr>
              <a:t> saw a </a:t>
            </a:r>
            <a:r>
              <a:rPr lang="en-US" sz="1000" b="1" dirty="0">
                <a:latin typeface="Poppins" panose="00000500000000000000" pitchFamily="2" charset="0"/>
                <a:cs typeface="Poppins" panose="00000500000000000000" pitchFamily="2" charset="0"/>
              </a:rPr>
              <a:t>-3.3M</a:t>
            </a:r>
            <a:r>
              <a:rPr lang="en-US" sz="1000" dirty="0">
                <a:latin typeface="Poppins" panose="00000500000000000000" pitchFamily="2" charset="0"/>
                <a:cs typeface="Poppins" panose="00000500000000000000" pitchFamily="2" charset="0"/>
              </a:rPr>
              <a:t> drop (</a:t>
            </a:r>
            <a:r>
              <a:rPr lang="en-US" sz="1000" b="1" dirty="0">
                <a:latin typeface="Poppins" panose="00000500000000000000" pitchFamily="2" charset="0"/>
                <a:cs typeface="Poppins" panose="00000500000000000000" pitchFamily="2" charset="0"/>
              </a:rPr>
              <a:t>-32.9%</a:t>
            </a:r>
            <a:r>
              <a:rPr lang="en-US" sz="1000" dirty="0">
                <a:latin typeface="Poppins" panose="00000500000000000000" pitchFamily="2" charset="0"/>
                <a:cs typeface="Poppins" panose="00000500000000000000" pitchFamily="2" charset="0"/>
              </a:rPr>
              <a:t>), and </a:t>
            </a:r>
            <a:r>
              <a:rPr lang="en-US" sz="1000" b="1" dirty="0">
                <a:latin typeface="Poppins" panose="00000500000000000000" pitchFamily="2" charset="0"/>
                <a:cs typeface="Poppins" panose="00000500000000000000" pitchFamily="2" charset="0"/>
              </a:rPr>
              <a:t>"Others"</a:t>
            </a:r>
            <a:r>
              <a:rPr lang="en-US" sz="1000" dirty="0">
                <a:latin typeface="Poppins" panose="00000500000000000000" pitchFamily="2" charset="0"/>
                <a:cs typeface="Poppins" panose="00000500000000000000" pitchFamily="2" charset="0"/>
              </a:rPr>
              <a:t> declined by </a:t>
            </a:r>
            <a:r>
              <a:rPr lang="en-US" sz="1000" b="1" dirty="0">
                <a:latin typeface="Poppins" panose="00000500000000000000" pitchFamily="2" charset="0"/>
                <a:cs typeface="Poppins" panose="00000500000000000000" pitchFamily="2" charset="0"/>
              </a:rPr>
              <a:t>-18.7M</a:t>
            </a:r>
            <a:r>
              <a:rPr lang="en-US" sz="1000" dirty="0">
                <a:latin typeface="Poppins" panose="00000500000000000000" pitchFamily="2" charset="0"/>
                <a:cs typeface="Poppins" panose="00000500000000000000" pitchFamily="2" charset="0"/>
              </a:rPr>
              <a:t> (</a:t>
            </a:r>
            <a:r>
              <a:rPr lang="en-US" sz="1000" b="1" dirty="0">
                <a:latin typeface="Poppins" panose="00000500000000000000" pitchFamily="2" charset="0"/>
                <a:cs typeface="Poppins" panose="00000500000000000000" pitchFamily="2" charset="0"/>
              </a:rPr>
              <a:t>-46.3%</a:t>
            </a:r>
            <a:r>
              <a:rPr lang="en-US" sz="1000" dirty="0">
                <a:latin typeface="Poppins" panose="00000500000000000000" pitchFamily="2" charset="0"/>
                <a:cs typeface="Poppins" panose="00000500000000000000" pitchFamily="2" charset="0"/>
              </a:rPr>
              <a:t>), indicating reduced consumer interest. </a:t>
            </a:r>
          </a:p>
        </p:txBody>
      </p:sp>
      <p:sp>
        <p:nvSpPr>
          <p:cNvPr id="6" name="TextBox 5">
            <a:extLst>
              <a:ext uri="{FF2B5EF4-FFF2-40B4-BE49-F238E27FC236}">
                <a16:creationId xmlns:a16="http://schemas.microsoft.com/office/drawing/2014/main" id="{739EBEF0-A0CF-F918-D565-EE5A653A3C51}"/>
              </a:ext>
            </a:extLst>
          </p:cNvPr>
          <p:cNvSpPr txBox="1"/>
          <p:nvPr/>
        </p:nvSpPr>
        <p:spPr>
          <a:xfrm>
            <a:off x="3945933" y="889214"/>
            <a:ext cx="4857547" cy="1323439"/>
          </a:xfrm>
          <a:prstGeom prst="rect">
            <a:avLst/>
          </a:prstGeom>
          <a:noFill/>
        </p:spPr>
        <p:txBody>
          <a:bodyPr wrap="square">
            <a:spAutoFit/>
          </a:bodyPr>
          <a:lstStyle/>
          <a:p>
            <a:pPr algn="just"/>
            <a:r>
              <a:rPr lang="en-US" sz="1000" b="1" dirty="0">
                <a:solidFill>
                  <a:schemeClr val="accent3"/>
                </a:solidFill>
                <a:highlight>
                  <a:srgbClr val="8208D5"/>
                </a:highlight>
                <a:latin typeface="Poppins" panose="00000500000000000000" pitchFamily="2" charset="0"/>
                <a:cs typeface="Poppins" panose="00000500000000000000" pitchFamily="2" charset="0"/>
              </a:rPr>
              <a:t>Recommendation:</a:t>
            </a:r>
            <a:endParaRPr lang="en-US" sz="1000" dirty="0">
              <a:latin typeface="Poppins" panose="00000500000000000000" pitchFamily="2" charset="0"/>
              <a:cs typeface="Poppins" panose="00000500000000000000" pitchFamily="2" charset="0"/>
            </a:endParaRPr>
          </a:p>
          <a:p>
            <a:pPr marL="171450" marR="0" lvl="0"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Maximize Growth in Top Categories:</a:t>
            </a:r>
            <a:r>
              <a:rPr kumimoji="0" lang="en-US" altLang="en-US" sz="1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Invest in </a:t>
            </a:r>
            <a:r>
              <a:rPr kumimoji="0" lang="en-US" altLang="en-US" sz="1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"Mobiles &amp; Tablets"</a:t>
            </a:r>
            <a:r>
              <a:rPr kumimoji="0" lang="en-US" altLang="en-US" sz="1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and </a:t>
            </a:r>
            <a:r>
              <a:rPr kumimoji="0" lang="en-US" altLang="en-US" sz="1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"Entertainment"</a:t>
            </a:r>
            <a:r>
              <a:rPr kumimoji="0" lang="en-US" altLang="en-US" sz="1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through exclusive deals, product bundling, and influencer marketing.</a:t>
            </a:r>
          </a:p>
          <a:p>
            <a:pPr marL="171450" marR="0" lvl="0"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Revitalize Declining Segments:</a:t>
            </a:r>
            <a:r>
              <a:rPr kumimoji="0" lang="en-US" altLang="en-US" sz="1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Offer discounts, digital alternatives, or curated collections for </a:t>
            </a:r>
            <a:r>
              <a:rPr kumimoji="0" lang="en-US" altLang="en-US" sz="1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"Books"</a:t>
            </a:r>
            <a:r>
              <a:rPr kumimoji="0" lang="en-US" altLang="en-US" sz="1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and </a:t>
            </a:r>
            <a:r>
              <a:rPr kumimoji="0" lang="en-US" altLang="en-US" sz="1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"Others"</a:t>
            </a:r>
            <a:r>
              <a:rPr kumimoji="0" lang="en-US" altLang="en-US" sz="1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to reignite demand.</a:t>
            </a:r>
          </a:p>
          <a:p>
            <a:pPr marL="171450" marR="0" lvl="0"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Monitor Market Shifts:</a:t>
            </a:r>
            <a:r>
              <a:rPr kumimoji="0" lang="en-US" altLang="en-US" sz="1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Conduct customer surveys to understand category preferences and adjust strategies accordingly. </a:t>
            </a:r>
          </a:p>
        </p:txBody>
      </p:sp>
      <p:sp>
        <p:nvSpPr>
          <p:cNvPr id="10" name="TextBox 9">
            <a:extLst>
              <a:ext uri="{FF2B5EF4-FFF2-40B4-BE49-F238E27FC236}">
                <a16:creationId xmlns:a16="http://schemas.microsoft.com/office/drawing/2014/main" id="{60ADB81E-AFC6-54BA-7D92-21FF27E3241F}"/>
              </a:ext>
            </a:extLst>
          </p:cNvPr>
          <p:cNvSpPr txBox="1"/>
          <p:nvPr/>
        </p:nvSpPr>
        <p:spPr>
          <a:xfrm>
            <a:off x="4625612" y="2571750"/>
            <a:ext cx="3498187" cy="1077218"/>
          </a:xfrm>
          <a:prstGeom prst="rect">
            <a:avLst/>
          </a:prstGeom>
          <a:solidFill>
            <a:schemeClr val="accent3">
              <a:lumMod val="95000"/>
              <a:alpha val="50000"/>
            </a:schemeClr>
          </a:solidFill>
        </p:spPr>
        <p:txBody>
          <a:bodyPr wrap="square">
            <a:spAutoFit/>
          </a:bodyPr>
          <a:lstStyle/>
          <a:p>
            <a:pPr algn="just"/>
            <a:r>
              <a:rPr lang="en-US" sz="800" dirty="0">
                <a:latin typeface="Poppins" panose="00000500000000000000" pitchFamily="2" charset="0"/>
                <a:cs typeface="Poppins" panose="00000500000000000000" pitchFamily="2" charset="0"/>
              </a:rPr>
              <a:t>The significant growth in </a:t>
            </a:r>
            <a:r>
              <a:rPr lang="en-US" sz="800" b="1" dirty="0">
                <a:latin typeface="Poppins" panose="00000500000000000000" pitchFamily="2" charset="0"/>
                <a:cs typeface="Poppins" panose="00000500000000000000" pitchFamily="2" charset="0"/>
              </a:rPr>
              <a:t>"Mobiles &amp; Tablets"</a:t>
            </a:r>
            <a:r>
              <a:rPr lang="en-US" sz="800" dirty="0">
                <a:latin typeface="Poppins" panose="00000500000000000000" pitchFamily="2" charset="0"/>
                <a:cs typeface="Poppins" panose="00000500000000000000" pitchFamily="2" charset="0"/>
              </a:rPr>
              <a:t> and </a:t>
            </a:r>
            <a:r>
              <a:rPr lang="en-US" sz="800" b="1" dirty="0">
                <a:latin typeface="Poppins" panose="00000500000000000000" pitchFamily="2" charset="0"/>
                <a:cs typeface="Poppins" panose="00000500000000000000" pitchFamily="2" charset="0"/>
              </a:rPr>
              <a:t>"Entertainment"</a:t>
            </a:r>
            <a:r>
              <a:rPr lang="en-US" sz="800" dirty="0">
                <a:latin typeface="Poppins" panose="00000500000000000000" pitchFamily="2" charset="0"/>
                <a:cs typeface="Poppins" panose="00000500000000000000" pitchFamily="2" charset="0"/>
              </a:rPr>
              <a:t> can be attributed to continued demand for electronics and digital media, which likely benefited from technological advancements and increased consumer interest. On the other hand, the decline in </a:t>
            </a:r>
            <a:r>
              <a:rPr lang="en-US" sz="800" b="1" dirty="0">
                <a:latin typeface="Poppins" panose="00000500000000000000" pitchFamily="2" charset="0"/>
                <a:cs typeface="Poppins" panose="00000500000000000000" pitchFamily="2" charset="0"/>
              </a:rPr>
              <a:t>"Books"</a:t>
            </a:r>
            <a:r>
              <a:rPr lang="en-US" sz="800" dirty="0">
                <a:latin typeface="Poppins" panose="00000500000000000000" pitchFamily="2" charset="0"/>
                <a:cs typeface="Poppins" panose="00000500000000000000" pitchFamily="2" charset="0"/>
              </a:rPr>
              <a:t> and </a:t>
            </a:r>
            <a:r>
              <a:rPr lang="en-US" sz="800" b="1" dirty="0">
                <a:latin typeface="Poppins" panose="00000500000000000000" pitchFamily="2" charset="0"/>
                <a:cs typeface="Poppins" panose="00000500000000000000" pitchFamily="2" charset="0"/>
              </a:rPr>
              <a:t>"Others"</a:t>
            </a:r>
            <a:r>
              <a:rPr lang="en-US" sz="800" dirty="0">
                <a:latin typeface="Poppins" panose="00000500000000000000" pitchFamily="2" charset="0"/>
                <a:cs typeface="Poppins" panose="00000500000000000000" pitchFamily="2" charset="0"/>
              </a:rPr>
              <a:t> could reflect shifting consumer preferences, such as moving away from traditional media in favor of digital content or changes in market saturation.</a:t>
            </a:r>
          </a:p>
        </p:txBody>
      </p:sp>
      <p:sp>
        <p:nvSpPr>
          <p:cNvPr id="11" name="TextBox 10">
            <a:extLst>
              <a:ext uri="{FF2B5EF4-FFF2-40B4-BE49-F238E27FC236}">
                <a16:creationId xmlns:a16="http://schemas.microsoft.com/office/drawing/2014/main" id="{242387EE-0A4B-34A4-0CDA-151B98CFB3B7}"/>
              </a:ext>
            </a:extLst>
          </p:cNvPr>
          <p:cNvSpPr txBox="1"/>
          <p:nvPr/>
        </p:nvSpPr>
        <p:spPr>
          <a:xfrm>
            <a:off x="5045283" y="4650850"/>
            <a:ext cx="3999326" cy="338554"/>
          </a:xfrm>
          <a:prstGeom prst="rect">
            <a:avLst/>
          </a:prstGeom>
          <a:solidFill>
            <a:schemeClr val="tx2">
              <a:lumMod val="20000"/>
              <a:lumOff val="80000"/>
              <a:alpha val="50000"/>
            </a:schemeClr>
          </a:solidFill>
        </p:spPr>
        <p:txBody>
          <a:bodyPr wrap="square">
            <a:spAutoFit/>
          </a:bodyPr>
          <a:lstStyle/>
          <a:p>
            <a:pPr algn="r"/>
            <a:r>
              <a:rPr lang="en-US" sz="800" dirty="0">
                <a:latin typeface="Albert Sans" pitchFamily="2" charset="0"/>
              </a:rPr>
              <a:t>What can the company do to reverse the decline in categories like Books and Others, and how can it sustain the growth in high-performing categories?</a:t>
            </a:r>
          </a:p>
        </p:txBody>
      </p:sp>
    </p:spTree>
    <p:extLst>
      <p:ext uri="{BB962C8B-B14F-4D97-AF65-F5344CB8AC3E}">
        <p14:creationId xmlns:p14="http://schemas.microsoft.com/office/powerpoint/2010/main" val="269463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grpSp>
        <p:nvGrpSpPr>
          <p:cNvPr id="20" name="Google Shape;3146;p66">
            <a:extLst>
              <a:ext uri="{FF2B5EF4-FFF2-40B4-BE49-F238E27FC236}">
                <a16:creationId xmlns:a16="http://schemas.microsoft.com/office/drawing/2014/main" id="{277AF7AB-8504-3D8B-93C3-704463AF4BF9}"/>
              </a:ext>
            </a:extLst>
          </p:cNvPr>
          <p:cNvGrpSpPr/>
          <p:nvPr/>
        </p:nvGrpSpPr>
        <p:grpSpPr>
          <a:xfrm>
            <a:off x="0" y="0"/>
            <a:ext cx="1095921" cy="1462828"/>
            <a:chOff x="379925" y="2141500"/>
            <a:chExt cx="948275" cy="2315700"/>
          </a:xfrm>
        </p:grpSpPr>
        <p:sp>
          <p:nvSpPr>
            <p:cNvPr id="21" name="Google Shape;3147;p66">
              <a:extLst>
                <a:ext uri="{FF2B5EF4-FFF2-40B4-BE49-F238E27FC236}">
                  <a16:creationId xmlns:a16="http://schemas.microsoft.com/office/drawing/2014/main" id="{747D7E53-9C57-0677-5464-D449C2EF51C7}"/>
                </a:ext>
              </a:extLst>
            </p:cNvPr>
            <p:cNvSpPr/>
            <p:nvPr/>
          </p:nvSpPr>
          <p:spPr>
            <a:xfrm>
              <a:off x="379925"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48;p66">
              <a:extLst>
                <a:ext uri="{FF2B5EF4-FFF2-40B4-BE49-F238E27FC236}">
                  <a16:creationId xmlns:a16="http://schemas.microsoft.com/office/drawing/2014/main" id="{8779DEDC-5C91-6E85-D489-307CAB79C5E6}"/>
                </a:ext>
              </a:extLst>
            </p:cNvPr>
            <p:cNvSpPr/>
            <p:nvPr/>
          </p:nvSpPr>
          <p:spPr>
            <a:xfrm>
              <a:off x="552417"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49;p66">
              <a:extLst>
                <a:ext uri="{FF2B5EF4-FFF2-40B4-BE49-F238E27FC236}">
                  <a16:creationId xmlns:a16="http://schemas.microsoft.com/office/drawing/2014/main" id="{B3EAA5AD-44F8-1E7E-31FB-5827016D85C3}"/>
                </a:ext>
              </a:extLst>
            </p:cNvPr>
            <p:cNvSpPr/>
            <p:nvPr/>
          </p:nvSpPr>
          <p:spPr>
            <a:xfrm>
              <a:off x="724908"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50;p66">
              <a:extLst>
                <a:ext uri="{FF2B5EF4-FFF2-40B4-BE49-F238E27FC236}">
                  <a16:creationId xmlns:a16="http://schemas.microsoft.com/office/drawing/2014/main" id="{98F0A544-C099-7B4C-B1F1-A6CBBE7A6092}"/>
                </a:ext>
              </a:extLst>
            </p:cNvPr>
            <p:cNvSpPr/>
            <p:nvPr/>
          </p:nvSpPr>
          <p:spPr>
            <a:xfrm>
              <a:off x="897400" y="2141500"/>
              <a:ext cx="430800" cy="2315700"/>
            </a:xfrm>
            <a:prstGeom prst="parallelogram">
              <a:avLst>
                <a:gd name="adj" fmla="val 60301"/>
              </a:avLst>
            </a:pr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5" name="Google Shape;1735;p43"/>
          <p:cNvSpPr txBox="1">
            <a:spLocks noGrp="1"/>
          </p:cNvSpPr>
          <p:nvPr>
            <p:ph type="title"/>
          </p:nvPr>
        </p:nvSpPr>
        <p:spPr>
          <a:xfrm>
            <a:off x="720001" y="445025"/>
            <a:ext cx="2478169" cy="100463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Top 5 Most Popular Payment Methods in 2022</a:t>
            </a:r>
            <a:endParaRPr sz="2000" dirty="0"/>
          </a:p>
        </p:txBody>
      </p:sp>
      <p:sp>
        <p:nvSpPr>
          <p:cNvPr id="19" name="TextBox 18">
            <a:extLst>
              <a:ext uri="{FF2B5EF4-FFF2-40B4-BE49-F238E27FC236}">
                <a16:creationId xmlns:a16="http://schemas.microsoft.com/office/drawing/2014/main" id="{3A696EF2-EF59-38FD-8B09-5F27501EEC1D}"/>
              </a:ext>
            </a:extLst>
          </p:cNvPr>
          <p:cNvSpPr txBox="1"/>
          <p:nvPr/>
        </p:nvSpPr>
        <p:spPr>
          <a:xfrm>
            <a:off x="3198170" y="515369"/>
            <a:ext cx="5746481" cy="1015663"/>
          </a:xfrm>
          <a:prstGeom prst="rect">
            <a:avLst/>
          </a:prstGeom>
          <a:noFill/>
        </p:spPr>
        <p:txBody>
          <a:bodyPr wrap="square">
            <a:spAutoFit/>
          </a:bodyPr>
          <a:lstStyle/>
          <a:p>
            <a:pPr algn="just"/>
            <a:r>
              <a:rPr lang="en-US" sz="1200" dirty="0">
                <a:latin typeface="Poppins" panose="00000500000000000000" pitchFamily="2" charset="0"/>
                <a:cs typeface="Poppins" panose="00000500000000000000" pitchFamily="2" charset="0"/>
              </a:rPr>
              <a:t>To </a:t>
            </a:r>
            <a:r>
              <a:rPr lang="en-US" sz="1200" b="1" dirty="0">
                <a:solidFill>
                  <a:schemeClr val="accent1"/>
                </a:solidFill>
                <a:latin typeface="Poppins" panose="00000500000000000000" pitchFamily="2" charset="0"/>
                <a:cs typeface="Poppins" panose="00000500000000000000" pitchFamily="2" charset="0"/>
              </a:rPr>
              <a:t>enhance</a:t>
            </a:r>
            <a:r>
              <a:rPr lang="en-US" sz="1200" dirty="0">
                <a:latin typeface="Poppins" panose="00000500000000000000" pitchFamily="2" charset="0"/>
                <a:cs typeface="Poppins" panose="00000500000000000000" pitchFamily="2" charset="0"/>
              </a:rPr>
              <a:t> the </a:t>
            </a:r>
            <a:r>
              <a:rPr lang="en-US" sz="1200" b="1" dirty="0">
                <a:solidFill>
                  <a:schemeClr val="accent1"/>
                </a:solidFill>
                <a:latin typeface="Poppins" panose="00000500000000000000" pitchFamily="2" charset="0"/>
                <a:cs typeface="Poppins" panose="00000500000000000000" pitchFamily="2" charset="0"/>
              </a:rPr>
              <a:t>customer checkout experience </a:t>
            </a:r>
            <a:r>
              <a:rPr lang="en-US" sz="1200" dirty="0">
                <a:latin typeface="Poppins" panose="00000500000000000000" pitchFamily="2" charset="0"/>
                <a:cs typeface="Poppins" panose="00000500000000000000" pitchFamily="2" charset="0"/>
              </a:rPr>
              <a:t>and </a:t>
            </a:r>
            <a:r>
              <a:rPr lang="en-US" sz="1200" b="1" dirty="0">
                <a:solidFill>
                  <a:schemeClr val="accent1"/>
                </a:solidFill>
                <a:latin typeface="Poppins" panose="00000500000000000000" pitchFamily="2" charset="0"/>
                <a:cs typeface="Poppins" panose="00000500000000000000" pitchFamily="2" charset="0"/>
              </a:rPr>
              <a:t>optimize payment processing</a:t>
            </a:r>
            <a:r>
              <a:rPr lang="en-US" sz="1200" dirty="0">
                <a:latin typeface="Poppins" panose="00000500000000000000" pitchFamily="2" charset="0"/>
                <a:cs typeface="Poppins" panose="00000500000000000000" pitchFamily="2" charset="0"/>
              </a:rPr>
              <a:t>, the company seeks to </a:t>
            </a:r>
            <a:r>
              <a:rPr lang="en-US" sz="1200" b="1" dirty="0">
                <a:solidFill>
                  <a:schemeClr val="accent1"/>
                </a:solidFill>
                <a:latin typeface="Poppins" panose="00000500000000000000" pitchFamily="2" charset="0"/>
                <a:cs typeface="Poppins" panose="00000500000000000000" pitchFamily="2" charset="0"/>
              </a:rPr>
              <a:t>identify the most frequently used payment methods</a:t>
            </a:r>
            <a:r>
              <a:rPr lang="en-US" sz="1200" dirty="0">
                <a:latin typeface="Poppins" panose="00000500000000000000" pitchFamily="2" charset="0"/>
                <a:cs typeface="Poppins" panose="00000500000000000000" pitchFamily="2" charset="0"/>
              </a:rPr>
              <a:t> in 2022. Understanding user preferences will help refine payment options, streamline transactions, and improve conversion rates.</a:t>
            </a:r>
          </a:p>
        </p:txBody>
      </p:sp>
      <p:sp>
        <p:nvSpPr>
          <p:cNvPr id="25" name="Google Shape;1637;p41">
            <a:extLst>
              <a:ext uri="{FF2B5EF4-FFF2-40B4-BE49-F238E27FC236}">
                <a16:creationId xmlns:a16="http://schemas.microsoft.com/office/drawing/2014/main" id="{B38CE715-5034-ED8C-171A-4B2171B1A938}"/>
              </a:ext>
            </a:extLst>
          </p:cNvPr>
          <p:cNvSpPr txBox="1">
            <a:spLocks/>
          </p:cNvSpPr>
          <p:nvPr/>
        </p:nvSpPr>
        <p:spPr>
          <a:xfrm>
            <a:off x="497875" y="1690732"/>
            <a:ext cx="2335210" cy="1253745"/>
          </a:xfrm>
          <a:prstGeom prst="rect">
            <a:avLst/>
          </a:prstGeom>
          <a:solidFill>
            <a:schemeClr val="bg2">
              <a:lumMod val="20000"/>
              <a:lumOff val="80000"/>
              <a:alpha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 sz="1100" b="1" dirty="0">
                <a:solidFill>
                  <a:schemeClr val="bg2"/>
                </a:solidFill>
                <a:latin typeface="IBM Plex Mono" panose="020B0509050203000203" pitchFamily="49" charset="0"/>
              </a:rPr>
              <a:t>Approach:</a:t>
            </a:r>
          </a:p>
          <a:p>
            <a:pPr marL="0" indent="0" algn="just"/>
            <a:r>
              <a:rPr lang="en-US" sz="900" dirty="0"/>
              <a:t>We filtered valid transactions (</a:t>
            </a:r>
            <a:r>
              <a:rPr lang="en-US" sz="900" dirty="0" err="1"/>
              <a:t>is_valid</a:t>
            </a:r>
            <a:r>
              <a:rPr lang="en-US" sz="900" dirty="0"/>
              <a:t> = 1) for 2022 and counted unique orders per payment method. The top five methods were ranked based on the number of distinct transactions.</a:t>
            </a:r>
          </a:p>
        </p:txBody>
      </p:sp>
      <p:pic>
        <p:nvPicPr>
          <p:cNvPr id="27" name="Picture 26">
            <a:extLst>
              <a:ext uri="{FF2B5EF4-FFF2-40B4-BE49-F238E27FC236}">
                <a16:creationId xmlns:a16="http://schemas.microsoft.com/office/drawing/2014/main" id="{8539E6D0-0AB5-2928-E0F2-BE699230CEFB}"/>
              </a:ext>
            </a:extLst>
          </p:cNvPr>
          <p:cNvPicPr>
            <a:picLocks noChangeAspect="1"/>
          </p:cNvPicPr>
          <p:nvPr/>
        </p:nvPicPr>
        <p:blipFill>
          <a:blip r:embed="rId3"/>
          <a:stretch>
            <a:fillRect/>
          </a:stretch>
        </p:blipFill>
        <p:spPr>
          <a:xfrm>
            <a:off x="497875" y="3048009"/>
            <a:ext cx="2335210" cy="1052552"/>
          </a:xfrm>
          <a:prstGeom prst="rect">
            <a:avLst/>
          </a:prstGeom>
        </p:spPr>
      </p:pic>
      <p:pic>
        <p:nvPicPr>
          <p:cNvPr id="29" name="Picture 28">
            <a:extLst>
              <a:ext uri="{FF2B5EF4-FFF2-40B4-BE49-F238E27FC236}">
                <a16:creationId xmlns:a16="http://schemas.microsoft.com/office/drawing/2014/main" id="{34D240B5-B7EA-8FB5-8340-1A474CF6C02E}"/>
              </a:ext>
            </a:extLst>
          </p:cNvPr>
          <p:cNvPicPr>
            <a:picLocks noChangeAspect="1"/>
          </p:cNvPicPr>
          <p:nvPr/>
        </p:nvPicPr>
        <p:blipFill>
          <a:blip r:embed="rId4"/>
          <a:stretch>
            <a:fillRect/>
          </a:stretch>
        </p:blipFill>
        <p:spPr>
          <a:xfrm>
            <a:off x="3247236" y="2227598"/>
            <a:ext cx="1451365" cy="1253745"/>
          </a:xfrm>
          <a:prstGeom prst="rect">
            <a:avLst/>
          </a:prstGeom>
        </p:spPr>
      </p:pic>
      <p:cxnSp>
        <p:nvCxnSpPr>
          <p:cNvPr id="31" name="Connector: Elbow 30">
            <a:extLst>
              <a:ext uri="{FF2B5EF4-FFF2-40B4-BE49-F238E27FC236}">
                <a16:creationId xmlns:a16="http://schemas.microsoft.com/office/drawing/2014/main" id="{344B6953-CF00-0B85-EEFF-1F85CE8851E2}"/>
              </a:ext>
            </a:extLst>
          </p:cNvPr>
          <p:cNvCxnSpPr>
            <a:cxnSpLocks/>
            <a:stCxn id="27" idx="3"/>
            <a:endCxn id="29" idx="1"/>
          </p:cNvCxnSpPr>
          <p:nvPr/>
        </p:nvCxnSpPr>
        <p:spPr>
          <a:xfrm flipV="1">
            <a:off x="2833085" y="2854471"/>
            <a:ext cx="414151" cy="719814"/>
          </a:xfrm>
          <a:prstGeom prst="bentConnector3">
            <a:avLst>
              <a:gd name="adj1" fmla="val 50000"/>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0233C17-5238-ADFD-4996-D107B12D4F50}"/>
              </a:ext>
            </a:extLst>
          </p:cNvPr>
          <p:cNvSpPr txBox="1"/>
          <p:nvPr/>
        </p:nvSpPr>
        <p:spPr>
          <a:xfrm>
            <a:off x="5014619" y="1531032"/>
            <a:ext cx="3879594" cy="1323439"/>
          </a:xfrm>
          <a:prstGeom prst="rect">
            <a:avLst/>
          </a:prstGeom>
          <a:noFill/>
        </p:spPr>
        <p:txBody>
          <a:bodyPr wrap="square">
            <a:spAutoFit/>
          </a:bodyPr>
          <a:lstStyle/>
          <a:p>
            <a:pPr algn="just"/>
            <a:r>
              <a:rPr lang="en-US" sz="1000" b="1" dirty="0">
                <a:solidFill>
                  <a:schemeClr val="accent3"/>
                </a:solidFill>
                <a:highlight>
                  <a:srgbClr val="8208D5"/>
                </a:highlight>
                <a:latin typeface="Poppins" panose="00000500000000000000" pitchFamily="2" charset="0"/>
                <a:cs typeface="Poppins" panose="00000500000000000000" pitchFamily="2" charset="0"/>
              </a:rPr>
              <a:t>Insight:</a:t>
            </a:r>
          </a:p>
          <a:p>
            <a:pPr algn="just"/>
            <a:r>
              <a:rPr lang="en-US" sz="1000" b="1" dirty="0">
                <a:latin typeface="Poppins" panose="00000500000000000000" pitchFamily="2" charset="0"/>
                <a:cs typeface="Poppins" panose="00000500000000000000" pitchFamily="2" charset="0"/>
              </a:rPr>
              <a:t>Cash on Delivery (COD)</a:t>
            </a:r>
            <a:r>
              <a:rPr lang="en-US" sz="1000" dirty="0">
                <a:latin typeface="Poppins" panose="00000500000000000000" pitchFamily="2" charset="0"/>
                <a:cs typeface="Poppins" panose="00000500000000000000" pitchFamily="2" charset="0"/>
              </a:rPr>
              <a:t> dominated as the most preferred payment method, highlighting customer trust in post-payment transactions. </a:t>
            </a:r>
            <a:r>
              <a:rPr lang="en-US" sz="1000" b="1" dirty="0" err="1">
                <a:latin typeface="Poppins" panose="00000500000000000000" pitchFamily="2" charset="0"/>
                <a:cs typeface="Poppins" panose="00000500000000000000" pitchFamily="2" charset="0"/>
              </a:rPr>
              <a:t>Payaxis</a:t>
            </a:r>
            <a:r>
              <a:rPr lang="en-US" sz="1000" dirty="0">
                <a:latin typeface="Poppins" panose="00000500000000000000" pitchFamily="2" charset="0"/>
                <a:cs typeface="Poppins" panose="00000500000000000000" pitchFamily="2" charset="0"/>
              </a:rPr>
              <a:t> showing moderate adoption. </a:t>
            </a:r>
            <a:r>
              <a:rPr lang="en-US" sz="1000" b="1" dirty="0">
                <a:latin typeface="Poppins" panose="00000500000000000000" pitchFamily="2" charset="0"/>
                <a:cs typeface="Poppins" panose="00000500000000000000" pitchFamily="2" charset="0"/>
              </a:rPr>
              <a:t>Customer Credit</a:t>
            </a:r>
            <a:r>
              <a:rPr lang="en-US" sz="1000" dirty="0">
                <a:latin typeface="Poppins" panose="00000500000000000000" pitchFamily="2" charset="0"/>
                <a:cs typeface="Poppins" panose="00000500000000000000" pitchFamily="2" charset="0"/>
              </a:rPr>
              <a:t> and </a:t>
            </a:r>
            <a:r>
              <a:rPr lang="en-US" sz="1000" b="1" dirty="0" err="1">
                <a:latin typeface="Poppins" panose="00000500000000000000" pitchFamily="2" charset="0"/>
                <a:cs typeface="Poppins" panose="00000500000000000000" pitchFamily="2" charset="0"/>
              </a:rPr>
              <a:t>Easypay</a:t>
            </a:r>
            <a:r>
              <a:rPr lang="en-US" sz="1000" b="1" dirty="0">
                <a:latin typeface="Poppins" panose="00000500000000000000" pitchFamily="2" charset="0"/>
                <a:cs typeface="Poppins" panose="00000500000000000000" pitchFamily="2" charset="0"/>
              </a:rPr>
              <a:t> </a:t>
            </a:r>
            <a:r>
              <a:rPr lang="en-US" sz="1000" dirty="0">
                <a:latin typeface="Poppins" panose="00000500000000000000" pitchFamily="2" charset="0"/>
                <a:cs typeface="Poppins" panose="00000500000000000000" pitchFamily="2" charset="0"/>
              </a:rPr>
              <a:t>had lower but notable usage. </a:t>
            </a:r>
            <a:r>
              <a:rPr lang="en-US" sz="1000" b="1" dirty="0" err="1">
                <a:latin typeface="Poppins" panose="00000500000000000000" pitchFamily="2" charset="0"/>
                <a:cs typeface="Poppins" panose="00000500000000000000" pitchFamily="2" charset="0"/>
              </a:rPr>
              <a:t>JazzWallet</a:t>
            </a:r>
            <a:r>
              <a:rPr lang="en-US" sz="1000" dirty="0">
                <a:latin typeface="Poppins" panose="00000500000000000000" pitchFamily="2" charset="0"/>
                <a:cs typeface="Poppins" panose="00000500000000000000" pitchFamily="2" charset="0"/>
              </a:rPr>
              <a:t> had the least adoption among the top five</a:t>
            </a:r>
            <a:r>
              <a:rPr lang="en-US" sz="1000" b="1" dirty="0">
                <a:latin typeface="Poppins" panose="00000500000000000000" pitchFamily="2" charset="0"/>
                <a:cs typeface="Poppins" panose="00000500000000000000" pitchFamily="2" charset="0"/>
              </a:rPr>
              <a:t>, </a:t>
            </a:r>
            <a:r>
              <a:rPr lang="en-US" sz="1000" dirty="0">
                <a:latin typeface="Poppins" panose="00000500000000000000" pitchFamily="2" charset="0"/>
                <a:cs typeface="Poppins" panose="00000500000000000000" pitchFamily="2" charset="0"/>
              </a:rPr>
              <a:t>indicating limited customer reliance on digital wallets.</a:t>
            </a:r>
          </a:p>
        </p:txBody>
      </p:sp>
      <p:sp>
        <p:nvSpPr>
          <p:cNvPr id="42" name="TextBox 41">
            <a:extLst>
              <a:ext uri="{FF2B5EF4-FFF2-40B4-BE49-F238E27FC236}">
                <a16:creationId xmlns:a16="http://schemas.microsoft.com/office/drawing/2014/main" id="{113086A8-D0DD-16C4-31CE-75AC003D7E0D}"/>
              </a:ext>
            </a:extLst>
          </p:cNvPr>
          <p:cNvSpPr txBox="1"/>
          <p:nvPr/>
        </p:nvSpPr>
        <p:spPr>
          <a:xfrm>
            <a:off x="5014619" y="3019748"/>
            <a:ext cx="3930031" cy="1631216"/>
          </a:xfrm>
          <a:prstGeom prst="rect">
            <a:avLst/>
          </a:prstGeom>
          <a:solidFill>
            <a:schemeClr val="bg1"/>
          </a:solidFill>
        </p:spPr>
        <p:txBody>
          <a:bodyPr wrap="square">
            <a:spAutoFit/>
          </a:bodyPr>
          <a:lstStyle/>
          <a:p>
            <a:pPr algn="just"/>
            <a:r>
              <a:rPr lang="en-US" sz="1000" b="1" dirty="0">
                <a:solidFill>
                  <a:schemeClr val="accent3"/>
                </a:solidFill>
                <a:highlight>
                  <a:srgbClr val="8208D5"/>
                </a:highlight>
                <a:latin typeface="Poppins" panose="00000500000000000000" pitchFamily="2" charset="0"/>
                <a:cs typeface="Poppins" panose="00000500000000000000" pitchFamily="2" charset="0"/>
              </a:rPr>
              <a:t>Recommendation:</a:t>
            </a:r>
            <a:endParaRPr lang="en-US" sz="1000" dirty="0">
              <a:latin typeface="Poppins" panose="00000500000000000000" pitchFamily="2" charset="0"/>
              <a:cs typeface="Poppins" panose="00000500000000000000" pitchFamily="2" charset="0"/>
            </a:endParaRPr>
          </a:p>
          <a:p>
            <a:pPr marL="171450" marR="0" lvl="0"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Enhance Trust in Online Payments:</a:t>
            </a:r>
            <a:r>
              <a:rPr kumimoji="0" lang="en-US" altLang="en-US" sz="1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Improve payment security messaging, provide seamless refund policies, and offer customer support for digital transactions.</a:t>
            </a:r>
          </a:p>
          <a:p>
            <a:pPr marL="171450" marR="0" lvl="0"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Expand Digital Payment Options:</a:t>
            </a:r>
            <a:r>
              <a:rPr kumimoji="0" lang="en-US" altLang="en-US" sz="1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Partner with additional providers to increase accessibility and convenience.</a:t>
            </a:r>
          </a:p>
          <a:p>
            <a:pPr marL="171450" marR="0" lvl="0"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0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Optimize COD Processes:</a:t>
            </a:r>
            <a:r>
              <a:rPr kumimoji="0" lang="en-US" altLang="en-US" sz="10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Streamline COD logistics to maintain efficiency while gradually transitioning users toward digital alternatives. </a:t>
            </a:r>
          </a:p>
        </p:txBody>
      </p:sp>
      <p:cxnSp>
        <p:nvCxnSpPr>
          <p:cNvPr id="51" name="Connector: Elbow 50">
            <a:extLst>
              <a:ext uri="{FF2B5EF4-FFF2-40B4-BE49-F238E27FC236}">
                <a16:creationId xmlns:a16="http://schemas.microsoft.com/office/drawing/2014/main" id="{A0E48CA3-EFBE-C978-35BB-9B015BB0D654}"/>
              </a:ext>
            </a:extLst>
          </p:cNvPr>
          <p:cNvCxnSpPr>
            <a:stCxn id="29" idx="3"/>
            <a:endCxn id="36" idx="1"/>
          </p:cNvCxnSpPr>
          <p:nvPr/>
        </p:nvCxnSpPr>
        <p:spPr>
          <a:xfrm flipV="1">
            <a:off x="4698601" y="2192752"/>
            <a:ext cx="316018" cy="661719"/>
          </a:xfrm>
          <a:prstGeom prst="bentConnector3">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D0443986-0C84-5348-F1B6-F51C87FB3EA1}"/>
              </a:ext>
            </a:extLst>
          </p:cNvPr>
          <p:cNvCxnSpPr>
            <a:stCxn id="29" idx="3"/>
            <a:endCxn id="42" idx="1"/>
          </p:cNvCxnSpPr>
          <p:nvPr/>
        </p:nvCxnSpPr>
        <p:spPr>
          <a:xfrm>
            <a:off x="4698601" y="2854471"/>
            <a:ext cx="316018" cy="980885"/>
          </a:xfrm>
          <a:prstGeom prst="bentConnector3">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47040396-3A94-5C7D-2A22-B752CE160334}"/>
              </a:ext>
            </a:extLst>
          </p:cNvPr>
          <p:cNvSpPr txBox="1"/>
          <p:nvPr/>
        </p:nvSpPr>
        <p:spPr>
          <a:xfrm>
            <a:off x="413713" y="4800782"/>
            <a:ext cx="8316573" cy="338554"/>
          </a:xfrm>
          <a:prstGeom prst="rect">
            <a:avLst/>
          </a:prstGeom>
          <a:solidFill>
            <a:schemeClr val="accent3">
              <a:lumMod val="85000"/>
              <a:alpha val="50000"/>
            </a:schemeClr>
          </a:solidFill>
        </p:spPr>
        <p:txBody>
          <a:bodyPr wrap="square">
            <a:spAutoFit/>
          </a:bodyPr>
          <a:lstStyle/>
          <a:p>
            <a:pPr algn="just"/>
            <a:r>
              <a:rPr lang="en-US" sz="800" dirty="0">
                <a:latin typeface="Poppins" panose="00000500000000000000" pitchFamily="2" charset="0"/>
                <a:cs typeface="Poppins" panose="00000500000000000000" pitchFamily="2" charset="0"/>
              </a:rPr>
              <a:t>The overwhelming reliance on COD suggests trust issues with digital payments, customer convenience preferences, or limited access to online banking. The relatively low usage of digital payment methods indicates an opportunity to promote and incentivize non-cash alternatives.</a:t>
            </a:r>
          </a:p>
        </p:txBody>
      </p:sp>
      <p:sp>
        <p:nvSpPr>
          <p:cNvPr id="62" name="TextBox 61">
            <a:extLst>
              <a:ext uri="{FF2B5EF4-FFF2-40B4-BE49-F238E27FC236}">
                <a16:creationId xmlns:a16="http://schemas.microsoft.com/office/drawing/2014/main" id="{4677ACE5-44F8-CFFC-9A64-18AA63742F86}"/>
              </a:ext>
            </a:extLst>
          </p:cNvPr>
          <p:cNvSpPr txBox="1"/>
          <p:nvPr/>
        </p:nvSpPr>
        <p:spPr>
          <a:xfrm>
            <a:off x="3071214" y="3996053"/>
            <a:ext cx="1705276" cy="584775"/>
          </a:xfrm>
          <a:prstGeom prst="rect">
            <a:avLst/>
          </a:prstGeom>
          <a:solidFill>
            <a:schemeClr val="tx2">
              <a:lumMod val="20000"/>
              <a:lumOff val="80000"/>
              <a:alpha val="50000"/>
            </a:schemeClr>
          </a:solidFill>
        </p:spPr>
        <p:txBody>
          <a:bodyPr wrap="square">
            <a:spAutoFit/>
          </a:bodyPr>
          <a:lstStyle/>
          <a:p>
            <a:pPr algn="just"/>
            <a:r>
              <a:rPr lang="en-US" sz="800" dirty="0">
                <a:latin typeface="Albert Sans" pitchFamily="2" charset="0"/>
              </a:rPr>
              <a:t>How can the company further encourage digital payment adoption while maintaining a seamless customer experience?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grpSp>
        <p:nvGrpSpPr>
          <p:cNvPr id="50" name="Google Shape;1590;p40">
            <a:extLst>
              <a:ext uri="{FF2B5EF4-FFF2-40B4-BE49-F238E27FC236}">
                <a16:creationId xmlns:a16="http://schemas.microsoft.com/office/drawing/2014/main" id="{2C972240-B210-3881-88AD-437730DA28A8}"/>
              </a:ext>
            </a:extLst>
          </p:cNvPr>
          <p:cNvGrpSpPr/>
          <p:nvPr/>
        </p:nvGrpSpPr>
        <p:grpSpPr>
          <a:xfrm>
            <a:off x="4605344" y="2412775"/>
            <a:ext cx="5765856" cy="4103650"/>
            <a:chOff x="4452944" y="2184175"/>
            <a:chExt cx="5765856" cy="4103650"/>
          </a:xfrm>
        </p:grpSpPr>
        <p:pic>
          <p:nvPicPr>
            <p:cNvPr id="51" name="Google Shape;1591;p40">
              <a:extLst>
                <a:ext uri="{FF2B5EF4-FFF2-40B4-BE49-F238E27FC236}">
                  <a16:creationId xmlns:a16="http://schemas.microsoft.com/office/drawing/2014/main" id="{96B9FFB4-3988-BF4C-E78E-C07D2A882C1E}"/>
                </a:ext>
              </a:extLst>
            </p:cNvPr>
            <p:cNvPicPr preferRelativeResize="0"/>
            <p:nvPr/>
          </p:nvPicPr>
          <p:blipFill rotWithShape="1">
            <a:blip r:embed="rId3">
              <a:alphaModFix/>
            </a:blip>
            <a:srcRect l="16960" t="24718" r="7121" b="26177"/>
            <a:stretch/>
          </p:blipFill>
          <p:spPr>
            <a:xfrm rot="-5400000" flipH="1">
              <a:off x="6600975" y="2670000"/>
              <a:ext cx="4103650" cy="3132000"/>
            </a:xfrm>
            <a:prstGeom prst="rect">
              <a:avLst/>
            </a:prstGeom>
            <a:noFill/>
            <a:ln>
              <a:noFill/>
            </a:ln>
          </p:spPr>
        </p:pic>
        <p:grpSp>
          <p:nvGrpSpPr>
            <p:cNvPr id="52" name="Google Shape;1592;p40">
              <a:extLst>
                <a:ext uri="{FF2B5EF4-FFF2-40B4-BE49-F238E27FC236}">
                  <a16:creationId xmlns:a16="http://schemas.microsoft.com/office/drawing/2014/main" id="{EDCF97F9-603E-C3D2-6917-62F76EAF979E}"/>
                </a:ext>
              </a:extLst>
            </p:cNvPr>
            <p:cNvGrpSpPr/>
            <p:nvPr/>
          </p:nvGrpSpPr>
          <p:grpSpPr>
            <a:xfrm rot="-5400000" flipH="1">
              <a:off x="8074852" y="4089881"/>
              <a:ext cx="1478405" cy="1186772"/>
              <a:chOff x="7945225" y="4302000"/>
              <a:chExt cx="904666" cy="726121"/>
            </a:xfrm>
          </p:grpSpPr>
          <p:sp>
            <p:nvSpPr>
              <p:cNvPr id="1743" name="Google Shape;1593;p40">
                <a:extLst>
                  <a:ext uri="{FF2B5EF4-FFF2-40B4-BE49-F238E27FC236}">
                    <a16:creationId xmlns:a16="http://schemas.microsoft.com/office/drawing/2014/main" id="{B3D3ED88-71B4-51F2-2055-C868C26AB19C}"/>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594;p40">
                <a:extLst>
                  <a:ext uri="{FF2B5EF4-FFF2-40B4-BE49-F238E27FC236}">
                    <a16:creationId xmlns:a16="http://schemas.microsoft.com/office/drawing/2014/main" id="{8C3D3983-18C7-876C-04BA-7E1573FE6D18}"/>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595;p40">
                <a:extLst>
                  <a:ext uri="{FF2B5EF4-FFF2-40B4-BE49-F238E27FC236}">
                    <a16:creationId xmlns:a16="http://schemas.microsoft.com/office/drawing/2014/main" id="{6B8B41C5-8541-7CD2-31D0-F30C40A0B9A6}"/>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1596;p40">
              <a:extLst>
                <a:ext uri="{FF2B5EF4-FFF2-40B4-BE49-F238E27FC236}">
                  <a16:creationId xmlns:a16="http://schemas.microsoft.com/office/drawing/2014/main" id="{231666C1-CEB4-A918-07D1-A88446618769}"/>
                </a:ext>
              </a:extLst>
            </p:cNvPr>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1597;p40">
              <a:extLst>
                <a:ext uri="{FF2B5EF4-FFF2-40B4-BE49-F238E27FC236}">
                  <a16:creationId xmlns:a16="http://schemas.microsoft.com/office/drawing/2014/main" id="{3EFB2421-0447-DBDD-4CF5-38B3D093AD0B}"/>
                </a:ext>
              </a:extLst>
            </p:cNvPr>
            <p:cNvGrpSpPr/>
            <p:nvPr/>
          </p:nvGrpSpPr>
          <p:grpSpPr>
            <a:xfrm rot="-5400000" flipH="1">
              <a:off x="7140078" y="3883230"/>
              <a:ext cx="134004" cy="134004"/>
              <a:chOff x="8356813" y="1074288"/>
              <a:chExt cx="351900" cy="351900"/>
            </a:xfrm>
          </p:grpSpPr>
          <p:sp>
            <p:nvSpPr>
              <p:cNvPr id="1741" name="Google Shape;1598;p40">
                <a:extLst>
                  <a:ext uri="{FF2B5EF4-FFF2-40B4-BE49-F238E27FC236}">
                    <a16:creationId xmlns:a16="http://schemas.microsoft.com/office/drawing/2014/main" id="{648432E9-5244-AD7E-54B0-C6F90A0F9C44}"/>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599;p40">
                <a:extLst>
                  <a:ext uri="{FF2B5EF4-FFF2-40B4-BE49-F238E27FC236}">
                    <a16:creationId xmlns:a16="http://schemas.microsoft.com/office/drawing/2014/main" id="{5771DC26-B0C2-0A41-740C-47CBF80DB26D}"/>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1600;p40">
              <a:extLst>
                <a:ext uri="{FF2B5EF4-FFF2-40B4-BE49-F238E27FC236}">
                  <a16:creationId xmlns:a16="http://schemas.microsoft.com/office/drawing/2014/main" id="{3D708863-0D67-7A8D-6B48-37E819677855}"/>
                </a:ext>
              </a:extLst>
            </p:cNvPr>
            <p:cNvGrpSpPr/>
            <p:nvPr/>
          </p:nvGrpSpPr>
          <p:grpSpPr>
            <a:xfrm rot="-5400000" flipH="1">
              <a:off x="6766253" y="3499155"/>
              <a:ext cx="134004" cy="134004"/>
              <a:chOff x="8356813" y="1074288"/>
              <a:chExt cx="351900" cy="351900"/>
            </a:xfrm>
          </p:grpSpPr>
          <p:sp>
            <p:nvSpPr>
              <p:cNvPr id="1739" name="Google Shape;1601;p40">
                <a:extLst>
                  <a:ext uri="{FF2B5EF4-FFF2-40B4-BE49-F238E27FC236}">
                    <a16:creationId xmlns:a16="http://schemas.microsoft.com/office/drawing/2014/main" id="{A0461A3B-CE6C-3C92-B091-32B6AE7B7AD9}"/>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602;p40">
                <a:extLst>
                  <a:ext uri="{FF2B5EF4-FFF2-40B4-BE49-F238E27FC236}">
                    <a16:creationId xmlns:a16="http://schemas.microsoft.com/office/drawing/2014/main" id="{44EE6345-BB34-EA6F-B959-974C78EA5145}"/>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1603;p40">
              <a:extLst>
                <a:ext uri="{FF2B5EF4-FFF2-40B4-BE49-F238E27FC236}">
                  <a16:creationId xmlns:a16="http://schemas.microsoft.com/office/drawing/2014/main" id="{E5FA2267-18C2-1CEC-54FF-C2001ABB82A6}"/>
                </a:ext>
              </a:extLst>
            </p:cNvPr>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04;p40">
              <a:extLst>
                <a:ext uri="{FF2B5EF4-FFF2-40B4-BE49-F238E27FC236}">
                  <a16:creationId xmlns:a16="http://schemas.microsoft.com/office/drawing/2014/main" id="{2857DE0E-8D4F-F8B1-71D2-42A54A038500}"/>
                </a:ext>
              </a:extLst>
            </p:cNvPr>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1605;p40">
              <a:extLst>
                <a:ext uri="{FF2B5EF4-FFF2-40B4-BE49-F238E27FC236}">
                  <a16:creationId xmlns:a16="http://schemas.microsoft.com/office/drawing/2014/main" id="{537EB8D9-FEEB-3C5F-002F-09FBB7649A5C}"/>
                </a:ext>
              </a:extLst>
            </p:cNvPr>
            <p:cNvGrpSpPr/>
            <p:nvPr/>
          </p:nvGrpSpPr>
          <p:grpSpPr>
            <a:xfrm rot="-5400000" flipH="1">
              <a:off x="7404606" y="3451356"/>
              <a:ext cx="582050" cy="582425"/>
              <a:chOff x="959750" y="3039275"/>
              <a:chExt cx="582050" cy="582425"/>
            </a:xfrm>
          </p:grpSpPr>
          <p:sp>
            <p:nvSpPr>
              <p:cNvPr id="1732" name="Google Shape;1606;p40">
                <a:extLst>
                  <a:ext uri="{FF2B5EF4-FFF2-40B4-BE49-F238E27FC236}">
                    <a16:creationId xmlns:a16="http://schemas.microsoft.com/office/drawing/2014/main" id="{39110BA7-9D9F-0A04-F0CA-B2E254ADEEF9}"/>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607;p40">
                <a:extLst>
                  <a:ext uri="{FF2B5EF4-FFF2-40B4-BE49-F238E27FC236}">
                    <a16:creationId xmlns:a16="http://schemas.microsoft.com/office/drawing/2014/main" id="{83E0CDE2-D6CE-282F-DE4B-B992CA35F109}"/>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608;p40">
                <a:extLst>
                  <a:ext uri="{FF2B5EF4-FFF2-40B4-BE49-F238E27FC236}">
                    <a16:creationId xmlns:a16="http://schemas.microsoft.com/office/drawing/2014/main" id="{7C2C9FA7-5039-5CEF-AD09-575AD386A6DD}"/>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609;p40">
                <a:extLst>
                  <a:ext uri="{FF2B5EF4-FFF2-40B4-BE49-F238E27FC236}">
                    <a16:creationId xmlns:a16="http://schemas.microsoft.com/office/drawing/2014/main" id="{3E611D00-13A4-07F0-F74E-987781132F9B}"/>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610;p40">
                <a:extLst>
                  <a:ext uri="{FF2B5EF4-FFF2-40B4-BE49-F238E27FC236}">
                    <a16:creationId xmlns:a16="http://schemas.microsoft.com/office/drawing/2014/main" id="{44579F61-FD6D-F2AF-41D5-240D4E3774A3}"/>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611;p40">
                <a:extLst>
                  <a:ext uri="{FF2B5EF4-FFF2-40B4-BE49-F238E27FC236}">
                    <a16:creationId xmlns:a16="http://schemas.microsoft.com/office/drawing/2014/main" id="{34AC2722-86D6-8E41-ACAE-87019133C2FA}"/>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612;p40">
                <a:extLst>
                  <a:ext uri="{FF2B5EF4-FFF2-40B4-BE49-F238E27FC236}">
                    <a16:creationId xmlns:a16="http://schemas.microsoft.com/office/drawing/2014/main" id="{F563DC8E-221D-FE89-4738-36B4433596D6}"/>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1613;p40">
              <a:extLst>
                <a:ext uri="{FF2B5EF4-FFF2-40B4-BE49-F238E27FC236}">
                  <a16:creationId xmlns:a16="http://schemas.microsoft.com/office/drawing/2014/main" id="{06E2D106-1288-6356-B2AB-91695BD68556}"/>
                </a:ext>
              </a:extLst>
            </p:cNvPr>
            <p:cNvGrpSpPr/>
            <p:nvPr/>
          </p:nvGrpSpPr>
          <p:grpSpPr>
            <a:xfrm rot="-5400000" flipH="1">
              <a:off x="7237650" y="4201057"/>
              <a:ext cx="699928" cy="1651024"/>
              <a:chOff x="8337812" y="3492483"/>
              <a:chExt cx="699928" cy="1651024"/>
            </a:xfrm>
          </p:grpSpPr>
          <p:sp>
            <p:nvSpPr>
              <p:cNvPr id="1729" name="Google Shape;1614;p40">
                <a:extLst>
                  <a:ext uri="{FF2B5EF4-FFF2-40B4-BE49-F238E27FC236}">
                    <a16:creationId xmlns:a16="http://schemas.microsoft.com/office/drawing/2014/main" id="{3E90E82D-E302-FF7E-FFD3-8B08DAD0BDFF}"/>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615;p40">
                <a:extLst>
                  <a:ext uri="{FF2B5EF4-FFF2-40B4-BE49-F238E27FC236}">
                    <a16:creationId xmlns:a16="http://schemas.microsoft.com/office/drawing/2014/main" id="{B39C2C8E-1F44-C5BA-71B1-F5C1151C1F4E}"/>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616;p40">
                <a:extLst>
                  <a:ext uri="{FF2B5EF4-FFF2-40B4-BE49-F238E27FC236}">
                    <a16:creationId xmlns:a16="http://schemas.microsoft.com/office/drawing/2014/main" id="{543A1C03-00F0-FD00-E916-648FA647E69B}"/>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1617;p40">
              <a:extLst>
                <a:ext uri="{FF2B5EF4-FFF2-40B4-BE49-F238E27FC236}">
                  <a16:creationId xmlns:a16="http://schemas.microsoft.com/office/drawing/2014/main" id="{699C15D5-E2F9-F271-78F8-FD9303678EB5}"/>
                </a:ext>
              </a:extLst>
            </p:cNvPr>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18;p40">
              <a:extLst>
                <a:ext uri="{FF2B5EF4-FFF2-40B4-BE49-F238E27FC236}">
                  <a16:creationId xmlns:a16="http://schemas.microsoft.com/office/drawing/2014/main" id="{399DF896-90BF-C4EC-480D-7F288864E34D}"/>
                </a:ext>
              </a:extLst>
            </p:cNvPr>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1619;p40">
              <a:extLst>
                <a:ext uri="{FF2B5EF4-FFF2-40B4-BE49-F238E27FC236}">
                  <a16:creationId xmlns:a16="http://schemas.microsoft.com/office/drawing/2014/main" id="{D6B8B9F1-59EA-C886-E729-3EA977615383}"/>
                </a:ext>
              </a:extLst>
            </p:cNvPr>
            <p:cNvGrpSpPr/>
            <p:nvPr/>
          </p:nvGrpSpPr>
          <p:grpSpPr>
            <a:xfrm rot="-5400000" flipH="1">
              <a:off x="5819578" y="4727817"/>
              <a:ext cx="134004" cy="134004"/>
              <a:chOff x="8356813" y="1074288"/>
              <a:chExt cx="351900" cy="351900"/>
            </a:xfrm>
          </p:grpSpPr>
          <p:sp>
            <p:nvSpPr>
              <p:cNvPr id="63" name="Google Shape;1620;p40">
                <a:extLst>
                  <a:ext uri="{FF2B5EF4-FFF2-40B4-BE49-F238E27FC236}">
                    <a16:creationId xmlns:a16="http://schemas.microsoft.com/office/drawing/2014/main" id="{7B423446-E375-C6CC-AC67-811CD1974017}"/>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621;p40">
                <a:extLst>
                  <a:ext uri="{FF2B5EF4-FFF2-40B4-BE49-F238E27FC236}">
                    <a16:creationId xmlns:a16="http://schemas.microsoft.com/office/drawing/2014/main" id="{F761F024-1021-D12D-25E0-6567E3317351}"/>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 name="Google Shape;1546;p40">
            <a:extLst>
              <a:ext uri="{FF2B5EF4-FFF2-40B4-BE49-F238E27FC236}">
                <a16:creationId xmlns:a16="http://schemas.microsoft.com/office/drawing/2014/main" id="{183B8559-6C9C-2934-8D0A-1B19A44728D1}"/>
              </a:ext>
            </a:extLst>
          </p:cNvPr>
          <p:cNvGrpSpPr/>
          <p:nvPr/>
        </p:nvGrpSpPr>
        <p:grpSpPr>
          <a:xfrm>
            <a:off x="-2765817" y="-2958610"/>
            <a:ext cx="8164418" cy="6343459"/>
            <a:chOff x="-2613417" y="-2806210"/>
            <a:chExt cx="8164418" cy="6343459"/>
          </a:xfrm>
        </p:grpSpPr>
        <p:grpSp>
          <p:nvGrpSpPr>
            <p:cNvPr id="7" name="Google Shape;1547;p40">
              <a:extLst>
                <a:ext uri="{FF2B5EF4-FFF2-40B4-BE49-F238E27FC236}">
                  <a16:creationId xmlns:a16="http://schemas.microsoft.com/office/drawing/2014/main" id="{43ADEE20-C7E2-1AF6-2A72-97F1D8C02339}"/>
                </a:ext>
              </a:extLst>
            </p:cNvPr>
            <p:cNvGrpSpPr/>
            <p:nvPr/>
          </p:nvGrpSpPr>
          <p:grpSpPr>
            <a:xfrm>
              <a:off x="-2613417" y="-2806210"/>
              <a:ext cx="8164418" cy="6343459"/>
              <a:chOff x="-2613417" y="-2806210"/>
              <a:chExt cx="8164418" cy="6343459"/>
            </a:xfrm>
          </p:grpSpPr>
          <p:grpSp>
            <p:nvGrpSpPr>
              <p:cNvPr id="11" name="Google Shape;1548;p40">
                <a:extLst>
                  <a:ext uri="{FF2B5EF4-FFF2-40B4-BE49-F238E27FC236}">
                    <a16:creationId xmlns:a16="http://schemas.microsoft.com/office/drawing/2014/main" id="{0C533279-A770-8BFA-77F4-7E4CF03449A8}"/>
                  </a:ext>
                </a:extLst>
              </p:cNvPr>
              <p:cNvGrpSpPr/>
              <p:nvPr/>
            </p:nvGrpSpPr>
            <p:grpSpPr>
              <a:xfrm>
                <a:off x="-191059" y="95963"/>
                <a:ext cx="1538562" cy="971589"/>
                <a:chOff x="-191059" y="95963"/>
                <a:chExt cx="1538562" cy="971589"/>
              </a:xfrm>
            </p:grpSpPr>
            <p:grpSp>
              <p:nvGrpSpPr>
                <p:cNvPr id="18" name="Google Shape;1549;p40">
                  <a:extLst>
                    <a:ext uri="{FF2B5EF4-FFF2-40B4-BE49-F238E27FC236}">
                      <a16:creationId xmlns:a16="http://schemas.microsoft.com/office/drawing/2014/main" id="{8D07ACB7-1DD8-49B9-8720-A2B71147B1EC}"/>
                    </a:ext>
                  </a:extLst>
                </p:cNvPr>
                <p:cNvGrpSpPr/>
                <p:nvPr/>
              </p:nvGrpSpPr>
              <p:grpSpPr>
                <a:xfrm>
                  <a:off x="-191059" y="201619"/>
                  <a:ext cx="904284" cy="865933"/>
                  <a:chOff x="2038491" y="-937756"/>
                  <a:chExt cx="904284" cy="865933"/>
                </a:xfrm>
              </p:grpSpPr>
              <p:grpSp>
                <p:nvGrpSpPr>
                  <p:cNvPr id="43" name="Google Shape;1550;p40">
                    <a:extLst>
                      <a:ext uri="{FF2B5EF4-FFF2-40B4-BE49-F238E27FC236}">
                        <a16:creationId xmlns:a16="http://schemas.microsoft.com/office/drawing/2014/main" id="{0922504A-C775-0965-B16A-1CA5E0C1D370}"/>
                      </a:ext>
                    </a:extLst>
                  </p:cNvPr>
                  <p:cNvGrpSpPr/>
                  <p:nvPr/>
                </p:nvGrpSpPr>
                <p:grpSpPr>
                  <a:xfrm>
                    <a:off x="2096570" y="-863491"/>
                    <a:ext cx="717621" cy="717392"/>
                    <a:chOff x="1483457" y="3953671"/>
                    <a:chExt cx="717621" cy="717392"/>
                  </a:xfrm>
                </p:grpSpPr>
                <p:sp>
                  <p:nvSpPr>
                    <p:cNvPr id="45" name="Google Shape;1551;p40">
                      <a:extLst>
                        <a:ext uri="{FF2B5EF4-FFF2-40B4-BE49-F238E27FC236}">
                          <a16:creationId xmlns:a16="http://schemas.microsoft.com/office/drawing/2014/main" id="{D6C628AC-026E-0BCF-5CDC-95E603391E7C}"/>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52;p40">
                      <a:extLst>
                        <a:ext uri="{FF2B5EF4-FFF2-40B4-BE49-F238E27FC236}">
                          <a16:creationId xmlns:a16="http://schemas.microsoft.com/office/drawing/2014/main" id="{9906636A-E02F-495D-3F95-F0A9AC18486E}"/>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53;p40">
                      <a:extLst>
                        <a:ext uri="{FF2B5EF4-FFF2-40B4-BE49-F238E27FC236}">
                          <a16:creationId xmlns:a16="http://schemas.microsoft.com/office/drawing/2014/main" id="{01CE540B-E53E-CB57-C9B5-ABC50EA10EAB}"/>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54;p40">
                      <a:extLst>
                        <a:ext uri="{FF2B5EF4-FFF2-40B4-BE49-F238E27FC236}">
                          <a16:creationId xmlns:a16="http://schemas.microsoft.com/office/drawing/2014/main" id="{481211F1-625B-5EC1-E03C-9B39E5171407}"/>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55;p40">
                      <a:extLst>
                        <a:ext uri="{FF2B5EF4-FFF2-40B4-BE49-F238E27FC236}">
                          <a16:creationId xmlns:a16="http://schemas.microsoft.com/office/drawing/2014/main" id="{1C3FAC7A-DB63-40C2-3AF4-E488EE429F5A}"/>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556;p40">
                    <a:extLst>
                      <a:ext uri="{FF2B5EF4-FFF2-40B4-BE49-F238E27FC236}">
                        <a16:creationId xmlns:a16="http://schemas.microsoft.com/office/drawing/2014/main" id="{97BD41BC-B7B9-7FEC-BBF2-B6972C2A7ACC}"/>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557;p40">
                  <a:extLst>
                    <a:ext uri="{FF2B5EF4-FFF2-40B4-BE49-F238E27FC236}">
                      <a16:creationId xmlns:a16="http://schemas.microsoft.com/office/drawing/2014/main" id="{73A2E046-7BBE-3105-B61F-5432D404E7A7}"/>
                    </a:ext>
                  </a:extLst>
                </p:cNvPr>
                <p:cNvGrpSpPr/>
                <p:nvPr/>
              </p:nvGrpSpPr>
              <p:grpSpPr>
                <a:xfrm>
                  <a:off x="584533" y="95963"/>
                  <a:ext cx="473483" cy="453403"/>
                  <a:chOff x="2038491" y="-937756"/>
                  <a:chExt cx="904284" cy="865933"/>
                </a:xfrm>
              </p:grpSpPr>
              <p:grpSp>
                <p:nvGrpSpPr>
                  <p:cNvPr id="36" name="Google Shape;1558;p40">
                    <a:extLst>
                      <a:ext uri="{FF2B5EF4-FFF2-40B4-BE49-F238E27FC236}">
                        <a16:creationId xmlns:a16="http://schemas.microsoft.com/office/drawing/2014/main" id="{EA2CC9B4-DA51-499B-DE05-D2790FF5CFE9}"/>
                      </a:ext>
                    </a:extLst>
                  </p:cNvPr>
                  <p:cNvGrpSpPr/>
                  <p:nvPr/>
                </p:nvGrpSpPr>
                <p:grpSpPr>
                  <a:xfrm>
                    <a:off x="2096570" y="-863491"/>
                    <a:ext cx="717621" cy="717392"/>
                    <a:chOff x="1483457" y="3953671"/>
                    <a:chExt cx="717621" cy="717392"/>
                  </a:xfrm>
                </p:grpSpPr>
                <p:sp>
                  <p:nvSpPr>
                    <p:cNvPr id="38" name="Google Shape;1559;p40">
                      <a:extLst>
                        <a:ext uri="{FF2B5EF4-FFF2-40B4-BE49-F238E27FC236}">
                          <a16:creationId xmlns:a16="http://schemas.microsoft.com/office/drawing/2014/main" id="{0738DC06-1EA7-4C6C-6E88-866FF9657074}"/>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60;p40">
                      <a:extLst>
                        <a:ext uri="{FF2B5EF4-FFF2-40B4-BE49-F238E27FC236}">
                          <a16:creationId xmlns:a16="http://schemas.microsoft.com/office/drawing/2014/main" id="{F53A288D-8C5B-778D-782C-A2FAE7A08D9A}"/>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61;p40">
                      <a:extLst>
                        <a:ext uri="{FF2B5EF4-FFF2-40B4-BE49-F238E27FC236}">
                          <a16:creationId xmlns:a16="http://schemas.microsoft.com/office/drawing/2014/main" id="{CE178B83-19F2-8E49-DAC1-E136945C7FC5}"/>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62;p40">
                      <a:extLst>
                        <a:ext uri="{FF2B5EF4-FFF2-40B4-BE49-F238E27FC236}">
                          <a16:creationId xmlns:a16="http://schemas.microsoft.com/office/drawing/2014/main" id="{880F070B-34D1-C04F-D600-BBC4A6893B09}"/>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63;p40">
                      <a:extLst>
                        <a:ext uri="{FF2B5EF4-FFF2-40B4-BE49-F238E27FC236}">
                          <a16:creationId xmlns:a16="http://schemas.microsoft.com/office/drawing/2014/main" id="{E3EA3AA6-63DE-4669-44E6-92A7107C8C99}"/>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1564;p40">
                    <a:extLst>
                      <a:ext uri="{FF2B5EF4-FFF2-40B4-BE49-F238E27FC236}">
                        <a16:creationId xmlns:a16="http://schemas.microsoft.com/office/drawing/2014/main" id="{6912E8DD-520A-1EA6-A815-1905A0C5A217}"/>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565;p40">
                  <a:extLst>
                    <a:ext uri="{FF2B5EF4-FFF2-40B4-BE49-F238E27FC236}">
                      <a16:creationId xmlns:a16="http://schemas.microsoft.com/office/drawing/2014/main" id="{AFED6348-DDC1-3F73-8462-514A96146FAD}"/>
                    </a:ext>
                  </a:extLst>
                </p:cNvPr>
                <p:cNvGrpSpPr/>
                <p:nvPr/>
              </p:nvGrpSpPr>
              <p:grpSpPr>
                <a:xfrm>
                  <a:off x="530445" y="481913"/>
                  <a:ext cx="473483" cy="453403"/>
                  <a:chOff x="2038491" y="-937756"/>
                  <a:chExt cx="904284" cy="865933"/>
                </a:xfrm>
              </p:grpSpPr>
              <p:grpSp>
                <p:nvGrpSpPr>
                  <p:cNvPr id="29" name="Google Shape;1566;p40">
                    <a:extLst>
                      <a:ext uri="{FF2B5EF4-FFF2-40B4-BE49-F238E27FC236}">
                        <a16:creationId xmlns:a16="http://schemas.microsoft.com/office/drawing/2014/main" id="{20CB8CE0-B9CB-314C-F36D-87CC98C2F0FB}"/>
                      </a:ext>
                    </a:extLst>
                  </p:cNvPr>
                  <p:cNvGrpSpPr/>
                  <p:nvPr/>
                </p:nvGrpSpPr>
                <p:grpSpPr>
                  <a:xfrm>
                    <a:off x="2096570" y="-863491"/>
                    <a:ext cx="717621" cy="717392"/>
                    <a:chOff x="1483457" y="3953671"/>
                    <a:chExt cx="717621" cy="717392"/>
                  </a:xfrm>
                </p:grpSpPr>
                <p:sp>
                  <p:nvSpPr>
                    <p:cNvPr id="31" name="Google Shape;1567;p40">
                      <a:extLst>
                        <a:ext uri="{FF2B5EF4-FFF2-40B4-BE49-F238E27FC236}">
                          <a16:creationId xmlns:a16="http://schemas.microsoft.com/office/drawing/2014/main" id="{69296A46-2435-8EB8-8F3D-3248B5B9FC4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68;p40">
                      <a:extLst>
                        <a:ext uri="{FF2B5EF4-FFF2-40B4-BE49-F238E27FC236}">
                          <a16:creationId xmlns:a16="http://schemas.microsoft.com/office/drawing/2014/main" id="{3BAEFB19-07E2-1E77-8A2A-B2D15684E94C}"/>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69;p40">
                      <a:extLst>
                        <a:ext uri="{FF2B5EF4-FFF2-40B4-BE49-F238E27FC236}">
                          <a16:creationId xmlns:a16="http://schemas.microsoft.com/office/drawing/2014/main" id="{B78C0107-DEC0-DB57-FCFB-7427B1C7BC0E}"/>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70;p40">
                      <a:extLst>
                        <a:ext uri="{FF2B5EF4-FFF2-40B4-BE49-F238E27FC236}">
                          <a16:creationId xmlns:a16="http://schemas.microsoft.com/office/drawing/2014/main" id="{8BB22D7E-9E4C-3F7E-B4AB-D798013DBD48}"/>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71;p40">
                      <a:extLst>
                        <a:ext uri="{FF2B5EF4-FFF2-40B4-BE49-F238E27FC236}">
                          <a16:creationId xmlns:a16="http://schemas.microsoft.com/office/drawing/2014/main" id="{5A8915B8-37DD-B2DE-5E11-79FC58DB2052}"/>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1572;p40">
                    <a:extLst>
                      <a:ext uri="{FF2B5EF4-FFF2-40B4-BE49-F238E27FC236}">
                        <a16:creationId xmlns:a16="http://schemas.microsoft.com/office/drawing/2014/main" id="{995EAE15-3886-6645-AF3A-97F1665092E7}"/>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573;p40">
                  <a:extLst>
                    <a:ext uri="{FF2B5EF4-FFF2-40B4-BE49-F238E27FC236}">
                      <a16:creationId xmlns:a16="http://schemas.microsoft.com/office/drawing/2014/main" id="{40C0665B-E9FA-DFAB-DB39-778E61E265B5}"/>
                    </a:ext>
                  </a:extLst>
                </p:cNvPr>
                <p:cNvGrpSpPr/>
                <p:nvPr/>
              </p:nvGrpSpPr>
              <p:grpSpPr>
                <a:xfrm>
                  <a:off x="874020" y="312788"/>
                  <a:ext cx="473483" cy="453403"/>
                  <a:chOff x="2038491" y="-937756"/>
                  <a:chExt cx="904284" cy="865933"/>
                </a:xfrm>
              </p:grpSpPr>
              <p:grpSp>
                <p:nvGrpSpPr>
                  <p:cNvPr id="22" name="Google Shape;1574;p40">
                    <a:extLst>
                      <a:ext uri="{FF2B5EF4-FFF2-40B4-BE49-F238E27FC236}">
                        <a16:creationId xmlns:a16="http://schemas.microsoft.com/office/drawing/2014/main" id="{C376E0B5-A203-042A-92E6-13AF9141F25C}"/>
                      </a:ext>
                    </a:extLst>
                  </p:cNvPr>
                  <p:cNvGrpSpPr/>
                  <p:nvPr/>
                </p:nvGrpSpPr>
                <p:grpSpPr>
                  <a:xfrm>
                    <a:off x="2096570" y="-863491"/>
                    <a:ext cx="717621" cy="717392"/>
                    <a:chOff x="1483457" y="3953671"/>
                    <a:chExt cx="717621" cy="717392"/>
                  </a:xfrm>
                </p:grpSpPr>
                <p:sp>
                  <p:nvSpPr>
                    <p:cNvPr id="24" name="Google Shape;1575;p40">
                      <a:extLst>
                        <a:ext uri="{FF2B5EF4-FFF2-40B4-BE49-F238E27FC236}">
                          <a16:creationId xmlns:a16="http://schemas.microsoft.com/office/drawing/2014/main" id="{03FC2019-EED7-1C48-12EA-27E0D1FF9215}"/>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76;p40">
                      <a:extLst>
                        <a:ext uri="{FF2B5EF4-FFF2-40B4-BE49-F238E27FC236}">
                          <a16:creationId xmlns:a16="http://schemas.microsoft.com/office/drawing/2014/main" id="{89D1C5C1-BC82-FC85-75F6-1C0AB1CC540C}"/>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77;p40">
                      <a:extLst>
                        <a:ext uri="{FF2B5EF4-FFF2-40B4-BE49-F238E27FC236}">
                          <a16:creationId xmlns:a16="http://schemas.microsoft.com/office/drawing/2014/main" id="{0794BA14-EDE5-4268-89FC-D9330041B5AF}"/>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78;p40">
                      <a:extLst>
                        <a:ext uri="{FF2B5EF4-FFF2-40B4-BE49-F238E27FC236}">
                          <a16:creationId xmlns:a16="http://schemas.microsoft.com/office/drawing/2014/main" id="{9FE37DA0-A2AD-F246-40D7-49E38E7B6073}"/>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79;p40">
                      <a:extLst>
                        <a:ext uri="{FF2B5EF4-FFF2-40B4-BE49-F238E27FC236}">
                          <a16:creationId xmlns:a16="http://schemas.microsoft.com/office/drawing/2014/main" id="{5C830C3C-B6E2-CE5F-DFF8-ED010A21F640}"/>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1580;p40">
                    <a:extLst>
                      <a:ext uri="{FF2B5EF4-FFF2-40B4-BE49-F238E27FC236}">
                        <a16:creationId xmlns:a16="http://schemas.microsoft.com/office/drawing/2014/main" id="{8678E354-609E-82F6-191A-802A565EABEB}"/>
                      </a:ext>
                    </a:extLst>
                  </p:cNvPr>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oogle Shape;1581;p40">
                <a:extLst>
                  <a:ext uri="{FF2B5EF4-FFF2-40B4-BE49-F238E27FC236}">
                    <a16:creationId xmlns:a16="http://schemas.microsoft.com/office/drawing/2014/main" id="{E3D38CC2-6476-0BB9-97DB-41458EA1A9DA}"/>
                  </a:ext>
                </a:extLst>
              </p:cNvPr>
              <p:cNvGrpSpPr/>
              <p:nvPr/>
            </p:nvGrpSpPr>
            <p:grpSpPr>
              <a:xfrm rot="-7479050">
                <a:off x="-2051246" y="-1642948"/>
                <a:ext cx="4889863" cy="3931229"/>
                <a:chOff x="7103825" y="-713112"/>
                <a:chExt cx="3785226" cy="3043150"/>
              </a:xfrm>
            </p:grpSpPr>
            <p:sp>
              <p:nvSpPr>
                <p:cNvPr id="16" name="Google Shape;1582;p40">
                  <a:extLst>
                    <a:ext uri="{FF2B5EF4-FFF2-40B4-BE49-F238E27FC236}">
                      <a16:creationId xmlns:a16="http://schemas.microsoft.com/office/drawing/2014/main" id="{82F55C97-5067-98CD-D6B9-60983B1B7218}"/>
                    </a:ext>
                  </a:extLst>
                </p:cNvPr>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583;p40">
                  <a:extLst>
                    <a:ext uri="{FF2B5EF4-FFF2-40B4-BE49-F238E27FC236}">
                      <a16:creationId xmlns:a16="http://schemas.microsoft.com/office/drawing/2014/main" id="{EBCFC40F-5199-B0DE-2700-8C28BD5AE1B5}"/>
                    </a:ext>
                  </a:extLst>
                </p:cNvPr>
                <p:cNvPicPr preferRelativeResize="0"/>
                <p:nvPr/>
              </p:nvPicPr>
              <p:blipFill rotWithShape="1">
                <a:blip r:embed="rId4">
                  <a:alphaModFix/>
                </a:blip>
                <a:srcRect t="17657" b="17663"/>
                <a:stretch/>
              </p:blipFill>
              <p:spPr>
                <a:xfrm>
                  <a:off x="7103825" y="-713112"/>
                  <a:ext cx="3785226" cy="2888974"/>
                </a:xfrm>
                <a:prstGeom prst="rect">
                  <a:avLst/>
                </a:prstGeom>
                <a:noFill/>
                <a:ln>
                  <a:noFill/>
                </a:ln>
              </p:spPr>
            </p:pic>
          </p:grpSp>
          <p:grpSp>
            <p:nvGrpSpPr>
              <p:cNvPr id="13" name="Google Shape;1584;p40">
                <a:extLst>
                  <a:ext uri="{FF2B5EF4-FFF2-40B4-BE49-F238E27FC236}">
                    <a16:creationId xmlns:a16="http://schemas.microsoft.com/office/drawing/2014/main" id="{910666C1-7769-A60F-4C38-4DC898234A3F}"/>
                  </a:ext>
                </a:extLst>
              </p:cNvPr>
              <p:cNvGrpSpPr/>
              <p:nvPr/>
            </p:nvGrpSpPr>
            <p:grpSpPr>
              <a:xfrm>
                <a:off x="-640220" y="-2653973"/>
                <a:ext cx="6191222" cy="6191222"/>
                <a:chOff x="-640220" y="-2502423"/>
                <a:chExt cx="6191222" cy="6191222"/>
              </a:xfrm>
            </p:grpSpPr>
            <p:sp>
              <p:nvSpPr>
                <p:cNvPr id="14" name="Google Shape;1585;p40">
                  <a:extLst>
                    <a:ext uri="{FF2B5EF4-FFF2-40B4-BE49-F238E27FC236}">
                      <a16:creationId xmlns:a16="http://schemas.microsoft.com/office/drawing/2014/main" id="{3CBCC9B4-9F93-9626-6984-51834CAC545D}"/>
                    </a:ext>
                  </a:extLst>
                </p:cNvPr>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86;p40">
                  <a:extLst>
                    <a:ext uri="{FF2B5EF4-FFF2-40B4-BE49-F238E27FC236}">
                      <a16:creationId xmlns:a16="http://schemas.microsoft.com/office/drawing/2014/main" id="{F7A2A26A-462E-74D9-240E-C315D1C19A88}"/>
                    </a:ext>
                  </a:extLst>
                </p:cNvPr>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1587;p40">
              <a:extLst>
                <a:ext uri="{FF2B5EF4-FFF2-40B4-BE49-F238E27FC236}">
                  <a16:creationId xmlns:a16="http://schemas.microsoft.com/office/drawing/2014/main" id="{434DDE13-C840-E112-15FC-0D4D9FD35030}"/>
                </a:ext>
              </a:extLst>
            </p:cNvPr>
            <p:cNvGrpSpPr/>
            <p:nvPr/>
          </p:nvGrpSpPr>
          <p:grpSpPr>
            <a:xfrm>
              <a:off x="-12" y="-195650"/>
              <a:ext cx="439200" cy="439100"/>
              <a:chOff x="1101075" y="2142375"/>
              <a:chExt cx="439200" cy="439100"/>
            </a:xfrm>
          </p:grpSpPr>
          <p:sp>
            <p:nvSpPr>
              <p:cNvPr id="9" name="Google Shape;1588;p40">
                <a:extLst>
                  <a:ext uri="{FF2B5EF4-FFF2-40B4-BE49-F238E27FC236}">
                    <a16:creationId xmlns:a16="http://schemas.microsoft.com/office/drawing/2014/main" id="{3C0793B1-4EB0-5CEC-9E3C-C0476F7C18FA}"/>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89;p40">
                <a:extLst>
                  <a:ext uri="{FF2B5EF4-FFF2-40B4-BE49-F238E27FC236}">
                    <a16:creationId xmlns:a16="http://schemas.microsoft.com/office/drawing/2014/main" id="{EE979D81-944B-9D0C-EBAF-4D21F45CCA31}"/>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46" name="Google Shape;1746;p44"/>
          <p:cNvSpPr txBox="1">
            <a:spLocks noGrp="1"/>
          </p:cNvSpPr>
          <p:nvPr>
            <p:ph type="title"/>
          </p:nvPr>
        </p:nvSpPr>
        <p:spPr>
          <a:xfrm>
            <a:off x="720000" y="445025"/>
            <a:ext cx="616327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Brand Transaction Analysis</a:t>
            </a:r>
            <a:endParaRPr dirty="0"/>
          </a:p>
        </p:txBody>
      </p:sp>
      <p:sp>
        <p:nvSpPr>
          <p:cNvPr id="3" name="TextBox 2">
            <a:extLst>
              <a:ext uri="{FF2B5EF4-FFF2-40B4-BE49-F238E27FC236}">
                <a16:creationId xmlns:a16="http://schemas.microsoft.com/office/drawing/2014/main" id="{95BB0F5A-6F73-8B19-8FAA-6363F00F38F7}"/>
              </a:ext>
            </a:extLst>
          </p:cNvPr>
          <p:cNvSpPr txBox="1"/>
          <p:nvPr/>
        </p:nvSpPr>
        <p:spPr>
          <a:xfrm>
            <a:off x="720000" y="920079"/>
            <a:ext cx="7704000" cy="1200329"/>
          </a:xfrm>
          <a:prstGeom prst="rect">
            <a:avLst/>
          </a:prstGeom>
          <a:noFill/>
        </p:spPr>
        <p:txBody>
          <a:bodyPr wrap="square">
            <a:spAutoFit/>
          </a:bodyPr>
          <a:lstStyle/>
          <a:p>
            <a:pPr algn="just"/>
            <a:r>
              <a:rPr lang="en-US" sz="1200" b="1" dirty="0">
                <a:solidFill>
                  <a:schemeClr val="accent1"/>
                </a:solidFill>
                <a:latin typeface="Poppins" panose="00000500000000000000" pitchFamily="2" charset="0"/>
                <a:cs typeface="Poppins" panose="00000500000000000000" pitchFamily="2" charset="0"/>
              </a:rPr>
              <a:t>Understanding the transaction value distribution among major tech brands </a:t>
            </a:r>
            <a:r>
              <a:rPr lang="en-US" sz="1200" dirty="0">
                <a:latin typeface="Poppins" panose="00000500000000000000" pitchFamily="2" charset="0"/>
                <a:cs typeface="Poppins" panose="00000500000000000000" pitchFamily="2" charset="0"/>
              </a:rPr>
              <a:t>such as Samsung, Apple, Sony, Huawei, and Lenovo is </a:t>
            </a:r>
            <a:r>
              <a:rPr lang="en-US" sz="1200" b="1" dirty="0">
                <a:solidFill>
                  <a:schemeClr val="accent1"/>
                </a:solidFill>
                <a:latin typeface="Poppins" panose="00000500000000000000" pitchFamily="2" charset="0"/>
                <a:cs typeface="Poppins" panose="00000500000000000000" pitchFamily="2" charset="0"/>
              </a:rPr>
              <a:t>essential for identifying market trends </a:t>
            </a:r>
            <a:r>
              <a:rPr lang="en-US" sz="1200" dirty="0">
                <a:latin typeface="Poppins" panose="00000500000000000000" pitchFamily="2" charset="0"/>
                <a:cs typeface="Poppins" panose="00000500000000000000" pitchFamily="2" charset="0"/>
              </a:rPr>
              <a:t>and </a:t>
            </a:r>
            <a:r>
              <a:rPr lang="en-US" sz="1200" b="1" dirty="0">
                <a:solidFill>
                  <a:schemeClr val="accent1"/>
                </a:solidFill>
                <a:latin typeface="Poppins" panose="00000500000000000000" pitchFamily="2" charset="0"/>
                <a:cs typeface="Poppins" panose="00000500000000000000" pitchFamily="2" charset="0"/>
              </a:rPr>
              <a:t>optimizing sales strategies</a:t>
            </a:r>
            <a:r>
              <a:rPr lang="en-US" sz="1200" dirty="0">
                <a:latin typeface="Poppins" panose="00000500000000000000" pitchFamily="2" charset="0"/>
                <a:cs typeface="Poppins" panose="00000500000000000000" pitchFamily="2" charset="0"/>
              </a:rPr>
              <a:t>. The challenge lies in accurately categorizing products under their respective brands and calculating their financial impact. By utilizing a CASE WHEN statement, we can systematically classify products, ensuring precise brand identification and a more effective analysis of their transaction values.</a:t>
            </a:r>
          </a:p>
        </p:txBody>
      </p:sp>
      <p:sp>
        <p:nvSpPr>
          <p:cNvPr id="4" name="Google Shape;1637;p41">
            <a:extLst>
              <a:ext uri="{FF2B5EF4-FFF2-40B4-BE49-F238E27FC236}">
                <a16:creationId xmlns:a16="http://schemas.microsoft.com/office/drawing/2014/main" id="{FF0141A8-6194-F082-1126-99FAEF5D1C04}"/>
              </a:ext>
            </a:extLst>
          </p:cNvPr>
          <p:cNvSpPr txBox="1">
            <a:spLocks/>
          </p:cNvSpPr>
          <p:nvPr/>
        </p:nvSpPr>
        <p:spPr>
          <a:xfrm>
            <a:off x="1374073" y="2261678"/>
            <a:ext cx="6395853" cy="2112615"/>
          </a:xfrm>
          <a:prstGeom prst="rect">
            <a:avLst/>
          </a:prstGeom>
          <a:solidFill>
            <a:schemeClr val="bg2">
              <a:lumMod val="20000"/>
              <a:lumOff val="80000"/>
              <a:alpha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 sz="1200" b="1" dirty="0">
                <a:solidFill>
                  <a:schemeClr val="bg2"/>
                </a:solidFill>
                <a:latin typeface="IBM Plex Mono" panose="020B0509050203000203" pitchFamily="49" charset="0"/>
              </a:rPr>
              <a:t>Approach:</a:t>
            </a:r>
          </a:p>
          <a:p>
            <a:pPr indent="-457200" algn="just"/>
            <a:r>
              <a:rPr lang="en-US" sz="1100" dirty="0"/>
              <a:t>To address this challenge, the analysis follows these steps:</a:t>
            </a:r>
          </a:p>
          <a:p>
            <a:pPr marL="284163" indent="-228600" algn="just">
              <a:buSzPct val="99000"/>
              <a:buFont typeface="Courier New" panose="02070309020205020404" pitchFamily="49" charset="0"/>
              <a:buChar char="o"/>
            </a:pPr>
            <a:r>
              <a:rPr lang="en-US" sz="1100" b="1" dirty="0"/>
              <a:t>Identifying</a:t>
            </a:r>
            <a:r>
              <a:rPr lang="en-US" sz="1100" dirty="0"/>
              <a:t> </a:t>
            </a:r>
            <a:r>
              <a:rPr lang="en-US" sz="1100" b="1" dirty="0"/>
              <a:t>product</a:t>
            </a:r>
            <a:r>
              <a:rPr lang="en-US" sz="1100" dirty="0"/>
              <a:t> </a:t>
            </a:r>
            <a:r>
              <a:rPr lang="en-US" sz="1100" b="1" dirty="0"/>
              <a:t>distribution</a:t>
            </a:r>
            <a:r>
              <a:rPr lang="en-US" sz="1100" dirty="0"/>
              <a:t> by category to understand where each brand has a significant presence.</a:t>
            </a:r>
          </a:p>
          <a:p>
            <a:pPr marL="284163" indent="-228600" algn="just">
              <a:buSzPct val="99000"/>
              <a:buFont typeface="Courier New" panose="02070309020205020404" pitchFamily="49" charset="0"/>
              <a:buChar char="o"/>
            </a:pPr>
            <a:r>
              <a:rPr lang="en-US" sz="1100" b="1" dirty="0"/>
              <a:t>Filtering and mapping product names </a:t>
            </a:r>
            <a:r>
              <a:rPr lang="en-US" sz="1100" dirty="0"/>
              <a:t>to ensure correct brand classification.</a:t>
            </a:r>
          </a:p>
          <a:p>
            <a:pPr marL="284163" indent="-228600" algn="just">
              <a:buSzPct val="99000"/>
              <a:buFont typeface="Courier New" panose="02070309020205020404" pitchFamily="49" charset="0"/>
              <a:buChar char="o"/>
            </a:pPr>
            <a:r>
              <a:rPr lang="en-US" sz="1100" b="1" dirty="0"/>
              <a:t>Calculating transaction values </a:t>
            </a:r>
            <a:r>
              <a:rPr lang="en-US" sz="1100" dirty="0"/>
              <a:t>for each brand to determine their market impact.</a:t>
            </a:r>
          </a:p>
          <a:p>
            <a:pPr marL="284163" indent="-228600" algn="just">
              <a:buSzPct val="99000"/>
              <a:buFont typeface="Courier New" panose="02070309020205020404" pitchFamily="49" charset="0"/>
              <a:buChar char="o"/>
            </a:pPr>
            <a:r>
              <a:rPr lang="en-US" sz="1100" b="1" dirty="0"/>
              <a:t>Deriving insights and forming strategic recommendations </a:t>
            </a:r>
            <a:r>
              <a:rPr lang="en-US" sz="1100" dirty="0"/>
              <a:t>based on the findings. </a:t>
            </a:r>
          </a:p>
          <a:p>
            <a:pPr marL="55563" indent="0" algn="just">
              <a:buSzPct val="99000"/>
            </a:pPr>
            <a:endParaRPr lang="en-US" sz="1100" dirty="0"/>
          </a:p>
          <a:p>
            <a:pPr marL="55563" indent="0" algn="just">
              <a:buSzPct val="99000"/>
            </a:pPr>
            <a:r>
              <a:rPr lang="en-US" sz="1100" dirty="0"/>
              <a:t>By following this approach, we minimize data misclassification and ensure meaningful interpretations that support decision-making.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3">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2018;p49">
            <a:extLst>
              <a:ext uri="{FF2B5EF4-FFF2-40B4-BE49-F238E27FC236}">
                <a16:creationId xmlns:a16="http://schemas.microsoft.com/office/drawing/2014/main" id="{FE175E9D-0908-A8B5-7B69-9EFD20A12076}"/>
              </a:ext>
            </a:extLst>
          </p:cNvPr>
          <p:cNvGrpSpPr/>
          <p:nvPr/>
        </p:nvGrpSpPr>
        <p:grpSpPr>
          <a:xfrm>
            <a:off x="27535" y="513700"/>
            <a:ext cx="8345533" cy="178965"/>
            <a:chOff x="774450" y="3019701"/>
            <a:chExt cx="5944442" cy="134100"/>
          </a:xfrm>
        </p:grpSpPr>
        <p:sp>
          <p:nvSpPr>
            <p:cNvPr id="7" name="Google Shape;2019;p49">
              <a:extLst>
                <a:ext uri="{FF2B5EF4-FFF2-40B4-BE49-F238E27FC236}">
                  <a16:creationId xmlns:a16="http://schemas.microsoft.com/office/drawing/2014/main" id="{2AB5D22D-1358-A6A4-18A0-7E289157F494}"/>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2020;p49">
              <a:extLst>
                <a:ext uri="{FF2B5EF4-FFF2-40B4-BE49-F238E27FC236}">
                  <a16:creationId xmlns:a16="http://schemas.microsoft.com/office/drawing/2014/main" id="{BA13910F-4CA7-41DD-D6B3-2ACFBF088090}"/>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9" name="Google Shape;2021;p49">
              <a:extLst>
                <a:ext uri="{FF2B5EF4-FFF2-40B4-BE49-F238E27FC236}">
                  <a16:creationId xmlns:a16="http://schemas.microsoft.com/office/drawing/2014/main" id="{7752B12D-D0F6-A2FE-0BC4-A30F53FD9FF2}"/>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746;p44">
            <a:extLst>
              <a:ext uri="{FF2B5EF4-FFF2-40B4-BE49-F238E27FC236}">
                <a16:creationId xmlns:a16="http://schemas.microsoft.com/office/drawing/2014/main" id="{A0199E3B-3378-E7D2-5F21-367142BD6BF1}"/>
              </a:ext>
            </a:extLst>
          </p:cNvPr>
          <p:cNvSpPr txBox="1">
            <a:spLocks noGrp="1"/>
          </p:cNvSpPr>
          <p:nvPr>
            <p:ph type="title"/>
          </p:nvPr>
        </p:nvSpPr>
        <p:spPr>
          <a:xfrm>
            <a:off x="175428" y="136017"/>
            <a:ext cx="853799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Step 1: Identifying Brand Presence Across Categories</a:t>
            </a:r>
            <a:endParaRPr sz="2000" dirty="0"/>
          </a:p>
        </p:txBody>
      </p:sp>
      <p:sp>
        <p:nvSpPr>
          <p:cNvPr id="11" name="Google Shape;1637;p41">
            <a:extLst>
              <a:ext uri="{FF2B5EF4-FFF2-40B4-BE49-F238E27FC236}">
                <a16:creationId xmlns:a16="http://schemas.microsoft.com/office/drawing/2014/main" id="{CCC7E8D9-CA9A-CCCF-61DE-7610166D460D}"/>
              </a:ext>
            </a:extLst>
          </p:cNvPr>
          <p:cNvSpPr txBox="1">
            <a:spLocks/>
          </p:cNvSpPr>
          <p:nvPr/>
        </p:nvSpPr>
        <p:spPr>
          <a:xfrm>
            <a:off x="258978" y="782147"/>
            <a:ext cx="3132000" cy="1358814"/>
          </a:xfrm>
          <a:prstGeom prst="rect">
            <a:avLst/>
          </a:prstGeom>
          <a:solidFill>
            <a:schemeClr val="bg2">
              <a:lumMod val="20000"/>
              <a:lumOff val="80000"/>
              <a:alpha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 sz="1200" b="1" dirty="0">
                <a:solidFill>
                  <a:schemeClr val="bg2"/>
                </a:solidFill>
                <a:latin typeface="IBM Plex Mono" panose="020B0509050203000203" pitchFamily="49" charset="0"/>
              </a:rPr>
              <a:t>Approach:</a:t>
            </a:r>
          </a:p>
          <a:p>
            <a:pPr marL="0" indent="0" algn="just"/>
            <a:r>
              <a:rPr lang="en-US" sz="1100" dirty="0"/>
              <a:t>The first step involves determining which product categories contain items from Samsung, Apple, Sony, Huawei, and Lenovo. This ensures that only relevant products contribute to the brand analysis.</a:t>
            </a:r>
          </a:p>
        </p:txBody>
      </p:sp>
      <p:pic>
        <p:nvPicPr>
          <p:cNvPr id="13" name="Picture 12">
            <a:extLst>
              <a:ext uri="{FF2B5EF4-FFF2-40B4-BE49-F238E27FC236}">
                <a16:creationId xmlns:a16="http://schemas.microsoft.com/office/drawing/2014/main" id="{17411106-EC24-0F4C-D7AC-112A5E3038FD}"/>
              </a:ext>
            </a:extLst>
          </p:cNvPr>
          <p:cNvPicPr>
            <a:picLocks noChangeAspect="1"/>
          </p:cNvPicPr>
          <p:nvPr/>
        </p:nvPicPr>
        <p:blipFill>
          <a:blip r:embed="rId4"/>
          <a:stretch>
            <a:fillRect/>
          </a:stretch>
        </p:blipFill>
        <p:spPr>
          <a:xfrm>
            <a:off x="258979" y="2365494"/>
            <a:ext cx="3132000" cy="1358815"/>
          </a:xfrm>
          <a:prstGeom prst="rect">
            <a:avLst/>
          </a:prstGeom>
        </p:spPr>
      </p:pic>
      <p:pic>
        <p:nvPicPr>
          <p:cNvPr id="15" name="Picture 14">
            <a:extLst>
              <a:ext uri="{FF2B5EF4-FFF2-40B4-BE49-F238E27FC236}">
                <a16:creationId xmlns:a16="http://schemas.microsoft.com/office/drawing/2014/main" id="{73BB7A00-EA63-FF06-CD9B-537ADDEEEBA3}"/>
              </a:ext>
            </a:extLst>
          </p:cNvPr>
          <p:cNvPicPr>
            <a:picLocks noChangeAspect="1"/>
          </p:cNvPicPr>
          <p:nvPr/>
        </p:nvPicPr>
        <p:blipFill>
          <a:blip r:embed="rId5"/>
          <a:stretch>
            <a:fillRect/>
          </a:stretch>
        </p:blipFill>
        <p:spPr>
          <a:xfrm>
            <a:off x="3619109" y="781785"/>
            <a:ext cx="4988006" cy="2942007"/>
          </a:xfrm>
          <a:prstGeom prst="rect">
            <a:avLst/>
          </a:prstGeom>
        </p:spPr>
      </p:pic>
      <p:sp>
        <p:nvSpPr>
          <p:cNvPr id="16" name="TextBox 15">
            <a:extLst>
              <a:ext uri="{FF2B5EF4-FFF2-40B4-BE49-F238E27FC236}">
                <a16:creationId xmlns:a16="http://schemas.microsoft.com/office/drawing/2014/main" id="{AC02A289-5E8F-8CFD-61CB-C6255E15EFF4}"/>
              </a:ext>
            </a:extLst>
          </p:cNvPr>
          <p:cNvSpPr txBox="1"/>
          <p:nvPr/>
        </p:nvSpPr>
        <p:spPr>
          <a:xfrm>
            <a:off x="1442055" y="4231383"/>
            <a:ext cx="5372197" cy="400110"/>
          </a:xfrm>
          <a:prstGeom prst="rect">
            <a:avLst/>
          </a:prstGeom>
          <a:solidFill>
            <a:schemeClr val="accent3">
              <a:lumMod val="85000"/>
              <a:alpha val="50000"/>
            </a:schemeClr>
          </a:solidFill>
        </p:spPr>
        <p:txBody>
          <a:bodyPr wrap="square">
            <a:spAutoFit/>
          </a:bodyPr>
          <a:lstStyle/>
          <a:p>
            <a:pPr algn="just"/>
            <a:r>
              <a:rPr lang="en-US" sz="1000" dirty="0">
                <a:latin typeface="Poppins" panose="00000500000000000000" pitchFamily="2" charset="0"/>
                <a:cs typeface="Poppins" panose="00000500000000000000" pitchFamily="2" charset="0"/>
              </a:rPr>
              <a:t>Analysis revealed that these brands are primarily fall under the categories of ‘Appliances’, ‘Computing’, ‘Entertainment’, ‘Home &amp; Living’, and ‘Mobiles &amp; Tablets’.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5">
          <a:extLst>
            <a:ext uri="{FF2B5EF4-FFF2-40B4-BE49-F238E27FC236}">
              <a16:creationId xmlns:a16="http://schemas.microsoft.com/office/drawing/2014/main" id="{B079FC86-6A3B-2E1D-91F3-2F2464A86376}"/>
            </a:ext>
          </a:extLst>
        </p:cNvPr>
        <p:cNvGrpSpPr/>
        <p:nvPr/>
      </p:nvGrpSpPr>
      <p:grpSpPr>
        <a:xfrm>
          <a:off x="0" y="0"/>
          <a:ext cx="0" cy="0"/>
          <a:chOff x="0" y="0"/>
          <a:chExt cx="0" cy="0"/>
        </a:xfrm>
      </p:grpSpPr>
      <p:grpSp>
        <p:nvGrpSpPr>
          <p:cNvPr id="1590" name="Google Shape;1590;p40">
            <a:extLst>
              <a:ext uri="{FF2B5EF4-FFF2-40B4-BE49-F238E27FC236}">
                <a16:creationId xmlns:a16="http://schemas.microsoft.com/office/drawing/2014/main" id="{FD23375A-AD80-8F43-C513-A2509A627186}"/>
              </a:ext>
            </a:extLst>
          </p:cNvPr>
          <p:cNvGrpSpPr/>
          <p:nvPr/>
        </p:nvGrpSpPr>
        <p:grpSpPr>
          <a:xfrm>
            <a:off x="4605344" y="2412775"/>
            <a:ext cx="5765856" cy="4103650"/>
            <a:chOff x="4452944" y="2184175"/>
            <a:chExt cx="5765856" cy="4103650"/>
          </a:xfrm>
        </p:grpSpPr>
        <p:pic>
          <p:nvPicPr>
            <p:cNvPr id="1591" name="Google Shape;1591;p40">
              <a:extLst>
                <a:ext uri="{FF2B5EF4-FFF2-40B4-BE49-F238E27FC236}">
                  <a16:creationId xmlns:a16="http://schemas.microsoft.com/office/drawing/2014/main" id="{A3B9FC58-325F-A693-F593-96D178377226}"/>
                </a:ext>
              </a:extLst>
            </p:cNvPr>
            <p:cNvPicPr preferRelativeResize="0"/>
            <p:nvPr/>
          </p:nvPicPr>
          <p:blipFill rotWithShape="1">
            <a:blip r:embed="rId3">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a:extLst>
                <a:ext uri="{FF2B5EF4-FFF2-40B4-BE49-F238E27FC236}">
                  <a16:creationId xmlns:a16="http://schemas.microsoft.com/office/drawing/2014/main" id="{E8A97DE1-11D6-57A4-90E8-E4D02E9F36D7}"/>
                </a:ext>
              </a:extLst>
            </p:cNvPr>
            <p:cNvGrpSpPr/>
            <p:nvPr/>
          </p:nvGrpSpPr>
          <p:grpSpPr>
            <a:xfrm rot="-5400000" flipH="1">
              <a:off x="8074852" y="4089881"/>
              <a:ext cx="1478405" cy="1186772"/>
              <a:chOff x="7945225" y="4302000"/>
              <a:chExt cx="904666" cy="726121"/>
            </a:xfrm>
          </p:grpSpPr>
          <p:sp>
            <p:nvSpPr>
              <p:cNvPr id="1593" name="Google Shape;1593;p40">
                <a:extLst>
                  <a:ext uri="{FF2B5EF4-FFF2-40B4-BE49-F238E27FC236}">
                    <a16:creationId xmlns:a16="http://schemas.microsoft.com/office/drawing/2014/main" id="{2CD1B120-114F-297B-93D2-1369850C8403}"/>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a:extLst>
                  <a:ext uri="{FF2B5EF4-FFF2-40B4-BE49-F238E27FC236}">
                    <a16:creationId xmlns:a16="http://schemas.microsoft.com/office/drawing/2014/main" id="{C5951F37-2522-9989-5439-B18188A49207}"/>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a:extLst>
                  <a:ext uri="{FF2B5EF4-FFF2-40B4-BE49-F238E27FC236}">
                    <a16:creationId xmlns:a16="http://schemas.microsoft.com/office/drawing/2014/main" id="{96ECE1C7-EBDB-7B78-67D3-DCB94C14E26F}"/>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a:extLst>
                <a:ext uri="{FF2B5EF4-FFF2-40B4-BE49-F238E27FC236}">
                  <a16:creationId xmlns:a16="http://schemas.microsoft.com/office/drawing/2014/main" id="{62A89405-FA87-4024-027A-46BC3446493A}"/>
                </a:ext>
              </a:extLst>
            </p:cNvPr>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a:extLst>
                <a:ext uri="{FF2B5EF4-FFF2-40B4-BE49-F238E27FC236}">
                  <a16:creationId xmlns:a16="http://schemas.microsoft.com/office/drawing/2014/main" id="{B428B4F1-B1E3-1D3A-AD9A-AB4C936D1CD2}"/>
                </a:ext>
              </a:extLst>
            </p:cNvPr>
            <p:cNvGrpSpPr/>
            <p:nvPr/>
          </p:nvGrpSpPr>
          <p:grpSpPr>
            <a:xfrm rot="-5400000" flipH="1">
              <a:off x="7140078" y="3883230"/>
              <a:ext cx="134004" cy="134004"/>
              <a:chOff x="8356813" y="1074288"/>
              <a:chExt cx="351900" cy="351900"/>
            </a:xfrm>
          </p:grpSpPr>
          <p:sp>
            <p:nvSpPr>
              <p:cNvPr id="1598" name="Google Shape;1598;p40">
                <a:extLst>
                  <a:ext uri="{FF2B5EF4-FFF2-40B4-BE49-F238E27FC236}">
                    <a16:creationId xmlns:a16="http://schemas.microsoft.com/office/drawing/2014/main" id="{FA141BF0-B7CD-08CC-ACEC-C12DE7C5681D}"/>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a:extLst>
                  <a:ext uri="{FF2B5EF4-FFF2-40B4-BE49-F238E27FC236}">
                    <a16:creationId xmlns:a16="http://schemas.microsoft.com/office/drawing/2014/main" id="{40A65E02-7251-536F-69D1-E2B6B10A70DA}"/>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a:extLst>
                <a:ext uri="{FF2B5EF4-FFF2-40B4-BE49-F238E27FC236}">
                  <a16:creationId xmlns:a16="http://schemas.microsoft.com/office/drawing/2014/main" id="{AC5364FC-D7DE-106D-F578-36A9346F5E8F}"/>
                </a:ext>
              </a:extLst>
            </p:cNvPr>
            <p:cNvGrpSpPr/>
            <p:nvPr/>
          </p:nvGrpSpPr>
          <p:grpSpPr>
            <a:xfrm rot="-5400000" flipH="1">
              <a:off x="6766253" y="3499155"/>
              <a:ext cx="134004" cy="134004"/>
              <a:chOff x="8356813" y="1074288"/>
              <a:chExt cx="351900" cy="351900"/>
            </a:xfrm>
          </p:grpSpPr>
          <p:sp>
            <p:nvSpPr>
              <p:cNvPr id="1601" name="Google Shape;1601;p40">
                <a:extLst>
                  <a:ext uri="{FF2B5EF4-FFF2-40B4-BE49-F238E27FC236}">
                    <a16:creationId xmlns:a16="http://schemas.microsoft.com/office/drawing/2014/main" id="{E7D7632E-5D59-9D07-3536-21487FEBB914}"/>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a:extLst>
                  <a:ext uri="{FF2B5EF4-FFF2-40B4-BE49-F238E27FC236}">
                    <a16:creationId xmlns:a16="http://schemas.microsoft.com/office/drawing/2014/main" id="{B5FA1612-F85D-ECF0-904D-A09540BD50FA}"/>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a:extLst>
                <a:ext uri="{FF2B5EF4-FFF2-40B4-BE49-F238E27FC236}">
                  <a16:creationId xmlns:a16="http://schemas.microsoft.com/office/drawing/2014/main" id="{47962597-C177-4071-0119-0F549FCCB9E2}"/>
                </a:ext>
              </a:extLst>
            </p:cNvPr>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a:extLst>
                <a:ext uri="{FF2B5EF4-FFF2-40B4-BE49-F238E27FC236}">
                  <a16:creationId xmlns:a16="http://schemas.microsoft.com/office/drawing/2014/main" id="{0FB98CB1-6818-DE79-0483-7F00A29E21B8}"/>
                </a:ext>
              </a:extLst>
            </p:cNvPr>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a:extLst>
                <a:ext uri="{FF2B5EF4-FFF2-40B4-BE49-F238E27FC236}">
                  <a16:creationId xmlns:a16="http://schemas.microsoft.com/office/drawing/2014/main" id="{C872EF8F-DEDE-16BC-35EF-85AE9F126AD0}"/>
                </a:ext>
              </a:extLst>
            </p:cNvPr>
            <p:cNvGrpSpPr/>
            <p:nvPr/>
          </p:nvGrpSpPr>
          <p:grpSpPr>
            <a:xfrm rot="-5400000" flipH="1">
              <a:off x="7404606" y="3451356"/>
              <a:ext cx="582050" cy="582425"/>
              <a:chOff x="959750" y="3039275"/>
              <a:chExt cx="582050" cy="582425"/>
            </a:xfrm>
          </p:grpSpPr>
          <p:sp>
            <p:nvSpPr>
              <p:cNvPr id="1606" name="Google Shape;1606;p40">
                <a:extLst>
                  <a:ext uri="{FF2B5EF4-FFF2-40B4-BE49-F238E27FC236}">
                    <a16:creationId xmlns:a16="http://schemas.microsoft.com/office/drawing/2014/main" id="{D46F3B34-847E-5E5C-3204-2E26CCFBEC31}"/>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a:extLst>
                  <a:ext uri="{FF2B5EF4-FFF2-40B4-BE49-F238E27FC236}">
                    <a16:creationId xmlns:a16="http://schemas.microsoft.com/office/drawing/2014/main" id="{88FEC0F0-EA50-84F3-0D4A-49C04BFDE3EB}"/>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a:extLst>
                  <a:ext uri="{FF2B5EF4-FFF2-40B4-BE49-F238E27FC236}">
                    <a16:creationId xmlns:a16="http://schemas.microsoft.com/office/drawing/2014/main" id="{0ABE2ADF-27C9-AD9C-3750-C17604D7F70D}"/>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a:extLst>
                  <a:ext uri="{FF2B5EF4-FFF2-40B4-BE49-F238E27FC236}">
                    <a16:creationId xmlns:a16="http://schemas.microsoft.com/office/drawing/2014/main" id="{348DF76E-8356-19C6-EE9A-4776C5B5BFBB}"/>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a:extLst>
                  <a:ext uri="{FF2B5EF4-FFF2-40B4-BE49-F238E27FC236}">
                    <a16:creationId xmlns:a16="http://schemas.microsoft.com/office/drawing/2014/main" id="{319271EB-6F50-C0B8-1C37-5A422720BAC3}"/>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a:extLst>
                  <a:ext uri="{FF2B5EF4-FFF2-40B4-BE49-F238E27FC236}">
                    <a16:creationId xmlns:a16="http://schemas.microsoft.com/office/drawing/2014/main" id="{F7D244DC-A9DD-5876-7B0C-7D3800C82C05}"/>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a:extLst>
                  <a:ext uri="{FF2B5EF4-FFF2-40B4-BE49-F238E27FC236}">
                    <a16:creationId xmlns:a16="http://schemas.microsoft.com/office/drawing/2014/main" id="{18170FA9-3EB1-2C61-5940-D6A8E9FEA449}"/>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a:extLst>
                <a:ext uri="{FF2B5EF4-FFF2-40B4-BE49-F238E27FC236}">
                  <a16:creationId xmlns:a16="http://schemas.microsoft.com/office/drawing/2014/main" id="{E90E8F2B-07E4-6B92-8D3A-C1C3491FB31B}"/>
                </a:ext>
              </a:extLst>
            </p:cNvPr>
            <p:cNvGrpSpPr/>
            <p:nvPr/>
          </p:nvGrpSpPr>
          <p:grpSpPr>
            <a:xfrm rot="-5400000" flipH="1">
              <a:off x="7237650" y="4201057"/>
              <a:ext cx="699928" cy="1651024"/>
              <a:chOff x="8337812" y="3492483"/>
              <a:chExt cx="699928" cy="1651024"/>
            </a:xfrm>
          </p:grpSpPr>
          <p:sp>
            <p:nvSpPr>
              <p:cNvPr id="1614" name="Google Shape;1614;p40">
                <a:extLst>
                  <a:ext uri="{FF2B5EF4-FFF2-40B4-BE49-F238E27FC236}">
                    <a16:creationId xmlns:a16="http://schemas.microsoft.com/office/drawing/2014/main" id="{15465D23-4F41-6831-4D14-1E1FF396C2E6}"/>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a:extLst>
                  <a:ext uri="{FF2B5EF4-FFF2-40B4-BE49-F238E27FC236}">
                    <a16:creationId xmlns:a16="http://schemas.microsoft.com/office/drawing/2014/main" id="{7842CFB7-0C24-ADE2-ED34-94B83081A31D}"/>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a:extLst>
                  <a:ext uri="{FF2B5EF4-FFF2-40B4-BE49-F238E27FC236}">
                    <a16:creationId xmlns:a16="http://schemas.microsoft.com/office/drawing/2014/main" id="{D971C028-AB79-4CEE-31B9-3E1D51332038}"/>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a:extLst>
                <a:ext uri="{FF2B5EF4-FFF2-40B4-BE49-F238E27FC236}">
                  <a16:creationId xmlns:a16="http://schemas.microsoft.com/office/drawing/2014/main" id="{507D4D41-470F-0475-1FD7-93FA0F619007}"/>
                </a:ext>
              </a:extLst>
            </p:cNvPr>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a:extLst>
                <a:ext uri="{FF2B5EF4-FFF2-40B4-BE49-F238E27FC236}">
                  <a16:creationId xmlns:a16="http://schemas.microsoft.com/office/drawing/2014/main" id="{BAD48B90-7FF3-11FD-5113-156CFF28435E}"/>
                </a:ext>
              </a:extLst>
            </p:cNvPr>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a:extLst>
                <a:ext uri="{FF2B5EF4-FFF2-40B4-BE49-F238E27FC236}">
                  <a16:creationId xmlns:a16="http://schemas.microsoft.com/office/drawing/2014/main" id="{CA1BAEB2-7163-2A94-D46E-BD77EA4F63CE}"/>
                </a:ext>
              </a:extLst>
            </p:cNvPr>
            <p:cNvGrpSpPr/>
            <p:nvPr/>
          </p:nvGrpSpPr>
          <p:grpSpPr>
            <a:xfrm rot="-5400000" flipH="1">
              <a:off x="5819578" y="4727817"/>
              <a:ext cx="134004" cy="134004"/>
              <a:chOff x="8356813" y="1074288"/>
              <a:chExt cx="351900" cy="351900"/>
            </a:xfrm>
          </p:grpSpPr>
          <p:sp>
            <p:nvSpPr>
              <p:cNvPr id="1620" name="Google Shape;1620;p40">
                <a:extLst>
                  <a:ext uri="{FF2B5EF4-FFF2-40B4-BE49-F238E27FC236}">
                    <a16:creationId xmlns:a16="http://schemas.microsoft.com/office/drawing/2014/main" id="{17DA3426-DA3E-E6E1-8917-AC2034AC0CC4}"/>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a:extLst>
                  <a:ext uri="{FF2B5EF4-FFF2-40B4-BE49-F238E27FC236}">
                    <a16:creationId xmlns:a16="http://schemas.microsoft.com/office/drawing/2014/main" id="{940CFD56-DC27-B297-7BC2-36FB746032B8}"/>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a:extLst>
              <a:ext uri="{FF2B5EF4-FFF2-40B4-BE49-F238E27FC236}">
                <a16:creationId xmlns:a16="http://schemas.microsoft.com/office/drawing/2014/main" id="{6DDF35B1-BC9C-3456-CBAB-833CD82227E1}"/>
              </a:ext>
            </a:extLst>
          </p:cNvPr>
          <p:cNvGrpSpPr/>
          <p:nvPr/>
        </p:nvGrpSpPr>
        <p:grpSpPr>
          <a:xfrm rot="-5400000" flipH="1">
            <a:off x="8904403" y="2929792"/>
            <a:ext cx="134004" cy="134004"/>
            <a:chOff x="8356813" y="1074288"/>
            <a:chExt cx="351900" cy="351900"/>
          </a:xfrm>
        </p:grpSpPr>
        <p:sp>
          <p:nvSpPr>
            <p:cNvPr id="1625" name="Google Shape;1625;p40">
              <a:extLst>
                <a:ext uri="{FF2B5EF4-FFF2-40B4-BE49-F238E27FC236}">
                  <a16:creationId xmlns:a16="http://schemas.microsoft.com/office/drawing/2014/main" id="{437CA7F8-7393-FF82-F66C-FAE3D6EE207C}"/>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a:extLst>
                <a:ext uri="{FF2B5EF4-FFF2-40B4-BE49-F238E27FC236}">
                  <a16:creationId xmlns:a16="http://schemas.microsoft.com/office/drawing/2014/main" id="{A6BF4A1D-748B-A295-4C86-F8401B3A93C9}"/>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2018;p49">
            <a:extLst>
              <a:ext uri="{FF2B5EF4-FFF2-40B4-BE49-F238E27FC236}">
                <a16:creationId xmlns:a16="http://schemas.microsoft.com/office/drawing/2014/main" id="{2FEE4E64-4C5A-6CF4-6391-3B4ED719BA58}"/>
              </a:ext>
            </a:extLst>
          </p:cNvPr>
          <p:cNvGrpSpPr/>
          <p:nvPr/>
        </p:nvGrpSpPr>
        <p:grpSpPr>
          <a:xfrm>
            <a:off x="27536" y="513701"/>
            <a:ext cx="5409438" cy="116002"/>
            <a:chOff x="774450" y="3019701"/>
            <a:chExt cx="5944442" cy="134100"/>
          </a:xfrm>
        </p:grpSpPr>
        <p:sp>
          <p:nvSpPr>
            <p:cNvPr id="7" name="Google Shape;2019;p49">
              <a:extLst>
                <a:ext uri="{FF2B5EF4-FFF2-40B4-BE49-F238E27FC236}">
                  <a16:creationId xmlns:a16="http://schemas.microsoft.com/office/drawing/2014/main" id="{CA0A909C-2186-EE3B-634E-713D37DAE315}"/>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2020;p49">
              <a:extLst>
                <a:ext uri="{FF2B5EF4-FFF2-40B4-BE49-F238E27FC236}">
                  <a16:creationId xmlns:a16="http://schemas.microsoft.com/office/drawing/2014/main" id="{A882EB8A-A446-BB57-FBE0-0740DACF42BB}"/>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9" name="Google Shape;2021;p49">
              <a:extLst>
                <a:ext uri="{FF2B5EF4-FFF2-40B4-BE49-F238E27FC236}">
                  <a16:creationId xmlns:a16="http://schemas.microsoft.com/office/drawing/2014/main" id="{9D7BECD3-1051-4F47-52CF-20580C082F4B}"/>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746;p44">
            <a:extLst>
              <a:ext uri="{FF2B5EF4-FFF2-40B4-BE49-F238E27FC236}">
                <a16:creationId xmlns:a16="http://schemas.microsoft.com/office/drawing/2014/main" id="{04EA62FD-AF9E-340F-7AD5-DA466FFB2D50}"/>
              </a:ext>
            </a:extLst>
          </p:cNvPr>
          <p:cNvSpPr txBox="1">
            <a:spLocks noGrp="1"/>
          </p:cNvSpPr>
          <p:nvPr>
            <p:ph type="title"/>
          </p:nvPr>
        </p:nvSpPr>
        <p:spPr>
          <a:xfrm>
            <a:off x="175428" y="136017"/>
            <a:ext cx="853799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Step 2: Identifying Key Products</a:t>
            </a:r>
          </a:p>
        </p:txBody>
      </p:sp>
      <p:sp>
        <p:nvSpPr>
          <p:cNvPr id="11" name="Google Shape;1637;p41">
            <a:extLst>
              <a:ext uri="{FF2B5EF4-FFF2-40B4-BE49-F238E27FC236}">
                <a16:creationId xmlns:a16="http://schemas.microsoft.com/office/drawing/2014/main" id="{1340F8F5-330A-1B6E-26BE-3D27AD0A9ECA}"/>
              </a:ext>
            </a:extLst>
          </p:cNvPr>
          <p:cNvSpPr txBox="1">
            <a:spLocks/>
          </p:cNvSpPr>
          <p:nvPr/>
        </p:nvSpPr>
        <p:spPr>
          <a:xfrm>
            <a:off x="5527082" y="842324"/>
            <a:ext cx="3132000" cy="1446332"/>
          </a:xfrm>
          <a:prstGeom prst="rect">
            <a:avLst/>
          </a:prstGeom>
          <a:solidFill>
            <a:schemeClr val="bg2">
              <a:lumMod val="20000"/>
              <a:lumOff val="80000"/>
              <a:alpha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 sz="1200" b="1" dirty="0">
                <a:solidFill>
                  <a:schemeClr val="bg2"/>
                </a:solidFill>
                <a:latin typeface="IBM Plex Mono" panose="020B0509050203000203" pitchFamily="49" charset="0"/>
              </a:rPr>
              <a:t>Approach:</a:t>
            </a:r>
          </a:p>
          <a:p>
            <a:pPr marL="0" indent="0" algn="just"/>
            <a:r>
              <a:rPr lang="en-US" sz="1000" dirty="0"/>
              <a:t>After determining category-level distribution, the next step is to ensure precise brand-product mapping. This involves identifying specific product names commonly associated with each brand to prevent misclassification.</a:t>
            </a:r>
          </a:p>
        </p:txBody>
      </p:sp>
      <p:sp>
        <p:nvSpPr>
          <p:cNvPr id="16" name="TextBox 15">
            <a:extLst>
              <a:ext uri="{FF2B5EF4-FFF2-40B4-BE49-F238E27FC236}">
                <a16:creationId xmlns:a16="http://schemas.microsoft.com/office/drawing/2014/main" id="{4E250789-6DE9-1D5C-BCF0-4C421B7FF635}"/>
              </a:ext>
            </a:extLst>
          </p:cNvPr>
          <p:cNvSpPr txBox="1"/>
          <p:nvPr/>
        </p:nvSpPr>
        <p:spPr>
          <a:xfrm>
            <a:off x="5560011" y="2584184"/>
            <a:ext cx="3066141" cy="1169551"/>
          </a:xfrm>
          <a:prstGeom prst="rect">
            <a:avLst/>
          </a:prstGeom>
          <a:solidFill>
            <a:schemeClr val="accent3">
              <a:lumMod val="85000"/>
              <a:alpha val="50000"/>
            </a:schemeClr>
          </a:solidFill>
        </p:spPr>
        <p:txBody>
          <a:bodyPr wrap="square">
            <a:spAutoFit/>
          </a:bodyPr>
          <a:lstStyle/>
          <a:p>
            <a:pPr algn="just"/>
            <a:r>
              <a:rPr lang="en-US" sz="1000" dirty="0">
                <a:latin typeface="Poppins" panose="00000500000000000000" pitchFamily="2" charset="0"/>
                <a:cs typeface="Poppins" panose="00000500000000000000" pitchFamily="2" charset="0"/>
              </a:rPr>
              <a:t>This step refines the analysis by ensuring only relevant products contribute to a brand’s total transaction value. It eliminates ambiguity in cases where products might have similar names across brands, ensuring that transaction calculations are brand-specific and accurate.</a:t>
            </a:r>
          </a:p>
        </p:txBody>
      </p:sp>
      <p:graphicFrame>
        <p:nvGraphicFramePr>
          <p:cNvPr id="2" name="Table 1">
            <a:extLst>
              <a:ext uri="{FF2B5EF4-FFF2-40B4-BE49-F238E27FC236}">
                <a16:creationId xmlns:a16="http://schemas.microsoft.com/office/drawing/2014/main" id="{ED580170-214E-ED89-5ABA-8CC0D6F55534}"/>
              </a:ext>
            </a:extLst>
          </p:cNvPr>
          <p:cNvGraphicFramePr>
            <a:graphicFrameLocks noGrp="1"/>
          </p:cNvGraphicFramePr>
          <p:nvPr>
            <p:extLst>
              <p:ext uri="{D42A27DB-BD31-4B8C-83A1-F6EECF244321}">
                <p14:modId xmlns:p14="http://schemas.microsoft.com/office/powerpoint/2010/main" val="464987538"/>
              </p:ext>
            </p:extLst>
          </p:nvPr>
        </p:nvGraphicFramePr>
        <p:xfrm>
          <a:off x="276235" y="823993"/>
          <a:ext cx="5029200" cy="1463040"/>
        </p:xfrm>
        <a:graphic>
          <a:graphicData uri="http://schemas.openxmlformats.org/drawingml/2006/table">
            <a:tbl>
              <a:tblPr firstRow="1" bandRow="1">
                <a:tableStyleId>{5940675A-B579-460E-94D1-54222C63F5DA}</a:tableStyleId>
              </a:tblPr>
              <a:tblGrid>
                <a:gridCol w="1314381">
                  <a:extLst>
                    <a:ext uri="{9D8B030D-6E8A-4147-A177-3AD203B41FA5}">
                      <a16:colId xmlns:a16="http://schemas.microsoft.com/office/drawing/2014/main" val="1306545750"/>
                    </a:ext>
                  </a:extLst>
                </a:gridCol>
                <a:gridCol w="824301">
                  <a:extLst>
                    <a:ext uri="{9D8B030D-6E8A-4147-A177-3AD203B41FA5}">
                      <a16:colId xmlns:a16="http://schemas.microsoft.com/office/drawing/2014/main" val="1456030031"/>
                    </a:ext>
                  </a:extLst>
                </a:gridCol>
                <a:gridCol w="666064">
                  <a:extLst>
                    <a:ext uri="{9D8B030D-6E8A-4147-A177-3AD203B41FA5}">
                      <a16:colId xmlns:a16="http://schemas.microsoft.com/office/drawing/2014/main" val="176191073"/>
                    </a:ext>
                  </a:extLst>
                </a:gridCol>
                <a:gridCol w="666064">
                  <a:extLst>
                    <a:ext uri="{9D8B030D-6E8A-4147-A177-3AD203B41FA5}">
                      <a16:colId xmlns:a16="http://schemas.microsoft.com/office/drawing/2014/main" val="1190098823"/>
                    </a:ext>
                  </a:extLst>
                </a:gridCol>
                <a:gridCol w="772774">
                  <a:extLst>
                    <a:ext uri="{9D8B030D-6E8A-4147-A177-3AD203B41FA5}">
                      <a16:colId xmlns:a16="http://schemas.microsoft.com/office/drawing/2014/main" val="2797128872"/>
                    </a:ext>
                  </a:extLst>
                </a:gridCol>
                <a:gridCol w="785616">
                  <a:extLst>
                    <a:ext uri="{9D8B030D-6E8A-4147-A177-3AD203B41FA5}">
                      <a16:colId xmlns:a16="http://schemas.microsoft.com/office/drawing/2014/main" val="2370656238"/>
                    </a:ext>
                  </a:extLst>
                </a:gridCol>
              </a:tblGrid>
              <a:tr h="228600">
                <a:tc>
                  <a:txBody>
                    <a:bodyPr/>
                    <a:lstStyle/>
                    <a:p>
                      <a:pPr algn="ctr"/>
                      <a:r>
                        <a:rPr lang="en-US" sz="1000" b="1" dirty="0">
                          <a:latin typeface="Poppins" panose="00000500000000000000" pitchFamily="2" charset="0"/>
                          <a:cs typeface="Poppins" panose="00000500000000000000" pitchFamily="2" charset="0"/>
                        </a:rPr>
                        <a:t>Category</a:t>
                      </a:r>
                    </a:p>
                  </a:txBody>
                  <a:tcPr anchor="ctr">
                    <a:solidFill>
                      <a:schemeClr val="tx2">
                        <a:lumMod val="20000"/>
                        <a:lumOff val="80000"/>
                        <a:alpha val="50000"/>
                      </a:schemeClr>
                    </a:solidFill>
                  </a:tcPr>
                </a:tc>
                <a:tc>
                  <a:txBody>
                    <a:bodyPr/>
                    <a:lstStyle/>
                    <a:p>
                      <a:pPr algn="ctr"/>
                      <a:r>
                        <a:rPr lang="en-US" sz="1000" b="1" dirty="0">
                          <a:latin typeface="Poppins" panose="00000500000000000000" pitchFamily="2" charset="0"/>
                          <a:cs typeface="Poppins" panose="00000500000000000000" pitchFamily="2" charset="0"/>
                        </a:rPr>
                        <a:t>Samsung</a:t>
                      </a:r>
                    </a:p>
                  </a:txBody>
                  <a:tcPr anchor="ctr">
                    <a:solidFill>
                      <a:schemeClr val="tx2">
                        <a:lumMod val="20000"/>
                        <a:lumOff val="80000"/>
                        <a:alpha val="50000"/>
                      </a:schemeClr>
                    </a:solidFill>
                  </a:tcPr>
                </a:tc>
                <a:tc>
                  <a:txBody>
                    <a:bodyPr/>
                    <a:lstStyle/>
                    <a:p>
                      <a:pPr algn="ctr"/>
                      <a:r>
                        <a:rPr lang="en-US" sz="1000" b="1" dirty="0">
                          <a:latin typeface="Poppins" panose="00000500000000000000" pitchFamily="2" charset="0"/>
                          <a:cs typeface="Poppins" panose="00000500000000000000" pitchFamily="2" charset="0"/>
                        </a:rPr>
                        <a:t>Apple</a:t>
                      </a:r>
                    </a:p>
                  </a:txBody>
                  <a:tcPr anchor="ctr">
                    <a:solidFill>
                      <a:schemeClr val="tx2">
                        <a:lumMod val="20000"/>
                        <a:lumOff val="80000"/>
                        <a:alpha val="50000"/>
                      </a:schemeClr>
                    </a:solidFill>
                  </a:tcPr>
                </a:tc>
                <a:tc>
                  <a:txBody>
                    <a:bodyPr/>
                    <a:lstStyle/>
                    <a:p>
                      <a:pPr algn="ctr"/>
                      <a:r>
                        <a:rPr lang="en-US" sz="1000" b="1" dirty="0">
                          <a:latin typeface="Poppins" panose="00000500000000000000" pitchFamily="2" charset="0"/>
                          <a:cs typeface="Poppins" panose="00000500000000000000" pitchFamily="2" charset="0"/>
                        </a:rPr>
                        <a:t>Sony</a:t>
                      </a:r>
                    </a:p>
                  </a:txBody>
                  <a:tcPr anchor="ctr">
                    <a:solidFill>
                      <a:schemeClr val="tx2">
                        <a:lumMod val="20000"/>
                        <a:lumOff val="80000"/>
                        <a:alpha val="50000"/>
                      </a:schemeClr>
                    </a:solidFill>
                  </a:tcPr>
                </a:tc>
                <a:tc>
                  <a:txBody>
                    <a:bodyPr/>
                    <a:lstStyle/>
                    <a:p>
                      <a:pPr algn="ctr"/>
                      <a:r>
                        <a:rPr lang="en-US" sz="1000" b="1" dirty="0">
                          <a:latin typeface="Poppins" panose="00000500000000000000" pitchFamily="2" charset="0"/>
                          <a:cs typeface="Poppins" panose="00000500000000000000" pitchFamily="2" charset="0"/>
                        </a:rPr>
                        <a:t>Huawei</a:t>
                      </a:r>
                    </a:p>
                  </a:txBody>
                  <a:tcPr anchor="ctr">
                    <a:solidFill>
                      <a:schemeClr val="tx2">
                        <a:lumMod val="20000"/>
                        <a:lumOff val="80000"/>
                        <a:alpha val="50000"/>
                      </a:schemeClr>
                    </a:solidFill>
                  </a:tcPr>
                </a:tc>
                <a:tc>
                  <a:txBody>
                    <a:bodyPr/>
                    <a:lstStyle/>
                    <a:p>
                      <a:pPr algn="ctr"/>
                      <a:r>
                        <a:rPr lang="en-US" sz="1000" b="1" dirty="0">
                          <a:latin typeface="Poppins" panose="00000500000000000000" pitchFamily="2" charset="0"/>
                          <a:cs typeface="Poppins" panose="00000500000000000000" pitchFamily="2" charset="0"/>
                        </a:rPr>
                        <a:t>Lenovo</a:t>
                      </a:r>
                    </a:p>
                  </a:txBody>
                  <a:tcPr anchor="ctr">
                    <a:solidFill>
                      <a:schemeClr val="tx2">
                        <a:lumMod val="20000"/>
                        <a:lumOff val="80000"/>
                        <a:alpha val="50000"/>
                      </a:schemeClr>
                    </a:solidFill>
                  </a:tcPr>
                </a:tc>
                <a:extLst>
                  <a:ext uri="{0D108BD9-81ED-4DB2-BD59-A6C34878D82A}">
                    <a16:rowId xmlns:a16="http://schemas.microsoft.com/office/drawing/2014/main" val="2613535637"/>
                  </a:ext>
                </a:extLst>
              </a:tr>
              <a:tr h="228600">
                <a:tc>
                  <a:txBody>
                    <a:bodyPr/>
                    <a:lstStyle/>
                    <a:p>
                      <a:pPr algn="ctr"/>
                      <a:r>
                        <a:rPr lang="en-US" sz="1000" dirty="0">
                          <a:latin typeface="Poppins" panose="00000500000000000000" pitchFamily="2" charset="0"/>
                          <a:cs typeface="Poppins" panose="00000500000000000000" pitchFamily="2" charset="0"/>
                        </a:rPr>
                        <a:t>Appliances</a:t>
                      </a:r>
                    </a:p>
                  </a:txBody>
                  <a:tcPr anchor="ctr">
                    <a:solidFill>
                      <a:schemeClr val="tx2">
                        <a:lumMod val="20000"/>
                        <a:lumOff val="80000"/>
                        <a:alpha val="50000"/>
                      </a:schemeClr>
                    </a:solidFill>
                  </a:tcPr>
                </a:tc>
                <a:tc>
                  <a:txBody>
                    <a:bodyPr/>
                    <a:lstStyle/>
                    <a:p>
                      <a:pPr algn="ctr"/>
                      <a:r>
                        <a:rPr lang="en-US" sz="1000" dirty="0">
                          <a:latin typeface="Poppins" panose="00000500000000000000" pitchFamily="2" charset="0"/>
                          <a:cs typeface="Poppins" panose="00000500000000000000" pitchFamily="2" charset="0"/>
                        </a:rPr>
                        <a:t>√</a:t>
                      </a:r>
                    </a:p>
                  </a:txBody>
                  <a:tcPr anchor="ctr">
                    <a:solidFill>
                      <a:schemeClr val="tx2">
                        <a:lumMod val="20000"/>
                        <a:lumOff val="80000"/>
                        <a:alpha val="50000"/>
                      </a:schemeClr>
                    </a:solidFill>
                  </a:tcPr>
                </a:tc>
                <a:tc>
                  <a:txBody>
                    <a:bodyPr/>
                    <a:lstStyle/>
                    <a:p>
                      <a:pPr algn="ctr"/>
                      <a:endParaRPr lang="en-US" sz="1000" dirty="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tc>
                  <a:txBody>
                    <a:bodyPr/>
                    <a:lstStyle/>
                    <a:p>
                      <a:pPr algn="ctr"/>
                      <a:endParaRPr lang="en-US" sz="100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tc>
                  <a:txBody>
                    <a:bodyPr/>
                    <a:lstStyle/>
                    <a:p>
                      <a:pPr algn="ctr"/>
                      <a:endParaRPr lang="en-US" sz="100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tc>
                  <a:txBody>
                    <a:bodyPr/>
                    <a:lstStyle/>
                    <a:p>
                      <a:pPr algn="ctr"/>
                      <a:endParaRPr lang="en-US" sz="1000" dirty="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extLst>
                  <a:ext uri="{0D108BD9-81ED-4DB2-BD59-A6C34878D82A}">
                    <a16:rowId xmlns:a16="http://schemas.microsoft.com/office/drawing/2014/main" val="1672386675"/>
                  </a:ext>
                </a:extLst>
              </a:tr>
              <a:tr h="228600">
                <a:tc>
                  <a:txBody>
                    <a:bodyPr/>
                    <a:lstStyle/>
                    <a:p>
                      <a:pPr algn="ctr"/>
                      <a:r>
                        <a:rPr lang="en-US" sz="1000" dirty="0">
                          <a:latin typeface="Poppins" panose="00000500000000000000" pitchFamily="2" charset="0"/>
                          <a:cs typeface="Poppins" panose="00000500000000000000" pitchFamily="2" charset="0"/>
                        </a:rPr>
                        <a:t>Computing</a:t>
                      </a:r>
                    </a:p>
                  </a:txBody>
                  <a:tcPr anchor="ctr">
                    <a:solidFill>
                      <a:schemeClr val="tx2">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Poppins" panose="00000500000000000000" pitchFamily="2" charset="0"/>
                          <a:cs typeface="Poppins" panose="00000500000000000000" pitchFamily="2" charset="0"/>
                        </a:rPr>
                        <a:t>√</a:t>
                      </a:r>
                    </a:p>
                  </a:txBody>
                  <a:tcPr anchor="ctr">
                    <a:solidFill>
                      <a:schemeClr val="tx2">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Poppins" panose="00000500000000000000" pitchFamily="2" charset="0"/>
                          <a:cs typeface="Poppins" panose="00000500000000000000" pitchFamily="2" charset="0"/>
                        </a:rPr>
                        <a:t>√</a:t>
                      </a:r>
                    </a:p>
                  </a:txBody>
                  <a:tcPr anchor="ctr">
                    <a:solidFill>
                      <a:schemeClr val="tx2">
                        <a:lumMod val="20000"/>
                        <a:lumOff val="80000"/>
                        <a:alpha val="50000"/>
                      </a:schemeClr>
                    </a:solidFill>
                  </a:tcPr>
                </a:tc>
                <a:tc>
                  <a:txBody>
                    <a:bodyPr/>
                    <a:lstStyle/>
                    <a:p>
                      <a:pPr algn="ctr"/>
                      <a:endParaRPr lang="en-US" sz="1000" dirty="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tc>
                  <a:txBody>
                    <a:bodyPr/>
                    <a:lstStyle/>
                    <a:p>
                      <a:pPr algn="ctr"/>
                      <a:endParaRPr lang="en-US" sz="1000" dirty="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Poppins" panose="00000500000000000000" pitchFamily="2" charset="0"/>
                          <a:cs typeface="Poppins" panose="00000500000000000000" pitchFamily="2" charset="0"/>
                        </a:rPr>
                        <a:t>√</a:t>
                      </a:r>
                    </a:p>
                  </a:txBody>
                  <a:tcPr anchor="ctr">
                    <a:solidFill>
                      <a:schemeClr val="tx2">
                        <a:lumMod val="20000"/>
                        <a:lumOff val="80000"/>
                        <a:alpha val="50000"/>
                      </a:schemeClr>
                    </a:solidFill>
                  </a:tcPr>
                </a:tc>
                <a:extLst>
                  <a:ext uri="{0D108BD9-81ED-4DB2-BD59-A6C34878D82A}">
                    <a16:rowId xmlns:a16="http://schemas.microsoft.com/office/drawing/2014/main" val="1066392161"/>
                  </a:ext>
                </a:extLst>
              </a:tr>
              <a:tr h="228600">
                <a:tc>
                  <a:txBody>
                    <a:bodyPr/>
                    <a:lstStyle/>
                    <a:p>
                      <a:pPr algn="ctr"/>
                      <a:r>
                        <a:rPr lang="en-US" sz="1000" dirty="0">
                          <a:latin typeface="Poppins" panose="00000500000000000000" pitchFamily="2" charset="0"/>
                          <a:cs typeface="Poppins" panose="00000500000000000000" pitchFamily="2" charset="0"/>
                        </a:rPr>
                        <a:t>Entertainment</a:t>
                      </a:r>
                    </a:p>
                  </a:txBody>
                  <a:tcPr anchor="ctr">
                    <a:solidFill>
                      <a:schemeClr val="tx2">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Poppins" panose="00000500000000000000" pitchFamily="2" charset="0"/>
                          <a:cs typeface="Poppins" panose="00000500000000000000" pitchFamily="2" charset="0"/>
                        </a:rPr>
                        <a:t>√</a:t>
                      </a:r>
                    </a:p>
                  </a:txBody>
                  <a:tcPr anchor="ctr">
                    <a:solidFill>
                      <a:schemeClr val="tx2">
                        <a:lumMod val="20000"/>
                        <a:lumOff val="80000"/>
                        <a:alpha val="50000"/>
                      </a:schemeClr>
                    </a:solidFill>
                  </a:tcPr>
                </a:tc>
                <a:tc>
                  <a:txBody>
                    <a:bodyPr/>
                    <a:lstStyle/>
                    <a:p>
                      <a:pPr algn="ctr"/>
                      <a:endParaRPr lang="en-US" sz="100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Poppins" panose="00000500000000000000" pitchFamily="2" charset="0"/>
                          <a:cs typeface="Poppins" panose="00000500000000000000" pitchFamily="2" charset="0"/>
                        </a:rPr>
                        <a:t>√</a:t>
                      </a:r>
                    </a:p>
                  </a:txBody>
                  <a:tcPr anchor="ctr">
                    <a:solidFill>
                      <a:schemeClr val="tx2">
                        <a:lumMod val="20000"/>
                        <a:lumOff val="80000"/>
                        <a:alpha val="50000"/>
                      </a:schemeClr>
                    </a:solidFill>
                  </a:tcPr>
                </a:tc>
                <a:tc>
                  <a:txBody>
                    <a:bodyPr/>
                    <a:lstStyle/>
                    <a:p>
                      <a:pPr algn="ctr"/>
                      <a:endParaRPr lang="en-US" sz="100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tc>
                  <a:txBody>
                    <a:bodyPr/>
                    <a:lstStyle/>
                    <a:p>
                      <a:pPr algn="ctr"/>
                      <a:endParaRPr lang="en-US" sz="1000" dirty="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extLst>
                  <a:ext uri="{0D108BD9-81ED-4DB2-BD59-A6C34878D82A}">
                    <a16:rowId xmlns:a16="http://schemas.microsoft.com/office/drawing/2014/main" val="1827106983"/>
                  </a:ext>
                </a:extLst>
              </a:tr>
              <a:tr h="228600">
                <a:tc>
                  <a:txBody>
                    <a:bodyPr/>
                    <a:lstStyle/>
                    <a:p>
                      <a:pPr algn="ctr"/>
                      <a:r>
                        <a:rPr lang="en-US" sz="1000" dirty="0">
                          <a:latin typeface="Poppins" panose="00000500000000000000" pitchFamily="2" charset="0"/>
                          <a:cs typeface="Poppins" panose="00000500000000000000" pitchFamily="2" charset="0"/>
                        </a:rPr>
                        <a:t>Home &amp; Living</a:t>
                      </a:r>
                    </a:p>
                  </a:txBody>
                  <a:tcPr anchor="ctr">
                    <a:solidFill>
                      <a:schemeClr val="tx2">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Poppins" panose="00000500000000000000" pitchFamily="2" charset="0"/>
                          <a:cs typeface="Poppins" panose="00000500000000000000" pitchFamily="2" charset="0"/>
                        </a:rPr>
                        <a:t>√</a:t>
                      </a:r>
                    </a:p>
                  </a:txBody>
                  <a:tcPr anchor="ctr">
                    <a:solidFill>
                      <a:schemeClr val="tx2">
                        <a:lumMod val="20000"/>
                        <a:lumOff val="80000"/>
                        <a:alpha val="50000"/>
                      </a:schemeClr>
                    </a:solidFill>
                  </a:tcPr>
                </a:tc>
                <a:tc>
                  <a:txBody>
                    <a:bodyPr/>
                    <a:lstStyle/>
                    <a:p>
                      <a:pPr algn="ctr"/>
                      <a:endParaRPr lang="en-US" sz="100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tc>
                  <a:txBody>
                    <a:bodyPr/>
                    <a:lstStyle/>
                    <a:p>
                      <a:pPr algn="ctr"/>
                      <a:endParaRPr lang="en-US" sz="100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tc>
                  <a:txBody>
                    <a:bodyPr/>
                    <a:lstStyle/>
                    <a:p>
                      <a:pPr algn="ctr"/>
                      <a:endParaRPr lang="en-US" sz="1000" dirty="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tc>
                  <a:txBody>
                    <a:bodyPr/>
                    <a:lstStyle/>
                    <a:p>
                      <a:pPr algn="ctr"/>
                      <a:endParaRPr lang="en-US" sz="1000" dirty="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extLst>
                  <a:ext uri="{0D108BD9-81ED-4DB2-BD59-A6C34878D82A}">
                    <a16:rowId xmlns:a16="http://schemas.microsoft.com/office/drawing/2014/main" val="3014730048"/>
                  </a:ext>
                </a:extLst>
              </a:tr>
              <a:tr h="228600">
                <a:tc>
                  <a:txBody>
                    <a:bodyPr/>
                    <a:lstStyle/>
                    <a:p>
                      <a:pPr algn="ctr"/>
                      <a:r>
                        <a:rPr lang="en-US" sz="1000" dirty="0">
                          <a:latin typeface="Poppins" panose="00000500000000000000" pitchFamily="2" charset="0"/>
                          <a:cs typeface="Poppins" panose="00000500000000000000" pitchFamily="2" charset="0"/>
                        </a:rPr>
                        <a:t>Mobiles &amp; Tablets</a:t>
                      </a:r>
                    </a:p>
                  </a:txBody>
                  <a:tcPr anchor="ctr">
                    <a:solidFill>
                      <a:schemeClr val="tx2">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Poppins" panose="00000500000000000000" pitchFamily="2" charset="0"/>
                          <a:cs typeface="Poppins" panose="00000500000000000000" pitchFamily="2" charset="0"/>
                        </a:rPr>
                        <a:t>√</a:t>
                      </a:r>
                    </a:p>
                  </a:txBody>
                  <a:tcPr anchor="ctr">
                    <a:solidFill>
                      <a:schemeClr val="tx2">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Poppins" panose="00000500000000000000" pitchFamily="2" charset="0"/>
                          <a:cs typeface="Poppins" panose="00000500000000000000" pitchFamily="2" charset="0"/>
                        </a:rPr>
                        <a:t>√</a:t>
                      </a:r>
                    </a:p>
                  </a:txBody>
                  <a:tcPr anchor="ctr">
                    <a:solidFill>
                      <a:schemeClr val="tx2">
                        <a:lumMod val="20000"/>
                        <a:lumOff val="80000"/>
                        <a:alpha val="50000"/>
                      </a:schemeClr>
                    </a:solidFill>
                  </a:tcPr>
                </a:tc>
                <a:tc>
                  <a:txBody>
                    <a:bodyPr/>
                    <a:lstStyle/>
                    <a:p>
                      <a:pPr algn="ctr"/>
                      <a:endParaRPr lang="en-US" sz="1000" dirty="0">
                        <a:latin typeface="Poppins" panose="00000500000000000000" pitchFamily="2" charset="0"/>
                        <a:cs typeface="Poppins" panose="00000500000000000000" pitchFamily="2" charset="0"/>
                      </a:endParaRPr>
                    </a:p>
                  </a:txBody>
                  <a:tcPr anchor="ctr">
                    <a:solidFill>
                      <a:schemeClr val="tx2">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Poppins" panose="00000500000000000000" pitchFamily="2" charset="0"/>
                          <a:cs typeface="Poppins" panose="00000500000000000000" pitchFamily="2" charset="0"/>
                        </a:rPr>
                        <a:t>√</a:t>
                      </a:r>
                    </a:p>
                  </a:txBody>
                  <a:tcPr anchor="ctr">
                    <a:solidFill>
                      <a:schemeClr val="tx2">
                        <a:lumMod val="20000"/>
                        <a:lumOff val="80000"/>
                        <a:alpha val="5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Poppins" panose="00000500000000000000" pitchFamily="2" charset="0"/>
                          <a:cs typeface="Poppins" panose="00000500000000000000" pitchFamily="2" charset="0"/>
                        </a:rPr>
                        <a:t>√</a:t>
                      </a:r>
                    </a:p>
                  </a:txBody>
                  <a:tcPr anchor="ctr">
                    <a:solidFill>
                      <a:schemeClr val="tx2">
                        <a:lumMod val="20000"/>
                        <a:lumOff val="80000"/>
                        <a:alpha val="50000"/>
                      </a:schemeClr>
                    </a:solidFill>
                  </a:tcPr>
                </a:tc>
                <a:extLst>
                  <a:ext uri="{0D108BD9-81ED-4DB2-BD59-A6C34878D82A}">
                    <a16:rowId xmlns:a16="http://schemas.microsoft.com/office/drawing/2014/main" val="1940010642"/>
                  </a:ext>
                </a:extLst>
              </a:tr>
            </a:tbl>
          </a:graphicData>
        </a:graphic>
      </p:graphicFrame>
      <p:sp>
        <p:nvSpPr>
          <p:cNvPr id="14" name="TextBox 13">
            <a:extLst>
              <a:ext uri="{FF2B5EF4-FFF2-40B4-BE49-F238E27FC236}">
                <a16:creationId xmlns:a16="http://schemas.microsoft.com/office/drawing/2014/main" id="{3F520556-5F34-2136-48F3-8F4C6E696F83}"/>
              </a:ext>
            </a:extLst>
          </p:cNvPr>
          <p:cNvSpPr txBox="1"/>
          <p:nvPr/>
        </p:nvSpPr>
        <p:spPr>
          <a:xfrm>
            <a:off x="313733" y="2645927"/>
            <a:ext cx="4290525" cy="1107996"/>
          </a:xfrm>
          <a:prstGeom prst="rect">
            <a:avLst/>
          </a:prstGeom>
          <a:noFill/>
        </p:spPr>
        <p:txBody>
          <a:bodyPr wrap="square">
            <a:spAutoFit/>
          </a:bodyPr>
          <a:lstStyle/>
          <a:p>
            <a:pPr algn="just"/>
            <a:r>
              <a:rPr lang="en-US" sz="1100" b="1" dirty="0">
                <a:solidFill>
                  <a:schemeClr val="accent3"/>
                </a:solidFill>
                <a:highlight>
                  <a:srgbClr val="8208D5"/>
                </a:highlight>
                <a:latin typeface="IBM Plex Mono" panose="020B0509050203000203" pitchFamily="49" charset="0"/>
                <a:cs typeface="Poppins" panose="00000500000000000000" pitchFamily="2" charset="0"/>
              </a:rPr>
              <a:t>Brand-Specific Product Mapping:</a:t>
            </a:r>
          </a:p>
          <a:p>
            <a:pPr marL="171450" indent="-171450">
              <a:buFont typeface="Courier New" panose="02070309020205020404" pitchFamily="49" charset="0"/>
              <a:buChar char="o"/>
            </a:pPr>
            <a:r>
              <a:rPr lang="en-US" sz="1100" b="1" dirty="0">
                <a:latin typeface="Poppins" panose="00000500000000000000" pitchFamily="2" charset="0"/>
                <a:cs typeface="Poppins" panose="00000500000000000000" pitchFamily="2" charset="0"/>
              </a:rPr>
              <a:t>Samsung</a:t>
            </a:r>
            <a:r>
              <a:rPr lang="en-US" sz="1100" dirty="0">
                <a:latin typeface="Poppins" panose="00000500000000000000" pitchFamily="2" charset="0"/>
                <a:cs typeface="Poppins" panose="00000500000000000000" pitchFamily="2" charset="0"/>
              </a:rPr>
              <a:t>: Galaxy, Note, Tab</a:t>
            </a:r>
          </a:p>
          <a:p>
            <a:pPr marL="171450" indent="-171450">
              <a:buFont typeface="Courier New" panose="02070309020205020404" pitchFamily="49" charset="0"/>
              <a:buChar char="o"/>
            </a:pPr>
            <a:r>
              <a:rPr lang="en-US" sz="1100" b="1" dirty="0">
                <a:latin typeface="Poppins" panose="00000500000000000000" pitchFamily="2" charset="0"/>
                <a:cs typeface="Poppins" panose="00000500000000000000" pitchFamily="2" charset="0"/>
              </a:rPr>
              <a:t>Apple</a:t>
            </a:r>
            <a:r>
              <a:rPr lang="en-US" sz="1100" dirty="0">
                <a:latin typeface="Poppins" panose="00000500000000000000" pitchFamily="2" charset="0"/>
                <a:cs typeface="Poppins" panose="00000500000000000000" pitchFamily="2" charset="0"/>
              </a:rPr>
              <a:t>: iPhone, iPad, MacBook, iMac, HomePod, Mac Mini</a:t>
            </a:r>
          </a:p>
          <a:p>
            <a:pPr marL="171450" indent="-171450">
              <a:buFont typeface="Courier New" panose="02070309020205020404" pitchFamily="49" charset="0"/>
              <a:buChar char="o"/>
            </a:pPr>
            <a:r>
              <a:rPr lang="en-US" sz="1100" b="1" dirty="0">
                <a:latin typeface="Poppins" panose="00000500000000000000" pitchFamily="2" charset="0"/>
                <a:cs typeface="Poppins" panose="00000500000000000000" pitchFamily="2" charset="0"/>
              </a:rPr>
              <a:t>Sony</a:t>
            </a:r>
            <a:r>
              <a:rPr lang="en-US" sz="1100" dirty="0">
                <a:latin typeface="Poppins" panose="00000500000000000000" pitchFamily="2" charset="0"/>
                <a:cs typeface="Poppins" panose="00000500000000000000" pitchFamily="2" charset="0"/>
              </a:rPr>
              <a:t>: PlayStation, PS4</a:t>
            </a:r>
          </a:p>
          <a:p>
            <a:pPr marL="171450" indent="-171450">
              <a:buFont typeface="Courier New" panose="02070309020205020404" pitchFamily="49" charset="0"/>
              <a:buChar char="o"/>
            </a:pPr>
            <a:r>
              <a:rPr lang="en-US" sz="1100" b="1" dirty="0">
                <a:latin typeface="Poppins" panose="00000500000000000000" pitchFamily="2" charset="0"/>
                <a:cs typeface="Poppins" panose="00000500000000000000" pitchFamily="2" charset="0"/>
              </a:rPr>
              <a:t>Huawei</a:t>
            </a:r>
            <a:r>
              <a:rPr lang="en-US" sz="1100" dirty="0">
                <a:latin typeface="Poppins" panose="00000500000000000000" pitchFamily="2" charset="0"/>
                <a:cs typeface="Poppins" panose="00000500000000000000" pitchFamily="2" charset="0"/>
              </a:rPr>
              <a:t>: </a:t>
            </a:r>
            <a:r>
              <a:rPr lang="en-US" sz="1100" dirty="0" err="1">
                <a:latin typeface="Poppins" panose="00000500000000000000" pitchFamily="2" charset="0"/>
                <a:cs typeface="Poppins" panose="00000500000000000000" pitchFamily="2" charset="0"/>
              </a:rPr>
              <a:t>MatePad</a:t>
            </a:r>
            <a:r>
              <a:rPr lang="en-US" sz="1100" dirty="0">
                <a:latin typeface="Poppins" panose="00000500000000000000" pitchFamily="2" charset="0"/>
                <a:cs typeface="Poppins" panose="00000500000000000000" pitchFamily="2" charset="0"/>
              </a:rPr>
              <a:t>, P-Series, Nova</a:t>
            </a:r>
          </a:p>
          <a:p>
            <a:pPr marL="171450" indent="-171450">
              <a:buFont typeface="Courier New" panose="02070309020205020404" pitchFamily="49" charset="0"/>
              <a:buChar char="o"/>
            </a:pPr>
            <a:r>
              <a:rPr lang="en-US" sz="1100" b="1" dirty="0">
                <a:latin typeface="Poppins" panose="00000500000000000000" pitchFamily="2" charset="0"/>
                <a:cs typeface="Poppins" panose="00000500000000000000" pitchFamily="2" charset="0"/>
              </a:rPr>
              <a:t>Lenovo</a:t>
            </a:r>
            <a:r>
              <a:rPr lang="en-US" sz="1100" dirty="0">
                <a:latin typeface="Poppins" panose="00000500000000000000" pitchFamily="2" charset="0"/>
                <a:cs typeface="Poppins" panose="00000500000000000000" pitchFamily="2" charset="0"/>
              </a:rPr>
              <a:t>: ThinkPad, Zuk Series</a:t>
            </a:r>
          </a:p>
        </p:txBody>
      </p:sp>
    </p:spTree>
    <p:extLst>
      <p:ext uri="{BB962C8B-B14F-4D97-AF65-F5344CB8AC3E}">
        <p14:creationId xmlns:p14="http://schemas.microsoft.com/office/powerpoint/2010/main" val="3798352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5">
          <a:extLst>
            <a:ext uri="{FF2B5EF4-FFF2-40B4-BE49-F238E27FC236}">
              <a16:creationId xmlns:a16="http://schemas.microsoft.com/office/drawing/2014/main" id="{F159CF1C-C863-A240-2BC1-C6BBFFF4C4BD}"/>
            </a:ext>
          </a:extLst>
        </p:cNvPr>
        <p:cNvGrpSpPr/>
        <p:nvPr/>
      </p:nvGrpSpPr>
      <p:grpSpPr>
        <a:xfrm>
          <a:off x="0" y="0"/>
          <a:ext cx="0" cy="0"/>
          <a:chOff x="0" y="0"/>
          <a:chExt cx="0" cy="0"/>
        </a:xfrm>
      </p:grpSpPr>
      <p:grpSp>
        <p:nvGrpSpPr>
          <p:cNvPr id="1590" name="Google Shape;1590;p40">
            <a:extLst>
              <a:ext uri="{FF2B5EF4-FFF2-40B4-BE49-F238E27FC236}">
                <a16:creationId xmlns:a16="http://schemas.microsoft.com/office/drawing/2014/main" id="{20D228C3-8D91-5353-5D41-8906CB5D2856}"/>
              </a:ext>
            </a:extLst>
          </p:cNvPr>
          <p:cNvGrpSpPr/>
          <p:nvPr/>
        </p:nvGrpSpPr>
        <p:grpSpPr>
          <a:xfrm>
            <a:off x="4605344" y="2412775"/>
            <a:ext cx="5765856" cy="4103650"/>
            <a:chOff x="4452944" y="2184175"/>
            <a:chExt cx="5765856" cy="4103650"/>
          </a:xfrm>
        </p:grpSpPr>
        <p:pic>
          <p:nvPicPr>
            <p:cNvPr id="1591" name="Google Shape;1591;p40">
              <a:extLst>
                <a:ext uri="{FF2B5EF4-FFF2-40B4-BE49-F238E27FC236}">
                  <a16:creationId xmlns:a16="http://schemas.microsoft.com/office/drawing/2014/main" id="{E4005D55-77F5-D83B-6AC9-C89B9CE3D1EA}"/>
                </a:ext>
              </a:extLst>
            </p:cNvPr>
            <p:cNvPicPr preferRelativeResize="0"/>
            <p:nvPr/>
          </p:nvPicPr>
          <p:blipFill rotWithShape="1">
            <a:blip r:embed="rId3">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a:extLst>
                <a:ext uri="{FF2B5EF4-FFF2-40B4-BE49-F238E27FC236}">
                  <a16:creationId xmlns:a16="http://schemas.microsoft.com/office/drawing/2014/main" id="{1B2F5E18-8A97-CB97-7450-72CC8282D91E}"/>
                </a:ext>
              </a:extLst>
            </p:cNvPr>
            <p:cNvGrpSpPr/>
            <p:nvPr/>
          </p:nvGrpSpPr>
          <p:grpSpPr>
            <a:xfrm rot="-5400000" flipH="1">
              <a:off x="8074852" y="4089881"/>
              <a:ext cx="1478405" cy="1186772"/>
              <a:chOff x="7945225" y="4302000"/>
              <a:chExt cx="904666" cy="726121"/>
            </a:xfrm>
          </p:grpSpPr>
          <p:sp>
            <p:nvSpPr>
              <p:cNvPr id="1593" name="Google Shape;1593;p40">
                <a:extLst>
                  <a:ext uri="{FF2B5EF4-FFF2-40B4-BE49-F238E27FC236}">
                    <a16:creationId xmlns:a16="http://schemas.microsoft.com/office/drawing/2014/main" id="{2D0358A3-1B82-3A38-F7D1-E97CDD429EF1}"/>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a:extLst>
                  <a:ext uri="{FF2B5EF4-FFF2-40B4-BE49-F238E27FC236}">
                    <a16:creationId xmlns:a16="http://schemas.microsoft.com/office/drawing/2014/main" id="{C90CF52B-3F05-9808-9323-2AB510C6B3EB}"/>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a:extLst>
                  <a:ext uri="{FF2B5EF4-FFF2-40B4-BE49-F238E27FC236}">
                    <a16:creationId xmlns:a16="http://schemas.microsoft.com/office/drawing/2014/main" id="{6F28C95F-916B-925E-9B11-37A6D6B2F62F}"/>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a:extLst>
                <a:ext uri="{FF2B5EF4-FFF2-40B4-BE49-F238E27FC236}">
                  <a16:creationId xmlns:a16="http://schemas.microsoft.com/office/drawing/2014/main" id="{F30F96B5-107C-D9E4-7FFC-06617CD155CB}"/>
                </a:ext>
              </a:extLst>
            </p:cNvPr>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a:extLst>
                <a:ext uri="{FF2B5EF4-FFF2-40B4-BE49-F238E27FC236}">
                  <a16:creationId xmlns:a16="http://schemas.microsoft.com/office/drawing/2014/main" id="{AFF3D327-09CB-7C35-6F70-C84BC81C39F9}"/>
                </a:ext>
              </a:extLst>
            </p:cNvPr>
            <p:cNvGrpSpPr/>
            <p:nvPr/>
          </p:nvGrpSpPr>
          <p:grpSpPr>
            <a:xfrm rot="-5400000" flipH="1">
              <a:off x="7140078" y="3883230"/>
              <a:ext cx="134004" cy="134004"/>
              <a:chOff x="8356813" y="1074288"/>
              <a:chExt cx="351900" cy="351900"/>
            </a:xfrm>
          </p:grpSpPr>
          <p:sp>
            <p:nvSpPr>
              <p:cNvPr id="1598" name="Google Shape;1598;p40">
                <a:extLst>
                  <a:ext uri="{FF2B5EF4-FFF2-40B4-BE49-F238E27FC236}">
                    <a16:creationId xmlns:a16="http://schemas.microsoft.com/office/drawing/2014/main" id="{42B367D0-CA41-5833-5346-648EB48CF112}"/>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a:extLst>
                  <a:ext uri="{FF2B5EF4-FFF2-40B4-BE49-F238E27FC236}">
                    <a16:creationId xmlns:a16="http://schemas.microsoft.com/office/drawing/2014/main" id="{FC55A996-1DD6-51F0-9B61-526EA9C5CD07}"/>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a:extLst>
                <a:ext uri="{FF2B5EF4-FFF2-40B4-BE49-F238E27FC236}">
                  <a16:creationId xmlns:a16="http://schemas.microsoft.com/office/drawing/2014/main" id="{205CFFBC-7033-84E6-2F70-9E9E61AA9A53}"/>
                </a:ext>
              </a:extLst>
            </p:cNvPr>
            <p:cNvGrpSpPr/>
            <p:nvPr/>
          </p:nvGrpSpPr>
          <p:grpSpPr>
            <a:xfrm rot="-5400000" flipH="1">
              <a:off x="6766253" y="3499155"/>
              <a:ext cx="134004" cy="134004"/>
              <a:chOff x="8356813" y="1074288"/>
              <a:chExt cx="351900" cy="351900"/>
            </a:xfrm>
          </p:grpSpPr>
          <p:sp>
            <p:nvSpPr>
              <p:cNvPr id="1601" name="Google Shape;1601;p40">
                <a:extLst>
                  <a:ext uri="{FF2B5EF4-FFF2-40B4-BE49-F238E27FC236}">
                    <a16:creationId xmlns:a16="http://schemas.microsoft.com/office/drawing/2014/main" id="{ADE6968B-C765-A1C6-0D99-67B69C50FD03}"/>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a:extLst>
                  <a:ext uri="{FF2B5EF4-FFF2-40B4-BE49-F238E27FC236}">
                    <a16:creationId xmlns:a16="http://schemas.microsoft.com/office/drawing/2014/main" id="{26FBACB1-0D93-52B1-4D41-AF090A70C1AB}"/>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a:extLst>
                <a:ext uri="{FF2B5EF4-FFF2-40B4-BE49-F238E27FC236}">
                  <a16:creationId xmlns:a16="http://schemas.microsoft.com/office/drawing/2014/main" id="{1A7A5AFA-092B-7575-0327-96AF7DF58229}"/>
                </a:ext>
              </a:extLst>
            </p:cNvPr>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a:extLst>
                <a:ext uri="{FF2B5EF4-FFF2-40B4-BE49-F238E27FC236}">
                  <a16:creationId xmlns:a16="http://schemas.microsoft.com/office/drawing/2014/main" id="{D9789362-7E37-B0B9-DA6D-B97AB09C08B3}"/>
                </a:ext>
              </a:extLst>
            </p:cNvPr>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a:extLst>
                <a:ext uri="{FF2B5EF4-FFF2-40B4-BE49-F238E27FC236}">
                  <a16:creationId xmlns:a16="http://schemas.microsoft.com/office/drawing/2014/main" id="{D56B5DD1-AB62-2E05-BF7B-E7EA44FF548E}"/>
                </a:ext>
              </a:extLst>
            </p:cNvPr>
            <p:cNvGrpSpPr/>
            <p:nvPr/>
          </p:nvGrpSpPr>
          <p:grpSpPr>
            <a:xfrm rot="-5400000" flipH="1">
              <a:off x="7404606" y="3451356"/>
              <a:ext cx="582050" cy="582425"/>
              <a:chOff x="959750" y="3039275"/>
              <a:chExt cx="582050" cy="582425"/>
            </a:xfrm>
          </p:grpSpPr>
          <p:sp>
            <p:nvSpPr>
              <p:cNvPr id="1606" name="Google Shape;1606;p40">
                <a:extLst>
                  <a:ext uri="{FF2B5EF4-FFF2-40B4-BE49-F238E27FC236}">
                    <a16:creationId xmlns:a16="http://schemas.microsoft.com/office/drawing/2014/main" id="{25E052E0-3B38-6975-1C37-F31DC4F77AB7}"/>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a:extLst>
                  <a:ext uri="{FF2B5EF4-FFF2-40B4-BE49-F238E27FC236}">
                    <a16:creationId xmlns:a16="http://schemas.microsoft.com/office/drawing/2014/main" id="{D11EA60E-CE46-DEC4-A8CB-D661271E2439}"/>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a:extLst>
                  <a:ext uri="{FF2B5EF4-FFF2-40B4-BE49-F238E27FC236}">
                    <a16:creationId xmlns:a16="http://schemas.microsoft.com/office/drawing/2014/main" id="{BC25C021-D6E3-AA90-C3C9-8B2B4F309535}"/>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a:extLst>
                  <a:ext uri="{FF2B5EF4-FFF2-40B4-BE49-F238E27FC236}">
                    <a16:creationId xmlns:a16="http://schemas.microsoft.com/office/drawing/2014/main" id="{427CB187-47D8-0AA7-088B-E9FF4CA6E221}"/>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a:extLst>
                  <a:ext uri="{FF2B5EF4-FFF2-40B4-BE49-F238E27FC236}">
                    <a16:creationId xmlns:a16="http://schemas.microsoft.com/office/drawing/2014/main" id="{DD0D6245-0B03-73BF-3387-76CA420C1AEF}"/>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a:extLst>
                  <a:ext uri="{FF2B5EF4-FFF2-40B4-BE49-F238E27FC236}">
                    <a16:creationId xmlns:a16="http://schemas.microsoft.com/office/drawing/2014/main" id="{3FA178D6-5E27-5389-9CC0-3EB5D94CA1E3}"/>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a:extLst>
                  <a:ext uri="{FF2B5EF4-FFF2-40B4-BE49-F238E27FC236}">
                    <a16:creationId xmlns:a16="http://schemas.microsoft.com/office/drawing/2014/main" id="{3B5277DE-E4E7-96A6-E1EC-13FDFD050E86}"/>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a:extLst>
                <a:ext uri="{FF2B5EF4-FFF2-40B4-BE49-F238E27FC236}">
                  <a16:creationId xmlns:a16="http://schemas.microsoft.com/office/drawing/2014/main" id="{4AC993BD-5DCD-EF70-143B-E601FAC04E9D}"/>
                </a:ext>
              </a:extLst>
            </p:cNvPr>
            <p:cNvGrpSpPr/>
            <p:nvPr/>
          </p:nvGrpSpPr>
          <p:grpSpPr>
            <a:xfrm rot="-5400000" flipH="1">
              <a:off x="7237650" y="4201057"/>
              <a:ext cx="699928" cy="1651024"/>
              <a:chOff x="8337812" y="3492483"/>
              <a:chExt cx="699928" cy="1651024"/>
            </a:xfrm>
          </p:grpSpPr>
          <p:sp>
            <p:nvSpPr>
              <p:cNvPr id="1614" name="Google Shape;1614;p40">
                <a:extLst>
                  <a:ext uri="{FF2B5EF4-FFF2-40B4-BE49-F238E27FC236}">
                    <a16:creationId xmlns:a16="http://schemas.microsoft.com/office/drawing/2014/main" id="{93363678-6E57-8A2D-1278-8F862ED43F97}"/>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a:extLst>
                  <a:ext uri="{FF2B5EF4-FFF2-40B4-BE49-F238E27FC236}">
                    <a16:creationId xmlns:a16="http://schemas.microsoft.com/office/drawing/2014/main" id="{8B94C822-BB54-36EC-81D6-5D3C17AF7DED}"/>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a:extLst>
                  <a:ext uri="{FF2B5EF4-FFF2-40B4-BE49-F238E27FC236}">
                    <a16:creationId xmlns:a16="http://schemas.microsoft.com/office/drawing/2014/main" id="{0DE5D9B3-C706-4CBB-1C97-4B81F23CF7F6}"/>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a:extLst>
                <a:ext uri="{FF2B5EF4-FFF2-40B4-BE49-F238E27FC236}">
                  <a16:creationId xmlns:a16="http://schemas.microsoft.com/office/drawing/2014/main" id="{0F9FB9CB-BDA3-8FB8-FB81-329603FDD673}"/>
                </a:ext>
              </a:extLst>
            </p:cNvPr>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a:extLst>
                <a:ext uri="{FF2B5EF4-FFF2-40B4-BE49-F238E27FC236}">
                  <a16:creationId xmlns:a16="http://schemas.microsoft.com/office/drawing/2014/main" id="{075189DE-B43B-C969-A713-340ACBF1274E}"/>
                </a:ext>
              </a:extLst>
            </p:cNvPr>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a:extLst>
                <a:ext uri="{FF2B5EF4-FFF2-40B4-BE49-F238E27FC236}">
                  <a16:creationId xmlns:a16="http://schemas.microsoft.com/office/drawing/2014/main" id="{4116FDCD-2EEC-8EE3-0CF3-01B93093C498}"/>
                </a:ext>
              </a:extLst>
            </p:cNvPr>
            <p:cNvGrpSpPr/>
            <p:nvPr/>
          </p:nvGrpSpPr>
          <p:grpSpPr>
            <a:xfrm rot="-5400000" flipH="1">
              <a:off x="5819578" y="4727817"/>
              <a:ext cx="134004" cy="134004"/>
              <a:chOff x="8356813" y="1074288"/>
              <a:chExt cx="351900" cy="351900"/>
            </a:xfrm>
          </p:grpSpPr>
          <p:sp>
            <p:nvSpPr>
              <p:cNvPr id="1620" name="Google Shape;1620;p40">
                <a:extLst>
                  <a:ext uri="{FF2B5EF4-FFF2-40B4-BE49-F238E27FC236}">
                    <a16:creationId xmlns:a16="http://schemas.microsoft.com/office/drawing/2014/main" id="{D81135E7-3B1B-AD56-7195-47AEE23D5343}"/>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a:extLst>
                  <a:ext uri="{FF2B5EF4-FFF2-40B4-BE49-F238E27FC236}">
                    <a16:creationId xmlns:a16="http://schemas.microsoft.com/office/drawing/2014/main" id="{7D53ECAC-AA5C-9F85-6A9F-8AE8F4201621}"/>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a:extLst>
              <a:ext uri="{FF2B5EF4-FFF2-40B4-BE49-F238E27FC236}">
                <a16:creationId xmlns:a16="http://schemas.microsoft.com/office/drawing/2014/main" id="{D86689E6-D639-1A80-8DCC-BC891118ED7A}"/>
              </a:ext>
            </a:extLst>
          </p:cNvPr>
          <p:cNvGrpSpPr/>
          <p:nvPr/>
        </p:nvGrpSpPr>
        <p:grpSpPr>
          <a:xfrm rot="-5400000" flipH="1">
            <a:off x="8904403" y="2929792"/>
            <a:ext cx="134004" cy="134004"/>
            <a:chOff x="8356813" y="1074288"/>
            <a:chExt cx="351900" cy="351900"/>
          </a:xfrm>
        </p:grpSpPr>
        <p:sp>
          <p:nvSpPr>
            <p:cNvPr id="1625" name="Google Shape;1625;p40">
              <a:extLst>
                <a:ext uri="{FF2B5EF4-FFF2-40B4-BE49-F238E27FC236}">
                  <a16:creationId xmlns:a16="http://schemas.microsoft.com/office/drawing/2014/main" id="{9959EE0F-F331-3F1C-B0E1-66DB4BE33578}"/>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a:extLst>
                <a:ext uri="{FF2B5EF4-FFF2-40B4-BE49-F238E27FC236}">
                  <a16:creationId xmlns:a16="http://schemas.microsoft.com/office/drawing/2014/main" id="{8E600FBE-D209-8107-B3E6-3E6BCC0603F5}"/>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2018;p49">
            <a:extLst>
              <a:ext uri="{FF2B5EF4-FFF2-40B4-BE49-F238E27FC236}">
                <a16:creationId xmlns:a16="http://schemas.microsoft.com/office/drawing/2014/main" id="{4834F211-7464-8C4E-D30A-B14DC967A107}"/>
              </a:ext>
            </a:extLst>
          </p:cNvPr>
          <p:cNvGrpSpPr/>
          <p:nvPr/>
        </p:nvGrpSpPr>
        <p:grpSpPr>
          <a:xfrm>
            <a:off x="27536" y="513700"/>
            <a:ext cx="8444886" cy="181095"/>
            <a:chOff x="774450" y="3019701"/>
            <a:chExt cx="5944442" cy="134100"/>
          </a:xfrm>
        </p:grpSpPr>
        <p:sp>
          <p:nvSpPr>
            <p:cNvPr id="7" name="Google Shape;2019;p49">
              <a:extLst>
                <a:ext uri="{FF2B5EF4-FFF2-40B4-BE49-F238E27FC236}">
                  <a16:creationId xmlns:a16="http://schemas.microsoft.com/office/drawing/2014/main" id="{1506E89C-7B5B-57DF-9C28-51B751DC261C}"/>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 name="Google Shape;2020;p49">
              <a:extLst>
                <a:ext uri="{FF2B5EF4-FFF2-40B4-BE49-F238E27FC236}">
                  <a16:creationId xmlns:a16="http://schemas.microsoft.com/office/drawing/2014/main" id="{681B606B-7DAB-337B-484C-B32E5494DD25}"/>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9" name="Google Shape;2021;p49">
              <a:extLst>
                <a:ext uri="{FF2B5EF4-FFF2-40B4-BE49-F238E27FC236}">
                  <a16:creationId xmlns:a16="http://schemas.microsoft.com/office/drawing/2014/main" id="{FBADF121-3DD6-A55F-B327-C0C4B2306E7C}"/>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746;p44">
            <a:extLst>
              <a:ext uri="{FF2B5EF4-FFF2-40B4-BE49-F238E27FC236}">
                <a16:creationId xmlns:a16="http://schemas.microsoft.com/office/drawing/2014/main" id="{376F4F63-960E-6ECB-A73A-E28A85D8082B}"/>
              </a:ext>
            </a:extLst>
          </p:cNvPr>
          <p:cNvSpPr txBox="1">
            <a:spLocks noGrp="1"/>
          </p:cNvSpPr>
          <p:nvPr>
            <p:ph type="title"/>
          </p:nvPr>
        </p:nvSpPr>
        <p:spPr>
          <a:xfrm>
            <a:off x="175428" y="136017"/>
            <a:ext cx="853799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Step 3: Calculating Transaction Values for Each Brand</a:t>
            </a:r>
          </a:p>
        </p:txBody>
      </p:sp>
      <p:sp>
        <p:nvSpPr>
          <p:cNvPr id="11" name="Google Shape;1637;p41">
            <a:extLst>
              <a:ext uri="{FF2B5EF4-FFF2-40B4-BE49-F238E27FC236}">
                <a16:creationId xmlns:a16="http://schemas.microsoft.com/office/drawing/2014/main" id="{A9602D3D-00AE-F7CD-A3C9-989631478105}"/>
              </a:ext>
            </a:extLst>
          </p:cNvPr>
          <p:cNvSpPr txBox="1">
            <a:spLocks/>
          </p:cNvSpPr>
          <p:nvPr/>
        </p:nvSpPr>
        <p:spPr>
          <a:xfrm>
            <a:off x="296562" y="708717"/>
            <a:ext cx="2611071" cy="1604829"/>
          </a:xfrm>
          <a:prstGeom prst="rect">
            <a:avLst/>
          </a:prstGeom>
          <a:solidFill>
            <a:schemeClr val="bg2">
              <a:lumMod val="20000"/>
              <a:lumOff val="80000"/>
              <a:alpha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 sz="1200" b="1" dirty="0">
                <a:solidFill>
                  <a:schemeClr val="bg2"/>
                </a:solidFill>
                <a:latin typeface="IBM Plex Mono" panose="020B0509050203000203" pitchFamily="49" charset="0"/>
              </a:rPr>
              <a:t>Approach:</a:t>
            </a:r>
          </a:p>
          <a:p>
            <a:pPr marL="0" indent="0" algn="just"/>
            <a:r>
              <a:rPr lang="en-US" sz="1100" dirty="0"/>
              <a:t>To determine each brand's total transaction value, we apply a CASE WHEN statement to group products and calculate their total </a:t>
            </a:r>
            <a:r>
              <a:rPr lang="en-US" sz="1100" dirty="0" err="1"/>
              <a:t>after_discount</a:t>
            </a:r>
            <a:r>
              <a:rPr lang="en-US" sz="1100" dirty="0"/>
              <a:t> transaction values.</a:t>
            </a:r>
          </a:p>
        </p:txBody>
      </p:sp>
      <p:sp>
        <p:nvSpPr>
          <p:cNvPr id="16" name="TextBox 15">
            <a:extLst>
              <a:ext uri="{FF2B5EF4-FFF2-40B4-BE49-F238E27FC236}">
                <a16:creationId xmlns:a16="http://schemas.microsoft.com/office/drawing/2014/main" id="{0F88A6EA-8641-BE0A-C8DB-BF6EF5883847}"/>
              </a:ext>
            </a:extLst>
          </p:cNvPr>
          <p:cNvSpPr txBox="1"/>
          <p:nvPr/>
        </p:nvSpPr>
        <p:spPr>
          <a:xfrm>
            <a:off x="7052657" y="2488429"/>
            <a:ext cx="1796039" cy="2246769"/>
          </a:xfrm>
          <a:prstGeom prst="rect">
            <a:avLst/>
          </a:prstGeom>
          <a:solidFill>
            <a:schemeClr val="accent3">
              <a:lumMod val="85000"/>
              <a:alpha val="50000"/>
            </a:schemeClr>
          </a:solidFill>
        </p:spPr>
        <p:txBody>
          <a:bodyPr wrap="square">
            <a:spAutoFit/>
          </a:bodyPr>
          <a:lstStyle/>
          <a:p>
            <a:pPr algn="just"/>
            <a:r>
              <a:rPr lang="en-US" sz="1000" dirty="0">
                <a:latin typeface="Poppins" panose="00000500000000000000" pitchFamily="2" charset="0"/>
                <a:cs typeface="Poppins" panose="00000500000000000000" pitchFamily="2" charset="0"/>
              </a:rPr>
              <a:t>Future strategies should focus on reinforcing Samsung and Apple’s dominance while exploring opportunities to boost the performance of Sony, Huawei, and Lenovo. Analyzing category-level performance within each brand can provide deeper insights into specific best-selling products.</a:t>
            </a:r>
          </a:p>
        </p:txBody>
      </p:sp>
      <p:sp>
        <p:nvSpPr>
          <p:cNvPr id="14" name="TextBox 13">
            <a:extLst>
              <a:ext uri="{FF2B5EF4-FFF2-40B4-BE49-F238E27FC236}">
                <a16:creationId xmlns:a16="http://schemas.microsoft.com/office/drawing/2014/main" id="{7E911CDB-94E7-1B43-F6FA-074E5F9C8E2E}"/>
              </a:ext>
            </a:extLst>
          </p:cNvPr>
          <p:cNvSpPr txBox="1"/>
          <p:nvPr/>
        </p:nvSpPr>
        <p:spPr>
          <a:xfrm>
            <a:off x="2161625" y="2633097"/>
            <a:ext cx="4624782" cy="2123658"/>
          </a:xfrm>
          <a:prstGeom prst="rect">
            <a:avLst/>
          </a:prstGeom>
          <a:noFill/>
        </p:spPr>
        <p:txBody>
          <a:bodyPr wrap="square">
            <a:spAutoFit/>
          </a:bodyPr>
          <a:lstStyle/>
          <a:p>
            <a:pPr algn="just"/>
            <a:r>
              <a:rPr lang="en-US" sz="1100" b="1" dirty="0">
                <a:solidFill>
                  <a:schemeClr val="accent3"/>
                </a:solidFill>
                <a:highlight>
                  <a:srgbClr val="8208D5"/>
                </a:highlight>
                <a:latin typeface="IBM Plex Mono" panose="020B0509050203000203" pitchFamily="49" charset="0"/>
                <a:cs typeface="Poppins" panose="00000500000000000000" pitchFamily="2" charset="0"/>
              </a:rPr>
              <a:t>Insight:</a:t>
            </a:r>
          </a:p>
          <a:p>
            <a:pPr algn="just"/>
            <a:r>
              <a:rPr lang="en-US" sz="1100" dirty="0">
                <a:latin typeface="Poppins" panose="00000500000000000000" pitchFamily="2" charset="0"/>
                <a:cs typeface="Poppins" panose="00000500000000000000" pitchFamily="2" charset="0"/>
              </a:rPr>
              <a:t>Samsung leads the market with </a:t>
            </a:r>
            <a:r>
              <a:rPr lang="en-US" sz="1100" b="1" dirty="0">
                <a:latin typeface="Poppins" panose="00000500000000000000" pitchFamily="2" charset="0"/>
                <a:cs typeface="Poppins" panose="00000500000000000000" pitchFamily="2" charset="0"/>
              </a:rPr>
              <a:t>Rp588,764,148 </a:t>
            </a:r>
            <a:r>
              <a:rPr lang="en-US" sz="1100" dirty="0">
                <a:latin typeface="Poppins" panose="00000500000000000000" pitchFamily="2" charset="0"/>
                <a:cs typeface="Poppins" panose="00000500000000000000" pitchFamily="2" charset="0"/>
              </a:rPr>
              <a:t>in transaction value, followed by Apple, Sony, Lenovo, and Huawei.</a:t>
            </a:r>
          </a:p>
          <a:p>
            <a:pPr algn="just"/>
            <a:endParaRPr lang="en-US" sz="1100" dirty="0">
              <a:latin typeface="Poppins" panose="00000500000000000000" pitchFamily="2" charset="0"/>
              <a:cs typeface="Poppins" panose="00000500000000000000" pitchFamily="2" charset="0"/>
            </a:endParaRPr>
          </a:p>
          <a:p>
            <a:pPr algn="just"/>
            <a:r>
              <a:rPr lang="en-US" sz="1100" b="1" dirty="0">
                <a:solidFill>
                  <a:schemeClr val="accent3"/>
                </a:solidFill>
                <a:highlight>
                  <a:srgbClr val="8208D5"/>
                </a:highlight>
                <a:latin typeface="IBM Plex Mono" panose="020B0509050203000203" pitchFamily="49" charset="0"/>
                <a:cs typeface="Poppins" panose="00000500000000000000" pitchFamily="2" charset="0"/>
              </a:rPr>
              <a:t>Recommendation:</a:t>
            </a:r>
          </a:p>
          <a:p>
            <a:pPr marL="171450" marR="0" lvl="0"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100" b="1" i="0" u="none" strike="noStrike" cap="none" normalizeH="0" baseline="0" dirty="0">
                <a:ln>
                  <a:noFill/>
                </a:ln>
                <a:solidFill>
                  <a:schemeClr val="tx1"/>
                </a:solidFill>
                <a:effectLst/>
                <a:latin typeface="Arial" panose="020B0604020202020204" pitchFamily="34" charset="0"/>
              </a:rPr>
              <a:t>Enhance Market Penetration</a:t>
            </a:r>
            <a:r>
              <a:rPr kumimoji="0" lang="en-US" altLang="en-US" sz="1100" b="0" i="0" u="none" strike="noStrike" cap="none" normalizeH="0" baseline="0" dirty="0">
                <a:ln>
                  <a:noFill/>
                </a:ln>
                <a:solidFill>
                  <a:schemeClr val="tx1"/>
                </a:solidFill>
                <a:effectLst/>
                <a:latin typeface="Arial" panose="020B0604020202020204" pitchFamily="34" charset="0"/>
              </a:rPr>
              <a:t> – Strengthen brand presence through targeted marketing campaigns and competitive pricing strategies.</a:t>
            </a:r>
          </a:p>
          <a:p>
            <a:pPr marL="171450" marR="0" lvl="0"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100" b="1" i="0" u="none" strike="noStrike" cap="none" normalizeH="0" baseline="0" dirty="0">
                <a:ln>
                  <a:noFill/>
                </a:ln>
                <a:solidFill>
                  <a:schemeClr val="tx1"/>
                </a:solidFill>
                <a:effectLst/>
                <a:latin typeface="Arial" panose="020B0604020202020204" pitchFamily="34" charset="0"/>
              </a:rPr>
              <a:t>Optimize Product Positioning</a:t>
            </a:r>
            <a:r>
              <a:rPr kumimoji="0" lang="en-US" altLang="en-US" sz="1100" b="0" i="0" u="none" strike="noStrike" cap="none" normalizeH="0" baseline="0" dirty="0">
                <a:ln>
                  <a:noFill/>
                </a:ln>
                <a:solidFill>
                  <a:schemeClr val="tx1"/>
                </a:solidFill>
                <a:effectLst/>
                <a:latin typeface="Arial" panose="020B0604020202020204" pitchFamily="34" charset="0"/>
              </a:rPr>
              <a:t> – Focus on high-performing categories and refine offerings based on consumer demand.</a:t>
            </a:r>
          </a:p>
          <a:p>
            <a:pPr marL="171450" marR="0" lvl="0"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100" b="1" i="0" u="none" strike="noStrike" cap="none" normalizeH="0" baseline="0" dirty="0">
                <a:ln>
                  <a:noFill/>
                </a:ln>
                <a:solidFill>
                  <a:schemeClr val="tx1"/>
                </a:solidFill>
                <a:effectLst/>
                <a:latin typeface="Arial" panose="020B0604020202020204" pitchFamily="34" charset="0"/>
              </a:rPr>
              <a:t>Improve Sales &amp; Distribution Channels</a:t>
            </a:r>
            <a:r>
              <a:rPr kumimoji="0" lang="en-US" altLang="en-US" sz="1100" b="0" i="0" u="none" strike="noStrike" cap="none" normalizeH="0" baseline="0" dirty="0">
                <a:ln>
                  <a:noFill/>
                </a:ln>
                <a:solidFill>
                  <a:schemeClr val="tx1"/>
                </a:solidFill>
                <a:effectLst/>
                <a:latin typeface="Arial" panose="020B0604020202020204" pitchFamily="34" charset="0"/>
              </a:rPr>
              <a:t> – Expand e-commerce partnerships, streamline logistics, and enhance in-store experiences. </a:t>
            </a:r>
          </a:p>
          <a:p>
            <a:pPr algn="just"/>
            <a:endParaRPr lang="en-US" sz="1100" dirty="0">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34C6B071-87BF-FA6D-1F43-0B0C1F07A057}"/>
              </a:ext>
            </a:extLst>
          </p:cNvPr>
          <p:cNvPicPr>
            <a:picLocks noChangeAspect="1"/>
          </p:cNvPicPr>
          <p:nvPr/>
        </p:nvPicPr>
        <p:blipFill>
          <a:blip r:embed="rId4"/>
          <a:stretch>
            <a:fillRect/>
          </a:stretch>
        </p:blipFill>
        <p:spPr>
          <a:xfrm>
            <a:off x="3055525" y="708717"/>
            <a:ext cx="5510002" cy="1594869"/>
          </a:xfrm>
          <a:prstGeom prst="rect">
            <a:avLst/>
          </a:prstGeom>
        </p:spPr>
      </p:pic>
      <p:pic>
        <p:nvPicPr>
          <p:cNvPr id="12" name="Picture 11">
            <a:extLst>
              <a:ext uri="{FF2B5EF4-FFF2-40B4-BE49-F238E27FC236}">
                <a16:creationId xmlns:a16="http://schemas.microsoft.com/office/drawing/2014/main" id="{63371F82-D146-0B1F-D9EC-D0131A0A2C8F}"/>
              </a:ext>
            </a:extLst>
          </p:cNvPr>
          <p:cNvPicPr>
            <a:picLocks noChangeAspect="1"/>
          </p:cNvPicPr>
          <p:nvPr/>
        </p:nvPicPr>
        <p:blipFill>
          <a:blip r:embed="rId5"/>
          <a:stretch>
            <a:fillRect/>
          </a:stretch>
        </p:blipFill>
        <p:spPr>
          <a:xfrm>
            <a:off x="355588" y="2621027"/>
            <a:ext cx="1735755" cy="1813755"/>
          </a:xfrm>
          <a:prstGeom prst="rect">
            <a:avLst/>
          </a:prstGeom>
        </p:spPr>
      </p:pic>
    </p:spTree>
    <p:extLst>
      <p:ext uri="{BB962C8B-B14F-4D97-AF65-F5344CB8AC3E}">
        <p14:creationId xmlns:p14="http://schemas.microsoft.com/office/powerpoint/2010/main" val="341717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509341" y="4490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grpSp>
        <p:nvGrpSpPr>
          <p:cNvPr id="2" name="Google Shape;14517;p84">
            <a:extLst>
              <a:ext uri="{FF2B5EF4-FFF2-40B4-BE49-F238E27FC236}">
                <a16:creationId xmlns:a16="http://schemas.microsoft.com/office/drawing/2014/main" id="{3ECDE58C-FD27-C0CB-AB72-DCDAEFE9AC96}"/>
              </a:ext>
            </a:extLst>
          </p:cNvPr>
          <p:cNvGrpSpPr/>
          <p:nvPr/>
        </p:nvGrpSpPr>
        <p:grpSpPr>
          <a:xfrm>
            <a:off x="509341" y="1807432"/>
            <a:ext cx="487374" cy="446594"/>
            <a:chOff x="2312623" y="2468584"/>
            <a:chExt cx="312698" cy="286534"/>
          </a:xfrm>
          <a:solidFill>
            <a:schemeClr val="tx2"/>
          </a:solidFill>
        </p:grpSpPr>
        <p:sp>
          <p:nvSpPr>
            <p:cNvPr id="3" name="Google Shape;14518;p84">
              <a:extLst>
                <a:ext uri="{FF2B5EF4-FFF2-40B4-BE49-F238E27FC236}">
                  <a16:creationId xmlns:a16="http://schemas.microsoft.com/office/drawing/2014/main" id="{EDA165CF-3364-E9CE-D961-81F3F9FA8F11}"/>
                </a:ext>
              </a:extLst>
            </p:cNvPr>
            <p:cNvSpPr/>
            <p:nvPr/>
          </p:nvSpPr>
          <p:spPr>
            <a:xfrm>
              <a:off x="2416866" y="2706195"/>
              <a:ext cx="34122" cy="34154"/>
            </a:xfrm>
            <a:custGeom>
              <a:avLst/>
              <a:gdLst/>
              <a:ahLst/>
              <a:cxnLst/>
              <a:rect l="l" t="t" r="r" b="b"/>
              <a:pathLst>
                <a:path w="1072" h="1073" extrusionOk="0">
                  <a:moveTo>
                    <a:pt x="536" y="275"/>
                  </a:moveTo>
                  <a:cubicBezTo>
                    <a:pt x="679" y="275"/>
                    <a:pt x="798" y="394"/>
                    <a:pt x="798" y="525"/>
                  </a:cubicBezTo>
                  <a:cubicBezTo>
                    <a:pt x="798" y="656"/>
                    <a:pt x="679" y="775"/>
                    <a:pt x="536" y="775"/>
                  </a:cubicBezTo>
                  <a:cubicBezTo>
                    <a:pt x="405" y="775"/>
                    <a:pt x="286" y="656"/>
                    <a:pt x="286" y="525"/>
                  </a:cubicBezTo>
                  <a:cubicBezTo>
                    <a:pt x="286" y="394"/>
                    <a:pt x="393" y="275"/>
                    <a:pt x="536" y="275"/>
                  </a:cubicBezTo>
                  <a:close/>
                  <a:moveTo>
                    <a:pt x="536" y="1"/>
                  </a:moveTo>
                  <a:cubicBezTo>
                    <a:pt x="238" y="1"/>
                    <a:pt x="0" y="239"/>
                    <a:pt x="0" y="536"/>
                  </a:cubicBezTo>
                  <a:cubicBezTo>
                    <a:pt x="0" y="834"/>
                    <a:pt x="238" y="1072"/>
                    <a:pt x="536" y="1072"/>
                  </a:cubicBezTo>
                  <a:cubicBezTo>
                    <a:pt x="833" y="1072"/>
                    <a:pt x="1072" y="834"/>
                    <a:pt x="1072" y="536"/>
                  </a:cubicBezTo>
                  <a:cubicBezTo>
                    <a:pt x="1072" y="239"/>
                    <a:pt x="833" y="1"/>
                    <a:pt x="5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519;p84">
              <a:extLst>
                <a:ext uri="{FF2B5EF4-FFF2-40B4-BE49-F238E27FC236}">
                  <a16:creationId xmlns:a16="http://schemas.microsoft.com/office/drawing/2014/main" id="{4421729B-E189-951C-4A65-958A4F1DEA4E}"/>
                </a:ext>
              </a:extLst>
            </p:cNvPr>
            <p:cNvSpPr/>
            <p:nvPr/>
          </p:nvSpPr>
          <p:spPr>
            <a:xfrm>
              <a:off x="2527126" y="2706195"/>
              <a:ext cx="34536" cy="34154"/>
            </a:xfrm>
            <a:custGeom>
              <a:avLst/>
              <a:gdLst/>
              <a:ahLst/>
              <a:cxnLst/>
              <a:rect l="l" t="t" r="r" b="b"/>
              <a:pathLst>
                <a:path w="1085" h="1073" extrusionOk="0">
                  <a:moveTo>
                    <a:pt x="537" y="275"/>
                  </a:moveTo>
                  <a:cubicBezTo>
                    <a:pt x="679" y="275"/>
                    <a:pt x="798" y="394"/>
                    <a:pt x="798" y="525"/>
                  </a:cubicBezTo>
                  <a:cubicBezTo>
                    <a:pt x="798" y="656"/>
                    <a:pt x="679" y="775"/>
                    <a:pt x="537" y="775"/>
                  </a:cubicBezTo>
                  <a:cubicBezTo>
                    <a:pt x="406" y="775"/>
                    <a:pt x="287" y="656"/>
                    <a:pt x="287" y="525"/>
                  </a:cubicBezTo>
                  <a:cubicBezTo>
                    <a:pt x="287" y="394"/>
                    <a:pt x="406" y="275"/>
                    <a:pt x="537" y="275"/>
                  </a:cubicBezTo>
                  <a:close/>
                  <a:moveTo>
                    <a:pt x="537" y="1"/>
                  </a:moveTo>
                  <a:cubicBezTo>
                    <a:pt x="239" y="1"/>
                    <a:pt x="1" y="239"/>
                    <a:pt x="1" y="536"/>
                  </a:cubicBezTo>
                  <a:cubicBezTo>
                    <a:pt x="1" y="834"/>
                    <a:pt x="239" y="1072"/>
                    <a:pt x="537" y="1072"/>
                  </a:cubicBezTo>
                  <a:cubicBezTo>
                    <a:pt x="834" y="1072"/>
                    <a:pt x="1084" y="834"/>
                    <a:pt x="1084" y="536"/>
                  </a:cubicBezTo>
                  <a:cubicBezTo>
                    <a:pt x="1084" y="239"/>
                    <a:pt x="834" y="1"/>
                    <a:pt x="5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520;p84">
              <a:extLst>
                <a:ext uri="{FF2B5EF4-FFF2-40B4-BE49-F238E27FC236}">
                  <a16:creationId xmlns:a16="http://schemas.microsoft.com/office/drawing/2014/main" id="{28EA2FFF-8F09-B880-F59E-E13BB842AAFC}"/>
                </a:ext>
              </a:extLst>
            </p:cNvPr>
            <p:cNvSpPr/>
            <p:nvPr/>
          </p:nvSpPr>
          <p:spPr>
            <a:xfrm>
              <a:off x="2312623" y="2468584"/>
              <a:ext cx="312698" cy="286534"/>
            </a:xfrm>
            <a:custGeom>
              <a:avLst/>
              <a:gdLst/>
              <a:ahLst/>
              <a:cxnLst/>
              <a:rect l="l" t="t" r="r" b="b"/>
              <a:pathLst>
                <a:path w="9824" h="9002" extrusionOk="0">
                  <a:moveTo>
                    <a:pt x="3370" y="1679"/>
                  </a:moveTo>
                  <a:lnTo>
                    <a:pt x="3370" y="2513"/>
                  </a:lnTo>
                  <a:lnTo>
                    <a:pt x="2799" y="2513"/>
                  </a:lnTo>
                  <a:lnTo>
                    <a:pt x="2501" y="1679"/>
                  </a:lnTo>
                  <a:close/>
                  <a:moveTo>
                    <a:pt x="4513" y="1679"/>
                  </a:moveTo>
                  <a:lnTo>
                    <a:pt x="4513" y="2513"/>
                  </a:lnTo>
                  <a:lnTo>
                    <a:pt x="3656" y="2513"/>
                  </a:lnTo>
                  <a:lnTo>
                    <a:pt x="3656" y="1679"/>
                  </a:lnTo>
                  <a:close/>
                  <a:moveTo>
                    <a:pt x="5656" y="1679"/>
                  </a:moveTo>
                  <a:lnTo>
                    <a:pt x="5656" y="2513"/>
                  </a:lnTo>
                  <a:lnTo>
                    <a:pt x="4799" y="2513"/>
                  </a:lnTo>
                  <a:lnTo>
                    <a:pt x="4799" y="1679"/>
                  </a:lnTo>
                  <a:close/>
                  <a:moveTo>
                    <a:pt x="6811" y="1679"/>
                  </a:moveTo>
                  <a:lnTo>
                    <a:pt x="6811" y="2513"/>
                  </a:lnTo>
                  <a:lnTo>
                    <a:pt x="5942" y="2513"/>
                  </a:lnTo>
                  <a:lnTo>
                    <a:pt x="5942" y="1679"/>
                  </a:lnTo>
                  <a:close/>
                  <a:moveTo>
                    <a:pt x="7954" y="1679"/>
                  </a:moveTo>
                  <a:lnTo>
                    <a:pt x="7954" y="2513"/>
                  </a:lnTo>
                  <a:lnTo>
                    <a:pt x="7085" y="2513"/>
                  </a:lnTo>
                  <a:lnTo>
                    <a:pt x="7085" y="1679"/>
                  </a:lnTo>
                  <a:close/>
                  <a:moveTo>
                    <a:pt x="8633" y="1679"/>
                  </a:moveTo>
                  <a:lnTo>
                    <a:pt x="8442" y="2513"/>
                  </a:lnTo>
                  <a:lnTo>
                    <a:pt x="8240" y="2513"/>
                  </a:lnTo>
                  <a:lnTo>
                    <a:pt x="8240" y="1679"/>
                  </a:lnTo>
                  <a:close/>
                  <a:moveTo>
                    <a:pt x="8383" y="2810"/>
                  </a:moveTo>
                  <a:lnTo>
                    <a:pt x="8252" y="3406"/>
                  </a:lnTo>
                  <a:lnTo>
                    <a:pt x="8252" y="2810"/>
                  </a:lnTo>
                  <a:close/>
                  <a:moveTo>
                    <a:pt x="3370" y="2810"/>
                  </a:moveTo>
                  <a:lnTo>
                    <a:pt x="3370" y="3680"/>
                  </a:lnTo>
                  <a:lnTo>
                    <a:pt x="3204" y="3680"/>
                  </a:lnTo>
                  <a:lnTo>
                    <a:pt x="2894" y="2810"/>
                  </a:lnTo>
                  <a:close/>
                  <a:moveTo>
                    <a:pt x="4513" y="2810"/>
                  </a:moveTo>
                  <a:lnTo>
                    <a:pt x="4513" y="3680"/>
                  </a:lnTo>
                  <a:lnTo>
                    <a:pt x="3656" y="3680"/>
                  </a:lnTo>
                  <a:lnTo>
                    <a:pt x="3656" y="2810"/>
                  </a:lnTo>
                  <a:close/>
                  <a:moveTo>
                    <a:pt x="5656" y="2810"/>
                  </a:moveTo>
                  <a:lnTo>
                    <a:pt x="5656" y="3680"/>
                  </a:lnTo>
                  <a:lnTo>
                    <a:pt x="4799" y="3680"/>
                  </a:lnTo>
                  <a:lnTo>
                    <a:pt x="4799" y="2810"/>
                  </a:lnTo>
                  <a:close/>
                  <a:moveTo>
                    <a:pt x="6811" y="2810"/>
                  </a:moveTo>
                  <a:lnTo>
                    <a:pt x="6811" y="3680"/>
                  </a:lnTo>
                  <a:lnTo>
                    <a:pt x="5942" y="3680"/>
                  </a:lnTo>
                  <a:lnTo>
                    <a:pt x="5942" y="2810"/>
                  </a:lnTo>
                  <a:close/>
                  <a:moveTo>
                    <a:pt x="7954" y="2810"/>
                  </a:moveTo>
                  <a:lnTo>
                    <a:pt x="7954" y="3680"/>
                  </a:lnTo>
                  <a:lnTo>
                    <a:pt x="7085" y="3680"/>
                  </a:lnTo>
                  <a:lnTo>
                    <a:pt x="7085" y="2810"/>
                  </a:lnTo>
                  <a:close/>
                  <a:moveTo>
                    <a:pt x="3370" y="3953"/>
                  </a:moveTo>
                  <a:lnTo>
                    <a:pt x="3370" y="4132"/>
                  </a:lnTo>
                  <a:lnTo>
                    <a:pt x="3311" y="3953"/>
                  </a:lnTo>
                  <a:close/>
                  <a:moveTo>
                    <a:pt x="4513" y="3941"/>
                  </a:moveTo>
                  <a:lnTo>
                    <a:pt x="4513" y="4608"/>
                  </a:lnTo>
                  <a:cubicBezTo>
                    <a:pt x="4305" y="4608"/>
                    <a:pt x="4153" y="4629"/>
                    <a:pt x="4022" y="4629"/>
                  </a:cubicBezTo>
                  <a:cubicBezTo>
                    <a:pt x="3891" y="4629"/>
                    <a:pt x="3781" y="4608"/>
                    <a:pt x="3656" y="4525"/>
                  </a:cubicBezTo>
                  <a:lnTo>
                    <a:pt x="3656" y="3941"/>
                  </a:lnTo>
                  <a:close/>
                  <a:moveTo>
                    <a:pt x="5656" y="3953"/>
                  </a:moveTo>
                  <a:lnTo>
                    <a:pt x="5656" y="4632"/>
                  </a:lnTo>
                  <a:lnTo>
                    <a:pt x="4799" y="4632"/>
                  </a:lnTo>
                  <a:lnTo>
                    <a:pt x="4799" y="3953"/>
                  </a:lnTo>
                  <a:close/>
                  <a:moveTo>
                    <a:pt x="6799" y="3953"/>
                  </a:moveTo>
                  <a:lnTo>
                    <a:pt x="6799" y="4632"/>
                  </a:lnTo>
                  <a:lnTo>
                    <a:pt x="5942" y="4632"/>
                  </a:lnTo>
                  <a:lnTo>
                    <a:pt x="5942" y="3953"/>
                  </a:lnTo>
                  <a:close/>
                  <a:moveTo>
                    <a:pt x="7954" y="3953"/>
                  </a:moveTo>
                  <a:lnTo>
                    <a:pt x="7954" y="4632"/>
                  </a:lnTo>
                  <a:lnTo>
                    <a:pt x="7085" y="4632"/>
                  </a:lnTo>
                  <a:lnTo>
                    <a:pt x="7085" y="3953"/>
                  </a:lnTo>
                  <a:close/>
                  <a:moveTo>
                    <a:pt x="3811" y="7263"/>
                  </a:moveTo>
                  <a:cubicBezTo>
                    <a:pt x="4216" y="7263"/>
                    <a:pt x="4549" y="7585"/>
                    <a:pt x="4549" y="7990"/>
                  </a:cubicBezTo>
                  <a:cubicBezTo>
                    <a:pt x="4549" y="8394"/>
                    <a:pt x="4216" y="8716"/>
                    <a:pt x="3811" y="8716"/>
                  </a:cubicBezTo>
                  <a:cubicBezTo>
                    <a:pt x="3418" y="8716"/>
                    <a:pt x="3085" y="8394"/>
                    <a:pt x="3085" y="7990"/>
                  </a:cubicBezTo>
                  <a:cubicBezTo>
                    <a:pt x="3085" y="7585"/>
                    <a:pt x="3418" y="7263"/>
                    <a:pt x="3811" y="7263"/>
                  </a:cubicBezTo>
                  <a:close/>
                  <a:moveTo>
                    <a:pt x="7287" y="7263"/>
                  </a:moveTo>
                  <a:cubicBezTo>
                    <a:pt x="7680" y="7263"/>
                    <a:pt x="8014" y="7585"/>
                    <a:pt x="8014" y="7990"/>
                  </a:cubicBezTo>
                  <a:cubicBezTo>
                    <a:pt x="8014" y="8394"/>
                    <a:pt x="7680" y="8716"/>
                    <a:pt x="7287" y="8716"/>
                  </a:cubicBezTo>
                  <a:cubicBezTo>
                    <a:pt x="6883" y="8716"/>
                    <a:pt x="6549" y="8394"/>
                    <a:pt x="6549" y="7990"/>
                  </a:cubicBezTo>
                  <a:cubicBezTo>
                    <a:pt x="6549" y="7585"/>
                    <a:pt x="6883" y="7263"/>
                    <a:pt x="7287" y="7263"/>
                  </a:cubicBezTo>
                  <a:close/>
                  <a:moveTo>
                    <a:pt x="525" y="0"/>
                  </a:moveTo>
                  <a:cubicBezTo>
                    <a:pt x="239" y="0"/>
                    <a:pt x="1" y="239"/>
                    <a:pt x="1" y="512"/>
                  </a:cubicBezTo>
                  <a:cubicBezTo>
                    <a:pt x="1" y="798"/>
                    <a:pt x="239" y="1036"/>
                    <a:pt x="525" y="1036"/>
                  </a:cubicBezTo>
                  <a:lnTo>
                    <a:pt x="1168" y="1036"/>
                  </a:lnTo>
                  <a:lnTo>
                    <a:pt x="1965" y="3299"/>
                  </a:lnTo>
                  <a:cubicBezTo>
                    <a:pt x="1995" y="3357"/>
                    <a:pt x="2048" y="3400"/>
                    <a:pt x="2106" y="3400"/>
                  </a:cubicBezTo>
                  <a:cubicBezTo>
                    <a:pt x="2119" y="3400"/>
                    <a:pt x="2131" y="3398"/>
                    <a:pt x="2144" y="3394"/>
                  </a:cubicBezTo>
                  <a:cubicBezTo>
                    <a:pt x="2227" y="3358"/>
                    <a:pt x="2263" y="3287"/>
                    <a:pt x="2239" y="3215"/>
                  </a:cubicBezTo>
                  <a:cubicBezTo>
                    <a:pt x="1453" y="1001"/>
                    <a:pt x="1418" y="905"/>
                    <a:pt x="1418" y="893"/>
                  </a:cubicBezTo>
                  <a:cubicBezTo>
                    <a:pt x="1394" y="798"/>
                    <a:pt x="1299" y="762"/>
                    <a:pt x="1215" y="762"/>
                  </a:cubicBezTo>
                  <a:lnTo>
                    <a:pt x="525" y="762"/>
                  </a:lnTo>
                  <a:cubicBezTo>
                    <a:pt x="394" y="762"/>
                    <a:pt x="287" y="655"/>
                    <a:pt x="287" y="512"/>
                  </a:cubicBezTo>
                  <a:cubicBezTo>
                    <a:pt x="287" y="381"/>
                    <a:pt x="394" y="274"/>
                    <a:pt x="525" y="274"/>
                  </a:cubicBezTo>
                  <a:lnTo>
                    <a:pt x="1215" y="274"/>
                  </a:lnTo>
                  <a:cubicBezTo>
                    <a:pt x="1489" y="274"/>
                    <a:pt x="1751" y="441"/>
                    <a:pt x="1846" y="691"/>
                  </a:cubicBezTo>
                  <a:cubicBezTo>
                    <a:pt x="2013" y="1167"/>
                    <a:pt x="3001" y="3918"/>
                    <a:pt x="3132" y="4322"/>
                  </a:cubicBezTo>
                  <a:cubicBezTo>
                    <a:pt x="3239" y="4620"/>
                    <a:pt x="3573" y="4906"/>
                    <a:pt x="3989" y="4906"/>
                  </a:cubicBezTo>
                  <a:lnTo>
                    <a:pt x="9192" y="4906"/>
                  </a:lnTo>
                  <a:cubicBezTo>
                    <a:pt x="9323" y="4906"/>
                    <a:pt x="9431" y="5013"/>
                    <a:pt x="9431" y="5144"/>
                  </a:cubicBezTo>
                  <a:cubicBezTo>
                    <a:pt x="9431" y="5275"/>
                    <a:pt x="9323" y="5382"/>
                    <a:pt x="9192" y="5382"/>
                  </a:cubicBezTo>
                  <a:lnTo>
                    <a:pt x="3989" y="5382"/>
                  </a:lnTo>
                  <a:cubicBezTo>
                    <a:pt x="3430" y="5382"/>
                    <a:pt x="2918" y="5061"/>
                    <a:pt x="2704" y="4537"/>
                  </a:cubicBezTo>
                  <a:lnTo>
                    <a:pt x="2418" y="3715"/>
                  </a:lnTo>
                  <a:cubicBezTo>
                    <a:pt x="2390" y="3660"/>
                    <a:pt x="2342" y="3620"/>
                    <a:pt x="2289" y="3620"/>
                  </a:cubicBezTo>
                  <a:cubicBezTo>
                    <a:pt x="2273" y="3620"/>
                    <a:pt x="2256" y="3624"/>
                    <a:pt x="2239" y="3632"/>
                  </a:cubicBezTo>
                  <a:cubicBezTo>
                    <a:pt x="2168" y="3656"/>
                    <a:pt x="2120" y="3727"/>
                    <a:pt x="2144" y="3810"/>
                  </a:cubicBezTo>
                  <a:cubicBezTo>
                    <a:pt x="2370" y="4406"/>
                    <a:pt x="2382" y="4656"/>
                    <a:pt x="2668" y="5013"/>
                  </a:cubicBezTo>
                  <a:lnTo>
                    <a:pt x="2346" y="5477"/>
                  </a:lnTo>
                  <a:cubicBezTo>
                    <a:pt x="1870" y="6168"/>
                    <a:pt x="2287" y="7132"/>
                    <a:pt x="3120" y="7239"/>
                  </a:cubicBezTo>
                  <a:cubicBezTo>
                    <a:pt x="2442" y="7871"/>
                    <a:pt x="2882" y="9002"/>
                    <a:pt x="3811" y="9002"/>
                  </a:cubicBezTo>
                  <a:cubicBezTo>
                    <a:pt x="4740" y="9002"/>
                    <a:pt x="5168" y="7882"/>
                    <a:pt x="4513" y="7263"/>
                  </a:cubicBezTo>
                  <a:lnTo>
                    <a:pt x="6585" y="7263"/>
                  </a:lnTo>
                  <a:cubicBezTo>
                    <a:pt x="5930" y="7882"/>
                    <a:pt x="6371" y="9002"/>
                    <a:pt x="7287" y="9002"/>
                  </a:cubicBezTo>
                  <a:cubicBezTo>
                    <a:pt x="8204" y="9002"/>
                    <a:pt x="8633" y="7882"/>
                    <a:pt x="7978" y="7263"/>
                  </a:cubicBezTo>
                  <a:lnTo>
                    <a:pt x="8180" y="7263"/>
                  </a:lnTo>
                  <a:cubicBezTo>
                    <a:pt x="8454" y="7263"/>
                    <a:pt x="8692" y="7025"/>
                    <a:pt x="8692" y="6739"/>
                  </a:cubicBezTo>
                  <a:cubicBezTo>
                    <a:pt x="8692" y="6454"/>
                    <a:pt x="8454" y="6216"/>
                    <a:pt x="8180" y="6216"/>
                  </a:cubicBezTo>
                  <a:lnTo>
                    <a:pt x="6883" y="6216"/>
                  </a:lnTo>
                  <a:cubicBezTo>
                    <a:pt x="6811" y="6216"/>
                    <a:pt x="6728" y="6275"/>
                    <a:pt x="6728" y="6370"/>
                  </a:cubicBezTo>
                  <a:cubicBezTo>
                    <a:pt x="6728" y="6442"/>
                    <a:pt x="6787" y="6513"/>
                    <a:pt x="6883" y="6513"/>
                  </a:cubicBezTo>
                  <a:lnTo>
                    <a:pt x="8180" y="6513"/>
                  </a:lnTo>
                  <a:cubicBezTo>
                    <a:pt x="8311" y="6513"/>
                    <a:pt x="8419" y="6620"/>
                    <a:pt x="8419" y="6751"/>
                  </a:cubicBezTo>
                  <a:cubicBezTo>
                    <a:pt x="8419" y="6894"/>
                    <a:pt x="8311" y="6989"/>
                    <a:pt x="8180" y="6989"/>
                  </a:cubicBezTo>
                  <a:lnTo>
                    <a:pt x="3275" y="6989"/>
                  </a:lnTo>
                  <a:cubicBezTo>
                    <a:pt x="2596" y="6989"/>
                    <a:pt x="2192" y="6216"/>
                    <a:pt x="2584" y="5656"/>
                  </a:cubicBezTo>
                  <a:lnTo>
                    <a:pt x="2858" y="5239"/>
                  </a:lnTo>
                  <a:cubicBezTo>
                    <a:pt x="2977" y="5346"/>
                    <a:pt x="3120" y="5430"/>
                    <a:pt x="3251" y="5501"/>
                  </a:cubicBezTo>
                  <a:lnTo>
                    <a:pt x="2965" y="5918"/>
                  </a:lnTo>
                  <a:cubicBezTo>
                    <a:pt x="2787" y="6180"/>
                    <a:pt x="2965" y="6513"/>
                    <a:pt x="3275" y="6513"/>
                  </a:cubicBezTo>
                  <a:lnTo>
                    <a:pt x="6347" y="6513"/>
                  </a:lnTo>
                  <a:cubicBezTo>
                    <a:pt x="6418" y="6513"/>
                    <a:pt x="6490" y="6454"/>
                    <a:pt x="6490" y="6370"/>
                  </a:cubicBezTo>
                  <a:cubicBezTo>
                    <a:pt x="6490" y="6299"/>
                    <a:pt x="6430" y="6216"/>
                    <a:pt x="6347" y="6216"/>
                  </a:cubicBezTo>
                  <a:lnTo>
                    <a:pt x="3275" y="6216"/>
                  </a:lnTo>
                  <a:cubicBezTo>
                    <a:pt x="3204" y="6216"/>
                    <a:pt x="3156" y="6132"/>
                    <a:pt x="3204" y="6073"/>
                  </a:cubicBezTo>
                  <a:lnTo>
                    <a:pt x="3537" y="5596"/>
                  </a:lnTo>
                  <a:cubicBezTo>
                    <a:pt x="3723" y="5653"/>
                    <a:pt x="3776" y="5666"/>
                    <a:pt x="4361" y="5666"/>
                  </a:cubicBezTo>
                  <a:cubicBezTo>
                    <a:pt x="4909" y="5666"/>
                    <a:pt x="5923" y="5655"/>
                    <a:pt x="7950" y="5655"/>
                  </a:cubicBezTo>
                  <a:cubicBezTo>
                    <a:pt x="8328" y="5655"/>
                    <a:pt x="8741" y="5655"/>
                    <a:pt x="9192" y="5656"/>
                  </a:cubicBezTo>
                  <a:cubicBezTo>
                    <a:pt x="9466" y="5656"/>
                    <a:pt x="9704" y="5418"/>
                    <a:pt x="9704" y="5132"/>
                  </a:cubicBezTo>
                  <a:cubicBezTo>
                    <a:pt x="9704" y="4870"/>
                    <a:pt x="9466" y="4632"/>
                    <a:pt x="9192" y="4632"/>
                  </a:cubicBezTo>
                  <a:lnTo>
                    <a:pt x="9038" y="4632"/>
                  </a:lnTo>
                  <a:lnTo>
                    <a:pt x="9704" y="1703"/>
                  </a:lnTo>
                  <a:cubicBezTo>
                    <a:pt x="9823" y="1155"/>
                    <a:pt x="9407" y="643"/>
                    <a:pt x="8859" y="643"/>
                  </a:cubicBezTo>
                  <a:lnTo>
                    <a:pt x="6085" y="643"/>
                  </a:lnTo>
                  <a:cubicBezTo>
                    <a:pt x="6013" y="643"/>
                    <a:pt x="5942" y="691"/>
                    <a:pt x="5942" y="786"/>
                  </a:cubicBezTo>
                  <a:cubicBezTo>
                    <a:pt x="5942" y="858"/>
                    <a:pt x="6002" y="941"/>
                    <a:pt x="6085" y="941"/>
                  </a:cubicBezTo>
                  <a:lnTo>
                    <a:pt x="8859" y="941"/>
                  </a:lnTo>
                  <a:cubicBezTo>
                    <a:pt x="9252" y="941"/>
                    <a:pt x="9526" y="1286"/>
                    <a:pt x="9442" y="1667"/>
                  </a:cubicBezTo>
                  <a:lnTo>
                    <a:pt x="8752" y="4644"/>
                  </a:lnTo>
                  <a:lnTo>
                    <a:pt x="8264" y="4644"/>
                  </a:lnTo>
                  <a:cubicBezTo>
                    <a:pt x="8335" y="4322"/>
                    <a:pt x="8871" y="2001"/>
                    <a:pt x="8966" y="1584"/>
                  </a:cubicBezTo>
                  <a:cubicBezTo>
                    <a:pt x="8978" y="1501"/>
                    <a:pt x="8919" y="1405"/>
                    <a:pt x="8835" y="1405"/>
                  </a:cubicBezTo>
                  <a:lnTo>
                    <a:pt x="2406" y="1405"/>
                  </a:lnTo>
                  <a:lnTo>
                    <a:pt x="2239" y="941"/>
                  </a:lnTo>
                  <a:lnTo>
                    <a:pt x="5537" y="941"/>
                  </a:lnTo>
                  <a:cubicBezTo>
                    <a:pt x="5621" y="941"/>
                    <a:pt x="5692" y="882"/>
                    <a:pt x="5692" y="786"/>
                  </a:cubicBezTo>
                  <a:cubicBezTo>
                    <a:pt x="5692" y="715"/>
                    <a:pt x="5632" y="643"/>
                    <a:pt x="5537" y="643"/>
                  </a:cubicBezTo>
                  <a:lnTo>
                    <a:pt x="2132" y="643"/>
                  </a:lnTo>
                  <a:cubicBezTo>
                    <a:pt x="2001" y="286"/>
                    <a:pt x="1644" y="0"/>
                    <a:pt x="12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4714;p84">
            <a:extLst>
              <a:ext uri="{FF2B5EF4-FFF2-40B4-BE49-F238E27FC236}">
                <a16:creationId xmlns:a16="http://schemas.microsoft.com/office/drawing/2014/main" id="{9757B5E4-1DD3-E19D-C0BD-E1B7E4F08650}"/>
              </a:ext>
            </a:extLst>
          </p:cNvPr>
          <p:cNvGrpSpPr/>
          <p:nvPr/>
        </p:nvGrpSpPr>
        <p:grpSpPr>
          <a:xfrm>
            <a:off x="499440" y="3226546"/>
            <a:ext cx="499111" cy="446594"/>
            <a:chOff x="4670239" y="1541599"/>
            <a:chExt cx="359679" cy="321833"/>
          </a:xfrm>
          <a:solidFill>
            <a:schemeClr val="tx2"/>
          </a:solidFill>
        </p:grpSpPr>
        <p:sp>
          <p:nvSpPr>
            <p:cNvPr id="7" name="Google Shape;14715;p84">
              <a:extLst>
                <a:ext uri="{FF2B5EF4-FFF2-40B4-BE49-F238E27FC236}">
                  <a16:creationId xmlns:a16="http://schemas.microsoft.com/office/drawing/2014/main" id="{9E9A9432-69F8-7D47-8C48-C46CEC35BC0B}"/>
                </a:ext>
              </a:extLst>
            </p:cNvPr>
            <p:cNvSpPr/>
            <p:nvPr/>
          </p:nvSpPr>
          <p:spPr>
            <a:xfrm>
              <a:off x="4818790" y="1606787"/>
              <a:ext cx="28838" cy="49687"/>
            </a:xfrm>
            <a:custGeom>
              <a:avLst/>
              <a:gdLst/>
              <a:ahLst/>
              <a:cxnLst/>
              <a:rect l="l" t="t" r="r" b="b"/>
              <a:pathLst>
                <a:path w="906" h="1561" extrusionOk="0">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716;p84">
              <a:extLst>
                <a:ext uri="{FF2B5EF4-FFF2-40B4-BE49-F238E27FC236}">
                  <a16:creationId xmlns:a16="http://schemas.microsoft.com/office/drawing/2014/main" id="{6E9B83FE-5E88-CF9F-92AD-19FA02D60F3E}"/>
                </a:ext>
              </a:extLst>
            </p:cNvPr>
            <p:cNvSpPr/>
            <p:nvPr/>
          </p:nvSpPr>
          <p:spPr>
            <a:xfrm>
              <a:off x="4875256" y="1557896"/>
              <a:ext cx="82281" cy="82663"/>
            </a:xfrm>
            <a:custGeom>
              <a:avLst/>
              <a:gdLst/>
              <a:ahLst/>
              <a:cxnLst/>
              <a:rect l="l" t="t" r="r" b="b"/>
              <a:pathLst>
                <a:path w="2585" h="2597" extrusionOk="0">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717;p84">
              <a:extLst>
                <a:ext uri="{FF2B5EF4-FFF2-40B4-BE49-F238E27FC236}">
                  <a16:creationId xmlns:a16="http://schemas.microsoft.com/office/drawing/2014/main" id="{65A10486-F51F-516C-0AA8-FBA410E05085}"/>
                </a:ext>
              </a:extLst>
            </p:cNvPr>
            <p:cNvSpPr/>
            <p:nvPr/>
          </p:nvSpPr>
          <p:spPr>
            <a:xfrm>
              <a:off x="4775215" y="1541599"/>
              <a:ext cx="199001" cy="147850"/>
            </a:xfrm>
            <a:custGeom>
              <a:avLst/>
              <a:gdLst/>
              <a:ahLst/>
              <a:cxnLst/>
              <a:rect l="l" t="t" r="r" b="b"/>
              <a:pathLst>
                <a:path w="6252" h="4645" extrusionOk="0">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718;p84">
              <a:extLst>
                <a:ext uri="{FF2B5EF4-FFF2-40B4-BE49-F238E27FC236}">
                  <a16:creationId xmlns:a16="http://schemas.microsoft.com/office/drawing/2014/main" id="{B2AB0E07-3FCF-CE36-B949-4A319E658639}"/>
                </a:ext>
              </a:extLst>
            </p:cNvPr>
            <p:cNvSpPr/>
            <p:nvPr/>
          </p:nvSpPr>
          <p:spPr>
            <a:xfrm>
              <a:off x="4901803" y="1574957"/>
              <a:ext cx="28838" cy="50069"/>
            </a:xfrm>
            <a:custGeom>
              <a:avLst/>
              <a:gdLst/>
              <a:ahLst/>
              <a:cxnLst/>
              <a:rect l="l" t="t" r="r" b="b"/>
              <a:pathLst>
                <a:path w="906" h="1573" extrusionOk="0">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719;p84">
              <a:extLst>
                <a:ext uri="{FF2B5EF4-FFF2-40B4-BE49-F238E27FC236}">
                  <a16:creationId xmlns:a16="http://schemas.microsoft.com/office/drawing/2014/main" id="{86905031-4D93-4B43-7267-DE08CAFBA0A3}"/>
                </a:ext>
              </a:extLst>
            </p:cNvPr>
            <p:cNvSpPr/>
            <p:nvPr/>
          </p:nvSpPr>
          <p:spPr>
            <a:xfrm>
              <a:off x="4670239" y="1657269"/>
              <a:ext cx="359679" cy="206163"/>
            </a:xfrm>
            <a:custGeom>
              <a:avLst/>
              <a:gdLst/>
              <a:ahLst/>
              <a:cxnLst/>
              <a:rect l="l" t="t" r="r" b="b"/>
              <a:pathLst>
                <a:path w="11300" h="6477" extrusionOk="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944;p80">
            <a:extLst>
              <a:ext uri="{FF2B5EF4-FFF2-40B4-BE49-F238E27FC236}">
                <a16:creationId xmlns:a16="http://schemas.microsoft.com/office/drawing/2014/main" id="{0A9BA4BF-53DA-A438-A90D-D882B9E175D0}"/>
              </a:ext>
            </a:extLst>
          </p:cNvPr>
          <p:cNvGrpSpPr/>
          <p:nvPr/>
        </p:nvGrpSpPr>
        <p:grpSpPr>
          <a:xfrm>
            <a:off x="4675352" y="1806181"/>
            <a:ext cx="448539" cy="446594"/>
            <a:chOff x="3097241" y="2433564"/>
            <a:chExt cx="344883" cy="343387"/>
          </a:xfrm>
          <a:solidFill>
            <a:schemeClr val="tx2"/>
          </a:solidFill>
        </p:grpSpPr>
        <p:sp>
          <p:nvSpPr>
            <p:cNvPr id="13" name="Google Shape;11945;p80">
              <a:extLst>
                <a:ext uri="{FF2B5EF4-FFF2-40B4-BE49-F238E27FC236}">
                  <a16:creationId xmlns:a16="http://schemas.microsoft.com/office/drawing/2014/main" id="{B50E2891-0C8A-279F-3EFE-8E1908921838}"/>
                </a:ext>
              </a:extLst>
            </p:cNvPr>
            <p:cNvSpPr/>
            <p:nvPr/>
          </p:nvSpPr>
          <p:spPr>
            <a:xfrm>
              <a:off x="3151825" y="2465806"/>
              <a:ext cx="235746" cy="311146"/>
            </a:xfrm>
            <a:custGeom>
              <a:avLst/>
              <a:gdLst/>
              <a:ahLst/>
              <a:cxnLst/>
              <a:rect l="l" t="t" r="r" b="b"/>
              <a:pathLst>
                <a:path w="7407" h="9776" extrusionOk="0">
                  <a:moveTo>
                    <a:pt x="3703" y="322"/>
                  </a:moveTo>
                  <a:cubicBezTo>
                    <a:pt x="5573" y="322"/>
                    <a:pt x="7097" y="1846"/>
                    <a:pt x="7097" y="3715"/>
                  </a:cubicBezTo>
                  <a:cubicBezTo>
                    <a:pt x="7097" y="5239"/>
                    <a:pt x="6144" y="6728"/>
                    <a:pt x="5358" y="7704"/>
                  </a:cubicBezTo>
                  <a:cubicBezTo>
                    <a:pt x="4656" y="8573"/>
                    <a:pt x="3953" y="9192"/>
                    <a:pt x="3703" y="9418"/>
                  </a:cubicBezTo>
                  <a:cubicBezTo>
                    <a:pt x="3441" y="9192"/>
                    <a:pt x="2751" y="8573"/>
                    <a:pt x="2048" y="7704"/>
                  </a:cubicBezTo>
                  <a:cubicBezTo>
                    <a:pt x="1263" y="6728"/>
                    <a:pt x="310" y="5239"/>
                    <a:pt x="310" y="3715"/>
                  </a:cubicBezTo>
                  <a:cubicBezTo>
                    <a:pt x="310" y="1846"/>
                    <a:pt x="1822" y="322"/>
                    <a:pt x="3703" y="322"/>
                  </a:cubicBezTo>
                  <a:close/>
                  <a:moveTo>
                    <a:pt x="3703" y="1"/>
                  </a:moveTo>
                  <a:cubicBezTo>
                    <a:pt x="1667" y="1"/>
                    <a:pt x="0" y="1668"/>
                    <a:pt x="0" y="3704"/>
                  </a:cubicBezTo>
                  <a:cubicBezTo>
                    <a:pt x="0" y="4418"/>
                    <a:pt x="191" y="5192"/>
                    <a:pt x="560" y="5978"/>
                  </a:cubicBezTo>
                  <a:cubicBezTo>
                    <a:pt x="858" y="6609"/>
                    <a:pt x="1274" y="7263"/>
                    <a:pt x="1798" y="7894"/>
                  </a:cubicBezTo>
                  <a:cubicBezTo>
                    <a:pt x="2691" y="9002"/>
                    <a:pt x="3549" y="9716"/>
                    <a:pt x="3596" y="9740"/>
                  </a:cubicBezTo>
                  <a:cubicBezTo>
                    <a:pt x="3626" y="9764"/>
                    <a:pt x="3665" y="9776"/>
                    <a:pt x="3700" y="9776"/>
                  </a:cubicBezTo>
                  <a:cubicBezTo>
                    <a:pt x="3736" y="9776"/>
                    <a:pt x="3769" y="9764"/>
                    <a:pt x="3787" y="9740"/>
                  </a:cubicBezTo>
                  <a:cubicBezTo>
                    <a:pt x="3822" y="9716"/>
                    <a:pt x="4703" y="9002"/>
                    <a:pt x="5596" y="7894"/>
                  </a:cubicBezTo>
                  <a:cubicBezTo>
                    <a:pt x="6108" y="7252"/>
                    <a:pt x="6525" y="6609"/>
                    <a:pt x="6823" y="5978"/>
                  </a:cubicBezTo>
                  <a:cubicBezTo>
                    <a:pt x="7204" y="5192"/>
                    <a:pt x="7394" y="4418"/>
                    <a:pt x="7394" y="3704"/>
                  </a:cubicBezTo>
                  <a:cubicBezTo>
                    <a:pt x="7406" y="1668"/>
                    <a:pt x="5739" y="1"/>
                    <a:pt x="37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946;p80">
              <a:extLst>
                <a:ext uri="{FF2B5EF4-FFF2-40B4-BE49-F238E27FC236}">
                  <a16:creationId xmlns:a16="http://schemas.microsoft.com/office/drawing/2014/main" id="{74EF72DA-2F7B-2A5E-6F61-2B6C92BA11A6}"/>
                </a:ext>
              </a:extLst>
            </p:cNvPr>
            <p:cNvSpPr/>
            <p:nvPr/>
          </p:nvSpPr>
          <p:spPr>
            <a:xfrm>
              <a:off x="3179483" y="2492732"/>
              <a:ext cx="181926" cy="181894"/>
            </a:xfrm>
            <a:custGeom>
              <a:avLst/>
              <a:gdLst/>
              <a:ahLst/>
              <a:cxnLst/>
              <a:rect l="l" t="t" r="r" b="b"/>
              <a:pathLst>
                <a:path w="5716" h="5715" extrusionOk="0">
                  <a:moveTo>
                    <a:pt x="2858" y="0"/>
                  </a:moveTo>
                  <a:cubicBezTo>
                    <a:pt x="1286" y="0"/>
                    <a:pt x="1" y="1286"/>
                    <a:pt x="1" y="2858"/>
                  </a:cubicBezTo>
                  <a:cubicBezTo>
                    <a:pt x="1" y="4441"/>
                    <a:pt x="1286" y="5715"/>
                    <a:pt x="2858" y="5715"/>
                  </a:cubicBezTo>
                  <a:cubicBezTo>
                    <a:pt x="4442" y="5715"/>
                    <a:pt x="5716" y="4429"/>
                    <a:pt x="5716" y="2858"/>
                  </a:cubicBezTo>
                  <a:cubicBezTo>
                    <a:pt x="5692" y="2131"/>
                    <a:pt x="5418" y="1429"/>
                    <a:pt x="4918" y="893"/>
                  </a:cubicBezTo>
                  <a:cubicBezTo>
                    <a:pt x="4888" y="863"/>
                    <a:pt x="4846" y="848"/>
                    <a:pt x="4805" y="848"/>
                  </a:cubicBezTo>
                  <a:cubicBezTo>
                    <a:pt x="4763" y="848"/>
                    <a:pt x="4721" y="863"/>
                    <a:pt x="4692" y="893"/>
                  </a:cubicBezTo>
                  <a:cubicBezTo>
                    <a:pt x="4632" y="953"/>
                    <a:pt x="4632" y="1060"/>
                    <a:pt x="4692" y="1119"/>
                  </a:cubicBezTo>
                  <a:cubicBezTo>
                    <a:pt x="5144" y="1595"/>
                    <a:pt x="5394" y="2215"/>
                    <a:pt x="5394" y="2869"/>
                  </a:cubicBezTo>
                  <a:cubicBezTo>
                    <a:pt x="5394" y="4274"/>
                    <a:pt x="4251" y="5417"/>
                    <a:pt x="2846" y="5417"/>
                  </a:cubicBezTo>
                  <a:cubicBezTo>
                    <a:pt x="1453" y="5417"/>
                    <a:pt x="298" y="4274"/>
                    <a:pt x="298" y="2869"/>
                  </a:cubicBezTo>
                  <a:cubicBezTo>
                    <a:pt x="298" y="1476"/>
                    <a:pt x="1453" y="333"/>
                    <a:pt x="2846" y="333"/>
                  </a:cubicBezTo>
                  <a:cubicBezTo>
                    <a:pt x="3299" y="333"/>
                    <a:pt x="3739" y="452"/>
                    <a:pt x="4132" y="667"/>
                  </a:cubicBezTo>
                  <a:cubicBezTo>
                    <a:pt x="4157" y="683"/>
                    <a:pt x="4185" y="691"/>
                    <a:pt x="4214" y="691"/>
                  </a:cubicBezTo>
                  <a:cubicBezTo>
                    <a:pt x="4269" y="691"/>
                    <a:pt x="4323" y="662"/>
                    <a:pt x="4346" y="607"/>
                  </a:cubicBezTo>
                  <a:cubicBezTo>
                    <a:pt x="4394" y="536"/>
                    <a:pt x="4370" y="429"/>
                    <a:pt x="4287" y="393"/>
                  </a:cubicBezTo>
                  <a:cubicBezTo>
                    <a:pt x="3858" y="131"/>
                    <a:pt x="3370" y="0"/>
                    <a:pt x="28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47;p80">
              <a:extLst>
                <a:ext uri="{FF2B5EF4-FFF2-40B4-BE49-F238E27FC236}">
                  <a16:creationId xmlns:a16="http://schemas.microsoft.com/office/drawing/2014/main" id="{8529A5D8-BE12-2B52-AEB1-C7FF70202AD3}"/>
                </a:ext>
              </a:extLst>
            </p:cNvPr>
            <p:cNvSpPr/>
            <p:nvPr/>
          </p:nvSpPr>
          <p:spPr>
            <a:xfrm>
              <a:off x="3242024" y="2524941"/>
              <a:ext cx="54202" cy="117857"/>
            </a:xfrm>
            <a:custGeom>
              <a:avLst/>
              <a:gdLst/>
              <a:ahLst/>
              <a:cxnLst/>
              <a:rect l="l" t="t" r="r" b="b"/>
              <a:pathLst>
                <a:path w="1703" h="3703" extrusionOk="0">
                  <a:moveTo>
                    <a:pt x="857" y="0"/>
                  </a:moveTo>
                  <a:cubicBezTo>
                    <a:pt x="762" y="0"/>
                    <a:pt x="691" y="71"/>
                    <a:pt x="691" y="167"/>
                  </a:cubicBezTo>
                  <a:lnTo>
                    <a:pt x="691" y="524"/>
                  </a:lnTo>
                  <a:cubicBezTo>
                    <a:pt x="322" y="560"/>
                    <a:pt x="24" y="881"/>
                    <a:pt x="24" y="1262"/>
                  </a:cubicBezTo>
                  <a:cubicBezTo>
                    <a:pt x="24" y="1679"/>
                    <a:pt x="357" y="2012"/>
                    <a:pt x="762" y="2012"/>
                  </a:cubicBezTo>
                  <a:lnTo>
                    <a:pt x="929" y="2012"/>
                  </a:lnTo>
                  <a:cubicBezTo>
                    <a:pt x="1167" y="2012"/>
                    <a:pt x="1357" y="2203"/>
                    <a:pt x="1357" y="2441"/>
                  </a:cubicBezTo>
                  <a:cubicBezTo>
                    <a:pt x="1357" y="2679"/>
                    <a:pt x="1167" y="2869"/>
                    <a:pt x="929" y="2869"/>
                  </a:cubicBezTo>
                  <a:lnTo>
                    <a:pt x="679" y="2869"/>
                  </a:lnTo>
                  <a:cubicBezTo>
                    <a:pt x="476" y="2869"/>
                    <a:pt x="334" y="2703"/>
                    <a:pt x="334" y="2524"/>
                  </a:cubicBezTo>
                  <a:cubicBezTo>
                    <a:pt x="334" y="2441"/>
                    <a:pt x="262" y="2369"/>
                    <a:pt x="167" y="2369"/>
                  </a:cubicBezTo>
                  <a:cubicBezTo>
                    <a:pt x="83" y="2369"/>
                    <a:pt x="0" y="2441"/>
                    <a:pt x="0" y="2524"/>
                  </a:cubicBezTo>
                  <a:cubicBezTo>
                    <a:pt x="0" y="2905"/>
                    <a:pt x="298" y="3203"/>
                    <a:pt x="679" y="3203"/>
                  </a:cubicBezTo>
                  <a:lnTo>
                    <a:pt x="691" y="3203"/>
                  </a:lnTo>
                  <a:lnTo>
                    <a:pt x="691" y="3536"/>
                  </a:lnTo>
                  <a:cubicBezTo>
                    <a:pt x="691" y="3631"/>
                    <a:pt x="762" y="3703"/>
                    <a:pt x="857" y="3703"/>
                  </a:cubicBezTo>
                  <a:cubicBezTo>
                    <a:pt x="941" y="3703"/>
                    <a:pt x="1012" y="3631"/>
                    <a:pt x="1012" y="3536"/>
                  </a:cubicBezTo>
                  <a:lnTo>
                    <a:pt x="1012" y="3179"/>
                  </a:lnTo>
                  <a:cubicBezTo>
                    <a:pt x="1393" y="3143"/>
                    <a:pt x="1691" y="2822"/>
                    <a:pt x="1691" y="2441"/>
                  </a:cubicBezTo>
                  <a:cubicBezTo>
                    <a:pt x="1691" y="2024"/>
                    <a:pt x="1346" y="1691"/>
                    <a:pt x="941" y="1691"/>
                  </a:cubicBezTo>
                  <a:lnTo>
                    <a:pt x="774" y="1691"/>
                  </a:lnTo>
                  <a:cubicBezTo>
                    <a:pt x="536" y="1691"/>
                    <a:pt x="345" y="1500"/>
                    <a:pt x="345" y="1262"/>
                  </a:cubicBezTo>
                  <a:cubicBezTo>
                    <a:pt x="345" y="1024"/>
                    <a:pt x="536" y="833"/>
                    <a:pt x="774" y="833"/>
                  </a:cubicBezTo>
                  <a:lnTo>
                    <a:pt x="1036" y="833"/>
                  </a:lnTo>
                  <a:cubicBezTo>
                    <a:pt x="1226" y="833"/>
                    <a:pt x="1369" y="1000"/>
                    <a:pt x="1369" y="1179"/>
                  </a:cubicBezTo>
                  <a:lnTo>
                    <a:pt x="1369" y="1345"/>
                  </a:lnTo>
                  <a:cubicBezTo>
                    <a:pt x="1393" y="1429"/>
                    <a:pt x="1453" y="1500"/>
                    <a:pt x="1536" y="1500"/>
                  </a:cubicBezTo>
                  <a:cubicBezTo>
                    <a:pt x="1631" y="1500"/>
                    <a:pt x="1703" y="1429"/>
                    <a:pt x="1703" y="1345"/>
                  </a:cubicBezTo>
                  <a:lnTo>
                    <a:pt x="1703" y="1179"/>
                  </a:lnTo>
                  <a:cubicBezTo>
                    <a:pt x="1703" y="810"/>
                    <a:pt x="1405" y="512"/>
                    <a:pt x="1036" y="512"/>
                  </a:cubicBezTo>
                  <a:lnTo>
                    <a:pt x="1012" y="512"/>
                  </a:lnTo>
                  <a:lnTo>
                    <a:pt x="1012" y="167"/>
                  </a:lnTo>
                  <a:cubicBezTo>
                    <a:pt x="1012" y="71"/>
                    <a:pt x="941" y="0"/>
                    <a:pt x="8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48;p80">
              <a:extLst>
                <a:ext uri="{FF2B5EF4-FFF2-40B4-BE49-F238E27FC236}">
                  <a16:creationId xmlns:a16="http://schemas.microsoft.com/office/drawing/2014/main" id="{F53A643F-6361-1D10-3466-D7D3FBF841CD}"/>
                </a:ext>
              </a:extLst>
            </p:cNvPr>
            <p:cNvSpPr/>
            <p:nvPr/>
          </p:nvSpPr>
          <p:spPr>
            <a:xfrm>
              <a:off x="3390945" y="2433724"/>
              <a:ext cx="51179" cy="85934"/>
            </a:xfrm>
            <a:custGeom>
              <a:avLst/>
              <a:gdLst/>
              <a:ahLst/>
              <a:cxnLst/>
              <a:rect l="l" t="t" r="r" b="b"/>
              <a:pathLst>
                <a:path w="1608" h="2700" extrusionOk="0">
                  <a:moveTo>
                    <a:pt x="182" y="1"/>
                  </a:moveTo>
                  <a:cubicBezTo>
                    <a:pt x="134" y="1"/>
                    <a:pt x="86" y="22"/>
                    <a:pt x="48" y="68"/>
                  </a:cubicBezTo>
                  <a:cubicBezTo>
                    <a:pt x="0" y="140"/>
                    <a:pt x="12" y="235"/>
                    <a:pt x="84" y="294"/>
                  </a:cubicBezTo>
                  <a:cubicBezTo>
                    <a:pt x="834" y="794"/>
                    <a:pt x="1274" y="1628"/>
                    <a:pt x="1274" y="2545"/>
                  </a:cubicBezTo>
                  <a:cubicBezTo>
                    <a:pt x="1274" y="2628"/>
                    <a:pt x="1358" y="2699"/>
                    <a:pt x="1441" y="2699"/>
                  </a:cubicBezTo>
                  <a:cubicBezTo>
                    <a:pt x="1536" y="2699"/>
                    <a:pt x="1608" y="2628"/>
                    <a:pt x="1608" y="2545"/>
                  </a:cubicBezTo>
                  <a:cubicBezTo>
                    <a:pt x="1596" y="1533"/>
                    <a:pt x="1096" y="592"/>
                    <a:pt x="262" y="20"/>
                  </a:cubicBezTo>
                  <a:cubicBezTo>
                    <a:pt x="237" y="8"/>
                    <a:pt x="209" y="1"/>
                    <a:pt x="1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49;p80">
              <a:extLst>
                <a:ext uri="{FF2B5EF4-FFF2-40B4-BE49-F238E27FC236}">
                  <a16:creationId xmlns:a16="http://schemas.microsoft.com/office/drawing/2014/main" id="{0E4C7850-6BAA-FB6F-F29A-D954FE782112}"/>
                </a:ext>
              </a:extLst>
            </p:cNvPr>
            <p:cNvSpPr/>
            <p:nvPr/>
          </p:nvSpPr>
          <p:spPr>
            <a:xfrm>
              <a:off x="3360613" y="2478187"/>
              <a:ext cx="27340" cy="41471"/>
            </a:xfrm>
            <a:custGeom>
              <a:avLst/>
              <a:gdLst/>
              <a:ahLst/>
              <a:cxnLst/>
              <a:rect l="l" t="t" r="r" b="b"/>
              <a:pathLst>
                <a:path w="859" h="1303" extrusionOk="0">
                  <a:moveTo>
                    <a:pt x="177" y="1"/>
                  </a:moveTo>
                  <a:cubicBezTo>
                    <a:pt x="131" y="1"/>
                    <a:pt x="85" y="25"/>
                    <a:pt x="48" y="76"/>
                  </a:cubicBezTo>
                  <a:cubicBezTo>
                    <a:pt x="1" y="147"/>
                    <a:pt x="13" y="231"/>
                    <a:pt x="84" y="290"/>
                  </a:cubicBezTo>
                  <a:cubicBezTo>
                    <a:pt x="370" y="493"/>
                    <a:pt x="537" y="802"/>
                    <a:pt x="537" y="1148"/>
                  </a:cubicBezTo>
                  <a:cubicBezTo>
                    <a:pt x="537" y="1231"/>
                    <a:pt x="608" y="1302"/>
                    <a:pt x="703" y="1302"/>
                  </a:cubicBezTo>
                  <a:cubicBezTo>
                    <a:pt x="787" y="1302"/>
                    <a:pt x="858" y="1231"/>
                    <a:pt x="858" y="1148"/>
                  </a:cubicBezTo>
                  <a:cubicBezTo>
                    <a:pt x="858" y="683"/>
                    <a:pt x="644" y="278"/>
                    <a:pt x="263" y="28"/>
                  </a:cubicBezTo>
                  <a:cubicBezTo>
                    <a:pt x="235" y="10"/>
                    <a:pt x="206" y="1"/>
                    <a:pt x="1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950;p80">
              <a:extLst>
                <a:ext uri="{FF2B5EF4-FFF2-40B4-BE49-F238E27FC236}">
                  <a16:creationId xmlns:a16="http://schemas.microsoft.com/office/drawing/2014/main" id="{5BA4E168-6DD2-EE48-5EC8-ACA2D623337D}"/>
                </a:ext>
              </a:extLst>
            </p:cNvPr>
            <p:cNvSpPr/>
            <p:nvPr/>
          </p:nvSpPr>
          <p:spPr>
            <a:xfrm>
              <a:off x="3375795" y="2455939"/>
              <a:ext cx="39434" cy="63719"/>
            </a:xfrm>
            <a:custGeom>
              <a:avLst/>
              <a:gdLst/>
              <a:ahLst/>
              <a:cxnLst/>
              <a:rect l="l" t="t" r="r" b="b"/>
              <a:pathLst>
                <a:path w="1239" h="2002" extrusionOk="0">
                  <a:moveTo>
                    <a:pt x="183" y="0"/>
                  </a:moveTo>
                  <a:cubicBezTo>
                    <a:pt x="134" y="0"/>
                    <a:pt x="86" y="26"/>
                    <a:pt x="48" y="73"/>
                  </a:cubicBezTo>
                  <a:cubicBezTo>
                    <a:pt x="0" y="144"/>
                    <a:pt x="12" y="239"/>
                    <a:pt x="83" y="299"/>
                  </a:cubicBezTo>
                  <a:cubicBezTo>
                    <a:pt x="595" y="632"/>
                    <a:pt x="905" y="1216"/>
                    <a:pt x="905" y="1847"/>
                  </a:cubicBezTo>
                  <a:cubicBezTo>
                    <a:pt x="905" y="1930"/>
                    <a:pt x="976" y="2001"/>
                    <a:pt x="1072" y="2001"/>
                  </a:cubicBezTo>
                  <a:cubicBezTo>
                    <a:pt x="1155" y="2001"/>
                    <a:pt x="1238" y="1930"/>
                    <a:pt x="1238" y="1847"/>
                  </a:cubicBezTo>
                  <a:cubicBezTo>
                    <a:pt x="1238" y="1108"/>
                    <a:pt x="881" y="430"/>
                    <a:pt x="262" y="25"/>
                  </a:cubicBezTo>
                  <a:cubicBezTo>
                    <a:pt x="237" y="8"/>
                    <a:pt x="210" y="0"/>
                    <a:pt x="1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951;p80">
              <a:extLst>
                <a:ext uri="{FF2B5EF4-FFF2-40B4-BE49-F238E27FC236}">
                  <a16:creationId xmlns:a16="http://schemas.microsoft.com/office/drawing/2014/main" id="{CBCF976A-4D5F-E039-BF91-3A675B67C4F9}"/>
                </a:ext>
              </a:extLst>
            </p:cNvPr>
            <p:cNvSpPr/>
            <p:nvPr/>
          </p:nvSpPr>
          <p:spPr>
            <a:xfrm>
              <a:off x="3097241" y="2433564"/>
              <a:ext cx="50829" cy="85711"/>
            </a:xfrm>
            <a:custGeom>
              <a:avLst/>
              <a:gdLst/>
              <a:ahLst/>
              <a:cxnLst/>
              <a:rect l="l" t="t" r="r" b="b"/>
              <a:pathLst>
                <a:path w="1597" h="2693" extrusionOk="0">
                  <a:moveTo>
                    <a:pt x="1408" y="1"/>
                  </a:moveTo>
                  <a:cubicBezTo>
                    <a:pt x="1378" y="1"/>
                    <a:pt x="1348" y="9"/>
                    <a:pt x="1323" y="25"/>
                  </a:cubicBezTo>
                  <a:cubicBezTo>
                    <a:pt x="489" y="597"/>
                    <a:pt x="1" y="1538"/>
                    <a:pt x="1" y="2526"/>
                  </a:cubicBezTo>
                  <a:cubicBezTo>
                    <a:pt x="1" y="2621"/>
                    <a:pt x="72" y="2692"/>
                    <a:pt x="168" y="2692"/>
                  </a:cubicBezTo>
                  <a:cubicBezTo>
                    <a:pt x="251" y="2692"/>
                    <a:pt x="322" y="2621"/>
                    <a:pt x="322" y="2526"/>
                  </a:cubicBezTo>
                  <a:cubicBezTo>
                    <a:pt x="322" y="1633"/>
                    <a:pt x="775" y="787"/>
                    <a:pt x="1513" y="275"/>
                  </a:cubicBezTo>
                  <a:cubicBezTo>
                    <a:pt x="1573" y="240"/>
                    <a:pt x="1596" y="133"/>
                    <a:pt x="1549" y="73"/>
                  </a:cubicBezTo>
                  <a:cubicBezTo>
                    <a:pt x="1518" y="27"/>
                    <a:pt x="1462" y="1"/>
                    <a:pt x="14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952;p80">
              <a:extLst>
                <a:ext uri="{FF2B5EF4-FFF2-40B4-BE49-F238E27FC236}">
                  <a16:creationId xmlns:a16="http://schemas.microsoft.com/office/drawing/2014/main" id="{6FD1E140-60F9-318A-1D9D-DF8B343D64F8}"/>
                </a:ext>
              </a:extLst>
            </p:cNvPr>
            <p:cNvSpPr/>
            <p:nvPr/>
          </p:nvSpPr>
          <p:spPr>
            <a:xfrm>
              <a:off x="3151061" y="2477773"/>
              <a:ext cx="27690" cy="41503"/>
            </a:xfrm>
            <a:custGeom>
              <a:avLst/>
              <a:gdLst/>
              <a:ahLst/>
              <a:cxnLst/>
              <a:rect l="l" t="t" r="r" b="b"/>
              <a:pathLst>
                <a:path w="870" h="1304" extrusionOk="0">
                  <a:moveTo>
                    <a:pt x="681" y="1"/>
                  </a:moveTo>
                  <a:cubicBezTo>
                    <a:pt x="647" y="1"/>
                    <a:pt x="613" y="10"/>
                    <a:pt x="584" y="29"/>
                  </a:cubicBezTo>
                  <a:cubicBezTo>
                    <a:pt x="215" y="280"/>
                    <a:pt x="1" y="696"/>
                    <a:pt x="1" y="1137"/>
                  </a:cubicBezTo>
                  <a:cubicBezTo>
                    <a:pt x="1" y="1232"/>
                    <a:pt x="84" y="1303"/>
                    <a:pt x="167" y="1303"/>
                  </a:cubicBezTo>
                  <a:cubicBezTo>
                    <a:pt x="263" y="1303"/>
                    <a:pt x="334" y="1232"/>
                    <a:pt x="334" y="1137"/>
                  </a:cubicBezTo>
                  <a:cubicBezTo>
                    <a:pt x="334" y="803"/>
                    <a:pt x="501" y="482"/>
                    <a:pt x="775" y="291"/>
                  </a:cubicBezTo>
                  <a:cubicBezTo>
                    <a:pt x="834" y="244"/>
                    <a:pt x="870" y="149"/>
                    <a:pt x="810" y="65"/>
                  </a:cubicBezTo>
                  <a:cubicBezTo>
                    <a:pt x="782" y="22"/>
                    <a:pt x="732" y="1"/>
                    <a:pt x="6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953;p80">
              <a:extLst>
                <a:ext uri="{FF2B5EF4-FFF2-40B4-BE49-F238E27FC236}">
                  <a16:creationId xmlns:a16="http://schemas.microsoft.com/office/drawing/2014/main" id="{36111BFD-D6B9-DC18-BECF-59412CFDA17C}"/>
                </a:ext>
              </a:extLst>
            </p:cNvPr>
            <p:cNvSpPr/>
            <p:nvPr/>
          </p:nvSpPr>
          <p:spPr>
            <a:xfrm>
              <a:off x="3124167" y="2455939"/>
              <a:ext cx="39434" cy="63337"/>
            </a:xfrm>
            <a:custGeom>
              <a:avLst/>
              <a:gdLst/>
              <a:ahLst/>
              <a:cxnLst/>
              <a:rect l="l" t="t" r="r" b="b"/>
              <a:pathLst>
                <a:path w="1239" h="1990" extrusionOk="0">
                  <a:moveTo>
                    <a:pt x="1038" y="0"/>
                  </a:moveTo>
                  <a:cubicBezTo>
                    <a:pt x="1008" y="0"/>
                    <a:pt x="978" y="8"/>
                    <a:pt x="953" y="25"/>
                  </a:cubicBezTo>
                  <a:cubicBezTo>
                    <a:pt x="357" y="430"/>
                    <a:pt x="0" y="1108"/>
                    <a:pt x="0" y="1823"/>
                  </a:cubicBezTo>
                  <a:cubicBezTo>
                    <a:pt x="0" y="1918"/>
                    <a:pt x="72" y="1989"/>
                    <a:pt x="167" y="1989"/>
                  </a:cubicBezTo>
                  <a:cubicBezTo>
                    <a:pt x="250" y="1989"/>
                    <a:pt x="334" y="1918"/>
                    <a:pt x="334" y="1823"/>
                  </a:cubicBezTo>
                  <a:cubicBezTo>
                    <a:pt x="334" y="1204"/>
                    <a:pt x="643" y="632"/>
                    <a:pt x="1143" y="275"/>
                  </a:cubicBezTo>
                  <a:cubicBezTo>
                    <a:pt x="1203" y="239"/>
                    <a:pt x="1239" y="132"/>
                    <a:pt x="1179" y="73"/>
                  </a:cubicBezTo>
                  <a:cubicBezTo>
                    <a:pt x="1148" y="26"/>
                    <a:pt x="1093" y="0"/>
                    <a:pt x="103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2091;p80">
            <a:extLst>
              <a:ext uri="{FF2B5EF4-FFF2-40B4-BE49-F238E27FC236}">
                <a16:creationId xmlns:a16="http://schemas.microsoft.com/office/drawing/2014/main" id="{18055F0B-B2E1-B7E8-430C-B3EC7C566164}"/>
              </a:ext>
            </a:extLst>
          </p:cNvPr>
          <p:cNvGrpSpPr/>
          <p:nvPr/>
        </p:nvGrpSpPr>
        <p:grpSpPr>
          <a:xfrm>
            <a:off x="4710371" y="3270018"/>
            <a:ext cx="405050" cy="352069"/>
            <a:chOff x="3539102" y="2427549"/>
            <a:chExt cx="355099" cy="355481"/>
          </a:xfrm>
          <a:solidFill>
            <a:schemeClr val="tx2"/>
          </a:solidFill>
        </p:grpSpPr>
        <p:sp>
          <p:nvSpPr>
            <p:cNvPr id="23" name="Google Shape;12092;p80">
              <a:extLst>
                <a:ext uri="{FF2B5EF4-FFF2-40B4-BE49-F238E27FC236}">
                  <a16:creationId xmlns:a16="http://schemas.microsoft.com/office/drawing/2014/main" id="{76FC6DC4-490C-535C-0E12-0B30F0B190CF}"/>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93;p80">
              <a:extLst>
                <a:ext uri="{FF2B5EF4-FFF2-40B4-BE49-F238E27FC236}">
                  <a16:creationId xmlns:a16="http://schemas.microsoft.com/office/drawing/2014/main" id="{C5EA0EAD-7597-A004-0C97-58BEBF8BFC61}"/>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2311;p80">
            <a:extLst>
              <a:ext uri="{FF2B5EF4-FFF2-40B4-BE49-F238E27FC236}">
                <a16:creationId xmlns:a16="http://schemas.microsoft.com/office/drawing/2014/main" id="{9F514E43-D37F-0D0F-2FC3-BFB2C9444D94}"/>
              </a:ext>
            </a:extLst>
          </p:cNvPr>
          <p:cNvGrpSpPr/>
          <p:nvPr/>
        </p:nvGrpSpPr>
        <p:grpSpPr>
          <a:xfrm>
            <a:off x="1953554" y="5401692"/>
            <a:ext cx="422542" cy="342973"/>
            <a:chOff x="2165809" y="3811059"/>
            <a:chExt cx="422542" cy="342973"/>
          </a:xfrm>
        </p:grpSpPr>
        <p:sp>
          <p:nvSpPr>
            <p:cNvPr id="26" name="Google Shape;12312;p80">
              <a:extLst>
                <a:ext uri="{FF2B5EF4-FFF2-40B4-BE49-F238E27FC236}">
                  <a16:creationId xmlns:a16="http://schemas.microsoft.com/office/drawing/2014/main" id="{D4D5AD08-BA2B-2C7E-AD25-CE8537C6647B}"/>
                </a:ext>
              </a:extLst>
            </p:cNvPr>
            <p:cNvSpPr/>
            <p:nvPr/>
          </p:nvSpPr>
          <p:spPr>
            <a:xfrm>
              <a:off x="2165809" y="3811059"/>
              <a:ext cx="422542" cy="342973"/>
            </a:xfrm>
            <a:custGeom>
              <a:avLst/>
              <a:gdLst/>
              <a:ahLst/>
              <a:cxnLst/>
              <a:rect l="l" t="t" r="r" b="b"/>
              <a:pathLst>
                <a:path w="13276" h="10776" extrusionOk="0">
                  <a:moveTo>
                    <a:pt x="2084" y="382"/>
                  </a:moveTo>
                  <a:cubicBezTo>
                    <a:pt x="2084" y="382"/>
                    <a:pt x="2108" y="382"/>
                    <a:pt x="2108" y="406"/>
                  </a:cubicBezTo>
                  <a:lnTo>
                    <a:pt x="2108" y="1239"/>
                  </a:lnTo>
                  <a:cubicBezTo>
                    <a:pt x="2108" y="1239"/>
                    <a:pt x="2108" y="1251"/>
                    <a:pt x="2084" y="1251"/>
                  </a:cubicBezTo>
                  <a:lnTo>
                    <a:pt x="1667" y="1251"/>
                  </a:lnTo>
                  <a:cubicBezTo>
                    <a:pt x="1667" y="1251"/>
                    <a:pt x="1655" y="1251"/>
                    <a:pt x="1655" y="1239"/>
                  </a:cubicBezTo>
                  <a:lnTo>
                    <a:pt x="1655" y="406"/>
                  </a:lnTo>
                  <a:lnTo>
                    <a:pt x="2084" y="382"/>
                  </a:lnTo>
                  <a:close/>
                  <a:moveTo>
                    <a:pt x="11645" y="382"/>
                  </a:moveTo>
                  <a:cubicBezTo>
                    <a:pt x="11645" y="382"/>
                    <a:pt x="11657" y="382"/>
                    <a:pt x="11657" y="406"/>
                  </a:cubicBezTo>
                  <a:lnTo>
                    <a:pt x="11657" y="1239"/>
                  </a:lnTo>
                  <a:cubicBezTo>
                    <a:pt x="11657" y="1239"/>
                    <a:pt x="11657" y="1251"/>
                    <a:pt x="11645" y="1251"/>
                  </a:cubicBezTo>
                  <a:lnTo>
                    <a:pt x="11216" y="1251"/>
                  </a:lnTo>
                  <a:cubicBezTo>
                    <a:pt x="11216" y="1251"/>
                    <a:pt x="11192" y="1251"/>
                    <a:pt x="11192" y="1239"/>
                  </a:cubicBezTo>
                  <a:lnTo>
                    <a:pt x="11192" y="406"/>
                  </a:lnTo>
                  <a:lnTo>
                    <a:pt x="11216" y="406"/>
                  </a:lnTo>
                  <a:lnTo>
                    <a:pt x="11645" y="382"/>
                  </a:lnTo>
                  <a:close/>
                  <a:moveTo>
                    <a:pt x="12478" y="1215"/>
                  </a:moveTo>
                  <a:cubicBezTo>
                    <a:pt x="12716" y="1215"/>
                    <a:pt x="12907" y="1418"/>
                    <a:pt x="12907" y="1656"/>
                  </a:cubicBezTo>
                  <a:lnTo>
                    <a:pt x="12907" y="9954"/>
                  </a:lnTo>
                  <a:cubicBezTo>
                    <a:pt x="12895" y="10193"/>
                    <a:pt x="12704" y="10383"/>
                    <a:pt x="12466" y="10383"/>
                  </a:cubicBezTo>
                  <a:lnTo>
                    <a:pt x="834" y="10383"/>
                  </a:lnTo>
                  <a:cubicBezTo>
                    <a:pt x="596" y="10383"/>
                    <a:pt x="405" y="10193"/>
                    <a:pt x="405" y="9954"/>
                  </a:cubicBezTo>
                  <a:lnTo>
                    <a:pt x="405" y="1656"/>
                  </a:lnTo>
                  <a:cubicBezTo>
                    <a:pt x="405" y="1418"/>
                    <a:pt x="596" y="1215"/>
                    <a:pt x="834" y="1215"/>
                  </a:cubicBezTo>
                  <a:lnTo>
                    <a:pt x="1262" y="1215"/>
                  </a:lnTo>
                  <a:lnTo>
                    <a:pt x="1262" y="1239"/>
                  </a:lnTo>
                  <a:cubicBezTo>
                    <a:pt x="1262" y="1453"/>
                    <a:pt x="1441" y="1632"/>
                    <a:pt x="1667" y="1632"/>
                  </a:cubicBezTo>
                  <a:lnTo>
                    <a:pt x="2084" y="1632"/>
                  </a:lnTo>
                  <a:cubicBezTo>
                    <a:pt x="2310" y="1632"/>
                    <a:pt x="2489" y="1453"/>
                    <a:pt x="2489" y="1239"/>
                  </a:cubicBezTo>
                  <a:lnTo>
                    <a:pt x="2489" y="1215"/>
                  </a:lnTo>
                  <a:lnTo>
                    <a:pt x="10823" y="1215"/>
                  </a:lnTo>
                  <a:lnTo>
                    <a:pt x="10823" y="1239"/>
                  </a:lnTo>
                  <a:cubicBezTo>
                    <a:pt x="10823" y="1453"/>
                    <a:pt x="11002" y="1632"/>
                    <a:pt x="11228" y="1632"/>
                  </a:cubicBezTo>
                  <a:lnTo>
                    <a:pt x="11645" y="1632"/>
                  </a:lnTo>
                  <a:cubicBezTo>
                    <a:pt x="11859" y="1632"/>
                    <a:pt x="12038" y="1453"/>
                    <a:pt x="12038" y="1239"/>
                  </a:cubicBezTo>
                  <a:lnTo>
                    <a:pt x="12038" y="1215"/>
                  </a:lnTo>
                  <a:close/>
                  <a:moveTo>
                    <a:pt x="1655" y="1"/>
                  </a:moveTo>
                  <a:cubicBezTo>
                    <a:pt x="1429" y="1"/>
                    <a:pt x="1251" y="179"/>
                    <a:pt x="1251" y="406"/>
                  </a:cubicBezTo>
                  <a:lnTo>
                    <a:pt x="1251" y="834"/>
                  </a:lnTo>
                  <a:lnTo>
                    <a:pt x="822" y="834"/>
                  </a:lnTo>
                  <a:cubicBezTo>
                    <a:pt x="381" y="834"/>
                    <a:pt x="0" y="1203"/>
                    <a:pt x="0" y="1656"/>
                  </a:cubicBezTo>
                  <a:lnTo>
                    <a:pt x="0" y="9954"/>
                  </a:lnTo>
                  <a:cubicBezTo>
                    <a:pt x="0" y="10395"/>
                    <a:pt x="381" y="10776"/>
                    <a:pt x="822" y="10776"/>
                  </a:cubicBezTo>
                  <a:lnTo>
                    <a:pt x="12442" y="10776"/>
                  </a:lnTo>
                  <a:cubicBezTo>
                    <a:pt x="12895" y="10776"/>
                    <a:pt x="13264" y="10395"/>
                    <a:pt x="13264" y="9954"/>
                  </a:cubicBezTo>
                  <a:lnTo>
                    <a:pt x="13264" y="1656"/>
                  </a:lnTo>
                  <a:cubicBezTo>
                    <a:pt x="13276" y="1203"/>
                    <a:pt x="12907" y="834"/>
                    <a:pt x="12466" y="834"/>
                  </a:cubicBezTo>
                  <a:lnTo>
                    <a:pt x="12026" y="834"/>
                  </a:lnTo>
                  <a:lnTo>
                    <a:pt x="12026" y="406"/>
                  </a:lnTo>
                  <a:cubicBezTo>
                    <a:pt x="12026" y="179"/>
                    <a:pt x="11847" y="1"/>
                    <a:pt x="11621" y="1"/>
                  </a:cubicBezTo>
                  <a:lnTo>
                    <a:pt x="11216" y="1"/>
                  </a:lnTo>
                  <a:cubicBezTo>
                    <a:pt x="10990" y="1"/>
                    <a:pt x="10811" y="179"/>
                    <a:pt x="10811" y="406"/>
                  </a:cubicBezTo>
                  <a:lnTo>
                    <a:pt x="10811" y="834"/>
                  </a:lnTo>
                  <a:lnTo>
                    <a:pt x="2477" y="834"/>
                  </a:lnTo>
                  <a:lnTo>
                    <a:pt x="2477" y="406"/>
                  </a:lnTo>
                  <a:cubicBezTo>
                    <a:pt x="2477" y="179"/>
                    <a:pt x="2298" y="1"/>
                    <a:pt x="20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13;p80">
              <a:extLst>
                <a:ext uri="{FF2B5EF4-FFF2-40B4-BE49-F238E27FC236}">
                  <a16:creationId xmlns:a16="http://schemas.microsoft.com/office/drawing/2014/main" id="{870851A4-46F9-CE74-7771-8535BECC4128}"/>
                </a:ext>
              </a:extLst>
            </p:cNvPr>
            <p:cNvSpPr/>
            <p:nvPr/>
          </p:nvSpPr>
          <p:spPr>
            <a:xfrm>
              <a:off x="2193085" y="3877387"/>
              <a:ext cx="368753" cy="12158"/>
            </a:xfrm>
            <a:custGeom>
              <a:avLst/>
              <a:gdLst/>
              <a:ahLst/>
              <a:cxnLst/>
              <a:rect l="l" t="t" r="r" b="b"/>
              <a:pathLst>
                <a:path w="11586" h="382" extrusionOk="0">
                  <a:moveTo>
                    <a:pt x="191" y="0"/>
                  </a:moveTo>
                  <a:cubicBezTo>
                    <a:pt x="84" y="0"/>
                    <a:pt x="1" y="84"/>
                    <a:pt x="1" y="191"/>
                  </a:cubicBezTo>
                  <a:cubicBezTo>
                    <a:pt x="1" y="298"/>
                    <a:pt x="84" y="381"/>
                    <a:pt x="191" y="381"/>
                  </a:cubicBezTo>
                  <a:lnTo>
                    <a:pt x="11395" y="381"/>
                  </a:lnTo>
                  <a:cubicBezTo>
                    <a:pt x="11502" y="381"/>
                    <a:pt x="11585" y="298"/>
                    <a:pt x="11585" y="191"/>
                  </a:cubicBezTo>
                  <a:cubicBezTo>
                    <a:pt x="11585" y="84"/>
                    <a:pt x="11502" y="0"/>
                    <a:pt x="1139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14;p80">
              <a:extLst>
                <a:ext uri="{FF2B5EF4-FFF2-40B4-BE49-F238E27FC236}">
                  <a16:creationId xmlns:a16="http://schemas.microsoft.com/office/drawing/2014/main" id="{5818C93C-6895-155B-AF1D-F732A0BC4E84}"/>
                </a:ext>
              </a:extLst>
            </p:cNvPr>
            <p:cNvSpPr/>
            <p:nvPr/>
          </p:nvSpPr>
          <p:spPr>
            <a:xfrm>
              <a:off x="2212404" y="3930062"/>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15;p80">
              <a:extLst>
                <a:ext uri="{FF2B5EF4-FFF2-40B4-BE49-F238E27FC236}">
                  <a16:creationId xmlns:a16="http://schemas.microsoft.com/office/drawing/2014/main" id="{A69ABD9C-2D99-68D3-4997-77EE0A52B70F}"/>
                </a:ext>
              </a:extLst>
            </p:cNvPr>
            <p:cNvSpPr/>
            <p:nvPr/>
          </p:nvSpPr>
          <p:spPr>
            <a:xfrm>
              <a:off x="2305245" y="3930062"/>
              <a:ext cx="51974" cy="12158"/>
            </a:xfrm>
            <a:custGeom>
              <a:avLst/>
              <a:gdLst/>
              <a:ahLst/>
              <a:cxnLst/>
              <a:rect l="l" t="t" r="r" b="b"/>
              <a:pathLst>
                <a:path w="1633"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49" y="0"/>
                    <a:pt x="1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16;p80">
              <a:extLst>
                <a:ext uri="{FF2B5EF4-FFF2-40B4-BE49-F238E27FC236}">
                  <a16:creationId xmlns:a16="http://schemas.microsoft.com/office/drawing/2014/main" id="{E799A4E3-39F0-34B9-7B20-1529FAF6B5E9}"/>
                </a:ext>
              </a:extLst>
            </p:cNvPr>
            <p:cNvSpPr/>
            <p:nvPr/>
          </p:nvSpPr>
          <p:spPr>
            <a:xfrm>
              <a:off x="2489813" y="3930062"/>
              <a:ext cx="52324" cy="12158"/>
            </a:xfrm>
            <a:custGeom>
              <a:avLst/>
              <a:gdLst/>
              <a:ahLst/>
              <a:cxnLst/>
              <a:rect l="l" t="t" r="r" b="b"/>
              <a:pathLst>
                <a:path w="1644" h="382" extrusionOk="0">
                  <a:moveTo>
                    <a:pt x="203" y="0"/>
                  </a:moveTo>
                  <a:cubicBezTo>
                    <a:pt x="95" y="0"/>
                    <a:pt x="0" y="84"/>
                    <a:pt x="0" y="191"/>
                  </a:cubicBezTo>
                  <a:cubicBezTo>
                    <a:pt x="0" y="298"/>
                    <a:pt x="95" y="381"/>
                    <a:pt x="203" y="381"/>
                  </a:cubicBezTo>
                  <a:lnTo>
                    <a:pt x="1441" y="381"/>
                  </a:lnTo>
                  <a:cubicBezTo>
                    <a:pt x="1548" y="381"/>
                    <a:pt x="1643" y="286"/>
                    <a:pt x="1643" y="191"/>
                  </a:cubicBezTo>
                  <a:cubicBezTo>
                    <a:pt x="1643" y="84"/>
                    <a:pt x="1572"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317;p80">
              <a:extLst>
                <a:ext uri="{FF2B5EF4-FFF2-40B4-BE49-F238E27FC236}">
                  <a16:creationId xmlns:a16="http://schemas.microsoft.com/office/drawing/2014/main" id="{BD7B367E-0245-164A-BA2F-494257AE3572}"/>
                </a:ext>
              </a:extLst>
            </p:cNvPr>
            <p:cNvSpPr/>
            <p:nvPr/>
          </p:nvSpPr>
          <p:spPr>
            <a:xfrm>
              <a:off x="2212404" y="3983118"/>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18;p80">
              <a:extLst>
                <a:ext uri="{FF2B5EF4-FFF2-40B4-BE49-F238E27FC236}">
                  <a16:creationId xmlns:a16="http://schemas.microsoft.com/office/drawing/2014/main" id="{1969CD5B-DA14-4B38-01C6-07C064618C26}"/>
                </a:ext>
              </a:extLst>
            </p:cNvPr>
            <p:cNvSpPr/>
            <p:nvPr/>
          </p:nvSpPr>
          <p:spPr>
            <a:xfrm>
              <a:off x="2397736" y="3983118"/>
              <a:ext cx="51942" cy="12158"/>
            </a:xfrm>
            <a:custGeom>
              <a:avLst/>
              <a:gdLst/>
              <a:ahLst/>
              <a:cxnLst/>
              <a:rect l="l" t="t" r="r" b="b"/>
              <a:pathLst>
                <a:path w="1632" h="382" extrusionOk="0">
                  <a:moveTo>
                    <a:pt x="191" y="0"/>
                  </a:moveTo>
                  <a:cubicBezTo>
                    <a:pt x="83" y="0"/>
                    <a:pt x="0" y="84"/>
                    <a:pt x="0" y="191"/>
                  </a:cubicBezTo>
                  <a:cubicBezTo>
                    <a:pt x="0" y="298"/>
                    <a:pt x="83" y="381"/>
                    <a:pt x="191" y="381"/>
                  </a:cubicBezTo>
                  <a:lnTo>
                    <a:pt x="1441" y="381"/>
                  </a:lnTo>
                  <a:cubicBezTo>
                    <a:pt x="1548" y="381"/>
                    <a:pt x="1631" y="286"/>
                    <a:pt x="1631" y="191"/>
                  </a:cubicBezTo>
                  <a:cubicBezTo>
                    <a:pt x="1631" y="84"/>
                    <a:pt x="1548"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319;p80">
              <a:extLst>
                <a:ext uri="{FF2B5EF4-FFF2-40B4-BE49-F238E27FC236}">
                  <a16:creationId xmlns:a16="http://schemas.microsoft.com/office/drawing/2014/main" id="{86FA3864-628D-36EA-8EC4-5BE8CF73B20B}"/>
                </a:ext>
              </a:extLst>
            </p:cNvPr>
            <p:cNvSpPr/>
            <p:nvPr/>
          </p:nvSpPr>
          <p:spPr>
            <a:xfrm>
              <a:off x="2212404" y="4036175"/>
              <a:ext cx="51942" cy="12158"/>
            </a:xfrm>
            <a:custGeom>
              <a:avLst/>
              <a:gdLst/>
              <a:ahLst/>
              <a:cxnLst/>
              <a:rect l="l" t="t" r="r" b="b"/>
              <a:pathLst>
                <a:path w="1632"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61" y="0"/>
                    <a:pt x="1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320;p80">
              <a:extLst>
                <a:ext uri="{FF2B5EF4-FFF2-40B4-BE49-F238E27FC236}">
                  <a16:creationId xmlns:a16="http://schemas.microsoft.com/office/drawing/2014/main" id="{638242FB-6625-5E7B-059D-570192427C2A}"/>
                </a:ext>
              </a:extLst>
            </p:cNvPr>
            <p:cNvSpPr/>
            <p:nvPr/>
          </p:nvSpPr>
          <p:spPr>
            <a:xfrm>
              <a:off x="2305245" y="4036175"/>
              <a:ext cx="51974" cy="12158"/>
            </a:xfrm>
            <a:custGeom>
              <a:avLst/>
              <a:gdLst/>
              <a:ahLst/>
              <a:cxnLst/>
              <a:rect l="l" t="t" r="r" b="b"/>
              <a:pathLst>
                <a:path w="1633"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49" y="0"/>
                    <a:pt x="1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321;p80">
              <a:extLst>
                <a:ext uri="{FF2B5EF4-FFF2-40B4-BE49-F238E27FC236}">
                  <a16:creationId xmlns:a16="http://schemas.microsoft.com/office/drawing/2014/main" id="{7A90E96A-1908-FE87-E64D-ECBFB2B9485D}"/>
                </a:ext>
              </a:extLst>
            </p:cNvPr>
            <p:cNvSpPr/>
            <p:nvPr/>
          </p:nvSpPr>
          <p:spPr>
            <a:xfrm>
              <a:off x="2489813" y="4036175"/>
              <a:ext cx="52324" cy="12158"/>
            </a:xfrm>
            <a:custGeom>
              <a:avLst/>
              <a:gdLst/>
              <a:ahLst/>
              <a:cxnLst/>
              <a:rect l="l" t="t" r="r" b="b"/>
              <a:pathLst>
                <a:path w="1644" h="382" extrusionOk="0">
                  <a:moveTo>
                    <a:pt x="203" y="0"/>
                  </a:moveTo>
                  <a:cubicBezTo>
                    <a:pt x="95" y="0"/>
                    <a:pt x="0" y="83"/>
                    <a:pt x="0" y="191"/>
                  </a:cubicBezTo>
                  <a:cubicBezTo>
                    <a:pt x="0" y="298"/>
                    <a:pt x="95" y="381"/>
                    <a:pt x="203" y="381"/>
                  </a:cubicBezTo>
                  <a:lnTo>
                    <a:pt x="1441" y="381"/>
                  </a:lnTo>
                  <a:cubicBezTo>
                    <a:pt x="1548" y="381"/>
                    <a:pt x="1643" y="298"/>
                    <a:pt x="1643" y="191"/>
                  </a:cubicBezTo>
                  <a:cubicBezTo>
                    <a:pt x="1643" y="83"/>
                    <a:pt x="1572"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322;p80">
              <a:extLst>
                <a:ext uri="{FF2B5EF4-FFF2-40B4-BE49-F238E27FC236}">
                  <a16:creationId xmlns:a16="http://schemas.microsoft.com/office/drawing/2014/main" id="{F060590D-D760-C0B6-40BF-3F635864A83A}"/>
                </a:ext>
              </a:extLst>
            </p:cNvPr>
            <p:cNvSpPr/>
            <p:nvPr/>
          </p:nvSpPr>
          <p:spPr>
            <a:xfrm>
              <a:off x="2305245" y="4088467"/>
              <a:ext cx="51974" cy="12540"/>
            </a:xfrm>
            <a:custGeom>
              <a:avLst/>
              <a:gdLst/>
              <a:ahLst/>
              <a:cxnLst/>
              <a:rect l="l" t="t" r="r" b="b"/>
              <a:pathLst>
                <a:path w="1633" h="394" extrusionOk="0">
                  <a:moveTo>
                    <a:pt x="191" y="0"/>
                  </a:moveTo>
                  <a:cubicBezTo>
                    <a:pt x="84" y="0"/>
                    <a:pt x="1" y="95"/>
                    <a:pt x="1" y="191"/>
                  </a:cubicBezTo>
                  <a:cubicBezTo>
                    <a:pt x="1" y="298"/>
                    <a:pt x="84" y="393"/>
                    <a:pt x="191" y="393"/>
                  </a:cubicBezTo>
                  <a:lnTo>
                    <a:pt x="1442" y="393"/>
                  </a:lnTo>
                  <a:cubicBezTo>
                    <a:pt x="1549" y="393"/>
                    <a:pt x="1632" y="298"/>
                    <a:pt x="1632" y="191"/>
                  </a:cubicBezTo>
                  <a:cubicBezTo>
                    <a:pt x="1632" y="95"/>
                    <a:pt x="1549" y="0"/>
                    <a:pt x="144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323;p80">
              <a:extLst>
                <a:ext uri="{FF2B5EF4-FFF2-40B4-BE49-F238E27FC236}">
                  <a16:creationId xmlns:a16="http://schemas.microsoft.com/office/drawing/2014/main" id="{64DBB7EC-EEA8-8622-DC3D-4DED197EBAC2}"/>
                </a:ext>
              </a:extLst>
            </p:cNvPr>
            <p:cNvSpPr/>
            <p:nvPr/>
          </p:nvSpPr>
          <p:spPr>
            <a:xfrm>
              <a:off x="2397736" y="4088467"/>
              <a:ext cx="51942" cy="12540"/>
            </a:xfrm>
            <a:custGeom>
              <a:avLst/>
              <a:gdLst/>
              <a:ahLst/>
              <a:cxnLst/>
              <a:rect l="l" t="t" r="r" b="b"/>
              <a:pathLst>
                <a:path w="1632" h="394" extrusionOk="0">
                  <a:moveTo>
                    <a:pt x="191" y="0"/>
                  </a:moveTo>
                  <a:cubicBezTo>
                    <a:pt x="83" y="0"/>
                    <a:pt x="0" y="95"/>
                    <a:pt x="0" y="191"/>
                  </a:cubicBezTo>
                  <a:cubicBezTo>
                    <a:pt x="0" y="298"/>
                    <a:pt x="83" y="393"/>
                    <a:pt x="191" y="393"/>
                  </a:cubicBezTo>
                  <a:lnTo>
                    <a:pt x="1441" y="393"/>
                  </a:lnTo>
                  <a:cubicBezTo>
                    <a:pt x="1548" y="393"/>
                    <a:pt x="1631" y="298"/>
                    <a:pt x="1631" y="191"/>
                  </a:cubicBezTo>
                  <a:cubicBezTo>
                    <a:pt x="1631" y="95"/>
                    <a:pt x="1548"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324;p80">
              <a:extLst>
                <a:ext uri="{FF2B5EF4-FFF2-40B4-BE49-F238E27FC236}">
                  <a16:creationId xmlns:a16="http://schemas.microsoft.com/office/drawing/2014/main" id="{2A3797D0-1500-985D-F7D9-77157F614660}"/>
                </a:ext>
              </a:extLst>
            </p:cNvPr>
            <p:cNvSpPr/>
            <p:nvPr/>
          </p:nvSpPr>
          <p:spPr>
            <a:xfrm>
              <a:off x="2489813" y="4088467"/>
              <a:ext cx="52324" cy="12540"/>
            </a:xfrm>
            <a:custGeom>
              <a:avLst/>
              <a:gdLst/>
              <a:ahLst/>
              <a:cxnLst/>
              <a:rect l="l" t="t" r="r" b="b"/>
              <a:pathLst>
                <a:path w="1644" h="394" extrusionOk="0">
                  <a:moveTo>
                    <a:pt x="203" y="0"/>
                  </a:moveTo>
                  <a:cubicBezTo>
                    <a:pt x="95" y="0"/>
                    <a:pt x="0" y="95"/>
                    <a:pt x="0" y="191"/>
                  </a:cubicBezTo>
                  <a:cubicBezTo>
                    <a:pt x="0" y="298"/>
                    <a:pt x="95" y="393"/>
                    <a:pt x="203" y="393"/>
                  </a:cubicBezTo>
                  <a:lnTo>
                    <a:pt x="1441" y="393"/>
                  </a:lnTo>
                  <a:cubicBezTo>
                    <a:pt x="1548" y="393"/>
                    <a:pt x="1643" y="298"/>
                    <a:pt x="1643" y="191"/>
                  </a:cubicBezTo>
                  <a:cubicBezTo>
                    <a:pt x="1643" y="95"/>
                    <a:pt x="1572"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25;p80">
              <a:extLst>
                <a:ext uri="{FF2B5EF4-FFF2-40B4-BE49-F238E27FC236}">
                  <a16:creationId xmlns:a16="http://schemas.microsoft.com/office/drawing/2014/main" id="{34933839-54DA-E7C3-5B64-FCCA684ABE97}"/>
                </a:ext>
              </a:extLst>
            </p:cNvPr>
            <p:cNvSpPr/>
            <p:nvPr/>
          </p:nvSpPr>
          <p:spPr>
            <a:xfrm>
              <a:off x="2304863" y="3969751"/>
              <a:ext cx="53088" cy="38766"/>
            </a:xfrm>
            <a:custGeom>
              <a:avLst/>
              <a:gdLst/>
              <a:ahLst/>
              <a:cxnLst/>
              <a:rect l="l" t="t" r="r" b="b"/>
              <a:pathLst>
                <a:path w="1668" h="1218" extrusionOk="0">
                  <a:moveTo>
                    <a:pt x="1454" y="1"/>
                  </a:moveTo>
                  <a:cubicBezTo>
                    <a:pt x="1406" y="1"/>
                    <a:pt x="1358" y="21"/>
                    <a:pt x="1323" y="63"/>
                  </a:cubicBezTo>
                  <a:lnTo>
                    <a:pt x="620" y="754"/>
                  </a:lnTo>
                  <a:lnTo>
                    <a:pt x="334" y="480"/>
                  </a:lnTo>
                  <a:cubicBezTo>
                    <a:pt x="299" y="438"/>
                    <a:pt x="251" y="417"/>
                    <a:pt x="203" y="417"/>
                  </a:cubicBezTo>
                  <a:cubicBezTo>
                    <a:pt x="156" y="417"/>
                    <a:pt x="108" y="438"/>
                    <a:pt x="72" y="480"/>
                  </a:cubicBezTo>
                  <a:cubicBezTo>
                    <a:pt x="1" y="551"/>
                    <a:pt x="1" y="670"/>
                    <a:pt x="72" y="742"/>
                  </a:cubicBezTo>
                  <a:lnTo>
                    <a:pt x="489" y="1158"/>
                  </a:lnTo>
                  <a:cubicBezTo>
                    <a:pt x="513" y="1194"/>
                    <a:pt x="572" y="1218"/>
                    <a:pt x="620" y="1218"/>
                  </a:cubicBezTo>
                  <a:cubicBezTo>
                    <a:pt x="668" y="1218"/>
                    <a:pt x="727" y="1206"/>
                    <a:pt x="751" y="1158"/>
                  </a:cubicBezTo>
                  <a:lnTo>
                    <a:pt x="1585" y="325"/>
                  </a:lnTo>
                  <a:cubicBezTo>
                    <a:pt x="1668" y="254"/>
                    <a:pt x="1668" y="134"/>
                    <a:pt x="1585" y="63"/>
                  </a:cubicBezTo>
                  <a:cubicBezTo>
                    <a:pt x="1549" y="21"/>
                    <a:pt x="1501" y="1"/>
                    <a:pt x="14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26;p80">
              <a:extLst>
                <a:ext uri="{FF2B5EF4-FFF2-40B4-BE49-F238E27FC236}">
                  <a16:creationId xmlns:a16="http://schemas.microsoft.com/office/drawing/2014/main" id="{7F312F71-D497-7ED7-DDCF-B1FFF6555D36}"/>
                </a:ext>
              </a:extLst>
            </p:cNvPr>
            <p:cNvSpPr/>
            <p:nvPr/>
          </p:nvSpPr>
          <p:spPr>
            <a:xfrm>
              <a:off x="2489813" y="3969751"/>
              <a:ext cx="53088" cy="38766"/>
            </a:xfrm>
            <a:custGeom>
              <a:avLst/>
              <a:gdLst/>
              <a:ahLst/>
              <a:cxnLst/>
              <a:rect l="l" t="t" r="r" b="b"/>
              <a:pathLst>
                <a:path w="1668" h="1218" extrusionOk="0">
                  <a:moveTo>
                    <a:pt x="1465" y="1"/>
                  </a:moveTo>
                  <a:cubicBezTo>
                    <a:pt x="1417" y="1"/>
                    <a:pt x="1369" y="21"/>
                    <a:pt x="1334" y="63"/>
                  </a:cubicBezTo>
                  <a:lnTo>
                    <a:pt x="631" y="754"/>
                  </a:lnTo>
                  <a:lnTo>
                    <a:pt x="346" y="480"/>
                  </a:lnTo>
                  <a:cubicBezTo>
                    <a:pt x="310" y="438"/>
                    <a:pt x="262" y="417"/>
                    <a:pt x="215" y="417"/>
                  </a:cubicBezTo>
                  <a:cubicBezTo>
                    <a:pt x="167" y="417"/>
                    <a:pt x="119" y="438"/>
                    <a:pt x="84" y="480"/>
                  </a:cubicBezTo>
                  <a:cubicBezTo>
                    <a:pt x="0" y="551"/>
                    <a:pt x="0" y="670"/>
                    <a:pt x="84" y="742"/>
                  </a:cubicBezTo>
                  <a:lnTo>
                    <a:pt x="500" y="1158"/>
                  </a:lnTo>
                  <a:cubicBezTo>
                    <a:pt x="524" y="1194"/>
                    <a:pt x="584" y="1218"/>
                    <a:pt x="631" y="1218"/>
                  </a:cubicBezTo>
                  <a:cubicBezTo>
                    <a:pt x="667" y="1218"/>
                    <a:pt x="738" y="1206"/>
                    <a:pt x="762" y="1158"/>
                  </a:cubicBezTo>
                  <a:lnTo>
                    <a:pt x="1596" y="325"/>
                  </a:lnTo>
                  <a:cubicBezTo>
                    <a:pt x="1667" y="254"/>
                    <a:pt x="1667" y="134"/>
                    <a:pt x="1596" y="63"/>
                  </a:cubicBezTo>
                  <a:cubicBezTo>
                    <a:pt x="1560" y="21"/>
                    <a:pt x="1512" y="1"/>
                    <a:pt x="1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27;p80">
              <a:extLst>
                <a:ext uri="{FF2B5EF4-FFF2-40B4-BE49-F238E27FC236}">
                  <a16:creationId xmlns:a16="http://schemas.microsoft.com/office/drawing/2014/main" id="{98E9846D-45AA-9EFB-699E-B9F257F579FB}"/>
                </a:ext>
              </a:extLst>
            </p:cNvPr>
            <p:cNvSpPr/>
            <p:nvPr/>
          </p:nvSpPr>
          <p:spPr>
            <a:xfrm>
              <a:off x="2396972" y="4022807"/>
              <a:ext cx="53088" cy="38766"/>
            </a:xfrm>
            <a:custGeom>
              <a:avLst/>
              <a:gdLst/>
              <a:ahLst/>
              <a:cxnLst/>
              <a:rect l="l" t="t" r="r" b="b"/>
              <a:pathLst>
                <a:path w="1668" h="1218" extrusionOk="0">
                  <a:moveTo>
                    <a:pt x="1465" y="0"/>
                  </a:moveTo>
                  <a:cubicBezTo>
                    <a:pt x="1417" y="0"/>
                    <a:pt x="1369" y="21"/>
                    <a:pt x="1334" y="63"/>
                  </a:cubicBezTo>
                  <a:lnTo>
                    <a:pt x="631" y="753"/>
                  </a:lnTo>
                  <a:lnTo>
                    <a:pt x="345" y="480"/>
                  </a:lnTo>
                  <a:cubicBezTo>
                    <a:pt x="310" y="438"/>
                    <a:pt x="262" y="417"/>
                    <a:pt x="215" y="417"/>
                  </a:cubicBezTo>
                  <a:cubicBezTo>
                    <a:pt x="167" y="417"/>
                    <a:pt x="119" y="438"/>
                    <a:pt x="84" y="480"/>
                  </a:cubicBezTo>
                  <a:cubicBezTo>
                    <a:pt x="0" y="551"/>
                    <a:pt x="0" y="670"/>
                    <a:pt x="84" y="742"/>
                  </a:cubicBezTo>
                  <a:lnTo>
                    <a:pt x="500" y="1158"/>
                  </a:lnTo>
                  <a:cubicBezTo>
                    <a:pt x="536" y="1206"/>
                    <a:pt x="584" y="1218"/>
                    <a:pt x="631" y="1218"/>
                  </a:cubicBezTo>
                  <a:cubicBezTo>
                    <a:pt x="667" y="1218"/>
                    <a:pt x="738" y="1206"/>
                    <a:pt x="762" y="1158"/>
                  </a:cubicBezTo>
                  <a:lnTo>
                    <a:pt x="1596" y="325"/>
                  </a:lnTo>
                  <a:cubicBezTo>
                    <a:pt x="1667" y="253"/>
                    <a:pt x="1667" y="134"/>
                    <a:pt x="1596" y="63"/>
                  </a:cubicBezTo>
                  <a:cubicBezTo>
                    <a:pt x="1560" y="21"/>
                    <a:pt x="1512" y="0"/>
                    <a:pt x="146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28;p80">
              <a:extLst>
                <a:ext uri="{FF2B5EF4-FFF2-40B4-BE49-F238E27FC236}">
                  <a16:creationId xmlns:a16="http://schemas.microsoft.com/office/drawing/2014/main" id="{DB8FABC1-87F1-57EC-9BCF-206376068E3C}"/>
                </a:ext>
              </a:extLst>
            </p:cNvPr>
            <p:cNvSpPr/>
            <p:nvPr/>
          </p:nvSpPr>
          <p:spPr>
            <a:xfrm>
              <a:off x="2212404" y="4075386"/>
              <a:ext cx="53088" cy="38861"/>
            </a:xfrm>
            <a:custGeom>
              <a:avLst/>
              <a:gdLst/>
              <a:ahLst/>
              <a:cxnLst/>
              <a:rect l="l" t="t" r="r" b="b"/>
              <a:pathLst>
                <a:path w="1668" h="1221" extrusionOk="0">
                  <a:moveTo>
                    <a:pt x="1455" y="0"/>
                  </a:moveTo>
                  <a:cubicBezTo>
                    <a:pt x="1406" y="0"/>
                    <a:pt x="1358" y="18"/>
                    <a:pt x="1322" y="54"/>
                  </a:cubicBezTo>
                  <a:lnTo>
                    <a:pt x="620" y="756"/>
                  </a:lnTo>
                  <a:lnTo>
                    <a:pt x="346" y="471"/>
                  </a:lnTo>
                  <a:cubicBezTo>
                    <a:pt x="304" y="435"/>
                    <a:pt x="254" y="417"/>
                    <a:pt x="205" y="417"/>
                  </a:cubicBezTo>
                  <a:cubicBezTo>
                    <a:pt x="156" y="417"/>
                    <a:pt x="108" y="435"/>
                    <a:pt x="72" y="471"/>
                  </a:cubicBezTo>
                  <a:cubicBezTo>
                    <a:pt x="1" y="554"/>
                    <a:pt x="1" y="673"/>
                    <a:pt x="72" y="745"/>
                  </a:cubicBezTo>
                  <a:lnTo>
                    <a:pt x="489" y="1161"/>
                  </a:lnTo>
                  <a:cubicBezTo>
                    <a:pt x="537" y="1197"/>
                    <a:pt x="584" y="1221"/>
                    <a:pt x="620" y="1221"/>
                  </a:cubicBezTo>
                  <a:cubicBezTo>
                    <a:pt x="668" y="1221"/>
                    <a:pt x="727" y="1197"/>
                    <a:pt x="763" y="1161"/>
                  </a:cubicBezTo>
                  <a:lnTo>
                    <a:pt x="1596" y="328"/>
                  </a:lnTo>
                  <a:cubicBezTo>
                    <a:pt x="1668" y="268"/>
                    <a:pt x="1668" y="137"/>
                    <a:pt x="1596" y="54"/>
                  </a:cubicBezTo>
                  <a:cubicBezTo>
                    <a:pt x="1555" y="18"/>
                    <a:pt x="1504" y="0"/>
                    <a:pt x="14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29;p80">
              <a:extLst>
                <a:ext uri="{FF2B5EF4-FFF2-40B4-BE49-F238E27FC236}">
                  <a16:creationId xmlns:a16="http://schemas.microsoft.com/office/drawing/2014/main" id="{8D650B1C-C60D-21C7-4999-480CA9FE0258}"/>
                </a:ext>
              </a:extLst>
            </p:cNvPr>
            <p:cNvSpPr/>
            <p:nvPr/>
          </p:nvSpPr>
          <p:spPr>
            <a:xfrm>
              <a:off x="2396972" y="3916694"/>
              <a:ext cx="53088" cy="38798"/>
            </a:xfrm>
            <a:custGeom>
              <a:avLst/>
              <a:gdLst/>
              <a:ahLst/>
              <a:cxnLst/>
              <a:rect l="l" t="t" r="r" b="b"/>
              <a:pathLst>
                <a:path w="1668" h="1219" extrusionOk="0">
                  <a:moveTo>
                    <a:pt x="1465" y="1"/>
                  </a:moveTo>
                  <a:cubicBezTo>
                    <a:pt x="1417" y="1"/>
                    <a:pt x="1369" y="21"/>
                    <a:pt x="1334" y="63"/>
                  </a:cubicBezTo>
                  <a:lnTo>
                    <a:pt x="631" y="754"/>
                  </a:lnTo>
                  <a:lnTo>
                    <a:pt x="345" y="480"/>
                  </a:lnTo>
                  <a:cubicBezTo>
                    <a:pt x="310" y="438"/>
                    <a:pt x="262" y="417"/>
                    <a:pt x="215" y="417"/>
                  </a:cubicBezTo>
                  <a:cubicBezTo>
                    <a:pt x="167" y="417"/>
                    <a:pt x="119" y="438"/>
                    <a:pt x="84" y="480"/>
                  </a:cubicBezTo>
                  <a:cubicBezTo>
                    <a:pt x="0" y="551"/>
                    <a:pt x="0" y="670"/>
                    <a:pt x="84" y="742"/>
                  </a:cubicBezTo>
                  <a:lnTo>
                    <a:pt x="500" y="1159"/>
                  </a:lnTo>
                  <a:cubicBezTo>
                    <a:pt x="536" y="1206"/>
                    <a:pt x="584" y="1218"/>
                    <a:pt x="631" y="1218"/>
                  </a:cubicBezTo>
                  <a:cubicBezTo>
                    <a:pt x="667" y="1218"/>
                    <a:pt x="738" y="1206"/>
                    <a:pt x="762" y="1159"/>
                  </a:cubicBezTo>
                  <a:lnTo>
                    <a:pt x="1596" y="325"/>
                  </a:lnTo>
                  <a:cubicBezTo>
                    <a:pt x="1667" y="266"/>
                    <a:pt x="1667" y="135"/>
                    <a:pt x="1596" y="63"/>
                  </a:cubicBezTo>
                  <a:cubicBezTo>
                    <a:pt x="1560" y="21"/>
                    <a:pt x="1512" y="1"/>
                    <a:pt x="1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8" name="TextBox 1737">
            <a:extLst>
              <a:ext uri="{FF2B5EF4-FFF2-40B4-BE49-F238E27FC236}">
                <a16:creationId xmlns:a16="http://schemas.microsoft.com/office/drawing/2014/main" id="{0B4C3279-2FED-26B8-F070-15A9EA32FD59}"/>
              </a:ext>
            </a:extLst>
          </p:cNvPr>
          <p:cNvSpPr txBox="1"/>
          <p:nvPr/>
        </p:nvSpPr>
        <p:spPr>
          <a:xfrm>
            <a:off x="5248809" y="1839493"/>
            <a:ext cx="3524003" cy="1123384"/>
          </a:xfrm>
          <a:prstGeom prst="rect">
            <a:avLst/>
          </a:prstGeom>
          <a:noFill/>
        </p:spPr>
        <p:txBody>
          <a:bodyPr wrap="square">
            <a:spAutoFit/>
          </a:bodyPr>
          <a:lstStyle/>
          <a:p>
            <a:pPr algn="just"/>
            <a:r>
              <a:rPr lang="en-US" sz="1200" b="1" dirty="0">
                <a:solidFill>
                  <a:schemeClr val="accent3"/>
                </a:solidFill>
                <a:highlight>
                  <a:srgbClr val="EB9109"/>
                </a:highlight>
                <a:latin typeface="IBM Plex Mono" panose="020B0509050203000203" pitchFamily="49" charset="0"/>
              </a:rPr>
              <a:t>Payment Preference Insights:</a:t>
            </a:r>
          </a:p>
          <a:p>
            <a:pPr algn="just"/>
            <a:r>
              <a:rPr lang="en-US" sz="1100" dirty="0">
                <a:latin typeface="Poppins" panose="00000500000000000000" pitchFamily="2" charset="0"/>
                <a:cs typeface="Poppins" panose="00000500000000000000" pitchFamily="2" charset="0"/>
              </a:rPr>
              <a:t>Our findings indicate that </a:t>
            </a:r>
            <a:r>
              <a:rPr lang="en-US" sz="1100" b="1" dirty="0">
                <a:latin typeface="Poppins" panose="00000500000000000000" pitchFamily="2" charset="0"/>
                <a:cs typeface="Poppins" panose="00000500000000000000" pitchFamily="2" charset="0"/>
              </a:rPr>
              <a:t>Cash on Delivery (COD) remains a dominant payment method</a:t>
            </a:r>
            <a:r>
              <a:rPr lang="en-US" sz="1100" dirty="0">
                <a:latin typeface="Poppins" panose="00000500000000000000" pitchFamily="2" charset="0"/>
                <a:cs typeface="Poppins" panose="00000500000000000000" pitchFamily="2" charset="0"/>
              </a:rPr>
              <a:t>, suggesting opportunities to encourage digital payment adoption through incentives and promotions.</a:t>
            </a:r>
          </a:p>
        </p:txBody>
      </p:sp>
      <p:sp>
        <p:nvSpPr>
          <p:cNvPr id="1740" name="TextBox 1739">
            <a:extLst>
              <a:ext uri="{FF2B5EF4-FFF2-40B4-BE49-F238E27FC236}">
                <a16:creationId xmlns:a16="http://schemas.microsoft.com/office/drawing/2014/main" id="{68E871BF-4FD1-DB55-8BF3-24C6609DF4FB}"/>
              </a:ext>
            </a:extLst>
          </p:cNvPr>
          <p:cNvSpPr txBox="1"/>
          <p:nvPr/>
        </p:nvSpPr>
        <p:spPr>
          <a:xfrm>
            <a:off x="5248809" y="3231937"/>
            <a:ext cx="3524003" cy="1308050"/>
          </a:xfrm>
          <a:prstGeom prst="rect">
            <a:avLst/>
          </a:prstGeom>
          <a:noFill/>
        </p:spPr>
        <p:txBody>
          <a:bodyPr wrap="square">
            <a:spAutoFit/>
          </a:bodyPr>
          <a:lstStyle/>
          <a:p>
            <a:pPr algn="just"/>
            <a:r>
              <a:rPr lang="en-US" sz="1200" b="1" dirty="0">
                <a:solidFill>
                  <a:schemeClr val="accent3"/>
                </a:solidFill>
                <a:highlight>
                  <a:srgbClr val="EB9109"/>
                </a:highlight>
                <a:latin typeface="IBM Plex Mono" panose="020B0509050203000203" pitchFamily="49" charset="0"/>
              </a:rPr>
              <a:t>Optimizing Brand Market Positioning:</a:t>
            </a:r>
          </a:p>
          <a:p>
            <a:pPr algn="just"/>
            <a:r>
              <a:rPr lang="en-US" sz="1100" dirty="0">
                <a:latin typeface="Poppins" panose="00000500000000000000" pitchFamily="2" charset="0"/>
                <a:cs typeface="Poppins" panose="00000500000000000000" pitchFamily="2" charset="0"/>
              </a:rPr>
              <a:t>With </a:t>
            </a:r>
            <a:r>
              <a:rPr lang="en-US" sz="1100" b="1" dirty="0">
                <a:latin typeface="Poppins" panose="00000500000000000000" pitchFamily="2" charset="0"/>
                <a:cs typeface="Poppins" panose="00000500000000000000" pitchFamily="2" charset="0"/>
              </a:rPr>
              <a:t>Samsung and Apple leading in transaction value</a:t>
            </a:r>
            <a:r>
              <a:rPr lang="en-US" sz="1100" dirty="0">
                <a:latin typeface="Poppins" panose="00000500000000000000" pitchFamily="2" charset="0"/>
                <a:cs typeface="Poppins" panose="00000500000000000000" pitchFamily="2" charset="0"/>
              </a:rPr>
              <a:t>, businesses can leverage their dominance by forming </a:t>
            </a:r>
            <a:r>
              <a:rPr lang="en-US" sz="1100" b="1" dirty="0">
                <a:latin typeface="Poppins" panose="00000500000000000000" pitchFamily="2" charset="0"/>
                <a:cs typeface="Poppins" panose="00000500000000000000" pitchFamily="2" charset="0"/>
              </a:rPr>
              <a:t>stronger partnerships, exclusive deals, and targeted marketing campaigns</a:t>
            </a:r>
            <a:r>
              <a:rPr lang="en-US" sz="1100" dirty="0">
                <a:latin typeface="Poppins" panose="00000500000000000000" pitchFamily="2" charset="0"/>
                <a:cs typeface="Poppins" panose="00000500000000000000" pitchFamily="2" charset="0"/>
              </a:rPr>
              <a:t> to maximize profitability.</a:t>
            </a:r>
          </a:p>
        </p:txBody>
      </p:sp>
      <p:sp>
        <p:nvSpPr>
          <p:cNvPr id="1742" name="TextBox 1741">
            <a:extLst>
              <a:ext uri="{FF2B5EF4-FFF2-40B4-BE49-F238E27FC236}">
                <a16:creationId xmlns:a16="http://schemas.microsoft.com/office/drawing/2014/main" id="{F5B187C9-6585-A2E6-4C3E-CF42A5E16920}"/>
              </a:ext>
            </a:extLst>
          </p:cNvPr>
          <p:cNvSpPr txBox="1"/>
          <p:nvPr/>
        </p:nvSpPr>
        <p:spPr>
          <a:xfrm>
            <a:off x="1026432" y="1831799"/>
            <a:ext cx="3524002" cy="1138773"/>
          </a:xfrm>
          <a:prstGeom prst="rect">
            <a:avLst/>
          </a:prstGeom>
          <a:noFill/>
        </p:spPr>
        <p:txBody>
          <a:bodyPr wrap="square">
            <a:spAutoFit/>
          </a:bodyPr>
          <a:lstStyle/>
          <a:p>
            <a:r>
              <a:rPr lang="en-US" sz="1200" b="1" dirty="0">
                <a:solidFill>
                  <a:schemeClr val="accent3"/>
                </a:solidFill>
                <a:highlight>
                  <a:srgbClr val="EB9109"/>
                </a:highlight>
                <a:latin typeface="IBM Plex Mono" panose="020B0509050203000203" pitchFamily="49" charset="0"/>
                <a:cs typeface="Poppins" panose="00000500000000000000" pitchFamily="2" charset="0"/>
              </a:rPr>
              <a:t>Enhancing Product Category Focus:</a:t>
            </a:r>
            <a:endParaRPr lang="en-US" sz="1100" b="1" dirty="0">
              <a:solidFill>
                <a:schemeClr val="accent3"/>
              </a:solidFill>
              <a:highlight>
                <a:srgbClr val="EB9109"/>
              </a:highlight>
              <a:latin typeface="Poppins" panose="00000500000000000000" pitchFamily="2" charset="0"/>
              <a:cs typeface="Poppins" panose="00000500000000000000" pitchFamily="2" charset="0"/>
            </a:endParaRPr>
          </a:p>
          <a:p>
            <a:pPr algn="just"/>
            <a:r>
              <a:rPr lang="en-US" sz="1100" dirty="0">
                <a:latin typeface="Poppins" panose="00000500000000000000" pitchFamily="2" charset="0"/>
                <a:cs typeface="Poppins" panose="00000500000000000000" pitchFamily="2" charset="0"/>
              </a:rPr>
              <a:t>Since </a:t>
            </a:r>
            <a:r>
              <a:rPr lang="en-US" sz="1100" b="1" dirty="0">
                <a:latin typeface="Poppins" panose="00000500000000000000" pitchFamily="2" charset="0"/>
                <a:cs typeface="Poppins" panose="00000500000000000000" pitchFamily="2" charset="0"/>
              </a:rPr>
              <a:t>Mobiles &amp; Tablets contribute the highest revenue</a:t>
            </a:r>
            <a:r>
              <a:rPr lang="en-US" sz="1100" dirty="0">
                <a:latin typeface="Poppins" panose="00000500000000000000" pitchFamily="2" charset="0"/>
                <a:cs typeface="Poppins" panose="00000500000000000000" pitchFamily="2" charset="0"/>
              </a:rPr>
              <a:t>, companies should </a:t>
            </a:r>
            <a:r>
              <a:rPr lang="en-US" sz="1100" b="1" dirty="0">
                <a:latin typeface="Poppins" panose="00000500000000000000" pitchFamily="2" charset="0"/>
                <a:cs typeface="Poppins" panose="00000500000000000000" pitchFamily="2" charset="0"/>
              </a:rPr>
              <a:t>prioritize inventory planning, promotional efforts, and customer engagement</a:t>
            </a:r>
            <a:r>
              <a:rPr lang="en-US" sz="1100" dirty="0">
                <a:latin typeface="Poppins" panose="00000500000000000000" pitchFamily="2" charset="0"/>
                <a:cs typeface="Poppins" panose="00000500000000000000" pitchFamily="2" charset="0"/>
              </a:rPr>
              <a:t> in these high-performing segments to drive sales growth.</a:t>
            </a:r>
          </a:p>
        </p:txBody>
      </p:sp>
      <p:sp>
        <p:nvSpPr>
          <p:cNvPr id="1744" name="TextBox 1743">
            <a:extLst>
              <a:ext uri="{FF2B5EF4-FFF2-40B4-BE49-F238E27FC236}">
                <a16:creationId xmlns:a16="http://schemas.microsoft.com/office/drawing/2014/main" id="{266A3BB6-84C2-9220-4DDB-B9AA87DCB990}"/>
              </a:ext>
            </a:extLst>
          </p:cNvPr>
          <p:cNvSpPr txBox="1"/>
          <p:nvPr/>
        </p:nvSpPr>
        <p:spPr>
          <a:xfrm>
            <a:off x="1032676" y="3232074"/>
            <a:ext cx="3524002" cy="1138773"/>
          </a:xfrm>
          <a:prstGeom prst="rect">
            <a:avLst/>
          </a:prstGeom>
          <a:noFill/>
        </p:spPr>
        <p:txBody>
          <a:bodyPr wrap="square">
            <a:spAutoFit/>
          </a:bodyPr>
          <a:lstStyle/>
          <a:p>
            <a:pPr algn="just"/>
            <a:r>
              <a:rPr lang="en-US" sz="1200" b="1" dirty="0">
                <a:solidFill>
                  <a:schemeClr val="accent3"/>
                </a:solidFill>
                <a:highlight>
                  <a:srgbClr val="EB9109"/>
                </a:highlight>
                <a:latin typeface="IBM Plex Mono" panose="020B0509050203000203" pitchFamily="49" charset="0"/>
              </a:rPr>
              <a:t>Strategic Revenue Allocation:</a:t>
            </a:r>
          </a:p>
          <a:p>
            <a:pPr algn="just"/>
            <a:r>
              <a:rPr lang="en-US" sz="1100" dirty="0">
                <a:latin typeface="Poppins" panose="00000500000000000000" pitchFamily="2" charset="0"/>
                <a:cs typeface="Poppins" panose="00000500000000000000" pitchFamily="2" charset="0"/>
              </a:rPr>
              <a:t>Understanding the </a:t>
            </a:r>
            <a:r>
              <a:rPr lang="en-US" sz="1100" b="1" dirty="0">
                <a:latin typeface="Poppins" panose="00000500000000000000" pitchFamily="2" charset="0"/>
                <a:cs typeface="Poppins" panose="00000500000000000000" pitchFamily="2" charset="0"/>
              </a:rPr>
              <a:t>financial contribution of each brand</a:t>
            </a:r>
            <a:r>
              <a:rPr lang="en-US" sz="1100" dirty="0">
                <a:latin typeface="Poppins" panose="00000500000000000000" pitchFamily="2" charset="0"/>
                <a:cs typeface="Poppins" panose="00000500000000000000" pitchFamily="2" charset="0"/>
              </a:rPr>
              <a:t> allows for </a:t>
            </a:r>
            <a:r>
              <a:rPr lang="en-US" sz="1100" b="1" dirty="0">
                <a:latin typeface="Poppins" panose="00000500000000000000" pitchFamily="2" charset="0"/>
                <a:cs typeface="Poppins" panose="00000500000000000000" pitchFamily="2" charset="0"/>
              </a:rPr>
              <a:t>better pricing strategies, competitive positioning, and resource distribution</a:t>
            </a:r>
            <a:r>
              <a:rPr lang="en-US" sz="1100" dirty="0">
                <a:latin typeface="Poppins" panose="00000500000000000000" pitchFamily="2" charset="0"/>
                <a:cs typeface="Poppins" panose="00000500000000000000" pitchFamily="2" charset="0"/>
              </a:rPr>
              <a:t>, ensuring sustainable revenue growth.</a:t>
            </a:r>
          </a:p>
        </p:txBody>
      </p:sp>
      <p:sp>
        <p:nvSpPr>
          <p:cNvPr id="1748" name="TextBox 1747">
            <a:extLst>
              <a:ext uri="{FF2B5EF4-FFF2-40B4-BE49-F238E27FC236}">
                <a16:creationId xmlns:a16="http://schemas.microsoft.com/office/drawing/2014/main" id="{EFDD9B2E-7178-134D-348D-21355A54E336}"/>
              </a:ext>
            </a:extLst>
          </p:cNvPr>
          <p:cNvSpPr txBox="1"/>
          <p:nvPr/>
        </p:nvSpPr>
        <p:spPr>
          <a:xfrm>
            <a:off x="509341" y="942268"/>
            <a:ext cx="8263471" cy="646331"/>
          </a:xfrm>
          <a:prstGeom prst="rect">
            <a:avLst/>
          </a:prstGeom>
          <a:noFill/>
        </p:spPr>
        <p:txBody>
          <a:bodyPr wrap="square">
            <a:spAutoFit/>
          </a:bodyPr>
          <a:lstStyle/>
          <a:p>
            <a:pPr algn="just"/>
            <a:r>
              <a:rPr lang="en-US" sz="1200" dirty="0">
                <a:latin typeface="Poppins" panose="00000500000000000000" pitchFamily="2" charset="0"/>
                <a:cs typeface="Poppins" panose="00000500000000000000" pitchFamily="2" charset="0"/>
              </a:rPr>
              <a:t>This project demonstrates the </a:t>
            </a:r>
            <a:r>
              <a:rPr lang="en-US" sz="1200" b="1" dirty="0">
                <a:latin typeface="Poppins" panose="00000500000000000000" pitchFamily="2" charset="0"/>
                <a:cs typeface="Poppins" panose="00000500000000000000" pitchFamily="2" charset="0"/>
              </a:rPr>
              <a:t>effective utilization of SQL for data-driven analysis</a:t>
            </a:r>
            <a:r>
              <a:rPr lang="en-US" sz="1200" dirty="0">
                <a:latin typeface="Poppins" panose="00000500000000000000" pitchFamily="2" charset="0"/>
                <a:cs typeface="Poppins" panose="00000500000000000000" pitchFamily="2" charset="0"/>
              </a:rPr>
              <a:t>, enabling businesses to make informed strategic decisions. By analyzing transaction trends, category performance, and brand contributions, we provide actionable insights to enhance business operations.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sp>
        <p:nvSpPr>
          <p:cNvPr id="2412" name="Google Shape;2412;p64"/>
          <p:cNvSpPr txBox="1">
            <a:spLocks noGrp="1"/>
          </p:cNvSpPr>
          <p:nvPr>
            <p:ph type="title"/>
          </p:nvPr>
        </p:nvSpPr>
        <p:spPr>
          <a:xfrm>
            <a:off x="1157288" y="685275"/>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2414" name="Google Shape;2414;p64"/>
          <p:cNvSpPr txBox="1">
            <a:spLocks noGrp="1"/>
          </p:cNvSpPr>
          <p:nvPr>
            <p:ph type="subTitle" idx="2"/>
          </p:nvPr>
        </p:nvSpPr>
        <p:spPr>
          <a:xfrm>
            <a:off x="1157250" y="1800075"/>
            <a:ext cx="4448100" cy="38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questions?</a:t>
            </a:r>
            <a:endParaRPr dirty="0"/>
          </a:p>
        </p:txBody>
      </p:sp>
      <p:grpSp>
        <p:nvGrpSpPr>
          <p:cNvPr id="2433" name="Google Shape;2433;p64"/>
          <p:cNvGrpSpPr/>
          <p:nvPr/>
        </p:nvGrpSpPr>
        <p:grpSpPr>
          <a:xfrm rot="10800000" flipH="1">
            <a:off x="6773992" y="-1205456"/>
            <a:ext cx="4151819" cy="5527900"/>
            <a:chOff x="6309526" y="836950"/>
            <a:chExt cx="3920509" cy="5219925"/>
          </a:xfrm>
        </p:grpSpPr>
        <p:pic>
          <p:nvPicPr>
            <p:cNvPr id="2434" name="Google Shape;2434;p64"/>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2435" name="Google Shape;2435;p64"/>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4"/>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4"/>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8" name="Google Shape;2438;p64"/>
            <p:cNvGrpSpPr/>
            <p:nvPr/>
          </p:nvGrpSpPr>
          <p:grpSpPr>
            <a:xfrm>
              <a:off x="7280400" y="3719575"/>
              <a:ext cx="582050" cy="582425"/>
              <a:chOff x="959750" y="3039275"/>
              <a:chExt cx="582050" cy="582425"/>
            </a:xfrm>
          </p:grpSpPr>
          <p:sp>
            <p:nvSpPr>
              <p:cNvPr id="2439" name="Google Shape;2439;p6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6" name="Google Shape;2446;p64"/>
            <p:cNvGrpSpPr/>
            <p:nvPr/>
          </p:nvGrpSpPr>
          <p:grpSpPr>
            <a:xfrm>
              <a:off x="7728436" y="3524084"/>
              <a:ext cx="134004" cy="134004"/>
              <a:chOff x="8356813" y="1074288"/>
              <a:chExt cx="351900" cy="351900"/>
            </a:xfrm>
          </p:grpSpPr>
          <p:sp>
            <p:nvSpPr>
              <p:cNvPr id="2447" name="Google Shape;2447;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9" name="Google Shape;2449;p64"/>
            <p:cNvGrpSpPr/>
            <p:nvPr/>
          </p:nvGrpSpPr>
          <p:grpSpPr>
            <a:xfrm>
              <a:off x="7344361" y="3150259"/>
              <a:ext cx="134004" cy="134004"/>
              <a:chOff x="8356813" y="1074288"/>
              <a:chExt cx="351900" cy="351900"/>
            </a:xfrm>
          </p:grpSpPr>
          <p:sp>
            <p:nvSpPr>
              <p:cNvPr id="2450" name="Google Shape;2450;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2" name="Google Shape;2452;p64"/>
            <p:cNvGrpSpPr/>
            <p:nvPr/>
          </p:nvGrpSpPr>
          <p:grpSpPr>
            <a:xfrm>
              <a:off x="8337811" y="2464059"/>
              <a:ext cx="134004" cy="134004"/>
              <a:chOff x="8356813" y="1074288"/>
              <a:chExt cx="351900" cy="351900"/>
            </a:xfrm>
          </p:grpSpPr>
          <p:sp>
            <p:nvSpPr>
              <p:cNvPr id="2453" name="Google Shape;2453;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5" name="Google Shape;2455;p64"/>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6" name="Google Shape;2456;p64"/>
            <p:cNvGrpSpPr/>
            <p:nvPr/>
          </p:nvGrpSpPr>
          <p:grpSpPr>
            <a:xfrm>
              <a:off x="8337812" y="3492483"/>
              <a:ext cx="699928" cy="1651024"/>
              <a:chOff x="8337812" y="3492483"/>
              <a:chExt cx="699928" cy="1651024"/>
            </a:xfrm>
          </p:grpSpPr>
          <p:sp>
            <p:nvSpPr>
              <p:cNvPr id="2457" name="Google Shape;2457;p6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64"/>
            <p:cNvGrpSpPr/>
            <p:nvPr/>
          </p:nvGrpSpPr>
          <p:grpSpPr>
            <a:xfrm>
              <a:off x="7945225" y="4302000"/>
              <a:ext cx="904666" cy="726121"/>
              <a:chOff x="7945225" y="4302000"/>
              <a:chExt cx="904666" cy="726121"/>
            </a:xfrm>
          </p:grpSpPr>
          <p:sp>
            <p:nvSpPr>
              <p:cNvPr id="2461" name="Google Shape;2461;p6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4" name="Google Shape;2464;p64"/>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5" name="Google Shape;2465;p64"/>
          <p:cNvGrpSpPr/>
          <p:nvPr/>
        </p:nvGrpSpPr>
        <p:grpSpPr>
          <a:xfrm>
            <a:off x="1234025" y="3961251"/>
            <a:ext cx="4558967" cy="134100"/>
            <a:chOff x="796100" y="3019701"/>
            <a:chExt cx="4558967" cy="134100"/>
          </a:xfrm>
        </p:grpSpPr>
        <p:sp>
          <p:nvSpPr>
            <p:cNvPr id="2466" name="Google Shape;2466;p6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67" name="Google Shape;2467;p6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68" name="Google Shape;2468;p6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04C61F6-34CD-9A3D-C103-D04F83B3002D}"/>
              </a:ext>
            </a:extLst>
          </p:cNvPr>
          <p:cNvPicPr>
            <a:picLocks noChangeAspect="1"/>
          </p:cNvPicPr>
          <p:nvPr/>
        </p:nvPicPr>
        <p:blipFill>
          <a:blip r:embed="rId4"/>
          <a:stretch>
            <a:fillRect/>
          </a:stretch>
        </p:blipFill>
        <p:spPr>
          <a:xfrm>
            <a:off x="1077505" y="3323725"/>
            <a:ext cx="5938378" cy="657230"/>
          </a:xfrm>
          <a:prstGeom prst="rect">
            <a:avLst/>
          </a:prstGeom>
        </p:spPr>
      </p:pic>
      <p:sp>
        <p:nvSpPr>
          <p:cNvPr id="4" name="Google Shape;902;p68">
            <a:extLst>
              <a:ext uri="{FF2B5EF4-FFF2-40B4-BE49-F238E27FC236}">
                <a16:creationId xmlns:a16="http://schemas.microsoft.com/office/drawing/2014/main" id="{7FD39F36-0CC5-8113-D48C-CB30C41FDD6F}"/>
              </a:ext>
            </a:extLst>
          </p:cNvPr>
          <p:cNvSpPr txBox="1">
            <a:spLocks/>
          </p:cNvSpPr>
          <p:nvPr/>
        </p:nvSpPr>
        <p:spPr>
          <a:xfrm>
            <a:off x="1157250" y="2233220"/>
            <a:ext cx="4448100" cy="620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160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1600"/>
              </a:spcBef>
              <a:spcAft>
                <a:spcPts val="160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0" marR="0" lvl="0" indent="0" defTabSz="914400" rtl="0" eaLnBrk="1" fontAlgn="auto" latinLnBrk="0" hangingPunct="1">
              <a:lnSpc>
                <a:spcPct val="100000"/>
              </a:lnSpc>
              <a:spcBef>
                <a:spcPts val="0"/>
              </a:spcBef>
              <a:spcAft>
                <a:spcPts val="0"/>
              </a:spcAft>
              <a:buClr>
                <a:srgbClr val="081004"/>
              </a:buClr>
              <a:buSzPts val="1200"/>
              <a:buFont typeface="Albert Sans"/>
              <a:buNone/>
              <a:tabLst/>
              <a:defRPr/>
            </a:pPr>
            <a:r>
              <a:rPr kumimoji="0" lang="en-US" sz="1400" b="0" i="0" u="none" strike="noStrike" kern="0" cap="none" spc="0" normalizeH="0" baseline="0" noProof="0" dirty="0">
                <a:ln>
                  <a:noFill/>
                </a:ln>
                <a:solidFill>
                  <a:schemeClr val="tx1"/>
                </a:solidFill>
                <a:effectLst/>
                <a:uLnTx/>
                <a:uFillTx/>
                <a:latin typeface="Poppins" panose="00000500000000000000" pitchFamily="2" charset="0"/>
                <a:ea typeface="Open Sans" panose="020B0606030504020204" pitchFamily="34" charset="0"/>
                <a:cs typeface="Poppins" panose="00000500000000000000" pitchFamily="2" charset="0"/>
                <a:sym typeface="Marcellus"/>
              </a:rPr>
              <a:t>For further questions or discussions, feel free to reach out:</a:t>
            </a:r>
          </a:p>
        </p:txBody>
      </p:sp>
      <p:grpSp>
        <p:nvGrpSpPr>
          <p:cNvPr id="5" name="Google Shape;917;p68">
            <a:extLst>
              <a:ext uri="{FF2B5EF4-FFF2-40B4-BE49-F238E27FC236}">
                <a16:creationId xmlns:a16="http://schemas.microsoft.com/office/drawing/2014/main" id="{CF3326E1-C864-ABE9-179D-51A42312D009}"/>
              </a:ext>
            </a:extLst>
          </p:cNvPr>
          <p:cNvGrpSpPr/>
          <p:nvPr/>
        </p:nvGrpSpPr>
        <p:grpSpPr>
          <a:xfrm>
            <a:off x="2176188" y="2942414"/>
            <a:ext cx="387641" cy="387661"/>
            <a:chOff x="864491" y="1723250"/>
            <a:chExt cx="397866" cy="397887"/>
          </a:xfrm>
          <a:solidFill>
            <a:schemeClr val="tx2"/>
          </a:solidFill>
        </p:grpSpPr>
        <p:sp>
          <p:nvSpPr>
            <p:cNvPr id="6" name="Google Shape;918;p68">
              <a:hlinkClick r:id="rId5"/>
              <a:extLst>
                <a:ext uri="{FF2B5EF4-FFF2-40B4-BE49-F238E27FC236}">
                  <a16:creationId xmlns:a16="http://schemas.microsoft.com/office/drawing/2014/main" id="{075ED6ED-BC99-8524-0AA0-EA0B6939D517}"/>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Google Shape;919;p68">
              <a:extLst>
                <a:ext uri="{FF2B5EF4-FFF2-40B4-BE49-F238E27FC236}">
                  <a16:creationId xmlns:a16="http://schemas.microsoft.com/office/drawing/2014/main" id="{BA4D163A-5A25-1CC3-A31D-56D5611C2EE9}"/>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Google Shape;920;p68">
              <a:extLst>
                <a:ext uri="{FF2B5EF4-FFF2-40B4-BE49-F238E27FC236}">
                  <a16:creationId xmlns:a16="http://schemas.microsoft.com/office/drawing/2014/main" id="{8B35AD9F-B5A5-C1A5-3536-8C39F38D7A0E}"/>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 name="Google Shape;8900;p88">
            <a:extLst>
              <a:ext uri="{FF2B5EF4-FFF2-40B4-BE49-F238E27FC236}">
                <a16:creationId xmlns:a16="http://schemas.microsoft.com/office/drawing/2014/main" id="{1381B34C-1E67-78F9-C789-380EE33D38EF}"/>
              </a:ext>
            </a:extLst>
          </p:cNvPr>
          <p:cNvGrpSpPr/>
          <p:nvPr/>
        </p:nvGrpSpPr>
        <p:grpSpPr>
          <a:xfrm>
            <a:off x="2972829" y="2940484"/>
            <a:ext cx="387539" cy="386888"/>
            <a:chOff x="2408992" y="1722875"/>
            <a:chExt cx="397761" cy="397093"/>
          </a:xfrm>
          <a:solidFill>
            <a:schemeClr val="tx2"/>
          </a:solidFill>
        </p:grpSpPr>
        <p:sp>
          <p:nvSpPr>
            <p:cNvPr id="10" name="Google Shape;8901;p88">
              <a:extLst>
                <a:ext uri="{FF2B5EF4-FFF2-40B4-BE49-F238E27FC236}">
                  <a16:creationId xmlns:a16="http://schemas.microsoft.com/office/drawing/2014/main" id="{22EDAA93-4B78-47B2-C983-8030DD0FA304}"/>
                </a:ext>
              </a:extLst>
            </p:cNvPr>
            <p:cNvSpPr/>
            <p:nvPr/>
          </p:nvSpPr>
          <p:spPr>
            <a:xfrm>
              <a:off x="2492135" y="1827639"/>
              <a:ext cx="213667" cy="185326"/>
            </a:xfrm>
            <a:custGeom>
              <a:avLst/>
              <a:gdLst/>
              <a:ahLst/>
              <a:cxnLst/>
              <a:rect l="l" t="t" r="r" b="b"/>
              <a:pathLst>
                <a:path w="10238" h="8880" extrusionOk="0">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902;p88">
              <a:hlinkClick r:id="rId6"/>
              <a:extLst>
                <a:ext uri="{FF2B5EF4-FFF2-40B4-BE49-F238E27FC236}">
                  <a16:creationId xmlns:a16="http://schemas.microsoft.com/office/drawing/2014/main" id="{16DFACBA-56DE-F73B-7A3B-34559E0210E8}"/>
                </a:ext>
              </a:extLst>
            </p:cNvPr>
            <p:cNvSpPr/>
            <p:nvPr/>
          </p:nvSpPr>
          <p:spPr>
            <a:xfrm>
              <a:off x="2408992" y="1722875"/>
              <a:ext cx="397761" cy="397093"/>
            </a:xfrm>
            <a:custGeom>
              <a:avLst/>
              <a:gdLst/>
              <a:ahLst/>
              <a:cxnLst/>
              <a:rect l="l" t="t" r="r" b="b"/>
              <a:pathLst>
                <a:path w="19059" h="19027" extrusionOk="0">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8664;p88">
            <a:extLst>
              <a:ext uri="{FF2B5EF4-FFF2-40B4-BE49-F238E27FC236}">
                <a16:creationId xmlns:a16="http://schemas.microsoft.com/office/drawing/2014/main" id="{AFAD8532-E967-04B6-AE62-9C200290CDC3}"/>
              </a:ext>
            </a:extLst>
          </p:cNvPr>
          <p:cNvGrpSpPr/>
          <p:nvPr/>
        </p:nvGrpSpPr>
        <p:grpSpPr>
          <a:xfrm>
            <a:off x="1221651" y="2939393"/>
            <a:ext cx="549262" cy="386887"/>
            <a:chOff x="-1199300" y="3279250"/>
            <a:chExt cx="293025" cy="206400"/>
          </a:xfrm>
          <a:solidFill>
            <a:schemeClr val="tx2"/>
          </a:solidFill>
        </p:grpSpPr>
        <p:sp>
          <p:nvSpPr>
            <p:cNvPr id="13" name="Google Shape;8665;p88">
              <a:extLst>
                <a:ext uri="{FF2B5EF4-FFF2-40B4-BE49-F238E27FC236}">
                  <a16:creationId xmlns:a16="http://schemas.microsoft.com/office/drawing/2014/main" id="{F637C373-A905-342F-4A35-3F5A51D001AE}"/>
                </a:ext>
              </a:extLst>
            </p:cNvPr>
            <p:cNvSpPr/>
            <p:nvPr/>
          </p:nvSpPr>
          <p:spPr>
            <a:xfrm>
              <a:off x="-1183550" y="3395050"/>
              <a:ext cx="261525" cy="90600"/>
            </a:xfrm>
            <a:custGeom>
              <a:avLst/>
              <a:gdLst/>
              <a:ahLst/>
              <a:cxnLst/>
              <a:rect l="l" t="t" r="r" b="b"/>
              <a:pathLst>
                <a:path w="10461" h="3624" extrusionOk="0">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666;p88">
              <a:hlinkClick r:id="rId7"/>
              <a:extLst>
                <a:ext uri="{FF2B5EF4-FFF2-40B4-BE49-F238E27FC236}">
                  <a16:creationId xmlns:a16="http://schemas.microsoft.com/office/drawing/2014/main" id="{FD7BB8BC-40CC-EDB0-DE22-209A00C05E5B}"/>
                </a:ext>
              </a:extLst>
            </p:cNvPr>
            <p:cNvSpPr/>
            <p:nvPr/>
          </p:nvSpPr>
          <p:spPr>
            <a:xfrm>
              <a:off x="-1184325" y="3279250"/>
              <a:ext cx="261500" cy="129400"/>
            </a:xfrm>
            <a:custGeom>
              <a:avLst/>
              <a:gdLst/>
              <a:ahLst/>
              <a:cxnLst/>
              <a:rect l="l" t="t" r="r" b="b"/>
              <a:pathLst>
                <a:path w="10460" h="5176" extrusionOk="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667;p88">
              <a:extLst>
                <a:ext uri="{FF2B5EF4-FFF2-40B4-BE49-F238E27FC236}">
                  <a16:creationId xmlns:a16="http://schemas.microsoft.com/office/drawing/2014/main" id="{6D6298DE-8DD7-F104-AC43-60DA327D86A8}"/>
                </a:ext>
              </a:extLst>
            </p:cNvPr>
            <p:cNvSpPr/>
            <p:nvPr/>
          </p:nvSpPr>
          <p:spPr>
            <a:xfrm>
              <a:off x="-1199300" y="3294225"/>
              <a:ext cx="90600" cy="175650"/>
            </a:xfrm>
            <a:custGeom>
              <a:avLst/>
              <a:gdLst/>
              <a:ahLst/>
              <a:cxnLst/>
              <a:rect l="l" t="t" r="r" b="b"/>
              <a:pathLst>
                <a:path w="3624" h="7026" extrusionOk="0">
                  <a:moveTo>
                    <a:pt x="126" y="0"/>
                  </a:moveTo>
                  <a:cubicBezTo>
                    <a:pt x="32" y="126"/>
                    <a:pt x="0" y="284"/>
                    <a:pt x="0" y="441"/>
                  </a:cubicBezTo>
                  <a:lnTo>
                    <a:pt x="0" y="6585"/>
                  </a:lnTo>
                  <a:cubicBezTo>
                    <a:pt x="0" y="6742"/>
                    <a:pt x="32" y="6900"/>
                    <a:pt x="126" y="7026"/>
                  </a:cubicBezTo>
                  <a:lnTo>
                    <a:pt x="3624" y="3466"/>
                  </a:lnTo>
                  <a:lnTo>
                    <a:pt x="1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68;p88">
              <a:extLst>
                <a:ext uri="{FF2B5EF4-FFF2-40B4-BE49-F238E27FC236}">
                  <a16:creationId xmlns:a16="http://schemas.microsoft.com/office/drawing/2014/main" id="{B93A1DF1-35B5-B61A-3CB5-9D14FDBBB029}"/>
                </a:ext>
              </a:extLst>
            </p:cNvPr>
            <p:cNvSpPr/>
            <p:nvPr/>
          </p:nvSpPr>
          <p:spPr>
            <a:xfrm>
              <a:off x="-996875" y="3294225"/>
              <a:ext cx="90600" cy="177225"/>
            </a:xfrm>
            <a:custGeom>
              <a:avLst/>
              <a:gdLst/>
              <a:ahLst/>
              <a:cxnLst/>
              <a:rect l="l" t="t" r="r" b="b"/>
              <a:pathLst>
                <a:path w="3624" h="7089" extrusionOk="0">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8907;p88">
            <a:extLst>
              <a:ext uri="{FF2B5EF4-FFF2-40B4-BE49-F238E27FC236}">
                <a16:creationId xmlns:a16="http://schemas.microsoft.com/office/drawing/2014/main" id="{E09D512C-5F18-E7C9-C9AE-5AEB38F83CF4}"/>
              </a:ext>
            </a:extLst>
          </p:cNvPr>
          <p:cNvGrpSpPr/>
          <p:nvPr/>
        </p:nvGrpSpPr>
        <p:grpSpPr>
          <a:xfrm>
            <a:off x="3769368" y="2940484"/>
            <a:ext cx="387661" cy="387661"/>
            <a:chOff x="1379798" y="1723250"/>
            <a:chExt cx="397887" cy="397887"/>
          </a:xfrm>
          <a:solidFill>
            <a:schemeClr val="tx2"/>
          </a:solidFill>
        </p:grpSpPr>
        <p:sp>
          <p:nvSpPr>
            <p:cNvPr id="18" name="Google Shape;8908;p88">
              <a:extLst>
                <a:ext uri="{FF2B5EF4-FFF2-40B4-BE49-F238E27FC236}">
                  <a16:creationId xmlns:a16="http://schemas.microsoft.com/office/drawing/2014/main" id="{18FF16C0-9F0D-EFE8-4B95-45315B09EF62}"/>
                </a:ext>
              </a:extLst>
            </p:cNvPr>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909;p88">
              <a:hlinkClick r:id="rId8"/>
              <a:extLst>
                <a:ext uri="{FF2B5EF4-FFF2-40B4-BE49-F238E27FC236}">
                  <a16:creationId xmlns:a16="http://schemas.microsoft.com/office/drawing/2014/main" id="{D31C8D37-F5A8-652B-6471-52560037924C}"/>
                </a:ext>
              </a:extLst>
            </p:cNvPr>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910;p88">
              <a:extLst>
                <a:ext uri="{FF2B5EF4-FFF2-40B4-BE49-F238E27FC236}">
                  <a16:creationId xmlns:a16="http://schemas.microsoft.com/office/drawing/2014/main" id="{4546B7C1-1D06-2CED-A5E7-EF214509D5C1}"/>
                </a:ext>
              </a:extLst>
            </p:cNvPr>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911;p88">
              <a:extLst>
                <a:ext uri="{FF2B5EF4-FFF2-40B4-BE49-F238E27FC236}">
                  <a16:creationId xmlns:a16="http://schemas.microsoft.com/office/drawing/2014/main" id="{DBACB47E-B988-415C-74E6-4AE482461C59}"/>
                </a:ext>
              </a:extLst>
            </p:cNvPr>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FF57AE20-E10A-A08F-79FB-1B9F7EE27948}"/>
              </a:ext>
            </a:extLst>
          </p:cNvPr>
          <p:cNvSpPr txBox="1"/>
          <p:nvPr/>
        </p:nvSpPr>
        <p:spPr>
          <a:xfrm>
            <a:off x="1159996" y="4095351"/>
            <a:ext cx="4578690" cy="307777"/>
          </a:xfrm>
          <a:prstGeom prst="rect">
            <a:avLst/>
          </a:prstGeom>
          <a:noFill/>
        </p:spPr>
        <p:txBody>
          <a:bodyPr wrap="square">
            <a:spAutoFit/>
          </a:bodyPr>
          <a:lstStyle/>
          <a:p>
            <a:r>
              <a:rPr lang="en-US" dirty="0">
                <a:solidFill>
                  <a:schemeClr val="tx1"/>
                </a:solidFill>
                <a:latin typeface="Poppins" panose="00000500000000000000" pitchFamily="2" charset="0"/>
                <a:ea typeface="Open Sans" panose="020B0606030504020204" pitchFamily="34" charset="0"/>
                <a:cs typeface="Poppins" panose="00000500000000000000" pitchFamily="2" charset="0"/>
              </a:rPr>
              <a:t>Let’s collaborate to drive better insights!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Overview</a:t>
            </a:r>
            <a:endParaRPr dirty="0"/>
          </a:p>
        </p:txBody>
      </p:sp>
      <p:sp>
        <p:nvSpPr>
          <p:cNvPr id="1459" name="Google Shape;1459;p36"/>
          <p:cNvSpPr txBox="1">
            <a:spLocks noGrp="1"/>
          </p:cNvSpPr>
          <p:nvPr>
            <p:ph type="body" idx="1"/>
          </p:nvPr>
        </p:nvSpPr>
        <p:spPr>
          <a:xfrm>
            <a:off x="720000" y="1017725"/>
            <a:ext cx="8003870" cy="101325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chemeClr val="dk1"/>
                </a:solidFill>
              </a:rPr>
              <a:t>The </a:t>
            </a:r>
            <a:r>
              <a:rPr lang="en-US" b="1" dirty="0">
                <a:solidFill>
                  <a:schemeClr val="accent1"/>
                </a:solidFill>
              </a:rPr>
              <a:t>project leverages SQL queries </a:t>
            </a:r>
            <a:r>
              <a:rPr lang="en-US" dirty="0">
                <a:solidFill>
                  <a:schemeClr val="dk1"/>
                </a:solidFill>
              </a:rPr>
              <a:t>to </a:t>
            </a:r>
            <a:r>
              <a:rPr lang="en-US" b="1" dirty="0">
                <a:solidFill>
                  <a:schemeClr val="accent1"/>
                </a:solidFill>
              </a:rPr>
              <a:t>explore e-commerce transaction data </a:t>
            </a:r>
            <a:r>
              <a:rPr lang="en-US" dirty="0">
                <a:solidFill>
                  <a:schemeClr val="dk1"/>
                </a:solidFill>
              </a:rPr>
              <a:t>from 2021 and 2022. The goal is </a:t>
            </a:r>
            <a:r>
              <a:rPr lang="en-US" b="1" dirty="0">
                <a:solidFill>
                  <a:schemeClr val="accent1"/>
                </a:solidFill>
              </a:rPr>
              <a:t>to uncover valuable insights </a:t>
            </a:r>
            <a:r>
              <a:rPr lang="en-US" dirty="0">
                <a:solidFill>
                  <a:schemeClr val="dk1"/>
                </a:solidFill>
              </a:rPr>
              <a:t>that can guide future business strategies in areas such as product performance, transaction analysis, and customer behavior.</a:t>
            </a:r>
          </a:p>
        </p:txBody>
      </p:sp>
      <p:sp>
        <p:nvSpPr>
          <p:cNvPr id="2" name="Google Shape;1469;p37">
            <a:extLst>
              <a:ext uri="{FF2B5EF4-FFF2-40B4-BE49-F238E27FC236}">
                <a16:creationId xmlns:a16="http://schemas.microsoft.com/office/drawing/2014/main" id="{BB40AEEB-0D0E-379C-6588-02A2C0A52306}"/>
              </a:ext>
            </a:extLst>
          </p:cNvPr>
          <p:cNvSpPr txBox="1">
            <a:spLocks/>
          </p:cNvSpPr>
          <p:nvPr/>
        </p:nvSpPr>
        <p:spPr>
          <a:xfrm>
            <a:off x="720000" y="2121155"/>
            <a:ext cx="3753147" cy="20719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Poppins"/>
              <a:buAutoNum type="arabicPeriod"/>
              <a:defRPr sz="1400" b="0" i="0" u="none" strike="noStrike" cap="none">
                <a:solidFill>
                  <a:srgbClr val="191919"/>
                </a:solidFill>
                <a:latin typeface="Poppins"/>
                <a:ea typeface="Poppins"/>
                <a:cs typeface="Poppins"/>
                <a:sym typeface="Poppins"/>
              </a:defRPr>
            </a:lvl1pPr>
            <a:lvl2pPr marL="914400" marR="0" lvl="1"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2pPr>
            <a:lvl3pPr marL="1371600" marR="0" lvl="2"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3pPr>
            <a:lvl4pPr marL="1828800" marR="0" lvl="3"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4pPr>
            <a:lvl5pPr marL="2286000" marR="0" lvl="4"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5pPr>
            <a:lvl6pPr marL="2743200" marR="0" lvl="5"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6pPr>
            <a:lvl7pPr marL="3200400" marR="0" lvl="6"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7pPr>
            <a:lvl8pPr marL="3657600" marR="0" lvl="7"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8pPr>
            <a:lvl9pPr marL="4114800" marR="0" lvl="8"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9pPr>
          </a:lstStyle>
          <a:p>
            <a:pPr marL="0" indent="0">
              <a:buFont typeface="Poppins"/>
              <a:buNone/>
            </a:pPr>
            <a:r>
              <a:rPr lang="en-US" sz="1600" b="1" dirty="0">
                <a:solidFill>
                  <a:schemeClr val="accent3"/>
                </a:solidFill>
                <a:highlight>
                  <a:srgbClr val="8208D5"/>
                </a:highlight>
                <a:latin typeface="IBM Plex Mono" panose="020B0509050203000203" pitchFamily="49" charset="0"/>
              </a:rPr>
              <a:t>Background</a:t>
            </a:r>
            <a:r>
              <a:rPr lang="en-US" sz="1600" b="1" dirty="0">
                <a:solidFill>
                  <a:schemeClr val="accent3"/>
                </a:solidFill>
                <a:highlight>
                  <a:srgbClr val="8208D5"/>
                </a:highlight>
              </a:rPr>
              <a:t>:</a:t>
            </a:r>
          </a:p>
          <a:p>
            <a:pPr marL="0" indent="0" algn="just">
              <a:buFont typeface="Poppins"/>
              <a:buNone/>
            </a:pPr>
            <a:r>
              <a:rPr lang="en-US" sz="1200" dirty="0"/>
              <a:t>In the fast-paced e-commerce industry, data is key to staying competitive. Businesses collect vast amounts of transactional data, but without proper analysis, critical insights are missed. This project addresses that gap, turning raw data into actionable business intelligence. This can enable more informed decisions, strategic planning, and ultimately, growth.</a:t>
            </a:r>
          </a:p>
        </p:txBody>
      </p:sp>
      <p:sp>
        <p:nvSpPr>
          <p:cNvPr id="4" name="Google Shape;1469;p37">
            <a:extLst>
              <a:ext uri="{FF2B5EF4-FFF2-40B4-BE49-F238E27FC236}">
                <a16:creationId xmlns:a16="http://schemas.microsoft.com/office/drawing/2014/main" id="{B8B2D919-935E-961F-B573-B9511EF21C5D}"/>
              </a:ext>
            </a:extLst>
          </p:cNvPr>
          <p:cNvSpPr txBox="1">
            <a:spLocks/>
          </p:cNvSpPr>
          <p:nvPr/>
        </p:nvSpPr>
        <p:spPr>
          <a:xfrm>
            <a:off x="4721935" y="2121156"/>
            <a:ext cx="3753147" cy="20719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Poppins"/>
              <a:buAutoNum type="arabicPeriod"/>
              <a:defRPr sz="1400" b="0" i="0" u="none" strike="noStrike" cap="none">
                <a:solidFill>
                  <a:srgbClr val="191919"/>
                </a:solidFill>
                <a:latin typeface="Poppins"/>
                <a:ea typeface="Poppins"/>
                <a:cs typeface="Poppins"/>
                <a:sym typeface="Poppins"/>
              </a:defRPr>
            </a:lvl1pPr>
            <a:lvl2pPr marL="914400" marR="0" lvl="1"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2pPr>
            <a:lvl3pPr marL="1371600" marR="0" lvl="2"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3pPr>
            <a:lvl4pPr marL="1828800" marR="0" lvl="3"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4pPr>
            <a:lvl5pPr marL="2286000" marR="0" lvl="4"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5pPr>
            <a:lvl6pPr marL="2743200" marR="0" lvl="5"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6pPr>
            <a:lvl7pPr marL="3200400" marR="0" lvl="6"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7pPr>
            <a:lvl8pPr marL="3657600" marR="0" lvl="7"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8pPr>
            <a:lvl9pPr marL="4114800" marR="0" lvl="8"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9pPr>
          </a:lstStyle>
          <a:p>
            <a:pPr marL="0" indent="0">
              <a:buFont typeface="Poppins"/>
              <a:buNone/>
            </a:pPr>
            <a:r>
              <a:rPr lang="en-US" sz="1600" b="1" dirty="0">
                <a:solidFill>
                  <a:schemeClr val="accent3"/>
                </a:solidFill>
                <a:highlight>
                  <a:srgbClr val="8208D5"/>
                </a:highlight>
                <a:latin typeface="IBM Plex Mono" panose="020B0509050203000203" pitchFamily="49" charset="0"/>
              </a:rPr>
              <a:t>Goals</a:t>
            </a:r>
            <a:r>
              <a:rPr lang="en-US" sz="1600" b="1" dirty="0">
                <a:solidFill>
                  <a:schemeClr val="accent3"/>
                </a:solidFill>
                <a:highlight>
                  <a:srgbClr val="8208D5"/>
                </a:highlight>
              </a:rPr>
              <a:t>:</a:t>
            </a:r>
          </a:p>
          <a:p>
            <a:pPr marL="171450" indent="-171450" algn="just">
              <a:buFont typeface="Arial" panose="020B0604020202020204" pitchFamily="34" charset="0"/>
              <a:buChar char="•"/>
            </a:pPr>
            <a:r>
              <a:rPr lang="en-US" sz="1200" dirty="0"/>
              <a:t>Identify peak transaction periods and high-performing categories.</a:t>
            </a:r>
          </a:p>
          <a:p>
            <a:pPr marL="171450" indent="-171450" algn="just">
              <a:buFont typeface="Arial" panose="020B0604020202020204" pitchFamily="34" charset="0"/>
              <a:buChar char="•"/>
            </a:pPr>
            <a:r>
              <a:rPr lang="en-US" sz="1200" dirty="0"/>
              <a:t>Compare year-over-year performance to spot growth opportunities and areas of decline.</a:t>
            </a:r>
          </a:p>
          <a:p>
            <a:pPr marL="171450" indent="-171450" algn="just">
              <a:buFont typeface="Arial" panose="020B0604020202020204" pitchFamily="34" charset="0"/>
              <a:buChar char="•"/>
            </a:pPr>
            <a:r>
              <a:rPr lang="en-US" sz="1200" dirty="0"/>
              <a:t>Analyze customer payment preferences to improve checkout experience.</a:t>
            </a:r>
          </a:p>
          <a:p>
            <a:pPr marL="171450" indent="-171450" algn="just">
              <a:buFont typeface="Arial" panose="020B0604020202020204" pitchFamily="34" charset="0"/>
              <a:buChar char="•"/>
            </a:pPr>
            <a:r>
              <a:rPr lang="en-US" sz="1200" dirty="0"/>
              <a:t>Rank top-selling products to guide marketing and inventory decisions.</a:t>
            </a:r>
          </a:p>
        </p:txBody>
      </p:sp>
      <p:sp>
        <p:nvSpPr>
          <p:cNvPr id="8" name="TextBox 7">
            <a:extLst>
              <a:ext uri="{FF2B5EF4-FFF2-40B4-BE49-F238E27FC236}">
                <a16:creationId xmlns:a16="http://schemas.microsoft.com/office/drawing/2014/main" id="{8E081B90-143C-3A56-3BD8-46D1683399DB}"/>
              </a:ext>
            </a:extLst>
          </p:cNvPr>
          <p:cNvSpPr txBox="1"/>
          <p:nvPr/>
        </p:nvSpPr>
        <p:spPr>
          <a:xfrm>
            <a:off x="4790301" y="4399566"/>
            <a:ext cx="3933569" cy="400110"/>
          </a:xfrm>
          <a:prstGeom prst="rect">
            <a:avLst/>
          </a:prstGeom>
          <a:solidFill>
            <a:schemeClr val="tx2">
              <a:lumMod val="20000"/>
              <a:lumOff val="80000"/>
              <a:alpha val="50000"/>
            </a:schemeClr>
          </a:solidFill>
        </p:spPr>
        <p:txBody>
          <a:bodyPr wrap="square">
            <a:spAutoFit/>
          </a:bodyPr>
          <a:lstStyle/>
          <a:p>
            <a:pPr algn="r"/>
            <a:r>
              <a:rPr lang="en-US" sz="1000" dirty="0">
                <a:latin typeface="Albert Sans" pitchFamily="2" charset="0"/>
              </a:rPr>
              <a:t>What if the data reveals unexpected trends that could reshape the company’s strategy? Let’s dive in to find out.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 name="Picture 5">
            <a:extLst>
              <a:ext uri="{FF2B5EF4-FFF2-40B4-BE49-F238E27FC236}">
                <a16:creationId xmlns:a16="http://schemas.microsoft.com/office/drawing/2014/main" id="{3118CBAD-4FBB-C3D3-BD95-6C4A5727A7E3}"/>
              </a:ext>
            </a:extLst>
          </p:cNvPr>
          <p:cNvPicPr>
            <a:picLocks noChangeAspect="1"/>
          </p:cNvPicPr>
          <p:nvPr/>
        </p:nvPicPr>
        <p:blipFill>
          <a:blip r:embed="rId3"/>
          <a:stretch>
            <a:fillRect/>
          </a:stretch>
        </p:blipFill>
        <p:spPr>
          <a:xfrm>
            <a:off x="5107459" y="976655"/>
            <a:ext cx="3513818" cy="3410000"/>
          </a:xfrm>
          <a:prstGeom prst="roundRect">
            <a:avLst>
              <a:gd name="adj" fmla="val 9703"/>
            </a:avLst>
          </a:prstGeom>
          <a:ln w="12700">
            <a:solidFill>
              <a:schemeClr val="accent1"/>
            </a:solidFill>
            <a:prstDash val="lgDash"/>
          </a:ln>
        </p:spPr>
      </p:pic>
      <p:sp>
        <p:nvSpPr>
          <p:cNvPr id="7" name="TextBox 6">
            <a:extLst>
              <a:ext uri="{FF2B5EF4-FFF2-40B4-BE49-F238E27FC236}">
                <a16:creationId xmlns:a16="http://schemas.microsoft.com/office/drawing/2014/main" id="{FA0BB5E5-A79B-EAAD-445C-DEC5CF0C6DFD}"/>
              </a:ext>
            </a:extLst>
          </p:cNvPr>
          <p:cNvSpPr txBox="1"/>
          <p:nvPr/>
        </p:nvSpPr>
        <p:spPr>
          <a:xfrm>
            <a:off x="720000" y="992994"/>
            <a:ext cx="3956889" cy="3447098"/>
          </a:xfrm>
          <a:prstGeom prst="rect">
            <a:avLst/>
          </a:prstGeom>
          <a:noFill/>
        </p:spPr>
        <p:txBody>
          <a:bodyPr wrap="square">
            <a:spAutoFit/>
          </a:bodyPr>
          <a:lstStyle/>
          <a:p>
            <a:pPr algn="just">
              <a:spcAft>
                <a:spcPts val="300"/>
              </a:spcAft>
            </a:pPr>
            <a:r>
              <a:rPr lang="en-US" sz="1300" dirty="0">
                <a:latin typeface="Poppins" panose="00000500000000000000" pitchFamily="2" charset="0"/>
                <a:ea typeface="Open Sans" panose="020B0606030504020204" pitchFamily="34" charset="0"/>
                <a:cs typeface="Poppins" panose="00000500000000000000" pitchFamily="2" charset="0"/>
              </a:rPr>
              <a:t>The dataset used in this project from Tokopedia (simulated data) and comprises a rich collection of interconnected transactional and customer data, enabling comprehensive analysis through relationships between tables. It consists of four key tables:</a:t>
            </a:r>
          </a:p>
          <a:p>
            <a:pPr marL="171450" indent="-171450" algn="just">
              <a:spcAft>
                <a:spcPts val="300"/>
              </a:spcAft>
              <a:buFont typeface="Courier New" panose="02070309020205020404" pitchFamily="49" charset="0"/>
              <a:buChar char="o"/>
            </a:pPr>
            <a:r>
              <a:rPr lang="en-US" sz="1300" b="1" dirty="0" err="1">
                <a:solidFill>
                  <a:schemeClr val="accent1"/>
                </a:solidFill>
                <a:latin typeface="Poppins" panose="00000500000000000000" pitchFamily="2" charset="0"/>
                <a:ea typeface="Open Sans" panose="020B0606030504020204" pitchFamily="34" charset="0"/>
                <a:cs typeface="Poppins" panose="00000500000000000000" pitchFamily="2" charset="0"/>
              </a:rPr>
              <a:t>order_detail</a:t>
            </a:r>
            <a:r>
              <a:rPr lang="en-US" sz="1300" dirty="0">
                <a:latin typeface="Poppins" panose="00000500000000000000" pitchFamily="2" charset="0"/>
                <a:ea typeface="Open Sans" panose="020B0606030504020204" pitchFamily="34" charset="0"/>
                <a:cs typeface="Poppins" panose="00000500000000000000" pitchFamily="2" charset="0"/>
              </a:rPr>
              <a:t>: contain order data such as order date, product ID, price, and discount information</a:t>
            </a:r>
          </a:p>
          <a:p>
            <a:pPr marL="171450" indent="-171450" algn="just">
              <a:spcAft>
                <a:spcPts val="300"/>
              </a:spcAft>
              <a:buFont typeface="Courier New" panose="02070309020205020404" pitchFamily="49" charset="0"/>
              <a:buChar char="o"/>
            </a:pPr>
            <a:r>
              <a:rPr lang="en-US" sz="1300" b="1" dirty="0" err="1">
                <a:solidFill>
                  <a:schemeClr val="accent1"/>
                </a:solidFill>
                <a:latin typeface="Poppins" panose="00000500000000000000" pitchFamily="2" charset="0"/>
                <a:ea typeface="Open Sans" panose="020B0606030504020204" pitchFamily="34" charset="0"/>
                <a:cs typeface="Poppins" panose="00000500000000000000" pitchFamily="2" charset="0"/>
              </a:rPr>
              <a:t>sku_detail</a:t>
            </a:r>
            <a:r>
              <a:rPr lang="en-US" sz="1300" dirty="0">
                <a:latin typeface="Poppins" panose="00000500000000000000" pitchFamily="2" charset="0"/>
                <a:ea typeface="Open Sans" panose="020B0606030504020204" pitchFamily="34" charset="0"/>
                <a:cs typeface="Poppins" panose="00000500000000000000" pitchFamily="2" charset="0"/>
              </a:rPr>
              <a:t>: Hold product information, such as product name and product category.</a:t>
            </a:r>
          </a:p>
          <a:p>
            <a:pPr marL="171450" indent="-171450" algn="just">
              <a:spcAft>
                <a:spcPts val="300"/>
              </a:spcAft>
              <a:buFont typeface="Courier New" panose="02070309020205020404" pitchFamily="49" charset="0"/>
              <a:buChar char="o"/>
            </a:pPr>
            <a:r>
              <a:rPr lang="en-US" sz="1300" b="1" dirty="0" err="1">
                <a:solidFill>
                  <a:schemeClr val="accent1"/>
                </a:solidFill>
                <a:latin typeface="Poppins" panose="00000500000000000000" pitchFamily="2" charset="0"/>
                <a:ea typeface="Open Sans" panose="020B0606030504020204" pitchFamily="34" charset="0"/>
                <a:cs typeface="Poppins" panose="00000500000000000000" pitchFamily="2" charset="0"/>
              </a:rPr>
              <a:t>customer_detail</a:t>
            </a:r>
            <a:r>
              <a:rPr lang="en-US" sz="1300" dirty="0">
                <a:latin typeface="Poppins" panose="00000500000000000000" pitchFamily="2" charset="0"/>
                <a:ea typeface="Open Sans" panose="020B0606030504020204" pitchFamily="34" charset="0"/>
                <a:cs typeface="Poppins" panose="00000500000000000000" pitchFamily="2" charset="0"/>
              </a:rPr>
              <a:t>: customer-related information, registration date.</a:t>
            </a:r>
          </a:p>
          <a:p>
            <a:pPr marL="171450" indent="-171450" algn="just">
              <a:spcAft>
                <a:spcPts val="300"/>
              </a:spcAft>
              <a:buFont typeface="Courier New" panose="02070309020205020404" pitchFamily="49" charset="0"/>
              <a:buChar char="o"/>
            </a:pPr>
            <a:r>
              <a:rPr lang="en-US" sz="1300" b="1" dirty="0" err="1">
                <a:solidFill>
                  <a:schemeClr val="accent1"/>
                </a:solidFill>
                <a:latin typeface="Poppins" panose="00000500000000000000" pitchFamily="2" charset="0"/>
                <a:ea typeface="Open Sans" panose="020B0606030504020204" pitchFamily="34" charset="0"/>
                <a:cs typeface="Poppins" panose="00000500000000000000" pitchFamily="2" charset="0"/>
              </a:rPr>
              <a:t>payment_detail</a:t>
            </a:r>
            <a:r>
              <a:rPr lang="en-US" sz="1300" dirty="0">
                <a:latin typeface="Poppins" panose="00000500000000000000" pitchFamily="2" charset="0"/>
                <a:ea typeface="Open Sans" panose="020B0606030504020204" pitchFamily="34" charset="0"/>
                <a:cs typeface="Poppins" panose="00000500000000000000" pitchFamily="2" charset="0"/>
              </a:rPr>
              <a:t>: Data about payment methods used for transactions.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39192" y="1556477"/>
            <a:ext cx="6444031" cy="78455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chemeClr val="tx1"/>
                </a:solidFill>
              </a:rPr>
              <a:t>Business Strategies</a:t>
            </a:r>
            <a:endParaRPr sz="4800" dirty="0">
              <a:solidFill>
                <a:schemeClr val="tx1"/>
              </a:solidFill>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9999" y="2161727"/>
            <a:ext cx="7147135"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Analysis &amp; Insight</a:t>
            </a:r>
            <a:endParaRPr sz="40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9AA01048-489B-60FD-928B-B831B66D0605}"/>
              </a:ext>
            </a:extLst>
          </p:cNvPr>
          <p:cNvPicPr>
            <a:picLocks noChangeAspect="1"/>
          </p:cNvPicPr>
          <p:nvPr/>
        </p:nvPicPr>
        <p:blipFill>
          <a:blip r:embed="rId4">
            <a:alphaModFix amt="5000"/>
            <a:extLst>
              <a:ext uri="{BEBA8EAE-BF5A-486C-A8C5-ECC9F3942E4B}">
                <a14:imgProps xmlns:a14="http://schemas.microsoft.com/office/drawing/2010/main">
                  <a14:imgLayer r:embed="rId5">
                    <a14:imgEffect>
                      <a14:artisticPaintStrokes/>
                    </a14:imgEffect>
                    <a14:imgEffect>
                      <a14:brightnessContrast bright="20000"/>
                    </a14:imgEffect>
                  </a14:imgLayer>
                </a14:imgProps>
              </a:ext>
            </a:extLst>
          </a:blip>
          <a:stretch>
            <a:fillRect/>
          </a:stretch>
        </p:blipFill>
        <p:spPr>
          <a:xfrm>
            <a:off x="2597478" y="756042"/>
            <a:ext cx="3455143" cy="34551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Identifying Peak Transaction Month in 2021</a:t>
            </a:r>
          </a:p>
        </p:txBody>
      </p:sp>
      <p:sp>
        <p:nvSpPr>
          <p:cNvPr id="1637" name="Google Shape;1637;p41"/>
          <p:cNvSpPr txBox="1">
            <a:spLocks noGrp="1"/>
          </p:cNvSpPr>
          <p:nvPr>
            <p:ph type="subTitle" idx="2"/>
          </p:nvPr>
        </p:nvSpPr>
        <p:spPr>
          <a:xfrm>
            <a:off x="819017" y="1712199"/>
            <a:ext cx="3573780" cy="2516901"/>
          </a:xfrm>
          <a:prstGeom prst="rect">
            <a:avLst/>
          </a:prstGeom>
          <a:solidFill>
            <a:schemeClr val="bg2">
              <a:lumMod val="20000"/>
              <a:lumOff val="80000"/>
              <a:alpha val="5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2"/>
                </a:solidFill>
                <a:latin typeface="IBM Plex Mono" panose="020B0509050203000203" pitchFamily="49" charset="0"/>
              </a:rPr>
              <a:t>Approach:</a:t>
            </a:r>
          </a:p>
          <a:p>
            <a:pPr marL="0" lvl="0" indent="0" algn="just" rtl="0">
              <a:spcBef>
                <a:spcPts val="0"/>
              </a:spcBef>
              <a:spcAft>
                <a:spcPts val="0"/>
              </a:spcAft>
              <a:buNone/>
            </a:pPr>
            <a:r>
              <a:rPr lang="en-US" sz="1200" dirty="0"/>
              <a:t>We filtered the data to include only valid transactions (</a:t>
            </a:r>
            <a:r>
              <a:rPr lang="en-US" sz="1200" dirty="0" err="1"/>
              <a:t>is_valid</a:t>
            </a:r>
            <a:r>
              <a:rPr lang="en-US" sz="1200" dirty="0"/>
              <a:t> = 1) within the date range of January 1, 2021, to December 31, 2021. The total transaction values after discounts were aggregated by month using the SQL function TO_CHAR to extract the month from the </a:t>
            </a:r>
            <a:r>
              <a:rPr lang="en-US" sz="1200" dirty="0" err="1"/>
              <a:t>order_date</a:t>
            </a:r>
            <a:r>
              <a:rPr lang="en-US" sz="1200" dirty="0"/>
              <a:t>. The results were then sorted in descending order to identify the month with the highest transaction value.</a:t>
            </a:r>
          </a:p>
        </p:txBody>
      </p:sp>
      <p:sp>
        <p:nvSpPr>
          <p:cNvPr id="3" name="TextBox 2">
            <a:extLst>
              <a:ext uri="{FF2B5EF4-FFF2-40B4-BE49-F238E27FC236}">
                <a16:creationId xmlns:a16="http://schemas.microsoft.com/office/drawing/2014/main" id="{CE6E4231-8D62-CF83-3A0D-0F2E88673D53}"/>
              </a:ext>
            </a:extLst>
          </p:cNvPr>
          <p:cNvSpPr txBox="1"/>
          <p:nvPr/>
        </p:nvSpPr>
        <p:spPr>
          <a:xfrm>
            <a:off x="720000" y="914400"/>
            <a:ext cx="7876354" cy="646331"/>
          </a:xfrm>
          <a:prstGeom prst="rect">
            <a:avLst/>
          </a:prstGeom>
          <a:noFill/>
        </p:spPr>
        <p:txBody>
          <a:bodyPr wrap="square">
            <a:spAutoFit/>
          </a:bodyPr>
          <a:lstStyle/>
          <a:p>
            <a:pPr algn="just"/>
            <a:r>
              <a:rPr lang="en-US" sz="1200" dirty="0">
                <a:latin typeface="Poppins" panose="00000500000000000000" pitchFamily="2" charset="0"/>
                <a:cs typeface="Poppins" panose="00000500000000000000" pitchFamily="2" charset="0"/>
              </a:rPr>
              <a:t>To </a:t>
            </a:r>
            <a:r>
              <a:rPr lang="en-US" sz="1200" b="1" dirty="0">
                <a:solidFill>
                  <a:schemeClr val="accent1"/>
                </a:solidFill>
                <a:latin typeface="Poppins" panose="00000500000000000000" pitchFamily="2" charset="0"/>
                <a:cs typeface="Poppins" panose="00000500000000000000" pitchFamily="2" charset="0"/>
              </a:rPr>
              <a:t>optimize marketing strategies </a:t>
            </a:r>
            <a:r>
              <a:rPr lang="en-US" sz="1200" dirty="0">
                <a:latin typeface="Poppins" panose="00000500000000000000" pitchFamily="2" charset="0"/>
                <a:cs typeface="Poppins" panose="00000500000000000000" pitchFamily="2" charset="0"/>
              </a:rPr>
              <a:t>and resource allocation, the company aims to </a:t>
            </a:r>
            <a:r>
              <a:rPr lang="en-US" sz="1200" b="1" dirty="0">
                <a:solidFill>
                  <a:schemeClr val="accent1"/>
                </a:solidFill>
                <a:latin typeface="Poppins" panose="00000500000000000000" pitchFamily="2" charset="0"/>
                <a:cs typeface="Poppins" panose="00000500000000000000" pitchFamily="2" charset="0"/>
              </a:rPr>
              <a:t>identify the month with the highest total transaction value in 2021</a:t>
            </a:r>
            <a:r>
              <a:rPr lang="en-US" sz="1200" dirty="0">
                <a:latin typeface="Poppins" panose="00000500000000000000" pitchFamily="2" charset="0"/>
                <a:cs typeface="Poppins" panose="00000500000000000000" pitchFamily="2" charset="0"/>
              </a:rPr>
              <a:t>. </a:t>
            </a:r>
            <a:r>
              <a:rPr lang="en-US" sz="1200" dirty="0">
                <a:solidFill>
                  <a:schemeClr val="tx1"/>
                </a:solidFill>
                <a:latin typeface="Poppins" panose="00000500000000000000" pitchFamily="2" charset="0"/>
                <a:cs typeface="Poppins" panose="00000500000000000000" pitchFamily="2" charset="0"/>
              </a:rPr>
              <a:t>This analysis will </a:t>
            </a:r>
            <a:r>
              <a:rPr lang="en-US" sz="1200" b="1" dirty="0">
                <a:solidFill>
                  <a:schemeClr val="accent1"/>
                </a:solidFill>
                <a:latin typeface="Poppins" panose="00000500000000000000" pitchFamily="2" charset="0"/>
                <a:cs typeface="Poppins" panose="00000500000000000000" pitchFamily="2" charset="0"/>
              </a:rPr>
              <a:t>help determine the seasonal trends in customer spending</a:t>
            </a:r>
            <a:r>
              <a:rPr lang="en-US" sz="1200" dirty="0">
                <a:latin typeface="Poppins" panose="00000500000000000000" pitchFamily="2" charset="0"/>
                <a:cs typeface="Poppins" panose="00000500000000000000" pitchFamily="2" charset="0"/>
              </a:rPr>
              <a:t>.</a:t>
            </a:r>
          </a:p>
        </p:txBody>
      </p:sp>
      <p:pic>
        <p:nvPicPr>
          <p:cNvPr id="15" name="Picture 14">
            <a:extLst>
              <a:ext uri="{FF2B5EF4-FFF2-40B4-BE49-F238E27FC236}">
                <a16:creationId xmlns:a16="http://schemas.microsoft.com/office/drawing/2014/main" id="{F252179D-E722-4CBF-F40D-C6D32709FA35}"/>
              </a:ext>
            </a:extLst>
          </p:cNvPr>
          <p:cNvPicPr>
            <a:picLocks noChangeAspect="1"/>
          </p:cNvPicPr>
          <p:nvPr/>
        </p:nvPicPr>
        <p:blipFill>
          <a:blip r:embed="rId3"/>
          <a:stretch>
            <a:fillRect/>
          </a:stretch>
        </p:blipFill>
        <p:spPr>
          <a:xfrm>
            <a:off x="4882599" y="2255124"/>
            <a:ext cx="3710004" cy="15759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4">
          <a:extLst>
            <a:ext uri="{FF2B5EF4-FFF2-40B4-BE49-F238E27FC236}">
              <a16:creationId xmlns:a16="http://schemas.microsoft.com/office/drawing/2014/main" id="{4D798808-BE6C-0126-7E62-2D75C1FE5C80}"/>
            </a:ext>
          </a:extLst>
        </p:cNvPr>
        <p:cNvGrpSpPr/>
        <p:nvPr/>
      </p:nvGrpSpPr>
      <p:grpSpPr>
        <a:xfrm>
          <a:off x="0" y="0"/>
          <a:ext cx="0" cy="0"/>
          <a:chOff x="0" y="0"/>
          <a:chExt cx="0" cy="0"/>
        </a:xfrm>
      </p:grpSpPr>
      <p:sp>
        <p:nvSpPr>
          <p:cNvPr id="1635" name="Google Shape;1635;p41">
            <a:extLst>
              <a:ext uri="{FF2B5EF4-FFF2-40B4-BE49-F238E27FC236}">
                <a16:creationId xmlns:a16="http://schemas.microsoft.com/office/drawing/2014/main" id="{1A7CD3CA-6138-22C4-B48E-979CD8D64B1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Identifying Peak Transaction Month in 2021</a:t>
            </a:r>
          </a:p>
        </p:txBody>
      </p:sp>
      <p:sp>
        <p:nvSpPr>
          <p:cNvPr id="12" name="Rectangle 11">
            <a:extLst>
              <a:ext uri="{FF2B5EF4-FFF2-40B4-BE49-F238E27FC236}">
                <a16:creationId xmlns:a16="http://schemas.microsoft.com/office/drawing/2014/main" id="{3CA88450-525A-95A8-66D5-F7FE2CD8AD2E}"/>
              </a:ext>
            </a:extLst>
          </p:cNvPr>
          <p:cNvSpPr/>
          <p:nvPr/>
        </p:nvSpPr>
        <p:spPr>
          <a:xfrm>
            <a:off x="5443538" y="904875"/>
            <a:ext cx="2805112" cy="20050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1D121B0-CE9B-39A4-0378-B4888C713AEE}"/>
              </a:ext>
            </a:extLst>
          </p:cNvPr>
          <p:cNvPicPr>
            <a:picLocks noChangeAspect="1"/>
          </p:cNvPicPr>
          <p:nvPr/>
        </p:nvPicPr>
        <p:blipFill>
          <a:blip r:embed="rId3"/>
          <a:stretch>
            <a:fillRect/>
          </a:stretch>
        </p:blipFill>
        <p:spPr>
          <a:xfrm>
            <a:off x="5443538" y="961915"/>
            <a:ext cx="2713761" cy="2105135"/>
          </a:xfrm>
          <a:prstGeom prst="rect">
            <a:avLst/>
          </a:prstGeom>
        </p:spPr>
      </p:pic>
      <p:sp>
        <p:nvSpPr>
          <p:cNvPr id="7" name="TextBox 6">
            <a:extLst>
              <a:ext uri="{FF2B5EF4-FFF2-40B4-BE49-F238E27FC236}">
                <a16:creationId xmlns:a16="http://schemas.microsoft.com/office/drawing/2014/main" id="{24D9D282-D047-ED44-8FFF-EF91FD66FBE6}"/>
              </a:ext>
            </a:extLst>
          </p:cNvPr>
          <p:cNvSpPr txBox="1"/>
          <p:nvPr/>
        </p:nvSpPr>
        <p:spPr>
          <a:xfrm>
            <a:off x="719999" y="961915"/>
            <a:ext cx="3932963" cy="3831818"/>
          </a:xfrm>
          <a:prstGeom prst="rect">
            <a:avLst/>
          </a:prstGeom>
          <a:noFill/>
        </p:spPr>
        <p:txBody>
          <a:bodyPr wrap="square">
            <a:spAutoFit/>
          </a:bodyPr>
          <a:lstStyle/>
          <a:p>
            <a:r>
              <a:rPr lang="en-US" sz="1100" b="1" dirty="0">
                <a:solidFill>
                  <a:schemeClr val="accent3"/>
                </a:solidFill>
                <a:highlight>
                  <a:srgbClr val="8208D5"/>
                </a:highlight>
                <a:latin typeface="Poppins" panose="00000500000000000000" pitchFamily="2" charset="0"/>
                <a:cs typeface="Poppins" panose="00000500000000000000" pitchFamily="2" charset="0"/>
              </a:rPr>
              <a:t>Insight:</a:t>
            </a:r>
          </a:p>
          <a:p>
            <a:pPr algn="just"/>
            <a:r>
              <a:rPr lang="en-US" sz="1100" dirty="0">
                <a:latin typeface="Poppins" panose="00000500000000000000" pitchFamily="2" charset="0"/>
                <a:cs typeface="Poppins" panose="00000500000000000000" pitchFamily="2" charset="0"/>
              </a:rPr>
              <a:t>The highest transaction value occurred in </a:t>
            </a:r>
            <a:r>
              <a:rPr lang="en-US" sz="1100" b="1" dirty="0">
                <a:latin typeface="Poppins" panose="00000500000000000000" pitchFamily="2" charset="0"/>
                <a:cs typeface="Poppins" panose="00000500000000000000" pitchFamily="2" charset="0"/>
              </a:rPr>
              <a:t>August</a:t>
            </a:r>
            <a:r>
              <a:rPr lang="en-US" sz="1100" dirty="0">
                <a:latin typeface="Poppins" panose="00000500000000000000" pitchFamily="2" charset="0"/>
                <a:cs typeface="Poppins" panose="00000500000000000000" pitchFamily="2" charset="0"/>
              </a:rPr>
              <a:t> with </a:t>
            </a:r>
            <a:r>
              <a:rPr lang="en-US" sz="1100" b="1" dirty="0">
                <a:latin typeface="Poppins" panose="00000500000000000000" pitchFamily="2" charset="0"/>
                <a:cs typeface="Poppins" panose="00000500000000000000" pitchFamily="2" charset="0"/>
              </a:rPr>
              <a:t>227,862,744</a:t>
            </a:r>
            <a:r>
              <a:rPr lang="en-US" sz="1100" dirty="0">
                <a:latin typeface="Poppins" panose="00000500000000000000" pitchFamily="2" charset="0"/>
                <a:cs typeface="Poppins" panose="00000500000000000000" pitchFamily="2" charset="0"/>
              </a:rPr>
              <a:t> (17.2% of the annual total), followed by </a:t>
            </a:r>
            <a:r>
              <a:rPr lang="en-US" sz="1100" b="1" dirty="0">
                <a:latin typeface="Poppins" panose="00000500000000000000" pitchFamily="2" charset="0"/>
                <a:cs typeface="Poppins" panose="00000500000000000000" pitchFamily="2" charset="0"/>
              </a:rPr>
              <a:t>December</a:t>
            </a:r>
            <a:r>
              <a:rPr lang="en-US" sz="1100" dirty="0">
                <a:latin typeface="Poppins" panose="00000500000000000000" pitchFamily="2" charset="0"/>
                <a:cs typeface="Poppins" panose="00000500000000000000" pitchFamily="2" charset="0"/>
              </a:rPr>
              <a:t> at </a:t>
            </a:r>
            <a:r>
              <a:rPr lang="en-US" sz="1100" b="1" dirty="0">
                <a:latin typeface="Poppins" panose="00000500000000000000" pitchFamily="2" charset="0"/>
                <a:cs typeface="Poppins" panose="00000500000000000000" pitchFamily="2" charset="0"/>
              </a:rPr>
              <a:t>217,309,963</a:t>
            </a:r>
            <a:r>
              <a:rPr lang="en-US" sz="1100" dirty="0">
                <a:latin typeface="Poppins" panose="00000500000000000000" pitchFamily="2" charset="0"/>
                <a:cs typeface="Poppins" panose="00000500000000000000" pitchFamily="2" charset="0"/>
              </a:rPr>
              <a:t> (16.4%) and </a:t>
            </a:r>
            <a:r>
              <a:rPr lang="en-US" sz="1100" b="1" dirty="0">
                <a:latin typeface="Poppins" panose="00000500000000000000" pitchFamily="2" charset="0"/>
                <a:cs typeface="Poppins" panose="00000500000000000000" pitchFamily="2" charset="0"/>
              </a:rPr>
              <a:t>October</a:t>
            </a:r>
            <a:r>
              <a:rPr lang="en-US" sz="1100" dirty="0">
                <a:latin typeface="Poppins" panose="00000500000000000000" pitchFamily="2" charset="0"/>
                <a:cs typeface="Poppins" panose="00000500000000000000" pitchFamily="2" charset="0"/>
              </a:rPr>
              <a:t> at </a:t>
            </a:r>
            <a:r>
              <a:rPr lang="en-US" sz="1100" b="1" dirty="0">
                <a:latin typeface="Poppins" panose="00000500000000000000" pitchFamily="2" charset="0"/>
                <a:cs typeface="Poppins" panose="00000500000000000000" pitchFamily="2" charset="0"/>
              </a:rPr>
              <a:t>207,603,259.9</a:t>
            </a:r>
            <a:r>
              <a:rPr lang="en-US" sz="1100" dirty="0">
                <a:latin typeface="Poppins" panose="00000500000000000000" pitchFamily="2" charset="0"/>
                <a:cs typeface="Poppins" panose="00000500000000000000" pitchFamily="2" charset="0"/>
              </a:rPr>
              <a:t> (15.7%). Together, these three months contributed </a:t>
            </a:r>
            <a:r>
              <a:rPr lang="en-US" sz="1100" b="1" dirty="0">
                <a:latin typeface="Poppins" panose="00000500000000000000" pitchFamily="2" charset="0"/>
                <a:cs typeface="Poppins" panose="00000500000000000000" pitchFamily="2" charset="0"/>
              </a:rPr>
              <a:t>49.3%</a:t>
            </a:r>
            <a:r>
              <a:rPr lang="en-US" sz="1100" dirty="0">
                <a:latin typeface="Poppins" panose="00000500000000000000" pitchFamily="2" charset="0"/>
                <a:cs typeface="Poppins" panose="00000500000000000000" pitchFamily="2" charset="0"/>
              </a:rPr>
              <a:t> of the total transactions. </a:t>
            </a:r>
            <a:r>
              <a:rPr lang="en-US" sz="1100" b="1" dirty="0">
                <a:latin typeface="Poppins" panose="00000500000000000000" pitchFamily="2" charset="0"/>
                <a:cs typeface="Poppins" panose="00000500000000000000" pitchFamily="2" charset="0"/>
              </a:rPr>
              <a:t>July</a:t>
            </a:r>
            <a:r>
              <a:rPr lang="en-US" sz="1100" dirty="0">
                <a:latin typeface="Poppins" panose="00000500000000000000" pitchFamily="2" charset="0"/>
                <a:cs typeface="Poppins" panose="00000500000000000000" pitchFamily="2" charset="0"/>
              </a:rPr>
              <a:t> and </a:t>
            </a:r>
            <a:r>
              <a:rPr lang="en-US" sz="1100" b="1" dirty="0">
                <a:latin typeface="Poppins" panose="00000500000000000000" pitchFamily="2" charset="0"/>
                <a:cs typeface="Poppins" panose="00000500000000000000" pitchFamily="2" charset="0"/>
              </a:rPr>
              <a:t>September</a:t>
            </a:r>
            <a:r>
              <a:rPr lang="en-US" sz="1100" dirty="0">
                <a:latin typeface="Poppins" panose="00000500000000000000" pitchFamily="2" charset="0"/>
                <a:cs typeface="Poppins" panose="00000500000000000000" pitchFamily="2" charset="0"/>
              </a:rPr>
              <a:t> also performed well with around </a:t>
            </a:r>
            <a:r>
              <a:rPr lang="en-US" sz="1100" b="1" dirty="0">
                <a:latin typeface="Poppins" panose="00000500000000000000" pitchFamily="2" charset="0"/>
                <a:cs typeface="Poppins" panose="00000500000000000000" pitchFamily="2" charset="0"/>
              </a:rPr>
              <a:t>11%</a:t>
            </a:r>
            <a:r>
              <a:rPr lang="en-US" sz="1100" dirty="0">
                <a:latin typeface="Poppins" panose="00000500000000000000" pitchFamily="2" charset="0"/>
                <a:cs typeface="Poppins" panose="00000500000000000000" pitchFamily="2" charset="0"/>
              </a:rPr>
              <a:t> each, while </a:t>
            </a:r>
            <a:r>
              <a:rPr lang="en-US" sz="1100" b="1" dirty="0">
                <a:latin typeface="Poppins" panose="00000500000000000000" pitchFamily="2" charset="0"/>
                <a:cs typeface="Poppins" panose="00000500000000000000" pitchFamily="2" charset="0"/>
              </a:rPr>
              <a:t>January</a:t>
            </a:r>
            <a:r>
              <a:rPr lang="en-US" sz="1100" dirty="0">
                <a:latin typeface="Poppins" panose="00000500000000000000" pitchFamily="2" charset="0"/>
                <a:cs typeface="Poppins" panose="00000500000000000000" pitchFamily="2" charset="0"/>
              </a:rPr>
              <a:t>, </a:t>
            </a:r>
            <a:r>
              <a:rPr lang="en-US" sz="1100" b="1" dirty="0">
                <a:latin typeface="Poppins" panose="00000500000000000000" pitchFamily="2" charset="0"/>
                <a:cs typeface="Poppins" panose="00000500000000000000" pitchFamily="2" charset="0"/>
              </a:rPr>
              <a:t>February</a:t>
            </a:r>
            <a:r>
              <a:rPr lang="en-US" sz="1100" dirty="0">
                <a:latin typeface="Poppins" panose="00000500000000000000" pitchFamily="2" charset="0"/>
                <a:cs typeface="Poppins" panose="00000500000000000000" pitchFamily="2" charset="0"/>
              </a:rPr>
              <a:t>, and </a:t>
            </a:r>
            <a:r>
              <a:rPr lang="en-US" sz="1100" b="1" dirty="0">
                <a:latin typeface="Poppins" panose="00000500000000000000" pitchFamily="2" charset="0"/>
                <a:cs typeface="Poppins" panose="00000500000000000000" pitchFamily="2" charset="0"/>
              </a:rPr>
              <a:t>March</a:t>
            </a:r>
            <a:r>
              <a:rPr lang="en-US" sz="1100" dirty="0">
                <a:latin typeface="Poppins" panose="00000500000000000000" pitchFamily="2" charset="0"/>
                <a:cs typeface="Poppins" panose="00000500000000000000" pitchFamily="2" charset="0"/>
              </a:rPr>
              <a:t> had the lowest contributions, totaling under </a:t>
            </a:r>
            <a:r>
              <a:rPr lang="en-US" sz="1100" b="1" dirty="0">
                <a:latin typeface="Poppins" panose="00000500000000000000" pitchFamily="2" charset="0"/>
                <a:cs typeface="Poppins" panose="00000500000000000000" pitchFamily="2" charset="0"/>
              </a:rPr>
              <a:t>7%</a:t>
            </a:r>
            <a:r>
              <a:rPr lang="en-US" sz="1100" dirty="0">
                <a:latin typeface="Poppins" panose="00000500000000000000" pitchFamily="2" charset="0"/>
                <a:cs typeface="Poppins" panose="00000500000000000000" pitchFamily="2" charset="0"/>
              </a:rPr>
              <a:t>.</a:t>
            </a:r>
          </a:p>
          <a:p>
            <a:pPr algn="just"/>
            <a:endParaRPr lang="en-US" sz="1100" dirty="0">
              <a:latin typeface="Poppins" panose="00000500000000000000" pitchFamily="2" charset="0"/>
              <a:cs typeface="Poppins" panose="00000500000000000000" pitchFamily="2" charset="0"/>
            </a:endParaRPr>
          </a:p>
          <a:p>
            <a:pPr algn="just"/>
            <a:r>
              <a:rPr lang="en-US" sz="1100" b="1" dirty="0">
                <a:solidFill>
                  <a:schemeClr val="accent3"/>
                </a:solidFill>
                <a:highlight>
                  <a:srgbClr val="8208D5"/>
                </a:highlight>
                <a:latin typeface="Poppins" panose="00000500000000000000" pitchFamily="2" charset="0"/>
                <a:cs typeface="Poppins" panose="00000500000000000000" pitchFamily="2" charset="0"/>
              </a:rPr>
              <a:t>Recommendation:</a:t>
            </a:r>
            <a:endParaRPr lang="en-US" sz="1100" dirty="0">
              <a:latin typeface="Poppins" panose="00000500000000000000" pitchFamily="2" charset="0"/>
              <a:cs typeface="Poppins" panose="00000500000000000000" pitchFamily="2" charset="0"/>
            </a:endParaRPr>
          </a:p>
          <a:p>
            <a:pPr marL="171450" marR="0" lvl="0"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Leverage August's Peak:</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Targeted promotions, discounts, or loyalty programs can maximize revenue.</a:t>
            </a:r>
          </a:p>
          <a:p>
            <a:pPr marL="171450" marR="0" lvl="0"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Plan for the Holiday Season:</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Allocate resources for December marketing and inventory based on its strong performance.</a:t>
            </a:r>
          </a:p>
          <a:p>
            <a:pPr marL="171450" marR="0" lvl="0"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Replicate October's Success:</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Investigate factors behind October's high value and replicate successful strategies.</a:t>
            </a:r>
          </a:p>
          <a:p>
            <a:pPr marL="171450" marR="0" lvl="0" indent="-1714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Boost Early-Year Sales:</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Implement Q1 promotions to stimulate spending during slower months. </a:t>
            </a:r>
          </a:p>
        </p:txBody>
      </p:sp>
      <p:sp>
        <p:nvSpPr>
          <p:cNvPr id="14" name="TextBox 13">
            <a:extLst>
              <a:ext uri="{FF2B5EF4-FFF2-40B4-BE49-F238E27FC236}">
                <a16:creationId xmlns:a16="http://schemas.microsoft.com/office/drawing/2014/main" id="{7FDF87DC-FCB5-3B02-D104-339EB2D2C809}"/>
              </a:ext>
            </a:extLst>
          </p:cNvPr>
          <p:cNvSpPr txBox="1"/>
          <p:nvPr/>
        </p:nvSpPr>
        <p:spPr>
          <a:xfrm>
            <a:off x="5266463" y="3179238"/>
            <a:ext cx="3157537" cy="861774"/>
          </a:xfrm>
          <a:prstGeom prst="rect">
            <a:avLst/>
          </a:prstGeom>
          <a:solidFill>
            <a:schemeClr val="accent3">
              <a:lumMod val="95000"/>
              <a:alpha val="50000"/>
            </a:schemeClr>
          </a:solidFill>
        </p:spPr>
        <p:txBody>
          <a:bodyPr wrap="square">
            <a:spAutoFit/>
          </a:bodyPr>
          <a:lstStyle/>
          <a:p>
            <a:pPr algn="just"/>
            <a:r>
              <a:rPr lang="en-US" sz="1000" dirty="0">
                <a:latin typeface="Poppins" panose="00000500000000000000" pitchFamily="2" charset="0"/>
                <a:cs typeface="Poppins" panose="00000500000000000000" pitchFamily="2" charset="0"/>
              </a:rPr>
              <a:t>August's peak may result from seasonal promotions or back-to-school sales, December's spike aligns with holiday spending, and October's strong results may be tied to pre-holiday campaigns.</a:t>
            </a:r>
          </a:p>
        </p:txBody>
      </p:sp>
      <p:sp>
        <p:nvSpPr>
          <p:cNvPr id="18" name="TextBox 17">
            <a:extLst>
              <a:ext uri="{FF2B5EF4-FFF2-40B4-BE49-F238E27FC236}">
                <a16:creationId xmlns:a16="http://schemas.microsoft.com/office/drawing/2014/main" id="{20017F09-463A-13FA-D36F-4972CBDA2D23}"/>
              </a:ext>
            </a:extLst>
          </p:cNvPr>
          <p:cNvSpPr txBox="1"/>
          <p:nvPr/>
        </p:nvSpPr>
        <p:spPr>
          <a:xfrm>
            <a:off x="5381055" y="4650850"/>
            <a:ext cx="3663553" cy="369332"/>
          </a:xfrm>
          <a:prstGeom prst="rect">
            <a:avLst/>
          </a:prstGeom>
          <a:solidFill>
            <a:schemeClr val="tx2">
              <a:lumMod val="20000"/>
              <a:lumOff val="80000"/>
              <a:alpha val="50000"/>
            </a:schemeClr>
          </a:solidFill>
        </p:spPr>
        <p:txBody>
          <a:bodyPr wrap="square">
            <a:spAutoFit/>
          </a:bodyPr>
          <a:lstStyle/>
          <a:p>
            <a:pPr algn="r"/>
            <a:r>
              <a:rPr lang="en-US" sz="900" dirty="0">
                <a:latin typeface="Albert Sans" pitchFamily="2" charset="0"/>
              </a:rPr>
              <a:t>What factors drove the August surge, and how can the company replicate this success throughout the year?</a:t>
            </a:r>
          </a:p>
        </p:txBody>
      </p:sp>
    </p:spTree>
    <p:extLst>
      <p:ext uri="{BB962C8B-B14F-4D97-AF65-F5344CB8AC3E}">
        <p14:creationId xmlns:p14="http://schemas.microsoft.com/office/powerpoint/2010/main" val="294921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10476" y="445025"/>
            <a:ext cx="2628037"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Identifying Top-Performing Category in 2022</a:t>
            </a:r>
            <a:endParaRPr lang="en-US" sz="3200" dirty="0">
              <a:solidFill>
                <a:schemeClr val="dk2"/>
              </a:solidFill>
              <a:latin typeface="IBM Plex Mono"/>
              <a:ea typeface="IBM Plex Mono"/>
              <a:cs typeface="IBM Plex Mono"/>
              <a:sym typeface="IBM Plex Mono"/>
            </a:endParaRPr>
          </a:p>
        </p:txBody>
      </p:sp>
      <p:sp>
        <p:nvSpPr>
          <p:cNvPr id="28" name="TextBox 27">
            <a:extLst>
              <a:ext uri="{FF2B5EF4-FFF2-40B4-BE49-F238E27FC236}">
                <a16:creationId xmlns:a16="http://schemas.microsoft.com/office/drawing/2014/main" id="{4694F0EF-C42A-33E3-52C5-9FE0D848A0B4}"/>
              </a:ext>
            </a:extLst>
          </p:cNvPr>
          <p:cNvSpPr txBox="1"/>
          <p:nvPr/>
        </p:nvSpPr>
        <p:spPr>
          <a:xfrm>
            <a:off x="3338513" y="445025"/>
            <a:ext cx="5457825" cy="1200329"/>
          </a:xfrm>
          <a:prstGeom prst="rect">
            <a:avLst/>
          </a:prstGeom>
          <a:noFill/>
        </p:spPr>
        <p:txBody>
          <a:bodyPr wrap="square">
            <a:spAutoFit/>
          </a:bodyPr>
          <a:lstStyle/>
          <a:p>
            <a:pPr algn="just"/>
            <a:r>
              <a:rPr lang="en-US" sz="1200" dirty="0">
                <a:latin typeface="Poppins" panose="00000500000000000000" pitchFamily="2" charset="0"/>
                <a:cs typeface="Poppins" panose="00000500000000000000" pitchFamily="2" charset="0"/>
              </a:rPr>
              <a:t>In order to optimize product strategies and allocate marketing resources effectively, the company aims to identify which product category generated the highest transaction value in 2022. Understanding the </a:t>
            </a:r>
            <a:r>
              <a:rPr lang="en-US" sz="1200" b="1" dirty="0">
                <a:solidFill>
                  <a:schemeClr val="accent1"/>
                </a:solidFill>
                <a:latin typeface="Poppins" panose="00000500000000000000" pitchFamily="2" charset="0"/>
                <a:cs typeface="Poppins" panose="00000500000000000000" pitchFamily="2" charset="0"/>
              </a:rPr>
              <a:t>top-performing categories </a:t>
            </a:r>
            <a:r>
              <a:rPr lang="en-US" sz="1200" dirty="0">
                <a:solidFill>
                  <a:schemeClr val="tx1"/>
                </a:solidFill>
                <a:latin typeface="Poppins" panose="00000500000000000000" pitchFamily="2" charset="0"/>
                <a:cs typeface="Poppins" panose="00000500000000000000" pitchFamily="2" charset="0"/>
              </a:rPr>
              <a:t>will</a:t>
            </a:r>
            <a:r>
              <a:rPr lang="en-US" sz="1200" b="1" dirty="0">
                <a:solidFill>
                  <a:schemeClr val="accent1"/>
                </a:solidFill>
                <a:latin typeface="Poppins" panose="00000500000000000000" pitchFamily="2" charset="0"/>
                <a:cs typeface="Poppins" panose="00000500000000000000" pitchFamily="2" charset="0"/>
              </a:rPr>
              <a:t> help </a:t>
            </a:r>
            <a:r>
              <a:rPr lang="en-US" sz="1200" dirty="0">
                <a:solidFill>
                  <a:schemeClr val="tx1"/>
                </a:solidFill>
                <a:latin typeface="Poppins" panose="00000500000000000000" pitchFamily="2" charset="0"/>
                <a:cs typeface="Poppins" panose="00000500000000000000" pitchFamily="2" charset="0"/>
              </a:rPr>
              <a:t>the company </a:t>
            </a:r>
            <a:r>
              <a:rPr lang="en-US" sz="1200" b="1" dirty="0">
                <a:solidFill>
                  <a:schemeClr val="accent1"/>
                </a:solidFill>
                <a:latin typeface="Poppins" panose="00000500000000000000" pitchFamily="2" charset="0"/>
                <a:cs typeface="Poppins" panose="00000500000000000000" pitchFamily="2" charset="0"/>
              </a:rPr>
              <a:t>focus on high-value products and tailor future campaigns to boost sales in underperforming categories</a:t>
            </a:r>
            <a:r>
              <a:rPr lang="en-US" sz="1200" dirty="0">
                <a:latin typeface="Poppins" panose="00000500000000000000" pitchFamily="2" charset="0"/>
                <a:cs typeface="Poppins" panose="00000500000000000000" pitchFamily="2" charset="0"/>
              </a:rPr>
              <a:t>.</a:t>
            </a:r>
          </a:p>
        </p:txBody>
      </p:sp>
      <p:sp>
        <p:nvSpPr>
          <p:cNvPr id="29" name="Google Shape;1637;p41">
            <a:extLst>
              <a:ext uri="{FF2B5EF4-FFF2-40B4-BE49-F238E27FC236}">
                <a16:creationId xmlns:a16="http://schemas.microsoft.com/office/drawing/2014/main" id="{0AB15B32-C337-CB13-45CB-0E73373DEBB6}"/>
              </a:ext>
            </a:extLst>
          </p:cNvPr>
          <p:cNvSpPr txBox="1">
            <a:spLocks/>
          </p:cNvSpPr>
          <p:nvPr/>
        </p:nvSpPr>
        <p:spPr>
          <a:xfrm>
            <a:off x="710476" y="2150349"/>
            <a:ext cx="3573780" cy="2193051"/>
          </a:xfrm>
          <a:prstGeom prst="rect">
            <a:avLst/>
          </a:prstGeom>
          <a:solidFill>
            <a:schemeClr val="bg2">
              <a:lumMod val="20000"/>
              <a:lumOff val="80000"/>
              <a:alpha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 b="1" dirty="0">
                <a:solidFill>
                  <a:schemeClr val="bg2"/>
                </a:solidFill>
                <a:latin typeface="IBM Plex Mono" panose="020B0509050203000203" pitchFamily="49" charset="0"/>
              </a:rPr>
              <a:t>Approach:</a:t>
            </a:r>
          </a:p>
          <a:p>
            <a:pPr marL="0" indent="0" algn="just"/>
            <a:r>
              <a:rPr lang="en-US" sz="1200" dirty="0"/>
              <a:t>We filtered the data for valid transactions (</a:t>
            </a:r>
            <a:r>
              <a:rPr lang="en-US" sz="1200" dirty="0" err="1"/>
              <a:t>is_valid</a:t>
            </a:r>
            <a:r>
              <a:rPr lang="en-US" sz="1200" dirty="0"/>
              <a:t> = 1) between January 1 and December 31, 2022. By joining the </a:t>
            </a:r>
            <a:r>
              <a:rPr lang="en-US" sz="1200" dirty="0" err="1"/>
              <a:t>order_detail</a:t>
            </a:r>
            <a:r>
              <a:rPr lang="en-US" sz="1200" dirty="0"/>
              <a:t> and </a:t>
            </a:r>
            <a:r>
              <a:rPr lang="en-US" sz="1200" dirty="0" err="1"/>
              <a:t>sku_detail</a:t>
            </a:r>
            <a:r>
              <a:rPr lang="en-US" sz="1200" dirty="0"/>
              <a:t> tables, we aggregated the total transaction value after discounts for each product category. The results were sorted to identify the category with the highest total transaction value.</a:t>
            </a:r>
          </a:p>
        </p:txBody>
      </p:sp>
      <p:pic>
        <p:nvPicPr>
          <p:cNvPr id="32" name="Picture 31">
            <a:extLst>
              <a:ext uri="{FF2B5EF4-FFF2-40B4-BE49-F238E27FC236}">
                <a16:creationId xmlns:a16="http://schemas.microsoft.com/office/drawing/2014/main" id="{51615A70-8929-3756-9676-E631FEEB5CEB}"/>
              </a:ext>
            </a:extLst>
          </p:cNvPr>
          <p:cNvPicPr>
            <a:picLocks noChangeAspect="1"/>
          </p:cNvPicPr>
          <p:nvPr/>
        </p:nvPicPr>
        <p:blipFill>
          <a:blip r:embed="rId3"/>
          <a:stretch>
            <a:fillRect/>
          </a:stretch>
        </p:blipFill>
        <p:spPr>
          <a:xfrm>
            <a:off x="4532696" y="2411051"/>
            <a:ext cx="4344622" cy="16716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8BB64B0C-0C1D-FD1C-9372-564C9BA0AFA5}"/>
            </a:ext>
          </a:extLst>
        </p:cNvPr>
        <p:cNvGrpSpPr/>
        <p:nvPr/>
      </p:nvGrpSpPr>
      <p:grpSpPr>
        <a:xfrm>
          <a:off x="0" y="0"/>
          <a:ext cx="0" cy="0"/>
          <a:chOff x="0" y="0"/>
          <a:chExt cx="0" cy="0"/>
        </a:xfrm>
      </p:grpSpPr>
      <p:sp>
        <p:nvSpPr>
          <p:cNvPr id="1467" name="Google Shape;1467;p37">
            <a:extLst>
              <a:ext uri="{FF2B5EF4-FFF2-40B4-BE49-F238E27FC236}">
                <a16:creationId xmlns:a16="http://schemas.microsoft.com/office/drawing/2014/main" id="{68814559-3018-46E5-3BC4-6F3EADA94A92}"/>
              </a:ext>
            </a:extLst>
          </p:cNvPr>
          <p:cNvSpPr txBox="1">
            <a:spLocks noGrp="1"/>
          </p:cNvSpPr>
          <p:nvPr>
            <p:ph type="title"/>
          </p:nvPr>
        </p:nvSpPr>
        <p:spPr>
          <a:xfrm>
            <a:off x="710476" y="445025"/>
            <a:ext cx="2628037"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a:t>Identifying Top-Performing Category in 2022</a:t>
            </a:r>
            <a:endParaRPr lang="en-US" sz="3200" dirty="0">
              <a:solidFill>
                <a:schemeClr val="dk2"/>
              </a:solidFill>
              <a:latin typeface="IBM Plex Mono"/>
              <a:ea typeface="IBM Plex Mono"/>
              <a:cs typeface="IBM Plex Mono"/>
              <a:sym typeface="IBM Plex Mono"/>
            </a:endParaRPr>
          </a:p>
        </p:txBody>
      </p:sp>
      <p:sp>
        <p:nvSpPr>
          <p:cNvPr id="2" name="TextBox 1">
            <a:extLst>
              <a:ext uri="{FF2B5EF4-FFF2-40B4-BE49-F238E27FC236}">
                <a16:creationId xmlns:a16="http://schemas.microsoft.com/office/drawing/2014/main" id="{7D265EF3-F2A6-9178-E1CE-E3740023CA64}"/>
              </a:ext>
            </a:extLst>
          </p:cNvPr>
          <p:cNvSpPr txBox="1"/>
          <p:nvPr/>
        </p:nvSpPr>
        <p:spPr>
          <a:xfrm>
            <a:off x="3805405" y="445025"/>
            <a:ext cx="4843295" cy="3493264"/>
          </a:xfrm>
          <a:prstGeom prst="rect">
            <a:avLst/>
          </a:prstGeom>
          <a:noFill/>
        </p:spPr>
        <p:txBody>
          <a:bodyPr wrap="square">
            <a:spAutoFit/>
          </a:bodyPr>
          <a:lstStyle/>
          <a:p>
            <a:r>
              <a:rPr lang="en-US" sz="1200" b="1" dirty="0">
                <a:solidFill>
                  <a:schemeClr val="accent3"/>
                </a:solidFill>
                <a:highlight>
                  <a:srgbClr val="8208D5"/>
                </a:highlight>
                <a:latin typeface="Poppins" panose="00000500000000000000" pitchFamily="2" charset="0"/>
                <a:cs typeface="Poppins" panose="00000500000000000000" pitchFamily="2" charset="0"/>
              </a:rPr>
              <a:t>Insight:</a:t>
            </a:r>
          </a:p>
          <a:p>
            <a:pPr algn="just"/>
            <a:r>
              <a:rPr lang="en-US" sz="1100" dirty="0">
                <a:latin typeface="Poppins" panose="00000500000000000000" pitchFamily="2" charset="0"/>
                <a:cs typeface="Poppins" panose="00000500000000000000" pitchFamily="2" charset="0"/>
              </a:rPr>
              <a:t>The </a:t>
            </a:r>
            <a:r>
              <a:rPr lang="en-US" sz="1100" b="1" dirty="0">
                <a:latin typeface="Poppins" panose="00000500000000000000" pitchFamily="2" charset="0"/>
                <a:cs typeface="Poppins" panose="00000500000000000000" pitchFamily="2" charset="0"/>
              </a:rPr>
              <a:t>"Mobiles &amp; Tablets"</a:t>
            </a:r>
            <a:r>
              <a:rPr lang="en-US" sz="1100" dirty="0">
                <a:latin typeface="Poppins" panose="00000500000000000000" pitchFamily="2" charset="0"/>
                <a:cs typeface="Poppins" panose="00000500000000000000" pitchFamily="2" charset="0"/>
              </a:rPr>
              <a:t> category led with a total transaction value of </a:t>
            </a:r>
            <a:r>
              <a:rPr lang="en-US" sz="1100" b="1" dirty="0">
                <a:latin typeface="Poppins" panose="00000500000000000000" pitchFamily="2" charset="0"/>
                <a:cs typeface="Poppins" panose="00000500000000000000" pitchFamily="2" charset="0"/>
              </a:rPr>
              <a:t>918,451,576</a:t>
            </a:r>
            <a:r>
              <a:rPr lang="en-US" sz="1100" dirty="0">
                <a:latin typeface="Poppins" panose="00000500000000000000" pitchFamily="2" charset="0"/>
                <a:cs typeface="Poppins" panose="00000500000000000000" pitchFamily="2" charset="0"/>
              </a:rPr>
              <a:t>, contributing </a:t>
            </a:r>
            <a:r>
              <a:rPr lang="en-US" sz="1100" b="1" dirty="0">
                <a:latin typeface="Poppins" panose="00000500000000000000" pitchFamily="2" charset="0"/>
                <a:cs typeface="Poppins" panose="00000500000000000000" pitchFamily="2" charset="0"/>
              </a:rPr>
              <a:t>39.1%</a:t>
            </a:r>
            <a:r>
              <a:rPr lang="en-US" sz="1100" dirty="0">
                <a:latin typeface="Poppins" panose="00000500000000000000" pitchFamily="2" charset="0"/>
                <a:cs typeface="Poppins" panose="00000500000000000000" pitchFamily="2" charset="0"/>
              </a:rPr>
              <a:t> of the total transaction value across all categories. The </a:t>
            </a:r>
            <a:r>
              <a:rPr lang="en-US" sz="1100" b="1" dirty="0">
                <a:latin typeface="Poppins" panose="00000500000000000000" pitchFamily="2" charset="0"/>
                <a:cs typeface="Poppins" panose="00000500000000000000" pitchFamily="2" charset="0"/>
              </a:rPr>
              <a:t>"Entertainment"</a:t>
            </a:r>
            <a:r>
              <a:rPr lang="en-US" sz="1100" dirty="0">
                <a:latin typeface="Poppins" panose="00000500000000000000" pitchFamily="2" charset="0"/>
                <a:cs typeface="Poppins" panose="00000500000000000000" pitchFamily="2" charset="0"/>
              </a:rPr>
              <a:t> category followed with </a:t>
            </a:r>
            <a:r>
              <a:rPr lang="en-US" sz="1100" b="1" dirty="0">
                <a:latin typeface="Poppins" panose="00000500000000000000" pitchFamily="2" charset="0"/>
                <a:cs typeface="Poppins" panose="00000500000000000000" pitchFamily="2" charset="0"/>
              </a:rPr>
              <a:t>365,344,148.9</a:t>
            </a:r>
            <a:r>
              <a:rPr lang="en-US" sz="1100" dirty="0">
                <a:latin typeface="Poppins" panose="00000500000000000000" pitchFamily="2" charset="0"/>
                <a:cs typeface="Poppins" panose="00000500000000000000" pitchFamily="2" charset="0"/>
              </a:rPr>
              <a:t>, accounting for </a:t>
            </a:r>
            <a:r>
              <a:rPr lang="en-US" sz="1100" b="1" dirty="0">
                <a:latin typeface="Poppins" panose="00000500000000000000" pitchFamily="2" charset="0"/>
                <a:cs typeface="Poppins" panose="00000500000000000000" pitchFamily="2" charset="0"/>
              </a:rPr>
              <a:t>15.3%</a:t>
            </a:r>
            <a:r>
              <a:rPr lang="en-US" sz="1100" dirty="0">
                <a:latin typeface="Poppins" panose="00000500000000000000" pitchFamily="2" charset="0"/>
                <a:cs typeface="Poppins" panose="00000500000000000000" pitchFamily="2" charset="0"/>
              </a:rPr>
              <a:t>, and </a:t>
            </a:r>
            <a:r>
              <a:rPr lang="en-US" sz="1100" b="1" dirty="0">
                <a:latin typeface="Poppins" panose="00000500000000000000" pitchFamily="2" charset="0"/>
                <a:cs typeface="Poppins" panose="00000500000000000000" pitchFamily="2" charset="0"/>
              </a:rPr>
              <a:t>"Appliances"</a:t>
            </a:r>
            <a:r>
              <a:rPr lang="en-US" sz="1100" dirty="0">
                <a:latin typeface="Poppins" panose="00000500000000000000" pitchFamily="2" charset="0"/>
                <a:cs typeface="Poppins" panose="00000500000000000000" pitchFamily="2" charset="0"/>
              </a:rPr>
              <a:t> with </a:t>
            </a:r>
            <a:r>
              <a:rPr lang="en-US" sz="1100" b="1" dirty="0">
                <a:latin typeface="Poppins" panose="00000500000000000000" pitchFamily="2" charset="0"/>
                <a:cs typeface="Poppins" panose="00000500000000000000" pitchFamily="2" charset="0"/>
              </a:rPr>
              <a:t>316,358,100</a:t>
            </a:r>
            <a:r>
              <a:rPr lang="en-US" sz="1100" dirty="0">
                <a:latin typeface="Poppins" panose="00000500000000000000" pitchFamily="2" charset="0"/>
                <a:cs typeface="Poppins" panose="00000500000000000000" pitchFamily="2" charset="0"/>
              </a:rPr>
              <a:t>, contributing </a:t>
            </a:r>
            <a:r>
              <a:rPr lang="en-US" sz="1100" b="1" dirty="0">
                <a:latin typeface="Poppins" panose="00000500000000000000" pitchFamily="2" charset="0"/>
                <a:cs typeface="Poppins" panose="00000500000000000000" pitchFamily="2" charset="0"/>
              </a:rPr>
              <a:t>13.1%</a:t>
            </a:r>
            <a:r>
              <a:rPr lang="en-US" sz="1100" dirty="0">
                <a:latin typeface="Poppins" panose="00000500000000000000" pitchFamily="2" charset="0"/>
                <a:cs typeface="Poppins" panose="00000500000000000000" pitchFamily="2" charset="0"/>
              </a:rPr>
              <a:t>. These three categories together made up </a:t>
            </a:r>
            <a:r>
              <a:rPr lang="en-US" sz="1100" b="1" dirty="0">
                <a:latin typeface="Poppins" panose="00000500000000000000" pitchFamily="2" charset="0"/>
                <a:cs typeface="Poppins" panose="00000500000000000000" pitchFamily="2" charset="0"/>
              </a:rPr>
              <a:t>67.5%</a:t>
            </a:r>
            <a:r>
              <a:rPr lang="en-US" sz="1100" dirty="0">
                <a:latin typeface="Poppins" panose="00000500000000000000" pitchFamily="2" charset="0"/>
                <a:cs typeface="Poppins" panose="00000500000000000000" pitchFamily="2" charset="0"/>
              </a:rPr>
              <a:t> of the total transaction value. Categories like </a:t>
            </a:r>
            <a:r>
              <a:rPr lang="en-US" sz="1100" b="1" dirty="0">
                <a:latin typeface="Poppins" panose="00000500000000000000" pitchFamily="2" charset="0"/>
                <a:cs typeface="Poppins" panose="00000500000000000000" pitchFamily="2" charset="0"/>
              </a:rPr>
              <a:t>"Books"</a:t>
            </a:r>
            <a:r>
              <a:rPr lang="en-US" sz="1100" dirty="0">
                <a:latin typeface="Poppins" panose="00000500000000000000" pitchFamily="2" charset="0"/>
                <a:cs typeface="Poppins" panose="00000500000000000000" pitchFamily="2" charset="0"/>
              </a:rPr>
              <a:t> (</a:t>
            </a:r>
            <a:r>
              <a:rPr lang="en-US" sz="1100" b="1" dirty="0">
                <a:latin typeface="Poppins" panose="00000500000000000000" pitchFamily="2" charset="0"/>
                <a:cs typeface="Poppins" panose="00000500000000000000" pitchFamily="2" charset="0"/>
              </a:rPr>
              <a:t>0.3%</a:t>
            </a:r>
            <a:r>
              <a:rPr lang="en-US" sz="1100" dirty="0">
                <a:latin typeface="Poppins" panose="00000500000000000000" pitchFamily="2" charset="0"/>
                <a:cs typeface="Poppins" panose="00000500000000000000" pitchFamily="2" charset="0"/>
              </a:rPr>
              <a:t>) and </a:t>
            </a:r>
            <a:r>
              <a:rPr lang="en-US" sz="1100" b="1" dirty="0">
                <a:latin typeface="Poppins" panose="00000500000000000000" pitchFamily="2" charset="0"/>
                <a:cs typeface="Poppins" panose="00000500000000000000" pitchFamily="2" charset="0"/>
              </a:rPr>
              <a:t>"</a:t>
            </a:r>
            <a:r>
              <a:rPr lang="en-US" sz="1100" b="1" dirty="0" err="1">
                <a:latin typeface="Poppins" panose="00000500000000000000" pitchFamily="2" charset="0"/>
                <a:cs typeface="Poppins" panose="00000500000000000000" pitchFamily="2" charset="0"/>
              </a:rPr>
              <a:t>Soghaat</a:t>
            </a:r>
            <a:r>
              <a:rPr lang="en-US" sz="1100" b="1" dirty="0">
                <a:latin typeface="Poppins" panose="00000500000000000000" pitchFamily="2" charset="0"/>
                <a:cs typeface="Poppins" panose="00000500000000000000" pitchFamily="2" charset="0"/>
              </a:rPr>
              <a:t>"</a:t>
            </a:r>
            <a:r>
              <a:rPr lang="en-US" sz="1100" dirty="0">
                <a:latin typeface="Poppins" panose="00000500000000000000" pitchFamily="2" charset="0"/>
                <a:cs typeface="Poppins" panose="00000500000000000000" pitchFamily="2" charset="0"/>
              </a:rPr>
              <a:t> (</a:t>
            </a:r>
            <a:r>
              <a:rPr lang="en-US" sz="1100" b="1" dirty="0">
                <a:latin typeface="Poppins" panose="00000500000000000000" pitchFamily="2" charset="0"/>
                <a:cs typeface="Poppins" panose="00000500000000000000" pitchFamily="2" charset="0"/>
              </a:rPr>
              <a:t>0.2%</a:t>
            </a:r>
            <a:r>
              <a:rPr lang="en-US" sz="1100" dirty="0">
                <a:latin typeface="Poppins" panose="00000500000000000000" pitchFamily="2" charset="0"/>
                <a:cs typeface="Poppins" panose="00000500000000000000" pitchFamily="2" charset="0"/>
              </a:rPr>
              <a:t>) showed the least performance, representing a very small portion of the total sales.</a:t>
            </a:r>
          </a:p>
          <a:p>
            <a:pPr algn="just"/>
            <a:endParaRPr lang="en-US" sz="1100" dirty="0">
              <a:latin typeface="Poppins" panose="00000500000000000000" pitchFamily="2" charset="0"/>
              <a:cs typeface="Poppins" panose="00000500000000000000" pitchFamily="2" charset="0"/>
            </a:endParaRPr>
          </a:p>
          <a:p>
            <a:pPr algn="just"/>
            <a:r>
              <a:rPr lang="en-US" sz="1100" b="1" dirty="0">
                <a:solidFill>
                  <a:schemeClr val="accent3"/>
                </a:solidFill>
                <a:highlight>
                  <a:srgbClr val="8208D5"/>
                </a:highlight>
                <a:latin typeface="Poppins" panose="00000500000000000000" pitchFamily="2" charset="0"/>
                <a:cs typeface="Poppins" panose="00000500000000000000" pitchFamily="2" charset="0"/>
              </a:rPr>
              <a:t>Recommendation:</a:t>
            </a:r>
            <a:endParaRPr lang="en-US" sz="1100" dirty="0">
              <a:latin typeface="Poppins" panose="00000500000000000000" pitchFamily="2" charset="0"/>
              <a:cs typeface="Poppins" panose="00000500000000000000" pitchFamily="2" charset="0"/>
            </a:endParaRPr>
          </a:p>
          <a:p>
            <a:pPr marL="171450" marR="0" lvl="0" indent="-1714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Maximize Mobiles &amp; Tablets:</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Invest in promotions, discounts, or exclusive deals for this category to further increase sales and capitalize on its dominance.</a:t>
            </a:r>
          </a:p>
          <a:p>
            <a:pPr marL="171450" marR="0" lvl="0" indent="-1714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Boost Underperforming Categories:</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Run promotions or bundle offers for low-performing categories like </a:t>
            </a: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Books</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and </a:t>
            </a:r>
            <a:r>
              <a:rPr kumimoji="0" lang="en-US" altLang="en-US" sz="1100" b="1"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Soghaat</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to attract more attention and sales.</a:t>
            </a:r>
          </a:p>
          <a:p>
            <a:pPr marL="171450" marR="0" lvl="0" indent="-1714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Strengthen Appliances &amp; Computing Marketing:</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Continue to promote </a:t>
            </a: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Appliances</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and </a:t>
            </a: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Computing</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by identifying successful strategies in top months and replicating them. </a:t>
            </a:r>
          </a:p>
        </p:txBody>
      </p:sp>
      <p:sp>
        <p:nvSpPr>
          <p:cNvPr id="5" name="Rectangle 4">
            <a:extLst>
              <a:ext uri="{FF2B5EF4-FFF2-40B4-BE49-F238E27FC236}">
                <a16:creationId xmlns:a16="http://schemas.microsoft.com/office/drawing/2014/main" id="{8B80466D-134C-2B0C-BDB8-276F82F6A937}"/>
              </a:ext>
            </a:extLst>
          </p:cNvPr>
          <p:cNvSpPr/>
          <p:nvPr/>
        </p:nvSpPr>
        <p:spPr>
          <a:xfrm>
            <a:off x="710476" y="1690686"/>
            <a:ext cx="2628037" cy="268834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7C1D395-AE45-B516-1A0C-C6CBEEB5C998}"/>
              </a:ext>
            </a:extLst>
          </p:cNvPr>
          <p:cNvPicPr>
            <a:picLocks noChangeAspect="1"/>
          </p:cNvPicPr>
          <p:nvPr/>
        </p:nvPicPr>
        <p:blipFill>
          <a:blip r:embed="rId3"/>
          <a:stretch>
            <a:fillRect/>
          </a:stretch>
        </p:blipFill>
        <p:spPr>
          <a:xfrm>
            <a:off x="791268" y="1738125"/>
            <a:ext cx="2547245" cy="2724337"/>
          </a:xfrm>
          <a:prstGeom prst="rect">
            <a:avLst/>
          </a:prstGeom>
        </p:spPr>
      </p:pic>
      <p:sp>
        <p:nvSpPr>
          <p:cNvPr id="8" name="TextBox 7">
            <a:extLst>
              <a:ext uri="{FF2B5EF4-FFF2-40B4-BE49-F238E27FC236}">
                <a16:creationId xmlns:a16="http://schemas.microsoft.com/office/drawing/2014/main" id="{ADA1BE1D-CEF0-2273-C1F8-900409F990F8}"/>
              </a:ext>
            </a:extLst>
          </p:cNvPr>
          <p:cNvSpPr txBox="1"/>
          <p:nvPr/>
        </p:nvSpPr>
        <p:spPr>
          <a:xfrm>
            <a:off x="3952876" y="4421476"/>
            <a:ext cx="4990070" cy="553998"/>
          </a:xfrm>
          <a:prstGeom prst="rect">
            <a:avLst/>
          </a:prstGeom>
          <a:solidFill>
            <a:schemeClr val="tx2">
              <a:lumMod val="20000"/>
              <a:lumOff val="80000"/>
              <a:alpha val="50000"/>
            </a:schemeClr>
          </a:solidFill>
        </p:spPr>
        <p:txBody>
          <a:bodyPr wrap="square">
            <a:spAutoFit/>
          </a:bodyPr>
          <a:lstStyle/>
          <a:p>
            <a:pPr algn="r"/>
            <a:r>
              <a:rPr lang="en-US" sz="1000" dirty="0">
                <a:latin typeface="Albert Sans" pitchFamily="2" charset="0"/>
              </a:rPr>
              <a:t>What strategies can be implemented to further elevate the performance of the "Mobiles &amp; Tablets" category, and can similar tactics be applied to other high-performing categories?</a:t>
            </a:r>
          </a:p>
        </p:txBody>
      </p:sp>
    </p:spTree>
    <p:extLst>
      <p:ext uri="{BB962C8B-B14F-4D97-AF65-F5344CB8AC3E}">
        <p14:creationId xmlns:p14="http://schemas.microsoft.com/office/powerpoint/2010/main" val="2458760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340519" y="407354"/>
            <a:ext cx="846296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900" dirty="0"/>
              <a:t>Comparing Transaction Values by Categories (2021 vs 2022)</a:t>
            </a:r>
          </a:p>
        </p:txBody>
      </p:sp>
      <p:pic>
        <p:nvPicPr>
          <p:cNvPr id="3" name="Picture 2">
            <a:extLst>
              <a:ext uri="{FF2B5EF4-FFF2-40B4-BE49-F238E27FC236}">
                <a16:creationId xmlns:a16="http://schemas.microsoft.com/office/drawing/2014/main" id="{CED08032-7AB0-A6F4-086D-348A7E39A974}"/>
              </a:ext>
            </a:extLst>
          </p:cNvPr>
          <p:cNvPicPr>
            <a:picLocks noChangeAspect="1"/>
          </p:cNvPicPr>
          <p:nvPr/>
        </p:nvPicPr>
        <p:blipFill>
          <a:blip r:embed="rId3"/>
          <a:stretch>
            <a:fillRect/>
          </a:stretch>
        </p:blipFill>
        <p:spPr>
          <a:xfrm>
            <a:off x="4213592" y="1076043"/>
            <a:ext cx="4419058" cy="2483399"/>
          </a:xfrm>
          <a:prstGeom prst="rect">
            <a:avLst/>
          </a:prstGeom>
        </p:spPr>
      </p:pic>
      <p:pic>
        <p:nvPicPr>
          <p:cNvPr id="5" name="Picture 4">
            <a:extLst>
              <a:ext uri="{FF2B5EF4-FFF2-40B4-BE49-F238E27FC236}">
                <a16:creationId xmlns:a16="http://schemas.microsoft.com/office/drawing/2014/main" id="{F6D37417-81C3-234D-93ED-8D1B953FB4A1}"/>
              </a:ext>
            </a:extLst>
          </p:cNvPr>
          <p:cNvPicPr>
            <a:picLocks noChangeAspect="1"/>
          </p:cNvPicPr>
          <p:nvPr/>
        </p:nvPicPr>
        <p:blipFill>
          <a:blip r:embed="rId4"/>
          <a:stretch>
            <a:fillRect/>
          </a:stretch>
        </p:blipFill>
        <p:spPr>
          <a:xfrm>
            <a:off x="4213592" y="3559442"/>
            <a:ext cx="4419058" cy="1160745"/>
          </a:xfrm>
          <a:prstGeom prst="rect">
            <a:avLst/>
          </a:prstGeom>
        </p:spPr>
      </p:pic>
      <p:sp>
        <p:nvSpPr>
          <p:cNvPr id="4" name="TextBox 3">
            <a:extLst>
              <a:ext uri="{FF2B5EF4-FFF2-40B4-BE49-F238E27FC236}">
                <a16:creationId xmlns:a16="http://schemas.microsoft.com/office/drawing/2014/main" id="{E3095E3C-297A-46E8-A077-01A0ADCA4E0F}"/>
              </a:ext>
            </a:extLst>
          </p:cNvPr>
          <p:cNvSpPr txBox="1"/>
          <p:nvPr/>
        </p:nvSpPr>
        <p:spPr>
          <a:xfrm>
            <a:off x="407805" y="980054"/>
            <a:ext cx="3530088" cy="1446550"/>
          </a:xfrm>
          <a:prstGeom prst="rect">
            <a:avLst/>
          </a:prstGeom>
          <a:noFill/>
        </p:spPr>
        <p:txBody>
          <a:bodyPr wrap="square">
            <a:spAutoFit/>
          </a:bodyPr>
          <a:lstStyle/>
          <a:p>
            <a:pPr algn="just"/>
            <a:r>
              <a:rPr lang="en-US" sz="1100" dirty="0">
                <a:latin typeface="Poppins" panose="00000500000000000000" pitchFamily="2" charset="0"/>
                <a:cs typeface="Poppins" panose="00000500000000000000" pitchFamily="2" charset="0"/>
              </a:rPr>
              <a:t>To evaluate the effectiveness of marketing and sales strategies, the company aims to compare transaction values across product categories in 2021 and 2022. </a:t>
            </a:r>
            <a:r>
              <a:rPr lang="en-US" sz="1100" b="1" dirty="0">
                <a:solidFill>
                  <a:schemeClr val="accent1"/>
                </a:solidFill>
                <a:latin typeface="Poppins" panose="00000500000000000000" pitchFamily="2" charset="0"/>
                <a:cs typeface="Poppins" panose="00000500000000000000" pitchFamily="2" charset="0"/>
              </a:rPr>
              <a:t>This comparison will help identify categories that experienced growth </a:t>
            </a:r>
            <a:r>
              <a:rPr lang="en-US" sz="1100" dirty="0">
                <a:latin typeface="Poppins" panose="00000500000000000000" pitchFamily="2" charset="0"/>
                <a:cs typeface="Poppins" panose="00000500000000000000" pitchFamily="2" charset="0"/>
              </a:rPr>
              <a:t>and those that saw a decline, </a:t>
            </a:r>
            <a:r>
              <a:rPr lang="en-US" sz="1100" b="1" dirty="0">
                <a:solidFill>
                  <a:schemeClr val="accent1"/>
                </a:solidFill>
                <a:latin typeface="Poppins" panose="00000500000000000000" pitchFamily="2" charset="0"/>
                <a:cs typeface="Poppins" panose="00000500000000000000" pitchFamily="2" charset="0"/>
              </a:rPr>
              <a:t>providing insights</a:t>
            </a:r>
            <a:r>
              <a:rPr lang="en-US" sz="1100" dirty="0">
                <a:latin typeface="Poppins" panose="00000500000000000000" pitchFamily="2" charset="0"/>
                <a:cs typeface="Poppins" panose="00000500000000000000" pitchFamily="2" charset="0"/>
              </a:rPr>
              <a:t> for optimizing future business strategies.</a:t>
            </a:r>
          </a:p>
        </p:txBody>
      </p:sp>
      <p:sp>
        <p:nvSpPr>
          <p:cNvPr id="6" name="Google Shape;1637;p41">
            <a:extLst>
              <a:ext uri="{FF2B5EF4-FFF2-40B4-BE49-F238E27FC236}">
                <a16:creationId xmlns:a16="http://schemas.microsoft.com/office/drawing/2014/main" id="{45D9331F-25C5-C727-1211-076EE6071453}"/>
              </a:ext>
            </a:extLst>
          </p:cNvPr>
          <p:cNvSpPr txBox="1">
            <a:spLocks/>
          </p:cNvSpPr>
          <p:nvPr/>
        </p:nvSpPr>
        <p:spPr>
          <a:xfrm>
            <a:off x="407805" y="2612627"/>
            <a:ext cx="3530088" cy="2107560"/>
          </a:xfrm>
          <a:prstGeom prst="rect">
            <a:avLst/>
          </a:prstGeom>
          <a:solidFill>
            <a:schemeClr val="bg2">
              <a:lumMod val="20000"/>
              <a:lumOff val="80000"/>
              <a:alpha val="5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 sz="1200" b="1" dirty="0">
                <a:solidFill>
                  <a:schemeClr val="bg2"/>
                </a:solidFill>
                <a:latin typeface="IBM Plex Mono" panose="020B0509050203000203" pitchFamily="49" charset="0"/>
              </a:rPr>
              <a:t>Approach:</a:t>
            </a:r>
          </a:p>
          <a:p>
            <a:pPr marL="0" indent="0" algn="just"/>
            <a:r>
              <a:rPr lang="en-US" sz="1100" dirty="0"/>
              <a:t>We filtered the data for valid transactions (</a:t>
            </a:r>
            <a:r>
              <a:rPr lang="en-US" sz="1100" dirty="0" err="1"/>
              <a:t>is_valid</a:t>
            </a:r>
            <a:r>
              <a:rPr lang="en-US" sz="1100" dirty="0"/>
              <a:t> = 1) from both 2021 and 2022. By aggregating the total transaction values for each category by year, we performed a full outer join to compare transaction values across the two years. The difference in values was calculated to identify categories with growth, decline, or no change.</a:t>
            </a:r>
          </a:p>
        </p:txBody>
      </p:sp>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TotalTime>
  <Words>2334</Words>
  <Application>Microsoft Office PowerPoint</Application>
  <PresentationFormat>On-screen Show (16:9)</PresentationFormat>
  <Paragraphs>145</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Poppins</vt:lpstr>
      <vt:lpstr>IBM Plex Mono</vt:lpstr>
      <vt:lpstr>Arial</vt:lpstr>
      <vt:lpstr>Roboto Condensed Light</vt:lpstr>
      <vt:lpstr>Source Code Pro</vt:lpstr>
      <vt:lpstr>Courier New</vt:lpstr>
      <vt:lpstr>Albert Sans</vt:lpstr>
      <vt:lpstr>Introduction to Coding Workshop by Slidesgo</vt:lpstr>
      <vt:lpstr>E-COMMERCE INSIGHTS: DRIVING BUSINESS STRATEGIES WITH SQL</vt:lpstr>
      <vt:lpstr>Project Overview</vt:lpstr>
      <vt:lpstr>Dataset</vt:lpstr>
      <vt:lpstr>Business Strategies</vt:lpstr>
      <vt:lpstr>Identifying Peak Transaction Month in 2021</vt:lpstr>
      <vt:lpstr>Identifying Peak Transaction Month in 2021</vt:lpstr>
      <vt:lpstr>Identifying Top-Performing Category in 2022</vt:lpstr>
      <vt:lpstr>Identifying Top-Performing Category in 2022</vt:lpstr>
      <vt:lpstr>Comparing Transaction Values by Categories (2021 vs 2022)</vt:lpstr>
      <vt:lpstr>Comparing Transaction Values by Categories (2021 vs 2022)</vt:lpstr>
      <vt:lpstr>Top 5 Most Popular Payment Methods in 2022</vt:lpstr>
      <vt:lpstr>Brand Transaction Analysis</vt:lpstr>
      <vt:lpstr>Step 1: Identifying Brand Presence Across Categories</vt:lpstr>
      <vt:lpstr>Step 2: Identifying Key Products</vt:lpstr>
      <vt:lpstr>Step 3: Calculating Transaction Values for Each Brand</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Dickna XOXO</dc:creator>
  <cp:lastModifiedBy>Dickna Ramadityawati</cp:lastModifiedBy>
  <cp:revision>7</cp:revision>
  <dcterms:modified xsi:type="dcterms:W3CDTF">2025-02-07T17:48:52Z</dcterms:modified>
</cp:coreProperties>
</file>