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svg" ContentType="image/svg+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CH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999999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27102A9-8310-4765-A935-A1911B00CA5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17006"/>
    <p:restoredTop sz="94660"/>
  </p:normalViewPr>
  <p:slideViewPr>
    <p:cSldViewPr snapToGrid="0">
      <p:cViewPr varScale="1">
        <p:scale>
          <a:sx d="100" n="162"/>
          <a:sy d="100" n="162"/>
        </p:scale>
        <p:origin x="100" y="17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2" Type="http://schemas.openxmlformats.org/officeDocument/2006/relationships/slide" Target="slides/slide1.xml"/>
<Relationship Id="rId3" Type="http://schemas.openxmlformats.org/officeDocument/2006/relationships/slide" Target="slides/slide2.xml"/>
<Relationship Id="rId4" Type="http://schemas.openxmlformats.org/officeDocument/2006/relationships/slide" Target="slides/slide3.xml"/>
<Relationship Id="rId5" Type="http://schemas.openxmlformats.org/officeDocument/2006/relationships/slide" Target="slides/slide4.xml"/>
<Relationship Id="rId6" Type="http://schemas.openxmlformats.org/officeDocument/2006/relationships/slide" Target="slides/slide5.xml"/>
<Relationship Id="rId7" Type="http://schemas.openxmlformats.org/officeDocument/2006/relationships/slide" Target="slides/slide6.xml"/>
<Relationship Id="rId8" Type="http://schemas.openxmlformats.org/officeDocument/2006/relationships/slide" Target="slides/slide7.xml"/>
<Relationship Id="rId9" Type="http://schemas.openxmlformats.org/officeDocument/2006/relationships/slide" Target="slides/slide8.xml"/>
<Relationship Id="rId10" Type="http://schemas.openxmlformats.org/officeDocument/2006/relationships/slide" Target="slides/slide9.xml"/>
<Relationship Id="rId11" Type="http://schemas.openxmlformats.org/officeDocument/2006/relationships/slide" Target="slides/slide10.xml"/>
<Relationship Id="rId12" Type="http://schemas.openxmlformats.org/officeDocument/2006/relationships/slide" Target="slides/slide11.xml"/>
<Relationship Id="rId13" Type="http://schemas.openxmlformats.org/officeDocument/2006/relationships/slide" Target="slides/slide12.xml"/>
<Relationship Id="rId14" Type="http://schemas.openxmlformats.org/officeDocument/2006/relationships/slide" Target="slides/slide13.xml"/>
<Relationship Id="rId15" Type="http://schemas.openxmlformats.org/officeDocument/2006/relationships/slide" Target="slides/slide14.xml"/>
<Relationship Id="rId16" Type="http://schemas.openxmlformats.org/officeDocument/2006/relationships/slide" Target="slides/slide15.xml"/>
<Relationship Id="rId17" Type="http://schemas.openxmlformats.org/officeDocument/2006/relationships/slide" Target="slides/slide16.xml"/>
<Relationship Id="rId18" Type="http://schemas.openxmlformats.org/officeDocument/2006/relationships/slide" Target="slides/slide17.xml"/>
<Relationship Id="rId19" Type="http://schemas.openxmlformats.org/officeDocument/2006/relationships/slide" Target="slides/slide18.xml"/>
<Relationship Id="rId20" Type="http://schemas.openxmlformats.org/officeDocument/2006/relationships/slide" Target="slides/slide19.xml"/>
<Relationship Id="rId21" Type="http://schemas.openxmlformats.org/officeDocument/2006/relationships/slide" Target="slides/slide20.xml"/>
<Relationship Id="rId22" Type="http://schemas.openxmlformats.org/officeDocument/2006/relationships/slide" Target="slides/slide21.xml"/>
<Relationship Id="rId23" Type="http://schemas.openxmlformats.org/officeDocument/2006/relationships/slide" Target="slides/slide22.xml"/>
<Relationship Id="rId24" Type="http://schemas.openxmlformats.org/officeDocument/2006/relationships/slide" Target="slides/slide23.xml"/>
<Relationship Id="rId25" Type="http://schemas.openxmlformats.org/officeDocument/2006/relationships/slide" Target="slides/slide24.xml"/>
<Relationship Id="rId26" Type="http://schemas.openxmlformats.org/officeDocument/2006/relationships/slide" Target="slides/slide25.xml"/>
<Relationship Id="rId27" Type="http://schemas.openxmlformats.org/officeDocument/2006/relationships/slide" Target="slides/slide26.xml"/>
<Relationship Id="rId28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31" Type="http://schemas.openxmlformats.org/officeDocument/2006/relationships/tableStyles" Target="tableStyles.xml"/>
<Relationship Id="rId30" Type="http://schemas.openxmlformats.org/officeDocument/2006/relationships/theme" Target="theme/theme1.xml"/>
<Relationship Id="rId29" Type="http://schemas.openxmlformats.org/officeDocument/2006/relationships/viewProps" Target="viewProps.xml"/>
</Relationships>
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BD99-5C8B-4067-8CAD-0AF7E8753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1122363"/>
            <a:ext cx="11731752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B36FE-E827-44D7-B32F-7B498CAD7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" y="3602038"/>
            <a:ext cx="11731752" cy="147286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CH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0DDB8D9-0E47-4391-AFE9-718F99456D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046899" y="6217922"/>
            <a:ext cx="1913453" cy="45719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0AC892E-58DA-46D0-80B8-443404641DAC}"/>
              </a:ext>
            </a:extLst>
          </p:cNvPr>
          <p:cNvCxnSpPr/>
          <p:nvPr userDrawn="1"/>
        </p:nvCxnSpPr>
        <p:spPr>
          <a:xfrm>
            <a:off x="-1524" y="6035040"/>
            <a:ext cx="121920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E0B34FA-F42D-402F-B5A7-439ACC09AF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07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accent6"/>
                </a:solidFill>
              </a:defRPr>
            </a:lvl1pPr>
          </a:lstStyle>
          <a:p>
            <a:fld id="{D2AFCC29-5969-455F-A66F-011619E11FF2}" type="datetimeFigureOut">
              <a:rPr lang="en-CH" smtClean="0"/>
              <a:pPr/>
              <a:t>07/12/2021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28582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7117-A2F6-4296-ABEC-77AAB001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67AD4FC-8FE5-4537-BD29-DD9A187FCF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6899" y="6217920"/>
            <a:ext cx="1913453" cy="4572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0CCAED-4C37-44F6-B41D-716E07C1433C}"/>
              </a:ext>
            </a:extLst>
          </p:cNvPr>
          <p:cNvCxnSpPr/>
          <p:nvPr userDrawn="1"/>
        </p:nvCxnSpPr>
        <p:spPr>
          <a:xfrm>
            <a:off x="-1524" y="6035040"/>
            <a:ext cx="12192000" cy="0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732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1D9A4F-DEBD-4C52-A2D3-72D27DB6EB35}"/>
              </a:ext>
            </a:extLst>
          </p:cNvPr>
          <p:cNvSpPr/>
          <p:nvPr userDrawn="1"/>
        </p:nvSpPr>
        <p:spPr>
          <a:xfrm>
            <a:off x="-1524" y="6035040"/>
            <a:ext cx="12192000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DD392-DD3A-40C8-9E5B-518ABD588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124712"/>
            <a:ext cx="11731752" cy="2386584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4ACA0-308F-410B-9D48-837F9F38A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3602736"/>
            <a:ext cx="11731752" cy="1655064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AD7F306-7A23-48E0-8393-9C5704241A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046899" y="6217922"/>
            <a:ext cx="1913453" cy="45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016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FFE93-3977-452D-84EA-EC710E57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D77CA-E99A-4DEC-9763-3B98CD331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600" y="1737360"/>
            <a:ext cx="57912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92B55-12D0-459E-B72F-B848BD96C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737360"/>
            <a:ext cx="5788152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394712C-70EA-4514-9041-7EC012A8F0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6899" y="6217920"/>
            <a:ext cx="1913453" cy="4572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8E5999-7C25-4409-9DD2-695E44BCCC86}"/>
              </a:ext>
            </a:extLst>
          </p:cNvPr>
          <p:cNvCxnSpPr/>
          <p:nvPr userDrawn="1"/>
        </p:nvCxnSpPr>
        <p:spPr>
          <a:xfrm>
            <a:off x="-1524" y="6035040"/>
            <a:ext cx="12192000" cy="0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43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52905-B8BB-4999-A801-C5F02C054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65125"/>
            <a:ext cx="1173175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D88E0-1967-49C4-9E99-A40692E3A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690687"/>
            <a:ext cx="57689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40D7D-E63D-4DAE-A408-888523C78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8600" y="2505075"/>
            <a:ext cx="5768975" cy="33470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B949BA-785D-4A2E-AF37-0E6A5446A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90687"/>
            <a:ext cx="5788152" cy="8143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B510A4-2242-42D6-AAB8-5643C37F79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6" y="2505075"/>
            <a:ext cx="5765925" cy="33470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968BFA71-6577-4160-A438-02B5E04CD4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6899" y="6217920"/>
            <a:ext cx="1913453" cy="4572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D20CBF6-A941-4AC0-A717-AFD71AAEA543}"/>
              </a:ext>
            </a:extLst>
          </p:cNvPr>
          <p:cNvCxnSpPr/>
          <p:nvPr userDrawn="1"/>
        </p:nvCxnSpPr>
        <p:spPr>
          <a:xfrm>
            <a:off x="-1524" y="6035040"/>
            <a:ext cx="12192000" cy="0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31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84FDE-FFF7-4A94-B046-DEE27442A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A349EE3-D891-416B-9BEB-0A0DA48DF4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6899" y="6217920"/>
            <a:ext cx="1913453" cy="4572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F72AC81-1BB6-4349-92F6-6FC978536C56}"/>
              </a:ext>
            </a:extLst>
          </p:cNvPr>
          <p:cNvCxnSpPr/>
          <p:nvPr userDrawn="1"/>
        </p:nvCxnSpPr>
        <p:spPr>
          <a:xfrm>
            <a:off x="-1524" y="6035040"/>
            <a:ext cx="12192000" cy="0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966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487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B3DF6-778E-43EB-8076-6296D6586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4DF2ED-B38E-4F09-B8FB-3BEA05102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6BE5A-CF15-4CE1-A902-69027BCDC8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674421-677E-4B66-A2DA-A5AC43FD4FB9}" type="datetimeFigureOut">
              <a:rPr lang="en-CH" smtClean="0"/>
              <a:t>07/12/2021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A4194-41F2-4BBC-9C69-BD56BF24E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1F7B7-1376-4D75-904A-DC3C8D0E7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4DE7A4-2B7A-433D-B62F-90D0DFA526E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3492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E6ABE3-7B91-4B18-9054-3AB955392B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633229-C1D4-4863-94F9-7A5887AA9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DC4A7-AB1C-4309-A640-6B71DE0280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674421-677E-4B66-A2DA-A5AC43FD4FB9}" type="datetimeFigureOut">
              <a:rPr lang="en-CH" smtClean="0"/>
              <a:t>07/12/2021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DA4FB-D5B2-4A26-993D-C30CB5260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F2833-2585-4DDD-A44D-34D54F6AD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4DE7A4-2B7A-433D-B62F-90D0DFA526E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48949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325C34-BD45-4738-A53D-1D0EC55CD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1173175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519E8-E1C5-44C5-9F87-E05E2CCB9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737360"/>
            <a:ext cx="11731752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079245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8" r:id="rId8"/>
    <p:sldLayoutId id="214748365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3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Relationship Id="rId2" Type="http://schemas.openxmlformats.org/officeDocument/2006/relationships/image" Target="../media/image5.jp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Relationship Id="rId2" Type="http://schemas.openxmlformats.org/officeDocument/2006/relationships/image" Target="../media/image6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Relationship Id="rId2" Type="http://schemas.openxmlformats.org/officeDocument/2006/relationships/image" Target="../media/image7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Relationship Id="rId2" Type="http://schemas.openxmlformats.org/officeDocument/2006/relationships/image" Target="../media/image8.jp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hyperlink" Target="https://cran.r-project.org/" TargetMode="External"/>
<Relationship Id="rId3" Type="http://schemas.openxmlformats.org/officeDocument/2006/relationships/hyperlink" Target="https://www.rstudio.com/products/rstudio/download/" TargetMode="External"/>
<Relationship Id="rId4" Type="http://schemas.openxmlformats.org/officeDocument/2006/relationships/hyperlink" Target="https://unhcr365-my.sharepoint.com/:w:/g/personal/park_unhcr_org/EXXoWfinhuNCrcXRg_puJV8BA3CXVgZRBTi6xOZ77Ohs3g?e=trAUPe&amp;CID=9EC29B31-9E5B-46D6-9A8B-969BADEED52E&amp;wdLOR=cE0A02148-7897-44F4-823A-3DE3BB8AE54D" TargetMode="External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Relationship Id="rId2" Type="http://schemas.openxmlformats.org/officeDocument/2006/relationships/image" Target="../media/image9.jp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Relationship Id="rId2" Type="http://schemas.openxmlformats.org/officeDocument/2006/relationships/image" Target="../media/image10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Relationship Id="rId2" Type="http://schemas.openxmlformats.org/officeDocument/2006/relationships/image" Target="../media/image11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3.xml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3.xml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3.xml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hyperlink" Target="https://www.rstudio.com/resources/cheatsheets/" TargetMode="External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3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hyperlink" Target="https://enketo.unhcr.org/x/R4L2j3eM" TargetMode="Externa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BD99-5C8B-4067-8CAD-0AF7E8753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1122363"/>
            <a:ext cx="11731752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Africa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B36FE-E827-44D7-B32F-7B498CAD7457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228600" y="3602038"/>
            <a:ext cx="11731752" cy="1472867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Day</a:t>
            </a:r>
            <a:r>
              <a:rPr/>
              <a:t> </a:t>
            </a:r>
            <a:r>
              <a:rPr/>
              <a:t>1</a:t>
            </a:r>
            <a:br/>
            <a:br/>
            <a:r>
              <a:rPr b="1"/>
              <a:t>DIMA</a:t>
            </a:r>
            <a:r>
              <a:rPr b="1"/>
              <a:t> </a:t>
            </a:r>
            <a:r>
              <a:rPr b="1"/>
              <a:t>Units</a:t>
            </a:r>
            <a:r>
              <a:rPr b="1"/>
              <a:t> </a:t>
            </a:r>
            <a:r>
              <a:rPr b="1"/>
              <a:t>of</a:t>
            </a:r>
            <a:r>
              <a:rPr b="1"/>
              <a:t> </a:t>
            </a:r>
            <a:r>
              <a:rPr b="1"/>
              <a:t>Regional</a:t>
            </a:r>
            <a:r>
              <a:rPr b="1"/>
              <a:t> </a:t>
            </a:r>
            <a:r>
              <a:rPr b="1"/>
              <a:t>Bureaux</a:t>
            </a:r>
            <a:r>
              <a:rPr/>
              <a:t>:</a:t>
            </a:r>
            <a:r>
              <a:rPr/>
              <a:t> </a:t>
            </a:r>
            <a:r>
              <a:rPr/>
              <a:t>East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Horn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Africa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Lakes,</a:t>
            </a:r>
            <a:r>
              <a:rPr/>
              <a:t> </a:t>
            </a:r>
            <a:r>
              <a:rPr/>
              <a:t>Southern</a:t>
            </a:r>
            <a:r>
              <a:rPr/>
              <a:t> </a:t>
            </a:r>
            <a:r>
              <a:rPr/>
              <a:t>Africa,</a:t>
            </a:r>
            <a:r>
              <a:rPr/>
              <a:t> </a:t>
            </a:r>
            <a:r>
              <a:rPr/>
              <a:t>West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Central</a:t>
            </a:r>
            <a:r>
              <a:rPr/>
              <a:t> </a:t>
            </a:r>
            <a:r>
              <a:rPr/>
              <a:t>Africa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E0B34FA-F42D-402F-B5A7-439ACC09AF6E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4724400" y="5075238"/>
            <a:ext cx="2743200" cy="365125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10</a:t>
            </a:r>
            <a:r>
              <a:rPr/>
              <a:t> </a:t>
            </a:r>
            <a:r>
              <a:rPr/>
              <a:t>February</a:t>
            </a:r>
            <a:r>
              <a:rPr/>
              <a:t> </a:t>
            </a:r>
            <a:r>
              <a:rPr/>
              <a:t>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DD392-DD3A-40C8-9E5B-518ABD588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124712"/>
            <a:ext cx="11731752" cy="2386584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FFE93-3977-452D-84EA-EC710E57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D77CA-E99A-4DEC-9763-3B98CD331512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Statistical programming language</a:t>
            </a:r>
          </a:p>
          <a:p>
            <a:pPr lvl="1"/>
            <a:r>
              <a:rPr/>
              <a:t>Text interface (no graphical user interface)</a:t>
            </a:r>
          </a:p>
        </p:txBody>
      </p:sp>
      <p:pic>
        <p:nvPicPr>
          <p:cNvPr descr="https://github.com/dickoa/panafrican-dima-r-training/blob/main/intro/images/code_meme.jp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54800" y="1727200"/>
            <a:ext cx="4800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FFE93-3977-452D-84EA-EC710E57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D77CA-E99A-4DEC-9763-3B98CD331512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100% free</a:t>
            </a:r>
          </a:p>
          <a:p>
            <a:pPr lvl="1"/>
            <a:r>
              <a:rPr/>
              <a:t>Support community</a:t>
            </a:r>
          </a:p>
          <a:p>
            <a:pPr lvl="1"/>
            <a:r>
              <a:rPr/>
              <a:t>Transparent, easily shareable and reproducible</a:t>
            </a:r>
          </a:p>
        </p:txBody>
      </p:sp>
      <p:pic>
        <p:nvPicPr>
          <p:cNvPr descr="https://github.com/dickoa/panafrican-dima-r-training/blob/main/intro/images/community_meme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051800" y="1727200"/>
            <a:ext cx="20320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FFE93-3977-452D-84EA-EC710E57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D77CA-E99A-4DEC-9763-3B98CD331512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Capture</a:t>
            </a:r>
          </a:p>
          <a:p>
            <a:pPr lvl="1">
              <a:buAutoNum type="arabicPeriod"/>
            </a:pPr>
            <a:r>
              <a:rPr/>
              <a:t>Handling</a:t>
            </a:r>
          </a:p>
          <a:p>
            <a:pPr lvl="1">
              <a:buAutoNum type="arabicPeriod"/>
            </a:pPr>
            <a:r>
              <a:rPr/>
              <a:t>Storage</a:t>
            </a:r>
          </a:p>
          <a:p>
            <a:pPr lvl="1">
              <a:buAutoNum type="arabicPeriod"/>
            </a:pPr>
            <a:r>
              <a:rPr/>
              <a:t>Analysis</a:t>
            </a:r>
          </a:p>
          <a:p>
            <a:pPr lvl="1">
              <a:buAutoNum type="arabicPeriod"/>
            </a:pPr>
            <a:r>
              <a:rPr/>
              <a:t>Dissemination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Examples</a:t>
            </a:r>
          </a:p>
        </p:txBody>
      </p:sp>
      <p:pic>
        <p:nvPicPr>
          <p:cNvPr descr="https://github.com/dickoa/panafrican-dima-r-training/blob/main/intro/images/unhcrverse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2235200"/>
            <a:ext cx="5778500" cy="308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FFE93-3977-452D-84EA-EC710E57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coding?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D77CA-E99A-4DEC-9763-3B98CD331512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Let RStudio guide you</a:t>
            </a:r>
          </a:p>
          <a:p>
            <a:pPr lvl="2"/>
            <a:r>
              <a:rPr/>
              <a:t>Start with basic commands</a:t>
            </a:r>
          </a:p>
          <a:p>
            <a:pPr lvl="2"/>
            <a:r>
              <a:rPr/>
              <a:t>Be curious to see the end results</a:t>
            </a:r>
          </a:p>
          <a:p>
            <a:pPr lvl="1"/>
            <a:r>
              <a:rPr/>
              <a:t>Developing a new relationship</a:t>
            </a:r>
          </a:p>
          <a:p>
            <a:pPr lvl="2"/>
            <a:r>
              <a:rPr/>
              <a:t>There is nothing more </a:t>
            </a:r>
            <a:r>
              <a:rPr i="1"/>
              <a:t>frustrating</a:t>
            </a:r>
            <a:r>
              <a:rPr/>
              <a:t> than when your code does not work…</a:t>
            </a:r>
          </a:p>
          <a:p>
            <a:pPr lvl="2"/>
            <a:r>
              <a:rPr/>
              <a:t>There is nothing more </a:t>
            </a:r>
            <a:r>
              <a:rPr i="1"/>
              <a:t>satisfying</a:t>
            </a:r>
            <a:r>
              <a:rPr/>
              <a:t> than when your code </a:t>
            </a:r>
            <a:r>
              <a:rPr i="1"/>
              <a:t>does</a:t>
            </a:r>
            <a:r>
              <a:rPr/>
              <a:t> work!</a:t>
            </a:r>
          </a:p>
        </p:txBody>
      </p:sp>
      <p:pic>
        <p:nvPicPr>
          <p:cNvPr descr="https://github.com/dickoa/panafrican-dima-r-training/blob/main/intro/images/relationship_meme.jp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569200" y="1727200"/>
            <a:ext cx="29845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7117-A2F6-4296-ABEC-77AAB001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 from </a:t>
            </a:r>
            <a:r>
              <a:rPr>
                <a:hlinkClick r:id="rId2"/>
              </a:rPr>
              <a:t>https://cran.r-project.org/</a:t>
            </a:r>
          </a:p>
          <a:p>
            <a:pPr lvl="1"/>
            <a:r>
              <a:rPr/>
              <a:t>RStudio from </a:t>
            </a:r>
            <a:r>
              <a:rPr>
                <a:hlinkClick r:id="rId3"/>
              </a:rPr>
              <a:t>https://www.rstudio.com/products/rstudio/download/</a:t>
            </a:r>
          </a:p>
          <a:p>
            <a:pPr lvl="1"/>
            <a:r>
              <a:rPr>
                <a:hlinkClick r:id="rId4"/>
              </a:rPr>
              <a:t>Link to installation guide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FFE93-3977-452D-84EA-EC710E57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Studio?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D77CA-E99A-4DEC-9763-3B98CD331512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To use R, we will need to download two first download R (Base R) and RStudio.</a:t>
            </a:r>
          </a:p>
          <a:p>
            <a:pPr lvl="2"/>
            <a:r>
              <a:rPr/>
              <a:t>Base R is the basic software which contains the R programming language and packages that were created by original R authors. It does not come with a graphical interface by default.</a:t>
            </a:r>
          </a:p>
          <a:p>
            <a:pPr lvl="2"/>
            <a:r>
              <a:rPr/>
              <a:t>RStudio is a full “Integrated Development Environment” (IDE), i.e., the software the makes R programming easier. We will use it as a place where we can keep scripts, plots and R outputs together in one single place.</a:t>
            </a:r>
          </a:p>
          <a:p>
            <a:pPr lvl="1"/>
            <a:r>
              <a:rPr/>
              <a:t>Open source and free</a:t>
            </a:r>
          </a:p>
        </p:txBody>
      </p:sp>
      <p:pic>
        <p:nvPicPr>
          <p:cNvPr descr="https://github.com/dickoa/panafrican-dima-r-training/blob/main/intro/images/rstudio_logo.jp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05600" y="1727200"/>
            <a:ext cx="46990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RStudio</a:t>
            </a:r>
            <a:r>
              <a:rPr/>
              <a:t> </a:t>
            </a:r>
            <a:r>
              <a:rPr/>
              <a:t>panes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7117-A2F6-4296-ABEC-77AAB001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Source</a:t>
            </a:r>
          </a:p>
          <a:p>
            <a:pPr lvl="1"/>
            <a:r>
              <a:rPr/>
              <a:t>Where you write your code, which will be “Run” to the console.</a:t>
            </a:r>
          </a:p>
          <a:p>
            <a:pPr lvl="1">
              <a:buAutoNum startAt="2" type="arabicPeriod"/>
            </a:pPr>
            <a:r>
              <a:rPr/>
              <a:t>Console</a:t>
            </a:r>
          </a:p>
          <a:p>
            <a:pPr lvl="1"/>
            <a:r>
              <a:rPr/>
              <a:t>Where your code is evaluated by R</a:t>
            </a:r>
          </a:p>
          <a:p>
            <a:pPr lvl="1">
              <a:buAutoNum startAt="3" type="arabicPeriod"/>
            </a:pPr>
            <a:r>
              <a:rPr/>
              <a:t>Environment / History</a:t>
            </a:r>
          </a:p>
          <a:p>
            <a:pPr lvl="1">
              <a:buAutoNum startAt="3" type="arabicPeriod"/>
            </a:pPr>
            <a:r>
              <a:rPr/>
              <a:t>Files / Plots / Packages / Help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Appearances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FFE93-3977-452D-84EA-EC710E57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D77CA-E99A-4DEC-9763-3B98CD331512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Fundamental unit of shareable code</a:t>
            </a:r>
          </a:p>
          <a:p>
            <a:pPr lvl="1"/>
            <a:r>
              <a:rPr/>
              <a:t>Comprehensive R Archive Network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Installing packages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Loading packages</a:t>
            </a:r>
          </a:p>
        </p:txBody>
      </p:sp>
      <p:pic>
        <p:nvPicPr>
          <p:cNvPr descr="https://github.com/dickoa/panafrican-dima-r-training/blob/main/intro/images/package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162800" y="1727200"/>
            <a:ext cx="3784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D77CA-E99A-4DEC-9763-3B98CD331512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UNHCRverse</a:t>
            </a:r>
          </a:p>
        </p:txBody>
      </p:sp>
      <p:pic>
        <p:nvPicPr>
          <p:cNvPr descr="https://github.com/dickoa/panafrican-dima-r-training/blob/main/intro/images/tidyverse_meme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05000"/>
            <a:ext cx="5778500" cy="377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DD392-DD3A-40C8-9E5B-518ABD588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124712"/>
            <a:ext cx="11731752" cy="2386584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Introductory</a:t>
            </a:r>
            <a:r>
              <a:rPr/>
              <a:t> </a:t>
            </a:r>
            <a:r>
              <a:rPr/>
              <a:t>remarks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Institutional</a:t>
            </a:r>
            <a:r>
              <a:rPr/>
              <a:t> </a:t>
            </a:r>
            <a:r>
              <a:rPr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7117-A2F6-4296-ABEC-77AAB001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unhcrdown</a:t>
            </a:r>
          </a:p>
          <a:p>
            <a:pPr lvl="1"/>
            <a:r>
              <a:rPr/>
              <a:t>unhcrdatapackage</a:t>
            </a:r>
          </a:p>
          <a:p>
            <a:pPr lvl="1"/>
            <a:r>
              <a:rPr/>
              <a:t>hcrdata</a:t>
            </a:r>
          </a:p>
          <a:p>
            <a:pPr lvl="1"/>
            <a:r>
              <a:rPr/>
              <a:t>HighFrequencyChecks</a:t>
            </a:r>
          </a:p>
          <a:p>
            <a:pPr lvl="1"/>
            <a:r>
              <a:rPr/>
              <a:t>koboloadeR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GitHub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DD392-DD3A-40C8-9E5B-518ABD588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124712"/>
            <a:ext cx="11731752" cy="2386584"/>
          </a:xfrm>
        </p:spPr>
        <p:txBody>
          <a:bodyPr/>
          <a:lstStyle/>
          <a:p>
            <a:pPr lvl="0" marL="0" indent="0">
              <a:buNone/>
            </a:pPr>
            <a:r>
              <a:rPr/>
              <a:t>Questions?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DD392-DD3A-40C8-9E5B-518ABD588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124712"/>
            <a:ext cx="11731752" cy="2386584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Day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Recap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7117-A2F6-4296-ABEC-77AAB001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Installation of R and R Studio</a:t>
            </a:r>
          </a:p>
          <a:p>
            <a:pPr lvl="1"/>
            <a:r>
              <a:rPr/>
              <a:t>Difference between R and R Studio</a:t>
            </a:r>
          </a:p>
          <a:p>
            <a:pPr lvl="1"/>
            <a:r>
              <a:rPr/>
              <a:t>Basics of interface and basic commands with R Studio</a:t>
            </a:r>
          </a:p>
          <a:p>
            <a:pPr lvl="1"/>
            <a:r>
              <a:rPr/>
              <a:t>Introduction of unhcRverse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Additional</a:t>
            </a:r>
            <a:r>
              <a:rPr/>
              <a:t> </a:t>
            </a: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7117-A2F6-4296-ABEC-77AAB001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UNHCR Learn and Connect (LinkedIn)</a:t>
            </a:r>
          </a:p>
          <a:p>
            <a:pPr lvl="1"/>
            <a:r>
              <a:rPr/>
              <a:t>RStudio Cheatsheets </a:t>
            </a:r>
            <a:r>
              <a:rPr>
                <a:hlinkClick r:id="rId2"/>
              </a:rPr>
              <a:t>https://www.rstudio.com/resources/cheatsheets/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Tomorrow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7117-A2F6-4296-ABEC-77AAB001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Organizing your data project</a:t>
            </a:r>
          </a:p>
          <a:p>
            <a:pPr lvl="2"/>
            <a:r>
              <a:rPr/>
              <a:t>Export / Import data</a:t>
            </a:r>
          </a:p>
          <a:p>
            <a:pPr lvl="2"/>
            <a:r>
              <a:rPr/>
              <a:t>Using R for population statistics</a:t>
            </a:r>
          </a:p>
          <a:p>
            <a:pPr lvl="2"/>
            <a:r>
              <a:rPr/>
              <a:t>Using R with Kobo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DD392-DD3A-40C8-9E5B-518ABD588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124712"/>
            <a:ext cx="11731752" cy="2386584"/>
          </a:xfrm>
        </p:spPr>
        <p:txBody>
          <a:bodyPr/>
          <a:lstStyle/>
          <a:p>
            <a:pPr lvl="0" marL="0" indent="0">
              <a:buNone/>
            </a:pPr>
            <a:r>
              <a:rPr/>
              <a:t>Thank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tomorrow!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Pre-workshop</a:t>
            </a:r>
            <a:r>
              <a:rPr/>
              <a:t> </a:t>
            </a:r>
            <a:r>
              <a:rPr/>
              <a:t>survey:</a:t>
            </a:r>
            <a:r>
              <a:rPr/>
              <a:t> </a:t>
            </a:r>
            <a:r>
              <a:rPr/>
              <a:t>reminder!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7117-A2F6-4296-ABEC-77AAB001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invite all participants to take part in this 3-minute </a:t>
            </a:r>
            <a:r>
              <a:rPr b="1"/>
              <a:t>survey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If you haven’t taken part, there’s still time.</a:t>
            </a:r>
          </a:p>
          <a:p>
            <a:pPr lvl="0" marL="0" indent="0">
              <a:buNone/>
            </a:pPr>
            <a:r>
              <a:rPr>
                <a:hlinkClick r:id="rId2"/>
              </a:rPr>
              <a:t>https://enketo.unhcr.org/x/R4L2j3eM</a:t>
            </a:r>
          </a:p>
          <a:p>
            <a:pPr lvl="0" marL="0" indent="0">
              <a:buNone/>
            </a:pPr>
            <a:r>
              <a:rPr i="1"/>
              <a:t>You can also find the link in the chat.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facilitators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28600" y="1727200"/>
          <a:ext cx="11722100" cy="41148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3898900"/>
                <a:gridCol w="3898900"/>
                <a:gridCol w="38989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Ahmadou</a:t>
                      </a:r>
                      <a:r>
                        <a:rPr/>
                        <a:t> </a:t>
                      </a:r>
                      <a:r>
                        <a:rPr/>
                        <a:t>Dicko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Hyunju</a:t>
                      </a:r>
                      <a:r>
                        <a:rPr/>
                        <a:t> </a:t>
                      </a:r>
                      <a:r>
                        <a:rPr/>
                        <a:t>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Vinicius</a:t>
                      </a:r>
                      <a:r>
                        <a:rPr/>
                        <a:t> </a:t>
                      </a:r>
                      <a:r>
                        <a:rPr/>
                        <a:t>Feitosa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West</a:t>
                      </a:r>
                      <a:r>
                        <a:rPr/>
                        <a:t> </a:t>
                      </a:r>
                      <a:r>
                        <a:rPr/>
                        <a:t>and</a:t>
                      </a:r>
                      <a:r>
                        <a:rPr/>
                        <a:t> </a:t>
                      </a:r>
                      <a:r>
                        <a:rPr/>
                        <a:t>Central</a:t>
                      </a:r>
                      <a:r>
                        <a:rPr/>
                        <a:t> </a:t>
                      </a:r>
                      <a:r>
                        <a:rPr/>
                        <a:t>Africa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Southern</a:t>
                      </a:r>
                      <a:r>
                        <a:rPr/>
                        <a:t> </a:t>
                      </a:r>
                      <a:r>
                        <a:rPr/>
                        <a:t>Africa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East</a:t>
                      </a:r>
                      <a:r>
                        <a:rPr/>
                        <a:t> </a:t>
                      </a:r>
                      <a:r>
                        <a:rPr/>
                        <a:t>and</a:t>
                      </a:r>
                      <a:r>
                        <a:rPr/>
                        <a:t> </a:t>
                      </a:r>
                      <a:r>
                        <a:rPr/>
                        <a:t>Horn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Africa</a:t>
                      </a:r>
                      <a:r>
                        <a:rPr/>
                        <a:t> </a:t>
                      </a:r>
                      <a:r>
                        <a:rPr/>
                        <a:t>and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Great</a:t>
                      </a:r>
                      <a:r>
                        <a:rPr/>
                        <a:t> </a:t>
                      </a:r>
                      <a:r>
                        <a:rPr/>
                        <a:t>Lakes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participants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7117-A2F6-4296-ABEC-77AAB001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Focused on staff working with IM, Statistics and Data Analysis, ODM, Registration, Economics, Monitoring &amp; Evaluation etc.</a:t>
            </a:r>
          </a:p>
          <a:p>
            <a:pPr lvl="0" marL="0" indent="0">
              <a:buNone/>
            </a:pPr>
            <a:r>
              <a:rPr b="1"/>
              <a:t>Where are you based?</a:t>
            </a:r>
            <a:r>
              <a:rPr/>
              <a:t> </a:t>
            </a:r>
            <a:r>
              <a:rPr i="1"/>
              <a:t>Please write in the chat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7117-A2F6-4296-ABEC-77AAB001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Have you already installed R and R Studio?</a:t>
            </a:r>
          </a:p>
          <a:p>
            <a:pPr lvl="0" marL="0" indent="0">
              <a:buNone/>
            </a:pPr>
            <a:r>
              <a:rPr i="1"/>
              <a:t>Please answer in the pop-up window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Pre-workshop</a:t>
            </a:r>
            <a:r>
              <a:rPr/>
              <a:t> </a:t>
            </a:r>
            <a:r>
              <a:rPr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7117-A2F6-4296-ABEC-77AAB001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 (Base R)</a:t>
            </a:r>
          </a:p>
          <a:p>
            <a:pPr lvl="1"/>
            <a:r>
              <a:rPr/>
              <a:t>RStudio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Extra tools (setting up accounts)</a:t>
            </a:r>
          </a:p>
          <a:p>
            <a:pPr lvl="1"/>
            <a:r>
              <a:rPr/>
              <a:t>R Cloud</a:t>
            </a:r>
          </a:p>
          <a:p>
            <a:pPr lvl="1"/>
            <a:r>
              <a:rPr/>
              <a:t>GitHub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Training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7117-A2F6-4296-ABEC-77AAB001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English</a:t>
            </a:r>
          </a:p>
          <a:p>
            <a:pPr lvl="1"/>
            <a:r>
              <a:rPr/>
              <a:t>From 14 to 18 February 2022 (Monday through Friday)</a:t>
            </a:r>
          </a:p>
          <a:p>
            <a:pPr lvl="2"/>
            <a:r>
              <a:rPr/>
              <a:t>Dakar: 12:00 - 14:00</a:t>
            </a:r>
          </a:p>
          <a:p>
            <a:pPr lvl="2"/>
            <a:r>
              <a:rPr/>
              <a:t>Pretoria: 14:00 - 16:00</a:t>
            </a:r>
          </a:p>
          <a:p>
            <a:pPr lvl="2"/>
            <a:r>
              <a:rPr/>
              <a:t>Nairobi: 15:00 - 17:00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Training</a:t>
            </a:r>
            <a:r>
              <a:rPr/>
              <a:t> </a:t>
            </a:r>
            <a:r>
              <a:rPr/>
              <a:t>objectives</a:t>
            </a:r>
            <a:r>
              <a:rPr/>
              <a:t> </a:t>
            </a:r>
            <a:r>
              <a:rPr/>
              <a:t>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7117-A2F6-4296-ABEC-77AAB001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Assessment of current capacity within the regions in Africa</a:t>
            </a:r>
          </a:p>
          <a:p>
            <a:pPr lvl="1"/>
            <a:r>
              <a:rPr/>
              <a:t>Raise awareness on how R has been used within UNHCR</a:t>
            </a:r>
          </a:p>
          <a:p>
            <a:pPr lvl="1"/>
            <a:r>
              <a:rPr/>
              <a:t>Use examples and datasets that are relevant to the regions</a:t>
            </a:r>
          </a:p>
          <a:p>
            <a:pPr lvl="1"/>
            <a:r>
              <a:rPr/>
              <a:t>Community building</a:t>
            </a:r>
          </a:p>
          <a:p>
            <a:pPr lvl="2"/>
            <a:r>
              <a:rPr/>
              <a:t>UNHCR Learn and Connect</a:t>
            </a:r>
          </a:p>
          <a:p>
            <a:pPr lvl="2"/>
            <a:r>
              <a:rPr/>
              <a:t>R Teams Group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Custom 1">
      <a:dk1>
        <a:srgbClr val="1A1A1A"/>
      </a:dk1>
      <a:lt1>
        <a:sysClr val="window" lastClr="FFFFFF"/>
      </a:lt1>
      <a:dk2>
        <a:srgbClr val="1A1A1A"/>
      </a:dk2>
      <a:lt2>
        <a:srgbClr val="FFFFFF"/>
      </a:lt2>
      <a:accent1>
        <a:srgbClr val="0072BC"/>
      </a:accent1>
      <a:accent2>
        <a:srgbClr val="18375F"/>
      </a:accent2>
      <a:accent3>
        <a:srgbClr val="00B398"/>
      </a:accent3>
      <a:accent4>
        <a:srgbClr val="666666"/>
      </a:accent4>
      <a:accent5>
        <a:srgbClr val="EF4A60"/>
      </a:accent5>
      <a:accent6>
        <a:srgbClr val="FAEB00"/>
      </a:accent6>
      <a:hlink>
        <a:srgbClr val="0072BC"/>
      </a:hlink>
      <a:folHlink>
        <a:srgbClr val="0072BC"/>
      </a:folHlink>
    </a:clrScheme>
    <a:fontScheme name="UNHCR-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Introduction to R in Africa</dc:title>
  <dc:creator>DIMA Units of Regional Bureaux: East and Horn of Africa and the Great Lakes, Southern Africa, West and Central Africa</dc:creator>
  <cp:keywords/>
  <dcterms:created xsi:type="dcterms:W3CDTF">2022-02-10T17:34:27Z</dcterms:created>
  <dcterms:modified xsi:type="dcterms:W3CDTF">2022-02-10T17:34:47Z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10 February 2022</vt:lpwstr>
  </property>
  <property fmtid="{D5CDD505-2E9C-101B-9397-08002B2CF9AE}" pid="3" name="output">
    <vt:lpwstr>unhcrdown::pptx_slides</vt:lpwstr>
  </property>
  <property fmtid="{D5CDD505-2E9C-101B-9397-08002B2CF9AE}" pid="4" name="subtitle">
    <vt:lpwstr>Day 1</vt:lpwstr>
  </property>
</Properties>
</file>