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42"/>
  </p:handoutMasterIdLst>
  <p:sldIdLst>
    <p:sldId id="257" r:id="rId2"/>
    <p:sldId id="258" r:id="rId3"/>
    <p:sldId id="256" r:id="rId4"/>
    <p:sldId id="259" r:id="rId5"/>
    <p:sldId id="260" r:id="rId6"/>
    <p:sldId id="261" r:id="rId7"/>
    <p:sldId id="263" r:id="rId8"/>
    <p:sldId id="264" r:id="rId9"/>
    <p:sldId id="265" r:id="rId10"/>
    <p:sldId id="266" r:id="rId11"/>
    <p:sldId id="267" r:id="rId12"/>
    <p:sldId id="262" r:id="rId13"/>
    <p:sldId id="268" r:id="rId14"/>
    <p:sldId id="275" r:id="rId15"/>
    <p:sldId id="276" r:id="rId16"/>
    <p:sldId id="269" r:id="rId17"/>
    <p:sldId id="278" r:id="rId18"/>
    <p:sldId id="279" r:id="rId19"/>
    <p:sldId id="280" r:id="rId20"/>
    <p:sldId id="271" r:id="rId21"/>
    <p:sldId id="270" r:id="rId22"/>
    <p:sldId id="281" r:id="rId23"/>
    <p:sldId id="272" r:id="rId24"/>
    <p:sldId id="273" r:id="rId25"/>
    <p:sldId id="274" r:id="rId26"/>
    <p:sldId id="282" r:id="rId27"/>
    <p:sldId id="283" r:id="rId28"/>
    <p:sldId id="284" r:id="rId29"/>
    <p:sldId id="285" r:id="rId30"/>
    <p:sldId id="286" r:id="rId31"/>
    <p:sldId id="287" r:id="rId32"/>
    <p:sldId id="288" r:id="rId33"/>
    <p:sldId id="289" r:id="rId34"/>
    <p:sldId id="292" r:id="rId35"/>
    <p:sldId id="293" r:id="rId36"/>
    <p:sldId id="294" r:id="rId37"/>
    <p:sldId id="291" r:id="rId38"/>
    <p:sldId id="290" r:id="rId39"/>
    <p:sldId id="295" r:id="rId40"/>
    <p:sldId id="296" r:id="rId41"/>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NrfYM6D/L+wiVeW+RhIrw==" hashData="IiTvLj8zHdgmXZ5ts6tXkObw2qZUTXyIvdmdaa06XqUAVC34pWDYeUkZDRsH1utkEjN4xbteR3sF/i2DHVI64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4660"/>
  </p:normalViewPr>
  <p:slideViewPr>
    <p:cSldViewPr snapToGrid="0">
      <p:cViewPr varScale="1">
        <p:scale>
          <a:sx n="74" d="100"/>
          <a:sy n="74"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A43753B-65E5-43A0-B8AC-4B3F0F5C8E71}" type="datetimeFigureOut">
              <a:rPr lang="en-US" smtClean="0"/>
              <a:t>02-Feb-22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85C216F-B102-44F9-A654-2BC0D76A786F}" type="slidenum">
              <a:rPr lang="en-US" smtClean="0"/>
              <a:t>‹#›</a:t>
            </a:fld>
            <a:endParaRPr lang="en-US"/>
          </a:p>
        </p:txBody>
      </p:sp>
    </p:spTree>
    <p:extLst>
      <p:ext uri="{BB962C8B-B14F-4D97-AF65-F5344CB8AC3E}">
        <p14:creationId xmlns:p14="http://schemas.microsoft.com/office/powerpoint/2010/main" val="12081573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02-Feb-22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2434" y="1287887"/>
            <a:ext cx="9659155" cy="48936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6600" b="1" dirty="0" smtClean="0">
                <a:solidFill>
                  <a:schemeClr val="accent2">
                    <a:lumMod val="75000"/>
                  </a:schemeClr>
                </a:solidFill>
                <a:latin typeface="+mj-lt"/>
                <a:cs typeface="Times New Roman" panose="02020603050405020304" pitchFamily="18" charset="0"/>
              </a:rPr>
              <a:t>CSC 211/212</a:t>
            </a:r>
          </a:p>
          <a:p>
            <a:pPr algn="ctr"/>
            <a:endParaRPr lang="en-US" sz="5400" b="1" dirty="0">
              <a:solidFill>
                <a:schemeClr val="accent2">
                  <a:lumMod val="75000"/>
                </a:schemeClr>
              </a:solidFill>
              <a:latin typeface="+mj-lt"/>
              <a:cs typeface="Times New Roman" panose="02020603050405020304" pitchFamily="18" charset="0"/>
            </a:endParaRPr>
          </a:p>
          <a:p>
            <a:pPr algn="ctr"/>
            <a:r>
              <a:rPr lang="en-US" sz="6600" b="1" dirty="0" smtClean="0">
                <a:solidFill>
                  <a:schemeClr val="accent2">
                    <a:lumMod val="75000"/>
                  </a:schemeClr>
                </a:solidFill>
                <a:latin typeface="+mj-lt"/>
                <a:cs typeface="Times New Roman" panose="02020603050405020304" pitchFamily="18" charset="0"/>
              </a:rPr>
              <a:t>DATA STRUCTURES AND ALGORITHM</a:t>
            </a:r>
          </a:p>
          <a:p>
            <a:pPr algn="ctr"/>
            <a:endParaRPr lang="en-US" sz="5400" b="1"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383910874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285" y="624110"/>
            <a:ext cx="9727327" cy="766808"/>
          </a:xfrm>
        </p:spPr>
        <p:txBody>
          <a:bodyPr>
            <a:normAutofit/>
          </a:bodyPr>
          <a:lstStyle/>
          <a:p>
            <a:r>
              <a:rPr lang="en-US" sz="4000" b="1" dirty="0" smtClean="0"/>
              <a:t>LR ROTATION</a:t>
            </a:r>
            <a:endParaRPr lang="en-US" sz="4000" b="1" dirty="0"/>
          </a:p>
        </p:txBody>
      </p:sp>
      <p:sp>
        <p:nvSpPr>
          <p:cNvPr id="3" name="Content Placeholder 2"/>
          <p:cNvSpPr>
            <a:spLocks noGrp="1"/>
          </p:cNvSpPr>
          <p:nvPr>
            <p:ph idx="1"/>
          </p:nvPr>
        </p:nvSpPr>
        <p:spPr>
          <a:xfrm>
            <a:off x="1777285" y="1390917"/>
            <a:ext cx="9727327" cy="4855337"/>
          </a:xfrm>
        </p:spPr>
        <p:txBody>
          <a:bodyPr>
            <a:normAutofit/>
          </a:bodyPr>
          <a:lstStyle/>
          <a:p>
            <a:pPr marL="0" indent="0" algn="just">
              <a:buNone/>
            </a:pPr>
            <a:r>
              <a:rPr lang="en-US" sz="2400" b="1" dirty="0" smtClean="0"/>
              <a:t>Is a double rotation which start with RR rotation followed by LL rotation of unbalanced factor due to node inserted in the right sub-tree of the left sub-tree of C.</a:t>
            </a:r>
          </a:p>
          <a:p>
            <a:pPr marL="0" indent="0" algn="just">
              <a:buNone/>
            </a:pPr>
            <a:r>
              <a:rPr lang="en-US" sz="2400" b="1" dirty="0"/>
              <a:t>	</a:t>
            </a:r>
            <a:r>
              <a:rPr lang="en-US" sz="2400" b="1" dirty="0" smtClean="0"/>
              <a:t>	</a:t>
            </a:r>
            <a:r>
              <a:rPr lang="en-US" sz="2400" b="1" dirty="0" smtClean="0">
                <a:solidFill>
                  <a:srgbClr val="FF0000"/>
                </a:solidFill>
              </a:rPr>
              <a:t>i.e. LR rotation = (Combination) of RR rotation + LL rotation</a:t>
            </a:r>
            <a:endParaRPr lang="en-US" sz="2400" b="1" dirty="0">
              <a:solidFill>
                <a:srgbClr val="FF0000"/>
              </a:solidFill>
            </a:endParaRPr>
          </a:p>
        </p:txBody>
      </p:sp>
      <p:sp>
        <p:nvSpPr>
          <p:cNvPr id="5" name="Rectangle 4"/>
          <p:cNvSpPr/>
          <p:nvPr/>
        </p:nvSpPr>
        <p:spPr>
          <a:xfrm>
            <a:off x="1918952" y="3412901"/>
            <a:ext cx="9585660" cy="27174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918951" y="3412900"/>
            <a:ext cx="1687133" cy="2717444"/>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865092" y="3412900"/>
            <a:ext cx="1928971" cy="2717444"/>
          </a:xfrm>
          <a:prstGeom prst="rect">
            <a:avLst/>
          </a:prstGeom>
          <a:noFill/>
          <a:ln>
            <a:no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6053070" y="3412900"/>
            <a:ext cx="1762977" cy="2717444"/>
          </a:xfrm>
          <a:prstGeom prst="rect">
            <a:avLst/>
          </a:prstGeom>
          <a:noFill/>
          <a:ln>
            <a:noFill/>
          </a:ln>
        </p:spPr>
      </p:pic>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8075054" y="3412900"/>
            <a:ext cx="1583004" cy="2717444"/>
          </a:xfrm>
          <a:prstGeom prst="rect">
            <a:avLst/>
          </a:prstGeom>
          <a:noFill/>
          <a:ln>
            <a:noFill/>
          </a:ln>
        </p:spPr>
      </p:pic>
      <p:pic>
        <p:nvPicPr>
          <p:cNvPr id="11" name="Picture 10"/>
          <p:cNvPicPr/>
          <p:nvPr/>
        </p:nvPicPr>
        <p:blipFill>
          <a:blip r:embed="rId6">
            <a:extLst>
              <a:ext uri="{28A0092B-C50C-407E-A947-70E740481C1C}">
                <a14:useLocalDpi xmlns:a14="http://schemas.microsoft.com/office/drawing/2010/main" val="0"/>
              </a:ext>
            </a:extLst>
          </a:blip>
          <a:srcRect/>
          <a:stretch>
            <a:fillRect/>
          </a:stretch>
        </p:blipFill>
        <p:spPr bwMode="auto">
          <a:xfrm>
            <a:off x="9917065" y="3412900"/>
            <a:ext cx="1587547" cy="2717444"/>
          </a:xfrm>
          <a:prstGeom prst="rect">
            <a:avLst/>
          </a:prstGeom>
          <a:noFill/>
          <a:ln>
            <a:noFill/>
          </a:ln>
        </p:spPr>
      </p:pic>
    </p:spTree>
    <p:extLst>
      <p:ext uri="{BB962C8B-B14F-4D97-AF65-F5344CB8AC3E}">
        <p14:creationId xmlns:p14="http://schemas.microsoft.com/office/powerpoint/2010/main" val="244610039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285" y="624110"/>
            <a:ext cx="9727327" cy="766808"/>
          </a:xfrm>
        </p:spPr>
        <p:txBody>
          <a:bodyPr>
            <a:normAutofit/>
          </a:bodyPr>
          <a:lstStyle/>
          <a:p>
            <a:r>
              <a:rPr lang="en-US" sz="4000" b="1" dirty="0" smtClean="0"/>
              <a:t>RL ROTATION</a:t>
            </a:r>
            <a:endParaRPr lang="en-US" sz="4000" b="1" dirty="0"/>
          </a:p>
        </p:txBody>
      </p:sp>
      <p:sp>
        <p:nvSpPr>
          <p:cNvPr id="3" name="Content Placeholder 2"/>
          <p:cNvSpPr>
            <a:spLocks noGrp="1"/>
          </p:cNvSpPr>
          <p:nvPr>
            <p:ph idx="1"/>
          </p:nvPr>
        </p:nvSpPr>
        <p:spPr>
          <a:xfrm>
            <a:off x="1777285" y="1390917"/>
            <a:ext cx="9727327" cy="4855337"/>
          </a:xfrm>
        </p:spPr>
        <p:txBody>
          <a:bodyPr>
            <a:normAutofit/>
          </a:bodyPr>
          <a:lstStyle/>
          <a:p>
            <a:pPr marL="0" indent="0" algn="just">
              <a:buNone/>
            </a:pPr>
            <a:r>
              <a:rPr lang="en-US" sz="2400" b="1" dirty="0" smtClean="0"/>
              <a:t>Is a double rotation which start with LL rotation followed by RR rotation of unbalanced factor due to node inserted in the left sub-tree of the right sub-tree of A.</a:t>
            </a:r>
          </a:p>
          <a:p>
            <a:pPr marL="0" indent="0" algn="just">
              <a:buNone/>
            </a:pPr>
            <a:r>
              <a:rPr lang="en-US" sz="2400" b="1" dirty="0"/>
              <a:t>	</a:t>
            </a:r>
            <a:r>
              <a:rPr lang="en-US" sz="2400" b="1" dirty="0" smtClean="0">
                <a:solidFill>
                  <a:srgbClr val="FF0000"/>
                </a:solidFill>
              </a:rPr>
              <a:t>	i.e. RL rotation = (Combination) of LL rotation + RR rotation</a:t>
            </a:r>
            <a:endParaRPr lang="en-US" sz="2400" b="1" dirty="0">
              <a:solidFill>
                <a:srgbClr val="FF0000"/>
              </a:solidFill>
            </a:endParaRPr>
          </a:p>
        </p:txBody>
      </p:sp>
      <p:sp>
        <p:nvSpPr>
          <p:cNvPr id="4" name="Rectangle 3"/>
          <p:cNvSpPr/>
          <p:nvPr/>
        </p:nvSpPr>
        <p:spPr>
          <a:xfrm>
            <a:off x="1918952" y="3412901"/>
            <a:ext cx="9585660" cy="27174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18953" y="3412900"/>
            <a:ext cx="1764406" cy="2717444"/>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903774" y="3412900"/>
            <a:ext cx="1775810" cy="2717444"/>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5899998" y="3412900"/>
            <a:ext cx="1672779" cy="2717444"/>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7793191" y="3412900"/>
            <a:ext cx="1711417" cy="2717444"/>
          </a:xfrm>
          <a:prstGeom prst="rect">
            <a:avLst/>
          </a:prstGeom>
          <a:noFill/>
          <a:ln>
            <a:noFill/>
          </a:ln>
        </p:spPr>
      </p:pic>
      <p:pic>
        <p:nvPicPr>
          <p:cNvPr id="9" name="Picture 8"/>
          <p:cNvPicPr/>
          <p:nvPr/>
        </p:nvPicPr>
        <p:blipFill>
          <a:blip r:embed="rId6">
            <a:extLst>
              <a:ext uri="{28A0092B-C50C-407E-A947-70E740481C1C}">
                <a14:useLocalDpi xmlns:a14="http://schemas.microsoft.com/office/drawing/2010/main" val="0"/>
              </a:ext>
            </a:extLst>
          </a:blip>
          <a:srcRect/>
          <a:stretch>
            <a:fillRect/>
          </a:stretch>
        </p:blipFill>
        <p:spPr bwMode="auto">
          <a:xfrm>
            <a:off x="9707464" y="3412900"/>
            <a:ext cx="1797148" cy="2717444"/>
          </a:xfrm>
          <a:prstGeom prst="rect">
            <a:avLst/>
          </a:prstGeom>
          <a:noFill/>
          <a:ln>
            <a:noFill/>
          </a:ln>
        </p:spPr>
      </p:pic>
    </p:spTree>
    <p:extLst>
      <p:ext uri="{BB962C8B-B14F-4D97-AF65-F5344CB8AC3E}">
        <p14:creationId xmlns:p14="http://schemas.microsoft.com/office/powerpoint/2010/main" val="375864349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Effect transition="in" filter="fad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fill="hold"/>
                                        <p:tgtEl>
                                          <p:spTgt spid="9"/>
                                        </p:tgtEl>
                                        <p:attrNameLst>
                                          <p:attrName>ppt_w</p:attrName>
                                        </p:attrNameLst>
                                      </p:cBhvr>
                                      <p:tavLst>
                                        <p:tav tm="0">
                                          <p:val>
                                            <p:fltVal val="0"/>
                                          </p:val>
                                        </p:tav>
                                        <p:tav tm="100000">
                                          <p:val>
                                            <p:strVal val="#ppt_w"/>
                                          </p:val>
                                        </p:tav>
                                      </p:tavLst>
                                    </p:anim>
                                    <p:anim calcmode="lin" valueType="num">
                                      <p:cBhvr>
                                        <p:cTn id="60" dur="500" fill="hold"/>
                                        <p:tgtEl>
                                          <p:spTgt spid="9"/>
                                        </p:tgtEl>
                                        <p:attrNameLst>
                                          <p:attrName>ppt_h</p:attrName>
                                        </p:attrNameLst>
                                      </p:cBhvr>
                                      <p:tavLst>
                                        <p:tav tm="0">
                                          <p:val>
                                            <p:fltVal val="0"/>
                                          </p:val>
                                        </p:tav>
                                        <p:tav tm="100000">
                                          <p:val>
                                            <p:strVal val="#ppt_h"/>
                                          </p:val>
                                        </p:tav>
                                      </p:tavLst>
                                    </p:anim>
                                    <p:animEffect transition="in" filter="fade">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3" y="624110"/>
            <a:ext cx="9701570" cy="959991"/>
          </a:xfrm>
        </p:spPr>
        <p:txBody>
          <a:bodyPr>
            <a:normAutofit/>
          </a:bodyPr>
          <a:lstStyle/>
          <a:p>
            <a:pPr algn="ctr"/>
            <a:r>
              <a:rPr lang="en-US" sz="5400" b="1" dirty="0" smtClean="0"/>
              <a:t>Why learn AVL Tree?</a:t>
            </a:r>
            <a:endParaRPr lang="en-US" sz="5400" b="1" dirty="0"/>
          </a:p>
        </p:txBody>
      </p:sp>
      <p:sp>
        <p:nvSpPr>
          <p:cNvPr id="3" name="Content Placeholder 2"/>
          <p:cNvSpPr>
            <a:spLocks noGrp="1"/>
          </p:cNvSpPr>
          <p:nvPr>
            <p:ph idx="1"/>
          </p:nvPr>
        </p:nvSpPr>
        <p:spPr>
          <a:xfrm>
            <a:off x="1803042" y="1584101"/>
            <a:ext cx="9701570" cy="4893972"/>
          </a:xfrm>
        </p:spPr>
        <p:txBody>
          <a:bodyPr>
            <a:noAutofit/>
          </a:bodyPr>
          <a:lstStyle/>
          <a:p>
            <a:pPr algn="just">
              <a:buFont typeface="Wingdings" panose="05000000000000000000" pitchFamily="2" charset="2"/>
              <a:buChar char="v"/>
            </a:pPr>
            <a:r>
              <a:rPr lang="en-US" sz="4000" b="1" dirty="0" smtClean="0"/>
              <a:t>Because it is mostly used for in memory sorts of sets and dictionaries</a:t>
            </a:r>
          </a:p>
          <a:p>
            <a:pPr algn="just">
              <a:buFont typeface="Wingdings" panose="05000000000000000000" pitchFamily="2" charset="2"/>
              <a:buChar char="v"/>
            </a:pPr>
            <a:r>
              <a:rPr lang="en-US" sz="4000" b="1" dirty="0" smtClean="0"/>
              <a:t>Because it is also used extensively in database applications</a:t>
            </a:r>
          </a:p>
          <a:p>
            <a:pPr algn="just">
              <a:buFont typeface="Wingdings" panose="05000000000000000000" pitchFamily="2" charset="2"/>
              <a:buChar char="v"/>
            </a:pPr>
            <a:r>
              <a:rPr lang="en-US" sz="4000" b="1" dirty="0" smtClean="0"/>
              <a:t>Because it is used in applications that required improved searching apart from the database application</a:t>
            </a:r>
            <a:endParaRPr lang="en-US" sz="4000" b="1" dirty="0"/>
          </a:p>
        </p:txBody>
      </p:sp>
    </p:spTree>
    <p:extLst>
      <p:ext uri="{BB962C8B-B14F-4D97-AF65-F5344CB8AC3E}">
        <p14:creationId xmlns:p14="http://schemas.microsoft.com/office/powerpoint/2010/main" val="337366019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347" y="624110"/>
            <a:ext cx="9521266" cy="895597"/>
          </a:xfrm>
        </p:spPr>
        <p:txBody>
          <a:bodyPr>
            <a:noAutofit/>
          </a:bodyPr>
          <a:lstStyle/>
          <a:p>
            <a:pPr algn="ctr"/>
            <a:r>
              <a:rPr lang="en-US" sz="4400" b="1" dirty="0" smtClean="0"/>
              <a:t>AVL Tree Common operations</a:t>
            </a:r>
            <a:endParaRPr lang="en-US" sz="4400" b="1" dirty="0"/>
          </a:p>
        </p:txBody>
      </p:sp>
      <p:sp>
        <p:nvSpPr>
          <p:cNvPr id="3" name="Content Placeholder 2"/>
          <p:cNvSpPr>
            <a:spLocks noGrp="1"/>
          </p:cNvSpPr>
          <p:nvPr>
            <p:ph idx="1"/>
          </p:nvPr>
        </p:nvSpPr>
        <p:spPr>
          <a:xfrm>
            <a:off x="1983347" y="1674254"/>
            <a:ext cx="9521265" cy="4790940"/>
          </a:xfrm>
        </p:spPr>
        <p:txBody>
          <a:bodyPr>
            <a:normAutofit fontScale="92500" lnSpcReduction="10000"/>
          </a:bodyPr>
          <a:lstStyle/>
          <a:p>
            <a:pPr marL="0" indent="0" algn="ctr">
              <a:buNone/>
            </a:pPr>
            <a:r>
              <a:rPr lang="en-US" sz="4000" b="1" dirty="0" smtClean="0"/>
              <a:t>The following are common operations in AVL tree:</a:t>
            </a:r>
          </a:p>
          <a:p>
            <a:pPr marL="514350" indent="-514350" algn="ctr">
              <a:buAutoNum type="arabicPeriod"/>
            </a:pPr>
            <a:r>
              <a:rPr lang="en-US" sz="4800" b="1" dirty="0" smtClean="0"/>
              <a:t>Create</a:t>
            </a:r>
          </a:p>
          <a:p>
            <a:pPr marL="514350" indent="-514350" algn="ctr">
              <a:buAutoNum type="arabicPeriod"/>
            </a:pPr>
            <a:r>
              <a:rPr lang="en-US" sz="4800" b="1" dirty="0" smtClean="0"/>
              <a:t>Traverse</a:t>
            </a:r>
          </a:p>
          <a:p>
            <a:pPr marL="514350" indent="-514350" algn="ctr">
              <a:buAutoNum type="arabicPeriod"/>
            </a:pPr>
            <a:r>
              <a:rPr lang="en-US" sz="4800" b="1" dirty="0" smtClean="0"/>
              <a:t>Search</a:t>
            </a:r>
          </a:p>
          <a:p>
            <a:pPr marL="514350" indent="-514350" algn="ctr">
              <a:buAutoNum type="arabicPeriod"/>
            </a:pPr>
            <a:r>
              <a:rPr lang="en-US" sz="4800" b="1" dirty="0" smtClean="0"/>
              <a:t>Inserting </a:t>
            </a:r>
          </a:p>
          <a:p>
            <a:pPr marL="514350" indent="-514350" algn="ctr">
              <a:buAutoNum type="arabicPeriod"/>
            </a:pPr>
            <a:r>
              <a:rPr lang="en-US" sz="4800" b="1" dirty="0" smtClean="0"/>
              <a:t>Deleting</a:t>
            </a:r>
            <a:endParaRPr lang="en-US" sz="4800" b="1" dirty="0"/>
          </a:p>
        </p:txBody>
      </p:sp>
    </p:spTree>
    <p:extLst>
      <p:ext uri="{BB962C8B-B14F-4D97-AF65-F5344CB8AC3E}">
        <p14:creationId xmlns:p14="http://schemas.microsoft.com/office/powerpoint/2010/main" val="73489289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668329"/>
          </a:xfrm>
        </p:spPr>
        <p:txBody>
          <a:bodyPr>
            <a:normAutofit fontScale="90000"/>
          </a:bodyPr>
          <a:lstStyle/>
          <a:p>
            <a:pPr algn="ctr"/>
            <a:r>
              <a:rPr lang="en-US" sz="4400" b="1" dirty="0" smtClean="0"/>
              <a:t>1. </a:t>
            </a:r>
            <a:r>
              <a:rPr lang="en-US" sz="5300" b="1" dirty="0" smtClean="0"/>
              <a:t>Create AVL tree </a:t>
            </a:r>
            <a:br>
              <a:rPr lang="en-US" sz="5300" b="1" dirty="0" smtClean="0"/>
            </a:br>
            <a:r>
              <a:rPr lang="en-US" sz="5300" b="1" dirty="0"/>
              <a:t>(</a:t>
            </a:r>
            <a:r>
              <a:rPr lang="en-US" sz="5300" b="1" dirty="0" smtClean="0"/>
              <a:t>with node values: </a:t>
            </a:r>
            <a:r>
              <a:rPr lang="en-US" sz="4400" b="1" dirty="0" smtClean="0"/>
              <a:t>1,2,3,4,8,7,6)</a:t>
            </a:r>
            <a:endParaRPr lang="en-US" sz="3100" b="1" dirty="0"/>
          </a:p>
        </p:txBody>
      </p:sp>
      <p:sp>
        <p:nvSpPr>
          <p:cNvPr id="3" name="Content Placeholder 2"/>
          <p:cNvSpPr>
            <a:spLocks noGrp="1"/>
          </p:cNvSpPr>
          <p:nvPr>
            <p:ph idx="1"/>
          </p:nvPr>
        </p:nvSpPr>
        <p:spPr>
          <a:xfrm>
            <a:off x="2589212" y="2395470"/>
            <a:ext cx="8915400" cy="4095482"/>
          </a:xfrm>
        </p:spPr>
        <p:txBody>
          <a:bodyPr>
            <a:normAutofit/>
          </a:bodyPr>
          <a:lstStyle/>
          <a:p>
            <a:pPr marL="0" indent="0" algn="ctr">
              <a:buNone/>
            </a:pPr>
            <a:endParaRPr lang="en-US" sz="3200" b="1" dirty="0" smtClean="0"/>
          </a:p>
        </p:txBody>
      </p:sp>
      <p:sp>
        <p:nvSpPr>
          <p:cNvPr id="4" name="Rectangle 3"/>
          <p:cNvSpPr/>
          <p:nvPr/>
        </p:nvSpPr>
        <p:spPr>
          <a:xfrm>
            <a:off x="2592925" y="4018209"/>
            <a:ext cx="8911687" cy="2472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89212" y="4018208"/>
            <a:ext cx="1905000" cy="2472744"/>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645651" y="4018208"/>
            <a:ext cx="2076450" cy="2472744"/>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873540" y="4018208"/>
            <a:ext cx="2095500" cy="2472744"/>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9120478" y="4018207"/>
            <a:ext cx="2401261" cy="2552700"/>
          </a:xfrm>
          <a:prstGeom prst="rect">
            <a:avLst/>
          </a:prstGeom>
          <a:noFill/>
          <a:ln>
            <a:noFill/>
          </a:ln>
        </p:spPr>
      </p:pic>
      <p:sp>
        <p:nvSpPr>
          <p:cNvPr id="9" name="Rounded Rectangle 8"/>
          <p:cNvSpPr/>
          <p:nvPr/>
        </p:nvSpPr>
        <p:spPr>
          <a:xfrm>
            <a:off x="2589212" y="2395470"/>
            <a:ext cx="1905000" cy="1519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Step 1:</a:t>
            </a:r>
          </a:p>
          <a:p>
            <a:pPr algn="ctr"/>
            <a:r>
              <a:rPr lang="en-US" sz="2000" b="1" dirty="0" smtClean="0"/>
              <a:t>Write 1 as root and balance</a:t>
            </a:r>
            <a:endParaRPr lang="en-US" sz="2000" b="1" dirty="0"/>
          </a:p>
        </p:txBody>
      </p:sp>
      <p:sp>
        <p:nvSpPr>
          <p:cNvPr id="10" name="Rounded Rectangle 9"/>
          <p:cNvSpPr/>
          <p:nvPr/>
        </p:nvSpPr>
        <p:spPr>
          <a:xfrm>
            <a:off x="4577981" y="2419619"/>
            <a:ext cx="2144120" cy="1519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Step 2:</a:t>
            </a:r>
          </a:p>
          <a:p>
            <a:pPr algn="ctr"/>
            <a:r>
              <a:rPr lang="en-US" sz="2000" b="1" dirty="0" smtClean="0"/>
              <a:t>Write 2 in right side of 1 and balance</a:t>
            </a:r>
          </a:p>
          <a:p>
            <a:pPr algn="ctr"/>
            <a:r>
              <a:rPr lang="en-US" sz="2000" b="1" dirty="0" smtClean="0"/>
              <a:t>(2&gt;root)</a:t>
            </a:r>
            <a:endParaRPr lang="en-US" sz="2000" b="1" dirty="0"/>
          </a:p>
        </p:txBody>
      </p:sp>
      <p:sp>
        <p:nvSpPr>
          <p:cNvPr id="11" name="Rounded Rectangle 10"/>
          <p:cNvSpPr/>
          <p:nvPr/>
        </p:nvSpPr>
        <p:spPr>
          <a:xfrm>
            <a:off x="6873540" y="2419619"/>
            <a:ext cx="2095500" cy="1519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Step 3:</a:t>
            </a:r>
          </a:p>
          <a:p>
            <a:pPr algn="ctr"/>
            <a:r>
              <a:rPr lang="en-US" b="1" dirty="0" smtClean="0"/>
              <a:t>Write 3 in right side of 2 and balance</a:t>
            </a:r>
          </a:p>
          <a:p>
            <a:pPr algn="ctr"/>
            <a:r>
              <a:rPr lang="en-US" b="1" dirty="0" smtClean="0"/>
              <a:t>(3&gt;root &amp;&amp; 3&gt;2)</a:t>
            </a:r>
            <a:endParaRPr lang="en-US" b="1" dirty="0"/>
          </a:p>
        </p:txBody>
      </p:sp>
      <p:sp>
        <p:nvSpPr>
          <p:cNvPr id="12" name="Rounded Rectangle 11"/>
          <p:cNvSpPr/>
          <p:nvPr/>
        </p:nvSpPr>
        <p:spPr>
          <a:xfrm>
            <a:off x="9120478" y="2446984"/>
            <a:ext cx="2384134" cy="1519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Step 4:</a:t>
            </a:r>
          </a:p>
          <a:p>
            <a:pPr algn="ctr"/>
            <a:r>
              <a:rPr lang="en-US" sz="2000" b="1" dirty="0" smtClean="0"/>
              <a:t>Write 4 in right side of 3 and balance</a:t>
            </a:r>
          </a:p>
          <a:p>
            <a:pPr algn="ctr"/>
            <a:r>
              <a:rPr lang="en-US" sz="2000" b="1" dirty="0" smtClean="0"/>
              <a:t>(4&gt;root &amp;&amp; 4&gt;3)</a:t>
            </a:r>
            <a:endParaRPr lang="en-US" sz="2000" b="1" dirty="0"/>
          </a:p>
        </p:txBody>
      </p:sp>
    </p:spTree>
    <p:extLst>
      <p:ext uri="{BB962C8B-B14F-4D97-AF65-F5344CB8AC3E}">
        <p14:creationId xmlns:p14="http://schemas.microsoft.com/office/powerpoint/2010/main" val="87601668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nodePh="1">
                                  <p:stCondLst>
                                    <p:cond delay="0"/>
                                  </p:stCondLst>
                                  <p:endCondLst>
                                    <p:cond evt="begin" delay="0">
                                      <p:tn val="13"/>
                                    </p:cond>
                                  </p:end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p:cTn id="60" dur="500" fill="hold"/>
                                        <p:tgtEl>
                                          <p:spTgt spid="7"/>
                                        </p:tgtEl>
                                        <p:attrNameLst>
                                          <p:attrName>ppt_w</p:attrName>
                                        </p:attrNameLst>
                                      </p:cBhvr>
                                      <p:tavLst>
                                        <p:tav tm="0">
                                          <p:val>
                                            <p:fltVal val="0"/>
                                          </p:val>
                                        </p:tav>
                                        <p:tav tm="100000">
                                          <p:val>
                                            <p:strVal val="#ppt_w"/>
                                          </p:val>
                                        </p:tav>
                                      </p:tavLst>
                                    </p:anim>
                                    <p:anim calcmode="lin" valueType="num">
                                      <p:cBhvr>
                                        <p:cTn id="61" dur="500" fill="hold"/>
                                        <p:tgtEl>
                                          <p:spTgt spid="7"/>
                                        </p:tgtEl>
                                        <p:attrNameLst>
                                          <p:attrName>ppt_h</p:attrName>
                                        </p:attrNameLst>
                                      </p:cBhvr>
                                      <p:tavLst>
                                        <p:tav tm="0">
                                          <p:val>
                                            <p:fltVal val="0"/>
                                          </p:val>
                                        </p:tav>
                                        <p:tav tm="100000">
                                          <p:val>
                                            <p:strVal val="#ppt_h"/>
                                          </p:val>
                                        </p:tav>
                                      </p:tavLst>
                                    </p:anim>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ppt_w</p:attrName>
                                        </p:attrNameLst>
                                      </p:cBhvr>
                                      <p:tavLst>
                                        <p:tav tm="0">
                                          <p:val>
                                            <p:fltVal val="0"/>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animEffect transition="in" filter="fade">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p:cTn id="74" dur="500" fill="hold"/>
                                        <p:tgtEl>
                                          <p:spTgt spid="8"/>
                                        </p:tgtEl>
                                        <p:attrNameLst>
                                          <p:attrName>ppt_w</p:attrName>
                                        </p:attrNameLst>
                                      </p:cBhvr>
                                      <p:tavLst>
                                        <p:tav tm="0">
                                          <p:val>
                                            <p:fltVal val="0"/>
                                          </p:val>
                                        </p:tav>
                                        <p:tav tm="100000">
                                          <p:val>
                                            <p:strVal val="#ppt_w"/>
                                          </p:val>
                                        </p:tav>
                                      </p:tavLst>
                                    </p:anim>
                                    <p:anim calcmode="lin" valueType="num">
                                      <p:cBhvr>
                                        <p:cTn id="75" dur="500" fill="hold"/>
                                        <p:tgtEl>
                                          <p:spTgt spid="8"/>
                                        </p:tgtEl>
                                        <p:attrNameLst>
                                          <p:attrName>ppt_h</p:attrName>
                                        </p:attrNameLst>
                                      </p:cBhvr>
                                      <p:tavLst>
                                        <p:tav tm="0">
                                          <p:val>
                                            <p:fltVal val="0"/>
                                          </p:val>
                                        </p:tav>
                                        <p:tav tm="100000">
                                          <p:val>
                                            <p:strVal val="#ppt_h"/>
                                          </p:val>
                                        </p:tav>
                                      </p:tavLst>
                                    </p:anim>
                                    <p:animEffect transition="in" filter="fade">
                                      <p:cBhvr>
                                        <p:cTn id="7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668329"/>
          </a:xfrm>
        </p:spPr>
        <p:txBody>
          <a:bodyPr>
            <a:normAutofit fontScale="90000"/>
          </a:bodyPr>
          <a:lstStyle/>
          <a:p>
            <a:pPr algn="ctr"/>
            <a:r>
              <a:rPr lang="en-US" sz="4400" b="1" dirty="0" smtClean="0"/>
              <a:t>1. </a:t>
            </a:r>
            <a:r>
              <a:rPr lang="en-US" sz="5300" b="1" dirty="0" smtClean="0"/>
              <a:t>Create AVL tree…</a:t>
            </a:r>
            <a:br>
              <a:rPr lang="en-US" sz="5300" b="1" dirty="0" smtClean="0"/>
            </a:br>
            <a:r>
              <a:rPr lang="en-US" sz="5300" b="1" dirty="0"/>
              <a:t>(</a:t>
            </a:r>
            <a:r>
              <a:rPr lang="en-US" sz="5300" b="1" dirty="0" smtClean="0"/>
              <a:t>with node values: </a:t>
            </a:r>
            <a:r>
              <a:rPr lang="en-US" sz="4400" b="1" dirty="0" smtClean="0"/>
              <a:t>1,2,3,4,8,7,6)</a:t>
            </a:r>
            <a:endParaRPr lang="en-US" sz="3100" b="1" dirty="0"/>
          </a:p>
        </p:txBody>
      </p:sp>
      <p:sp>
        <p:nvSpPr>
          <p:cNvPr id="3" name="Content Placeholder 2"/>
          <p:cNvSpPr>
            <a:spLocks noGrp="1"/>
          </p:cNvSpPr>
          <p:nvPr>
            <p:ph idx="1"/>
          </p:nvPr>
        </p:nvSpPr>
        <p:spPr>
          <a:xfrm>
            <a:off x="2589212" y="2395470"/>
            <a:ext cx="8915400" cy="4095482"/>
          </a:xfrm>
        </p:spPr>
        <p:txBody>
          <a:bodyPr>
            <a:normAutofit/>
          </a:bodyPr>
          <a:lstStyle/>
          <a:p>
            <a:pPr marL="0" indent="0" algn="ctr">
              <a:buNone/>
            </a:pPr>
            <a:endParaRPr lang="en-US" sz="3200" b="1" dirty="0" smtClean="0"/>
          </a:p>
        </p:txBody>
      </p:sp>
      <p:sp>
        <p:nvSpPr>
          <p:cNvPr id="4" name="Rectangle 3"/>
          <p:cNvSpPr/>
          <p:nvPr/>
        </p:nvSpPr>
        <p:spPr>
          <a:xfrm>
            <a:off x="2592925" y="4018209"/>
            <a:ext cx="8911687" cy="2472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89211" y="2395470"/>
            <a:ext cx="2768399" cy="1519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Step 5:</a:t>
            </a:r>
          </a:p>
          <a:p>
            <a:pPr algn="ctr"/>
            <a:r>
              <a:rPr lang="en-US" sz="2000" b="1" dirty="0" smtClean="0"/>
              <a:t>Write 8 to the right of 4 and balance</a:t>
            </a:r>
          </a:p>
          <a:p>
            <a:pPr algn="ctr"/>
            <a:r>
              <a:rPr lang="en-US" sz="2000" b="1" dirty="0" smtClean="0"/>
              <a:t>(8&gt;root &amp;&amp; 8&gt;4)</a:t>
            </a:r>
            <a:endParaRPr lang="en-US" sz="2000" b="1" dirty="0"/>
          </a:p>
        </p:txBody>
      </p:sp>
      <p:sp>
        <p:nvSpPr>
          <p:cNvPr id="10" name="Rounded Rectangle 9"/>
          <p:cNvSpPr/>
          <p:nvPr/>
        </p:nvSpPr>
        <p:spPr>
          <a:xfrm>
            <a:off x="5647607" y="2395469"/>
            <a:ext cx="2685023" cy="1519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Step 6:</a:t>
            </a:r>
          </a:p>
          <a:p>
            <a:pPr algn="ctr"/>
            <a:r>
              <a:rPr lang="en-US" sz="2000" b="1" dirty="0" smtClean="0"/>
              <a:t>Write 7 to left of 8 and balance</a:t>
            </a:r>
          </a:p>
          <a:p>
            <a:pPr algn="ctr"/>
            <a:r>
              <a:rPr lang="en-US" sz="2000" b="1" dirty="0" smtClean="0"/>
              <a:t>(7&gt;root &amp;&amp; 7&lt;8)</a:t>
            </a:r>
            <a:endParaRPr lang="en-US" sz="2000" b="1" dirty="0"/>
          </a:p>
        </p:txBody>
      </p:sp>
      <p:sp>
        <p:nvSpPr>
          <p:cNvPr id="12" name="Rounded Rectangle 11"/>
          <p:cNvSpPr/>
          <p:nvPr/>
        </p:nvSpPr>
        <p:spPr>
          <a:xfrm>
            <a:off x="8622627" y="2446984"/>
            <a:ext cx="2881985" cy="1519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Step 7:</a:t>
            </a:r>
          </a:p>
          <a:p>
            <a:pPr algn="ctr"/>
            <a:r>
              <a:rPr lang="en-US" sz="2000" b="1" dirty="0" smtClean="0"/>
              <a:t>Write 6 to the left of 7 and balance</a:t>
            </a:r>
          </a:p>
          <a:p>
            <a:pPr algn="ctr"/>
            <a:r>
              <a:rPr lang="en-US" sz="2000" b="1" dirty="0" smtClean="0"/>
              <a:t>(6&gt;root &amp;&amp; 6&lt;7)</a:t>
            </a:r>
            <a:endParaRPr lang="en-US" sz="2000" b="1" dirty="0"/>
          </a:p>
        </p:txBody>
      </p:sp>
      <p:pic>
        <p:nvPicPr>
          <p:cNvPr id="13" name="Picture 12"/>
          <p:cNvPicPr/>
          <p:nvPr/>
        </p:nvPicPr>
        <p:blipFill>
          <a:blip r:embed="rId2">
            <a:extLst>
              <a:ext uri="{28A0092B-C50C-407E-A947-70E740481C1C}">
                <a14:useLocalDpi xmlns:a14="http://schemas.microsoft.com/office/drawing/2010/main" val="0"/>
              </a:ext>
            </a:extLst>
          </a:blip>
          <a:srcRect/>
          <a:stretch>
            <a:fillRect/>
          </a:stretch>
        </p:blipFill>
        <p:spPr bwMode="auto">
          <a:xfrm>
            <a:off x="2589212" y="3990845"/>
            <a:ext cx="2961582" cy="2500108"/>
          </a:xfrm>
          <a:prstGeom prst="rect">
            <a:avLst/>
          </a:prstGeom>
          <a:noFill/>
          <a:ln>
            <a:noFill/>
          </a:ln>
        </p:spPr>
      </p:pic>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5647608" y="4018209"/>
            <a:ext cx="2685023" cy="2468718"/>
          </a:xfrm>
          <a:prstGeom prst="rect">
            <a:avLst/>
          </a:prstGeom>
          <a:noFill/>
          <a:ln>
            <a:noFill/>
          </a:ln>
        </p:spPr>
      </p:pic>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8429444" y="4014184"/>
            <a:ext cx="3075167" cy="2466571"/>
          </a:xfrm>
          <a:prstGeom prst="rect">
            <a:avLst/>
          </a:prstGeom>
          <a:noFill/>
          <a:ln>
            <a:noFill/>
          </a:ln>
        </p:spPr>
      </p:pic>
    </p:spTree>
    <p:extLst>
      <p:ext uri="{BB962C8B-B14F-4D97-AF65-F5344CB8AC3E}">
        <p14:creationId xmlns:p14="http://schemas.microsoft.com/office/powerpoint/2010/main" val="12638350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9"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960"/>
          </a:xfrm>
        </p:spPr>
        <p:txBody>
          <a:bodyPr>
            <a:normAutofit fontScale="90000"/>
          </a:bodyPr>
          <a:lstStyle/>
          <a:p>
            <a:r>
              <a:rPr lang="en-US" sz="4400" b="1" dirty="0"/>
              <a:t>2</a:t>
            </a:r>
            <a:r>
              <a:rPr lang="en-US" sz="4400" b="1" dirty="0" smtClean="0"/>
              <a:t>. </a:t>
            </a:r>
            <a:r>
              <a:rPr lang="en-US" sz="5400" b="1" dirty="0" smtClean="0"/>
              <a:t>Traverse AVL tree</a:t>
            </a:r>
            <a:endParaRPr lang="en-US" sz="4400" b="1" dirty="0"/>
          </a:p>
        </p:txBody>
      </p:sp>
      <p:sp>
        <p:nvSpPr>
          <p:cNvPr id="3" name="Content Placeholder 2"/>
          <p:cNvSpPr>
            <a:spLocks noGrp="1"/>
          </p:cNvSpPr>
          <p:nvPr>
            <p:ph idx="1"/>
          </p:nvPr>
        </p:nvSpPr>
        <p:spPr>
          <a:xfrm>
            <a:off x="2589212" y="1700011"/>
            <a:ext cx="8915400" cy="4610637"/>
          </a:xfrm>
        </p:spPr>
        <p:txBody>
          <a:bodyPr>
            <a:normAutofit/>
          </a:bodyPr>
          <a:lstStyle/>
          <a:p>
            <a:pPr marL="0" indent="0" algn="just">
              <a:buNone/>
            </a:pPr>
            <a:r>
              <a:rPr lang="en-US" sz="3200" b="1" dirty="0" smtClean="0"/>
              <a:t>Traverse is a process to visit all the nodes of a tree and may print their values too</a:t>
            </a:r>
          </a:p>
          <a:p>
            <a:pPr marL="0" indent="0">
              <a:buNone/>
            </a:pPr>
            <a:endParaRPr lang="en-US" sz="3200" b="1" dirty="0"/>
          </a:p>
          <a:p>
            <a:pPr marL="0" indent="0" algn="ctr">
              <a:buNone/>
            </a:pPr>
            <a:r>
              <a:rPr lang="en-US" sz="4000" b="1" dirty="0" smtClean="0">
                <a:solidFill>
                  <a:srgbClr val="FF0000"/>
                </a:solidFill>
              </a:rPr>
              <a:t>Ways of traversal</a:t>
            </a:r>
          </a:p>
          <a:p>
            <a:pPr marL="0" indent="0" algn="ctr">
              <a:buNone/>
            </a:pPr>
            <a:r>
              <a:rPr lang="en-US" sz="3200" b="1" dirty="0" smtClean="0"/>
              <a:t>a) In-order traversal</a:t>
            </a:r>
          </a:p>
          <a:p>
            <a:pPr marL="0" indent="0" algn="ctr">
              <a:buNone/>
            </a:pPr>
            <a:r>
              <a:rPr lang="en-US" sz="3200" b="1" dirty="0" smtClean="0"/>
              <a:t>b) Pre-order traversal</a:t>
            </a:r>
          </a:p>
          <a:p>
            <a:pPr marL="0" indent="0" algn="ctr">
              <a:buNone/>
            </a:pPr>
            <a:r>
              <a:rPr lang="en-US" sz="3200" b="1" dirty="0" smtClean="0"/>
              <a:t>c) Post-order traversal</a:t>
            </a:r>
          </a:p>
        </p:txBody>
      </p:sp>
    </p:spTree>
    <p:extLst>
      <p:ext uri="{BB962C8B-B14F-4D97-AF65-F5344CB8AC3E}">
        <p14:creationId xmlns:p14="http://schemas.microsoft.com/office/powerpoint/2010/main" val="207077362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arn(inVertic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635737"/>
          </a:xfrm>
        </p:spPr>
        <p:txBody>
          <a:bodyPr>
            <a:noAutofit/>
          </a:bodyPr>
          <a:lstStyle/>
          <a:p>
            <a:pPr algn="ctr"/>
            <a:r>
              <a:rPr lang="en-US" sz="2800" b="1" dirty="0"/>
              <a:t>In-order traversal</a:t>
            </a:r>
            <a:endParaRPr lang="en-US" sz="2800" dirty="0"/>
          </a:p>
        </p:txBody>
      </p:sp>
      <p:sp>
        <p:nvSpPr>
          <p:cNvPr id="4" name="Text Placeholder 3"/>
          <p:cNvSpPr>
            <a:spLocks noGrp="1"/>
          </p:cNvSpPr>
          <p:nvPr>
            <p:ph type="body" sz="half" idx="2"/>
          </p:nvPr>
        </p:nvSpPr>
        <p:spPr>
          <a:xfrm>
            <a:off x="2589212" y="1184856"/>
            <a:ext cx="3505199" cy="4676193"/>
          </a:xfrm>
        </p:spPr>
        <p:txBody>
          <a:bodyPr>
            <a:noAutofit/>
          </a:bodyPr>
          <a:lstStyle/>
          <a:p>
            <a:pPr algn="just"/>
            <a:r>
              <a:rPr lang="en-US" sz="2400" b="1" dirty="0" smtClean="0"/>
              <a:t>In this method, the left sub-tree is visited first, then the root and later the right sub-tree</a:t>
            </a:r>
          </a:p>
          <a:p>
            <a:pPr algn="just"/>
            <a:endParaRPr lang="en-US" sz="2400" b="1" dirty="0"/>
          </a:p>
          <a:p>
            <a:pPr algn="just"/>
            <a:r>
              <a:rPr lang="en-US" sz="2400" b="1" dirty="0" smtClean="0"/>
              <a:t>The output of in-order traversal of the tree will be;</a:t>
            </a:r>
          </a:p>
          <a:p>
            <a:pPr algn="just"/>
            <a:r>
              <a:rPr lang="en-US" sz="2400" b="1" dirty="0" smtClean="0"/>
              <a:t>D – B – E – A – F – C – G </a:t>
            </a:r>
            <a:endParaRPr lang="en-US" sz="2400" b="1"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746976"/>
            <a:ext cx="5181600" cy="48939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9678841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p:cTn id="2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 calcmode="lin" valueType="num">
                                      <p:cBhvr>
                                        <p:cTn id="3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635737"/>
          </a:xfrm>
        </p:spPr>
        <p:txBody>
          <a:bodyPr>
            <a:noAutofit/>
          </a:bodyPr>
          <a:lstStyle/>
          <a:p>
            <a:pPr algn="ctr"/>
            <a:r>
              <a:rPr lang="en-US" sz="2800" b="1" dirty="0" smtClean="0"/>
              <a:t>Pre-order </a:t>
            </a:r>
            <a:r>
              <a:rPr lang="en-US" sz="2800" b="1" dirty="0"/>
              <a:t>traversal</a:t>
            </a:r>
            <a:endParaRPr lang="en-US" sz="2800" dirty="0"/>
          </a:p>
        </p:txBody>
      </p:sp>
      <p:sp>
        <p:nvSpPr>
          <p:cNvPr id="4" name="Text Placeholder 3"/>
          <p:cNvSpPr>
            <a:spLocks noGrp="1"/>
          </p:cNvSpPr>
          <p:nvPr>
            <p:ph type="body" sz="half" idx="2"/>
          </p:nvPr>
        </p:nvSpPr>
        <p:spPr>
          <a:xfrm>
            <a:off x="2589212" y="1184856"/>
            <a:ext cx="3733801" cy="4676193"/>
          </a:xfrm>
        </p:spPr>
        <p:txBody>
          <a:bodyPr>
            <a:noAutofit/>
          </a:bodyPr>
          <a:lstStyle/>
          <a:p>
            <a:pPr algn="just"/>
            <a:r>
              <a:rPr lang="en-US" sz="2400" b="1" dirty="0" smtClean="0"/>
              <a:t>In this traverse method, the root node is visited first, then the left sub-tree and finally the right sub-tree</a:t>
            </a:r>
          </a:p>
          <a:p>
            <a:pPr algn="just"/>
            <a:endParaRPr lang="en-US" sz="2400" b="1" dirty="0"/>
          </a:p>
          <a:p>
            <a:pPr algn="just"/>
            <a:r>
              <a:rPr lang="en-US" sz="2400" b="1" dirty="0" smtClean="0"/>
              <a:t>The output of pre-order traversal of the tree will be;</a:t>
            </a:r>
          </a:p>
          <a:p>
            <a:pPr algn="just"/>
            <a:r>
              <a:rPr lang="en-US" sz="2400" b="1" dirty="0"/>
              <a:t>A</a:t>
            </a:r>
            <a:r>
              <a:rPr lang="en-US" sz="2400" b="1" dirty="0" smtClean="0"/>
              <a:t> – B – D – E – C – F – G </a:t>
            </a:r>
            <a:endParaRPr lang="en-US" sz="2400" b="1"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2106" y="763956"/>
            <a:ext cx="5181600" cy="473248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8177942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p:cTn id="2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 calcmode="lin" valueType="num">
                                      <p:cBhvr>
                                        <p:cTn id="3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618405" cy="635737"/>
          </a:xfrm>
        </p:spPr>
        <p:txBody>
          <a:bodyPr>
            <a:noAutofit/>
          </a:bodyPr>
          <a:lstStyle/>
          <a:p>
            <a:pPr algn="ctr"/>
            <a:r>
              <a:rPr lang="en-US" sz="2800" b="1" dirty="0" smtClean="0"/>
              <a:t>Post-order </a:t>
            </a:r>
            <a:r>
              <a:rPr lang="en-US" sz="2800" b="1" dirty="0"/>
              <a:t>traversal</a:t>
            </a:r>
            <a:endParaRPr lang="en-US" sz="2800" dirty="0"/>
          </a:p>
        </p:txBody>
      </p:sp>
      <p:sp>
        <p:nvSpPr>
          <p:cNvPr id="4" name="Text Placeholder 3"/>
          <p:cNvSpPr>
            <a:spLocks noGrp="1"/>
          </p:cNvSpPr>
          <p:nvPr>
            <p:ph type="body" sz="half" idx="2"/>
          </p:nvPr>
        </p:nvSpPr>
        <p:spPr>
          <a:xfrm>
            <a:off x="2589212" y="1184856"/>
            <a:ext cx="3733801" cy="4676193"/>
          </a:xfrm>
        </p:spPr>
        <p:txBody>
          <a:bodyPr>
            <a:noAutofit/>
          </a:bodyPr>
          <a:lstStyle/>
          <a:p>
            <a:pPr algn="just"/>
            <a:r>
              <a:rPr lang="en-US" sz="2400" b="1" dirty="0" smtClean="0"/>
              <a:t>In this traverse method, first we traverse the left sub-tree, then right sub-tree and finally root node</a:t>
            </a:r>
          </a:p>
          <a:p>
            <a:pPr algn="just"/>
            <a:endParaRPr lang="en-US" sz="2400" b="1" dirty="0"/>
          </a:p>
          <a:p>
            <a:pPr algn="just"/>
            <a:r>
              <a:rPr lang="en-US" sz="2400" b="1" dirty="0" smtClean="0"/>
              <a:t>The output of post-order traversal of the tree will be;</a:t>
            </a:r>
          </a:p>
          <a:p>
            <a:pPr algn="just"/>
            <a:r>
              <a:rPr lang="en-US" sz="2400" b="1" dirty="0" smtClean="0"/>
              <a:t>D – E – B – F – G – C – A </a:t>
            </a:r>
            <a:endParaRPr lang="en-US" sz="2400" b="1"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1802" y="763956"/>
            <a:ext cx="5181600" cy="478301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5804364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p:cTn id="2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 calcmode="lin" valueType="num">
                                      <p:cBhvr>
                                        <p:cTn id="3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4406" y="837127"/>
            <a:ext cx="9208394" cy="5139869"/>
          </a:xfrm>
          <a:prstGeom prst="rect">
            <a:avLst/>
          </a:prstGeom>
          <a:noFill/>
        </p:spPr>
        <p:txBody>
          <a:bodyPr wrap="square" rtlCol="0">
            <a:spAutoFit/>
          </a:bodyPr>
          <a:lstStyle/>
          <a:p>
            <a:pPr algn="ctr"/>
            <a:r>
              <a:rPr lang="en-US" sz="8800" b="1" dirty="0">
                <a:ln/>
                <a:solidFill>
                  <a:schemeClr val="accent2">
                    <a:lumMod val="75000"/>
                  </a:schemeClr>
                </a:solidFill>
                <a:cs typeface="Times New Roman" panose="02020603050405020304" pitchFamily="18" charset="0"/>
              </a:rPr>
              <a:t>GROUP </a:t>
            </a:r>
            <a:r>
              <a:rPr lang="en-US" sz="8800" b="1" dirty="0" smtClean="0">
                <a:ln/>
                <a:solidFill>
                  <a:schemeClr val="accent2">
                    <a:lumMod val="75000"/>
                  </a:schemeClr>
                </a:solidFill>
                <a:cs typeface="Times New Roman" panose="02020603050405020304" pitchFamily="18" charset="0"/>
              </a:rPr>
              <a:t>WORK</a:t>
            </a:r>
          </a:p>
          <a:p>
            <a:pPr algn="ctr"/>
            <a:r>
              <a:rPr lang="en-US" sz="8800" b="1" dirty="0" smtClean="0">
                <a:ln/>
                <a:solidFill>
                  <a:schemeClr val="accent2">
                    <a:lumMod val="75000"/>
                  </a:schemeClr>
                </a:solidFill>
                <a:cs typeface="Times New Roman" panose="02020603050405020304" pitchFamily="18" charset="0"/>
              </a:rPr>
              <a:t>PRESENTATION</a:t>
            </a:r>
          </a:p>
          <a:p>
            <a:pPr algn="ctr"/>
            <a:endParaRPr lang="en-US" sz="7200" b="1" dirty="0" smtClean="0">
              <a:ln/>
              <a:solidFill>
                <a:schemeClr val="accent2">
                  <a:lumMod val="75000"/>
                </a:schemeClr>
              </a:solidFill>
              <a:cs typeface="Times New Roman" panose="02020603050405020304" pitchFamily="18" charset="0"/>
            </a:endParaRPr>
          </a:p>
          <a:p>
            <a:pPr algn="ctr"/>
            <a:r>
              <a:rPr lang="en-US" sz="8000" b="1" dirty="0" smtClean="0">
                <a:ln/>
                <a:solidFill>
                  <a:schemeClr val="accent2">
                    <a:lumMod val="75000"/>
                  </a:schemeClr>
                </a:solidFill>
                <a:cs typeface="Times New Roman" panose="02020603050405020304" pitchFamily="18" charset="0"/>
              </a:rPr>
              <a:t>GROUP NO. 6</a:t>
            </a:r>
            <a:endParaRPr lang="en-US" sz="8000" b="1" dirty="0">
              <a:ln/>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224863472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437" y="624110"/>
            <a:ext cx="9637175" cy="856960"/>
          </a:xfrm>
        </p:spPr>
        <p:txBody>
          <a:bodyPr>
            <a:normAutofit fontScale="90000"/>
          </a:bodyPr>
          <a:lstStyle/>
          <a:p>
            <a:r>
              <a:rPr lang="en-US" sz="4400" b="1" dirty="0" smtClean="0"/>
              <a:t>3. Search node in AVL tree</a:t>
            </a:r>
            <a:r>
              <a:rPr lang="en-US" sz="5400" b="1" dirty="0" smtClean="0"/>
              <a:t> </a:t>
            </a:r>
            <a:endParaRPr lang="en-US" sz="4400" b="1" dirty="0"/>
          </a:p>
        </p:txBody>
      </p:sp>
      <p:sp>
        <p:nvSpPr>
          <p:cNvPr id="3" name="Content Placeholder 2"/>
          <p:cNvSpPr>
            <a:spLocks noGrp="1"/>
          </p:cNvSpPr>
          <p:nvPr>
            <p:ph idx="1"/>
          </p:nvPr>
        </p:nvSpPr>
        <p:spPr>
          <a:xfrm>
            <a:off x="1764406" y="1700011"/>
            <a:ext cx="9740206" cy="4803820"/>
          </a:xfrm>
        </p:spPr>
        <p:txBody>
          <a:bodyPr>
            <a:normAutofit lnSpcReduction="10000"/>
          </a:bodyPr>
          <a:lstStyle/>
          <a:p>
            <a:pPr marL="0" indent="0" algn="ctr">
              <a:buNone/>
            </a:pPr>
            <a:r>
              <a:rPr lang="en-US" sz="3600" b="1" dirty="0" smtClean="0"/>
              <a:t>To search an element in the AVL tree there are steps to follow</a:t>
            </a:r>
            <a:endParaRPr lang="en-US" sz="3600" b="1" dirty="0"/>
          </a:p>
          <a:p>
            <a:pPr marL="742950" indent="-742950">
              <a:buAutoNum type="arabicPeriod"/>
            </a:pPr>
            <a:r>
              <a:rPr lang="en-US" sz="3200" b="1" dirty="0" smtClean="0"/>
              <a:t>First read the element provided by the user say x</a:t>
            </a:r>
          </a:p>
          <a:p>
            <a:pPr marL="742950" indent="-742950">
              <a:buAutoNum type="arabicPeriod"/>
            </a:pPr>
            <a:r>
              <a:rPr lang="en-US" sz="3200" b="1" dirty="0" smtClean="0"/>
              <a:t>Compare x with the root element, if it is the same, then exit otherwise go to the next step</a:t>
            </a:r>
          </a:p>
          <a:p>
            <a:pPr marL="742950" indent="-742950">
              <a:buAutoNum type="arabicPeriod"/>
            </a:pPr>
            <a:r>
              <a:rPr lang="en-US" sz="3200" b="1" dirty="0" smtClean="0"/>
              <a:t>If x&lt;root element, go to the left child and compare else go to the right child and compare again</a:t>
            </a:r>
          </a:p>
        </p:txBody>
      </p:sp>
    </p:spTree>
    <p:extLst>
      <p:ext uri="{BB962C8B-B14F-4D97-AF65-F5344CB8AC3E}">
        <p14:creationId xmlns:p14="http://schemas.microsoft.com/office/powerpoint/2010/main" val="322840119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arn(inVertical)">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8" y="624110"/>
            <a:ext cx="9765965" cy="753929"/>
          </a:xfrm>
        </p:spPr>
        <p:txBody>
          <a:bodyPr>
            <a:noAutofit/>
          </a:bodyPr>
          <a:lstStyle/>
          <a:p>
            <a:r>
              <a:rPr lang="en-US" b="1" dirty="0" smtClean="0"/>
              <a:t>Example: </a:t>
            </a:r>
            <a:r>
              <a:rPr lang="en-US" sz="3200" b="1" dirty="0" smtClean="0"/>
              <a:t>Search for node with value of say x=9</a:t>
            </a:r>
            <a:endParaRPr lang="en-US" sz="3200" b="1" dirty="0"/>
          </a:p>
        </p:txBody>
      </p:sp>
      <p:sp>
        <p:nvSpPr>
          <p:cNvPr id="3" name="Content Placeholder 2"/>
          <p:cNvSpPr>
            <a:spLocks noGrp="1"/>
          </p:cNvSpPr>
          <p:nvPr>
            <p:ph idx="1"/>
          </p:nvPr>
        </p:nvSpPr>
        <p:spPr>
          <a:xfrm>
            <a:off x="2125015" y="1378039"/>
            <a:ext cx="9379597" cy="5100034"/>
          </a:xfrm>
        </p:spPr>
        <p:txBody>
          <a:bodyPr/>
          <a:lstStyle/>
          <a:p>
            <a:pPr marL="0" indent="0">
              <a:buNone/>
            </a:pP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98921" y="1390675"/>
            <a:ext cx="2814320" cy="33232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5290071" y="1378039"/>
            <a:ext cx="2900892" cy="3335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8518601" y="1390675"/>
            <a:ext cx="2906545" cy="33232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ounded Rectangle 9"/>
          <p:cNvSpPr/>
          <p:nvPr/>
        </p:nvSpPr>
        <p:spPr>
          <a:xfrm>
            <a:off x="2198921" y="4749953"/>
            <a:ext cx="2888230" cy="1573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Compare x with root node since (X&lt;12) then go to the left </a:t>
            </a:r>
            <a:endParaRPr lang="en-US" sz="2400" dirty="0"/>
          </a:p>
        </p:txBody>
      </p:sp>
      <p:sp>
        <p:nvSpPr>
          <p:cNvPr id="11" name="Rounded Rectangle 10"/>
          <p:cNvSpPr/>
          <p:nvPr/>
        </p:nvSpPr>
        <p:spPr>
          <a:xfrm>
            <a:off x="5356976" y="4749953"/>
            <a:ext cx="2888230" cy="1573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Compare x with 3 node since (X&gt;3) then go to the right </a:t>
            </a:r>
            <a:endParaRPr lang="en-US" sz="2400" dirty="0"/>
          </a:p>
        </p:txBody>
      </p:sp>
      <p:sp>
        <p:nvSpPr>
          <p:cNvPr id="13" name="Rounded Rectangle 12"/>
          <p:cNvSpPr/>
          <p:nvPr/>
        </p:nvSpPr>
        <p:spPr>
          <a:xfrm>
            <a:off x="8515032" y="4762589"/>
            <a:ext cx="2888230" cy="15735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Compare x with 9 node since (X=9) then print and exit</a:t>
            </a:r>
            <a:endParaRPr lang="en-US" sz="2400" dirty="0"/>
          </a:p>
        </p:txBody>
      </p:sp>
    </p:spTree>
    <p:extLst>
      <p:ext uri="{BB962C8B-B14F-4D97-AF65-F5344CB8AC3E}">
        <p14:creationId xmlns:p14="http://schemas.microsoft.com/office/powerpoint/2010/main" val="279861441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437" y="624110"/>
            <a:ext cx="9637175" cy="856960"/>
          </a:xfrm>
        </p:spPr>
        <p:txBody>
          <a:bodyPr>
            <a:normAutofit fontScale="90000"/>
          </a:bodyPr>
          <a:lstStyle/>
          <a:p>
            <a:r>
              <a:rPr lang="en-US" sz="4400" b="1" dirty="0"/>
              <a:t>4</a:t>
            </a:r>
            <a:r>
              <a:rPr lang="en-US" sz="4400" b="1" dirty="0" smtClean="0"/>
              <a:t>. </a:t>
            </a:r>
            <a:r>
              <a:rPr lang="en-US" sz="5400" b="1" dirty="0" smtClean="0"/>
              <a:t>Insert node in AVL tree</a:t>
            </a:r>
            <a:endParaRPr lang="en-US" sz="4400" b="1" dirty="0"/>
          </a:p>
        </p:txBody>
      </p:sp>
      <p:sp>
        <p:nvSpPr>
          <p:cNvPr id="3" name="Content Placeholder 2"/>
          <p:cNvSpPr>
            <a:spLocks noGrp="1"/>
          </p:cNvSpPr>
          <p:nvPr>
            <p:ph idx="1"/>
          </p:nvPr>
        </p:nvSpPr>
        <p:spPr>
          <a:xfrm>
            <a:off x="1764406" y="1700011"/>
            <a:ext cx="9740206" cy="4211211"/>
          </a:xfrm>
        </p:spPr>
        <p:txBody>
          <a:bodyPr>
            <a:normAutofit/>
          </a:bodyPr>
          <a:lstStyle/>
          <a:p>
            <a:pPr marL="0" indent="0" algn="just">
              <a:buNone/>
            </a:pPr>
            <a:r>
              <a:rPr lang="en-US" sz="3600" b="1" dirty="0" smtClean="0"/>
              <a:t>When inserting an element in the AVL tree we need to find location particular element that needs to be inserted and attach the value</a:t>
            </a:r>
          </a:p>
          <a:p>
            <a:pPr marL="0" indent="0" algn="just">
              <a:buNone/>
            </a:pPr>
            <a:r>
              <a:rPr lang="en-US" sz="3600" b="1" dirty="0" smtClean="0"/>
              <a:t>Then check if the tree is balance i.e. BF&lt;=1 and if the tree become unbalanced perform AVL rotations</a:t>
            </a:r>
          </a:p>
        </p:txBody>
      </p:sp>
    </p:spTree>
    <p:extLst>
      <p:ext uri="{BB962C8B-B14F-4D97-AF65-F5344CB8AC3E}">
        <p14:creationId xmlns:p14="http://schemas.microsoft.com/office/powerpoint/2010/main" val="99488155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7" y="353654"/>
            <a:ext cx="9765965" cy="753929"/>
          </a:xfrm>
        </p:spPr>
        <p:txBody>
          <a:bodyPr>
            <a:noAutofit/>
          </a:bodyPr>
          <a:lstStyle/>
          <a:p>
            <a:r>
              <a:rPr lang="en-US" b="1" dirty="0" smtClean="0"/>
              <a:t>Example: </a:t>
            </a:r>
            <a:r>
              <a:rPr lang="en-US" sz="3200" b="1" dirty="0" smtClean="0"/>
              <a:t>Insert node with value of 1</a:t>
            </a:r>
            <a:endParaRPr lang="en-US" sz="3200" b="1" dirty="0"/>
          </a:p>
        </p:txBody>
      </p:sp>
      <p:sp>
        <p:nvSpPr>
          <p:cNvPr id="3" name="Content Placeholder 2"/>
          <p:cNvSpPr>
            <a:spLocks noGrp="1"/>
          </p:cNvSpPr>
          <p:nvPr>
            <p:ph idx="1"/>
          </p:nvPr>
        </p:nvSpPr>
        <p:spPr>
          <a:xfrm>
            <a:off x="2125015" y="1378039"/>
            <a:ext cx="9379597" cy="5100034"/>
          </a:xfrm>
        </p:spPr>
        <p:txBody>
          <a:bodyPr/>
          <a:lstStyle/>
          <a:p>
            <a:pPr marL="0" indent="0">
              <a:buNone/>
            </a:pPr>
            <a:endParaRPr lang="en-US" dirty="0"/>
          </a:p>
        </p:txBody>
      </p:sp>
      <p:sp>
        <p:nvSpPr>
          <p:cNvPr id="10" name="Rounded Rectangle 9"/>
          <p:cNvSpPr/>
          <p:nvPr/>
        </p:nvSpPr>
        <p:spPr>
          <a:xfrm>
            <a:off x="2198920" y="4553041"/>
            <a:ext cx="2888230" cy="184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sz="2000" b="1" dirty="0" smtClean="0"/>
              <a:t>Traverse the tree to find location to insert i.e. 1&lt;2 the left child of 2</a:t>
            </a:r>
          </a:p>
          <a:p>
            <a:pPr algn="ctr"/>
            <a:endParaRPr lang="en-US" sz="2400" dirty="0"/>
          </a:p>
        </p:txBody>
      </p:sp>
      <p:pic>
        <p:nvPicPr>
          <p:cNvPr id="14" name="Picture 13"/>
          <p:cNvPicPr/>
          <p:nvPr/>
        </p:nvPicPr>
        <p:blipFill>
          <a:blip r:embed="rId2">
            <a:extLst>
              <a:ext uri="{28A0092B-C50C-407E-A947-70E740481C1C}">
                <a14:useLocalDpi xmlns:a14="http://schemas.microsoft.com/office/drawing/2010/main" val="0"/>
              </a:ext>
            </a:extLst>
          </a:blip>
          <a:srcRect/>
          <a:stretch>
            <a:fillRect/>
          </a:stretch>
        </p:blipFill>
        <p:spPr bwMode="auto">
          <a:xfrm>
            <a:off x="2143696" y="1120219"/>
            <a:ext cx="2842104" cy="3335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5203065" y="1107583"/>
            <a:ext cx="3092816" cy="33485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p:nvPr/>
        </p:nvPicPr>
        <p:blipFill>
          <a:blip r:embed="rId4">
            <a:extLst>
              <a:ext uri="{28A0092B-C50C-407E-A947-70E740481C1C}">
                <a14:useLocalDpi xmlns:a14="http://schemas.microsoft.com/office/drawing/2010/main" val="0"/>
              </a:ext>
            </a:extLst>
          </a:blip>
          <a:srcRect/>
          <a:stretch>
            <a:fillRect/>
          </a:stretch>
        </p:blipFill>
        <p:spPr bwMode="auto">
          <a:xfrm>
            <a:off x="8533712" y="1120219"/>
            <a:ext cx="2989581" cy="3335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Rounded Rectangle 16"/>
          <p:cNvSpPr/>
          <p:nvPr/>
        </p:nvSpPr>
        <p:spPr>
          <a:xfrm>
            <a:off x="8515032" y="4559840"/>
            <a:ext cx="2888230" cy="184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a:p>
            <a:pPr algn="ctr"/>
            <a:r>
              <a:rPr lang="en-US" sz="2000" b="1" dirty="0" smtClean="0"/>
              <a:t>A tree become </a:t>
            </a:r>
          </a:p>
          <a:p>
            <a:pPr algn="ctr"/>
            <a:r>
              <a:rPr lang="en-US" sz="2000" b="1" dirty="0" smtClean="0"/>
              <a:t>balanced after right rotation hence operation</a:t>
            </a:r>
          </a:p>
          <a:p>
            <a:pPr algn="ctr"/>
            <a:r>
              <a:rPr lang="en-US" sz="2000" b="1" dirty="0" smtClean="0"/>
              <a:t>completely successfully</a:t>
            </a:r>
          </a:p>
          <a:p>
            <a:pPr algn="ctr"/>
            <a:endParaRPr lang="en-US" sz="2400" dirty="0"/>
          </a:p>
        </p:txBody>
      </p:sp>
      <p:sp>
        <p:nvSpPr>
          <p:cNvPr id="18" name="Rounded Rectangle 17"/>
          <p:cNvSpPr/>
          <p:nvPr/>
        </p:nvSpPr>
        <p:spPr>
          <a:xfrm>
            <a:off x="5331451" y="4559840"/>
            <a:ext cx="2888230" cy="184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a:p>
            <a:pPr algn="ctr"/>
            <a:r>
              <a:rPr lang="en-US" sz="2000" b="1" dirty="0" smtClean="0"/>
              <a:t>After inserting 1 node (9) become unbalanced then perform LL rotation to </a:t>
            </a:r>
            <a:r>
              <a:rPr lang="en-US" sz="2000" b="1" smtClean="0"/>
              <a:t>balance tree</a:t>
            </a:r>
            <a:endParaRPr lang="en-US" sz="2000" b="1" dirty="0" smtClean="0"/>
          </a:p>
          <a:p>
            <a:pPr algn="ctr"/>
            <a:endParaRPr lang="en-US" sz="2400" dirty="0"/>
          </a:p>
        </p:txBody>
      </p:sp>
    </p:spTree>
    <p:extLst>
      <p:ext uri="{BB962C8B-B14F-4D97-AF65-F5344CB8AC3E}">
        <p14:creationId xmlns:p14="http://schemas.microsoft.com/office/powerpoint/2010/main" val="370385409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500" fill="hold"/>
                                        <p:tgtEl>
                                          <p:spTgt spid="17"/>
                                        </p:tgtEl>
                                        <p:attrNameLst>
                                          <p:attrName>ppt_w</p:attrName>
                                        </p:attrNameLst>
                                      </p:cBhvr>
                                      <p:tavLst>
                                        <p:tav tm="0">
                                          <p:val>
                                            <p:fltVal val="0"/>
                                          </p:val>
                                        </p:tav>
                                        <p:tav tm="100000">
                                          <p:val>
                                            <p:strVal val="#ppt_w"/>
                                          </p:val>
                                        </p:tav>
                                      </p:tavLst>
                                    </p:anim>
                                    <p:anim calcmode="lin" valueType="num">
                                      <p:cBhvr>
                                        <p:cTn id="51" dur="500" fill="hold"/>
                                        <p:tgtEl>
                                          <p:spTgt spid="17"/>
                                        </p:tgtEl>
                                        <p:attrNameLst>
                                          <p:attrName>ppt_h</p:attrName>
                                        </p:attrNameLst>
                                      </p:cBhvr>
                                      <p:tavLst>
                                        <p:tav tm="0">
                                          <p:val>
                                            <p:fltVal val="0"/>
                                          </p:val>
                                        </p:tav>
                                        <p:tav tm="100000">
                                          <p:val>
                                            <p:strVal val="#ppt_h"/>
                                          </p:val>
                                        </p:tav>
                                      </p:tavLst>
                                    </p:anim>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437" y="624110"/>
            <a:ext cx="9637175" cy="856960"/>
          </a:xfrm>
        </p:spPr>
        <p:txBody>
          <a:bodyPr>
            <a:normAutofit fontScale="90000"/>
          </a:bodyPr>
          <a:lstStyle/>
          <a:p>
            <a:r>
              <a:rPr lang="en-US" sz="4400" b="1" dirty="0"/>
              <a:t>5</a:t>
            </a:r>
            <a:r>
              <a:rPr lang="en-US" sz="4400" b="1" dirty="0" smtClean="0"/>
              <a:t>. </a:t>
            </a:r>
            <a:r>
              <a:rPr lang="en-US" sz="5400" b="1" dirty="0" smtClean="0"/>
              <a:t>Deletion a node in AVL tree </a:t>
            </a:r>
            <a:endParaRPr lang="en-US" sz="4400" b="1" dirty="0"/>
          </a:p>
        </p:txBody>
      </p:sp>
      <p:sp>
        <p:nvSpPr>
          <p:cNvPr id="3" name="Content Placeholder 2"/>
          <p:cNvSpPr>
            <a:spLocks noGrp="1"/>
          </p:cNvSpPr>
          <p:nvPr>
            <p:ph idx="1"/>
          </p:nvPr>
        </p:nvSpPr>
        <p:spPr>
          <a:xfrm>
            <a:off x="1764406" y="1700011"/>
            <a:ext cx="9740206" cy="4211211"/>
          </a:xfrm>
        </p:spPr>
        <p:txBody>
          <a:bodyPr>
            <a:normAutofit lnSpcReduction="10000"/>
          </a:bodyPr>
          <a:lstStyle/>
          <a:p>
            <a:pPr marL="0" indent="0" algn="just">
              <a:buNone/>
            </a:pPr>
            <a:r>
              <a:rPr lang="en-US" sz="3600" b="1" dirty="0" smtClean="0"/>
              <a:t>When deleting an element in the AVL tree, an element is searching and after finding  the element, it is removed from the tree and elements are adjusted to make it BST again.</a:t>
            </a:r>
          </a:p>
          <a:p>
            <a:pPr marL="0" indent="0" algn="just">
              <a:buNone/>
            </a:pPr>
            <a:r>
              <a:rPr lang="en-US" sz="3600" b="1" dirty="0"/>
              <a:t>Then check if the tree is balance i.e. BF&lt;=1 and if the tree become unbalanced perform AVL rotations</a:t>
            </a:r>
          </a:p>
          <a:p>
            <a:pPr marL="0" indent="0" algn="just">
              <a:buNone/>
            </a:pPr>
            <a:endParaRPr lang="en-US" sz="3600" b="1" dirty="0" smtClean="0"/>
          </a:p>
        </p:txBody>
      </p:sp>
    </p:spTree>
    <p:extLst>
      <p:ext uri="{BB962C8B-B14F-4D97-AF65-F5344CB8AC3E}">
        <p14:creationId xmlns:p14="http://schemas.microsoft.com/office/powerpoint/2010/main" val="152425296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7" y="353654"/>
            <a:ext cx="9765965" cy="753929"/>
          </a:xfrm>
        </p:spPr>
        <p:txBody>
          <a:bodyPr>
            <a:noAutofit/>
          </a:bodyPr>
          <a:lstStyle/>
          <a:p>
            <a:r>
              <a:rPr lang="en-US" b="1" dirty="0" smtClean="0"/>
              <a:t>Example: </a:t>
            </a:r>
            <a:r>
              <a:rPr lang="en-US" sz="3200" b="1" dirty="0" smtClean="0"/>
              <a:t>Deleting node with value of 12</a:t>
            </a:r>
            <a:endParaRPr lang="en-US" sz="3200" b="1" dirty="0"/>
          </a:p>
        </p:txBody>
      </p:sp>
      <p:sp>
        <p:nvSpPr>
          <p:cNvPr id="3" name="Content Placeholder 2"/>
          <p:cNvSpPr>
            <a:spLocks noGrp="1"/>
          </p:cNvSpPr>
          <p:nvPr>
            <p:ph idx="1"/>
          </p:nvPr>
        </p:nvSpPr>
        <p:spPr>
          <a:xfrm>
            <a:off x="2125015" y="1378039"/>
            <a:ext cx="9379597" cy="5100034"/>
          </a:xfrm>
        </p:spPr>
        <p:txBody>
          <a:bodyPr/>
          <a:lstStyle/>
          <a:p>
            <a:pPr marL="0" indent="0">
              <a:buNone/>
            </a:pPr>
            <a:endParaRPr lang="en-US" dirty="0"/>
          </a:p>
        </p:txBody>
      </p:sp>
      <p:sp>
        <p:nvSpPr>
          <p:cNvPr id="10" name="Rounded Rectangle 9"/>
          <p:cNvSpPr/>
          <p:nvPr/>
        </p:nvSpPr>
        <p:spPr>
          <a:xfrm>
            <a:off x="2198920" y="4553041"/>
            <a:ext cx="2888230" cy="184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r>
              <a:rPr lang="en-US" sz="2000" b="1" dirty="0" smtClean="0"/>
              <a:t>Search for the node with the value of 12 to delete</a:t>
            </a:r>
          </a:p>
          <a:p>
            <a:pPr algn="ctr"/>
            <a:endParaRPr lang="en-US" sz="2400" dirty="0"/>
          </a:p>
        </p:txBody>
      </p:sp>
      <p:sp>
        <p:nvSpPr>
          <p:cNvPr id="17" name="Rounded Rectangle 16"/>
          <p:cNvSpPr/>
          <p:nvPr/>
        </p:nvSpPr>
        <p:spPr>
          <a:xfrm>
            <a:off x="8515032" y="4559840"/>
            <a:ext cx="2888230" cy="184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a:p>
            <a:pPr algn="ctr"/>
            <a:r>
              <a:rPr lang="en-US" sz="2000" b="1" dirty="0" smtClean="0"/>
              <a:t>Then after LL rotation the tree become balanced</a:t>
            </a:r>
          </a:p>
          <a:p>
            <a:pPr algn="ctr"/>
            <a:endParaRPr lang="en-US" sz="2400" dirty="0"/>
          </a:p>
        </p:txBody>
      </p:sp>
      <p:sp>
        <p:nvSpPr>
          <p:cNvPr id="18" name="Rounded Rectangle 17"/>
          <p:cNvSpPr/>
          <p:nvPr/>
        </p:nvSpPr>
        <p:spPr>
          <a:xfrm>
            <a:off x="5204952" y="4559840"/>
            <a:ext cx="3090929" cy="1841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a:p>
            <a:pPr algn="ctr"/>
            <a:r>
              <a:rPr lang="en-US" b="1" dirty="0" smtClean="0"/>
              <a:t>After deleting node with value 12 the node with value 9 become unbalanced with BF=2 and need to be balanced with LL rotation</a:t>
            </a:r>
          </a:p>
          <a:p>
            <a:pPr algn="ctr"/>
            <a:endParaRPr lang="en-US" sz="2400" dirty="0"/>
          </a:p>
        </p:txBody>
      </p:sp>
      <p:pic>
        <p:nvPicPr>
          <p:cNvPr id="13" name="Picture 12"/>
          <p:cNvPicPr/>
          <p:nvPr/>
        </p:nvPicPr>
        <p:blipFill>
          <a:blip r:embed="rId2">
            <a:extLst>
              <a:ext uri="{28A0092B-C50C-407E-A947-70E740481C1C}">
                <a14:useLocalDpi xmlns:a14="http://schemas.microsoft.com/office/drawing/2010/main" val="0"/>
              </a:ext>
            </a:extLst>
          </a:blip>
          <a:srcRect/>
          <a:stretch>
            <a:fillRect/>
          </a:stretch>
        </p:blipFill>
        <p:spPr bwMode="auto">
          <a:xfrm>
            <a:off x="2106330" y="1107583"/>
            <a:ext cx="2980819" cy="33485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5204952" y="1107582"/>
            <a:ext cx="3090929" cy="3361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p:cNvPicPr/>
          <p:nvPr/>
        </p:nvPicPr>
        <p:blipFill>
          <a:blip r:embed="rId4">
            <a:extLst>
              <a:ext uri="{28A0092B-C50C-407E-A947-70E740481C1C}">
                <a14:useLocalDpi xmlns:a14="http://schemas.microsoft.com/office/drawing/2010/main" val="0"/>
              </a:ext>
            </a:extLst>
          </a:blip>
          <a:srcRect/>
          <a:stretch>
            <a:fillRect/>
          </a:stretch>
        </p:blipFill>
        <p:spPr bwMode="auto">
          <a:xfrm>
            <a:off x="8413684" y="1107582"/>
            <a:ext cx="3090929" cy="3348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844929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500" fill="hold"/>
                                        <p:tgtEl>
                                          <p:spTgt spid="17"/>
                                        </p:tgtEl>
                                        <p:attrNameLst>
                                          <p:attrName>ppt_w</p:attrName>
                                        </p:attrNameLst>
                                      </p:cBhvr>
                                      <p:tavLst>
                                        <p:tav tm="0">
                                          <p:val>
                                            <p:fltVal val="0"/>
                                          </p:val>
                                        </p:tav>
                                        <p:tav tm="100000">
                                          <p:val>
                                            <p:strVal val="#ppt_w"/>
                                          </p:val>
                                        </p:tav>
                                      </p:tavLst>
                                    </p:anim>
                                    <p:anim calcmode="lin" valueType="num">
                                      <p:cBhvr>
                                        <p:cTn id="51" dur="500" fill="hold"/>
                                        <p:tgtEl>
                                          <p:spTgt spid="17"/>
                                        </p:tgtEl>
                                        <p:attrNameLst>
                                          <p:attrName>ppt_h</p:attrName>
                                        </p:attrNameLst>
                                      </p:cBhvr>
                                      <p:tavLst>
                                        <p:tav tm="0">
                                          <p:val>
                                            <p:fltVal val="0"/>
                                          </p:val>
                                        </p:tav>
                                        <p:tav tm="100000">
                                          <p:val>
                                            <p:strVal val="#ppt_h"/>
                                          </p:val>
                                        </p:tav>
                                      </p:tavLst>
                                    </p:anim>
                                    <p:animEffect transition="in" filter="fade">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08476"/>
          </a:xfrm>
        </p:spPr>
        <p:txBody>
          <a:bodyPr>
            <a:normAutofit/>
          </a:bodyPr>
          <a:lstStyle/>
          <a:p>
            <a:r>
              <a:rPr lang="en-US" sz="4800" b="1" dirty="0" smtClean="0"/>
              <a:t>Deletion the AVL tree</a:t>
            </a:r>
            <a:endParaRPr lang="en-US" sz="4800" dirty="0"/>
          </a:p>
        </p:txBody>
      </p:sp>
      <p:sp>
        <p:nvSpPr>
          <p:cNvPr id="3" name="Content Placeholder 2"/>
          <p:cNvSpPr>
            <a:spLocks noGrp="1"/>
          </p:cNvSpPr>
          <p:nvPr>
            <p:ph sz="half" idx="1"/>
          </p:nvPr>
        </p:nvSpPr>
        <p:spPr>
          <a:xfrm>
            <a:off x="2589212" y="1532586"/>
            <a:ext cx="4197954" cy="4378636"/>
          </a:xfrm>
        </p:spPr>
        <p:txBody>
          <a:bodyPr>
            <a:normAutofit/>
          </a:bodyPr>
          <a:lstStyle/>
          <a:p>
            <a:pPr marL="0" indent="0" algn="just">
              <a:buNone/>
            </a:pPr>
            <a:r>
              <a:rPr lang="en-US" sz="2800" b="1" dirty="0" smtClean="0"/>
              <a:t>To delete the entire AVL tree we need to set the root to be null then nodes after root will be delete automatically and the process goes on until the leaf nodes</a:t>
            </a:r>
            <a:endParaRPr lang="en-US" sz="2800" b="1" dirty="0"/>
          </a:p>
        </p:txBody>
      </p:sp>
      <p:pic>
        <p:nvPicPr>
          <p:cNvPr id="5" name="Content Placeholder 4"/>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18985" y="1532586"/>
            <a:ext cx="4485625" cy="43786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5658596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7" y="353654"/>
            <a:ext cx="9765965" cy="753929"/>
          </a:xfrm>
        </p:spPr>
        <p:txBody>
          <a:bodyPr>
            <a:noAutofit/>
          </a:bodyPr>
          <a:lstStyle/>
          <a:p>
            <a:r>
              <a:rPr lang="en-US" b="1" dirty="0" smtClean="0"/>
              <a:t>Insert in AVL LL  (E.g. insert 8 in LL-AVL tree)</a:t>
            </a:r>
            <a:endParaRPr lang="en-US" sz="3200" b="1" dirty="0"/>
          </a:p>
        </p:txBody>
      </p:sp>
      <p:sp>
        <p:nvSpPr>
          <p:cNvPr id="3" name="Content Placeholder 2"/>
          <p:cNvSpPr>
            <a:spLocks noGrp="1"/>
          </p:cNvSpPr>
          <p:nvPr>
            <p:ph idx="1"/>
          </p:nvPr>
        </p:nvSpPr>
        <p:spPr>
          <a:xfrm>
            <a:off x="2125015" y="1378039"/>
            <a:ext cx="9379597" cy="5100034"/>
          </a:xfrm>
        </p:spPr>
        <p:txBody>
          <a:bodyPr>
            <a:normAutofit/>
          </a:bodyPr>
          <a:lstStyle/>
          <a:p>
            <a:pPr algn="just">
              <a:buFont typeface="Wingdings" panose="05000000000000000000" pitchFamily="2" charset="2"/>
              <a:buChar char="q"/>
            </a:pPr>
            <a:r>
              <a:rPr lang="en-US" sz="2400" b="1" dirty="0" smtClean="0"/>
              <a:t>In inserting node to the LL in AVL tree first check where your node value is accepted in the leaf node </a:t>
            </a:r>
          </a:p>
          <a:p>
            <a:pPr algn="just">
              <a:buFont typeface="Wingdings" panose="05000000000000000000" pitchFamily="2" charset="2"/>
              <a:buChar char="q"/>
            </a:pPr>
            <a:r>
              <a:rPr lang="en-US" sz="2400" b="1" dirty="0"/>
              <a:t>T</a:t>
            </a:r>
            <a:r>
              <a:rPr lang="en-US" sz="2400" b="1" dirty="0" smtClean="0"/>
              <a:t>hen second check if left insertion of the that node is possible on that leaf node</a:t>
            </a:r>
            <a:endParaRPr lang="en-US" sz="2400" b="1" dirty="0"/>
          </a:p>
        </p:txBody>
      </p:sp>
      <p:pic>
        <p:nvPicPr>
          <p:cNvPr id="4" name="Picture 3"/>
          <p:cNvPicPr>
            <a:picLocks noChangeAspect="1"/>
          </p:cNvPicPr>
          <p:nvPr/>
        </p:nvPicPr>
        <p:blipFill>
          <a:blip r:embed="rId2"/>
          <a:stretch>
            <a:fillRect/>
          </a:stretch>
        </p:blipFill>
        <p:spPr>
          <a:xfrm>
            <a:off x="1721422" y="3116687"/>
            <a:ext cx="3243812" cy="3361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5178250" y="3116686"/>
            <a:ext cx="3142445" cy="3361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8533711" y="3116686"/>
            <a:ext cx="2970901" cy="3361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473525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7" y="353654"/>
            <a:ext cx="9765965" cy="753929"/>
          </a:xfrm>
        </p:spPr>
        <p:txBody>
          <a:bodyPr>
            <a:noAutofit/>
          </a:bodyPr>
          <a:lstStyle/>
          <a:p>
            <a:r>
              <a:rPr lang="en-US" b="1" dirty="0" smtClean="0"/>
              <a:t>Insert in AVL LR  </a:t>
            </a:r>
            <a:r>
              <a:rPr lang="en-US" sz="3200" b="1" dirty="0" smtClean="0"/>
              <a:t>(</a:t>
            </a:r>
            <a:r>
              <a:rPr lang="en-US" sz="3200" b="1" dirty="0"/>
              <a:t>E.g. insert </a:t>
            </a:r>
            <a:r>
              <a:rPr lang="en-US" sz="3200" b="1" dirty="0" smtClean="0"/>
              <a:t>46 </a:t>
            </a:r>
            <a:r>
              <a:rPr lang="en-US" sz="3200" b="1" dirty="0"/>
              <a:t>in </a:t>
            </a:r>
            <a:r>
              <a:rPr lang="en-US" sz="3200" b="1" dirty="0" smtClean="0"/>
              <a:t>LR-AVL </a:t>
            </a:r>
            <a:r>
              <a:rPr lang="en-US" sz="3200" b="1" dirty="0"/>
              <a:t>tree</a:t>
            </a:r>
            <a:r>
              <a:rPr lang="en-US" sz="3200" b="1" dirty="0" smtClean="0"/>
              <a:t>) </a:t>
            </a:r>
            <a:endParaRPr lang="en-US" sz="3200" b="1" dirty="0"/>
          </a:p>
        </p:txBody>
      </p:sp>
      <p:sp>
        <p:nvSpPr>
          <p:cNvPr id="3" name="Content Placeholder 2"/>
          <p:cNvSpPr>
            <a:spLocks noGrp="1"/>
          </p:cNvSpPr>
          <p:nvPr>
            <p:ph idx="1"/>
          </p:nvPr>
        </p:nvSpPr>
        <p:spPr>
          <a:xfrm>
            <a:off x="2125015" y="1378039"/>
            <a:ext cx="9379597" cy="5100034"/>
          </a:xfrm>
        </p:spPr>
        <p:txBody>
          <a:bodyPr>
            <a:normAutofit/>
          </a:bodyPr>
          <a:lstStyle/>
          <a:p>
            <a:pPr algn="just">
              <a:buFont typeface="Wingdings" panose="05000000000000000000" pitchFamily="2" charset="2"/>
              <a:buChar char="q"/>
            </a:pPr>
            <a:r>
              <a:rPr lang="en-US" sz="2400" b="1" dirty="0" smtClean="0"/>
              <a:t>In inserting node to the LR in AVL tree first check where your node value is accepted in the leaf node </a:t>
            </a:r>
          </a:p>
          <a:p>
            <a:pPr algn="just">
              <a:buFont typeface="Wingdings" panose="05000000000000000000" pitchFamily="2" charset="2"/>
              <a:buChar char="q"/>
            </a:pPr>
            <a:r>
              <a:rPr lang="en-US" sz="2400" b="1" dirty="0">
                <a:solidFill>
                  <a:schemeClr val="tx1"/>
                </a:solidFill>
              </a:rPr>
              <a:t>T</a:t>
            </a:r>
            <a:r>
              <a:rPr lang="en-US" sz="2400" b="1" dirty="0" smtClean="0">
                <a:solidFill>
                  <a:schemeClr val="tx1"/>
                </a:solidFill>
              </a:rPr>
              <a:t>hen second check if left insertion of the that node is possible on that leaf node</a:t>
            </a:r>
            <a:endParaRPr lang="en-US" sz="2400" b="1" dirty="0">
              <a:solidFill>
                <a:schemeClr val="tx1"/>
              </a:solidFill>
            </a:endParaRPr>
          </a:p>
        </p:txBody>
      </p:sp>
      <p:pic>
        <p:nvPicPr>
          <p:cNvPr id="4" name="Picture 3"/>
          <p:cNvPicPr>
            <a:picLocks noChangeAspect="1"/>
          </p:cNvPicPr>
          <p:nvPr/>
        </p:nvPicPr>
        <p:blipFill>
          <a:blip r:embed="rId2"/>
          <a:stretch>
            <a:fillRect/>
          </a:stretch>
        </p:blipFill>
        <p:spPr>
          <a:xfrm>
            <a:off x="7057623" y="3142202"/>
            <a:ext cx="4225464" cy="3335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2125015" y="3142202"/>
            <a:ext cx="4559120" cy="3335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8778058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7" y="353654"/>
            <a:ext cx="9981128" cy="753929"/>
          </a:xfrm>
        </p:spPr>
        <p:txBody>
          <a:bodyPr>
            <a:noAutofit/>
          </a:bodyPr>
          <a:lstStyle/>
          <a:p>
            <a:r>
              <a:rPr lang="en-US" b="1" dirty="0" smtClean="0"/>
              <a:t>Insert in </a:t>
            </a:r>
            <a:r>
              <a:rPr lang="en-US" b="1" dirty="0"/>
              <a:t>AVL RR  </a:t>
            </a:r>
            <a:r>
              <a:rPr lang="en-US" sz="3200" b="1" dirty="0"/>
              <a:t>(E.g. insert </a:t>
            </a:r>
            <a:r>
              <a:rPr lang="en-US" sz="3200" b="1" dirty="0" smtClean="0"/>
              <a:t>48 </a:t>
            </a:r>
            <a:r>
              <a:rPr lang="en-US" sz="3200" b="1" dirty="0"/>
              <a:t>in </a:t>
            </a:r>
            <a:r>
              <a:rPr lang="en-US" sz="3200" b="1" dirty="0" smtClean="0"/>
              <a:t>RR-AVL </a:t>
            </a:r>
            <a:r>
              <a:rPr lang="en-US" sz="3200" b="1" dirty="0"/>
              <a:t>tree) </a:t>
            </a:r>
            <a:endParaRPr lang="en-US" sz="2800" b="1" dirty="0"/>
          </a:p>
        </p:txBody>
      </p:sp>
      <p:sp>
        <p:nvSpPr>
          <p:cNvPr id="3" name="Content Placeholder 2"/>
          <p:cNvSpPr>
            <a:spLocks noGrp="1"/>
          </p:cNvSpPr>
          <p:nvPr>
            <p:ph idx="1"/>
          </p:nvPr>
        </p:nvSpPr>
        <p:spPr>
          <a:xfrm>
            <a:off x="1738647" y="1378039"/>
            <a:ext cx="9765965" cy="5100034"/>
          </a:xfrm>
        </p:spPr>
        <p:txBody>
          <a:bodyPr>
            <a:normAutofit/>
          </a:bodyPr>
          <a:lstStyle/>
          <a:p>
            <a:pPr algn="just">
              <a:buFont typeface="Wingdings" panose="05000000000000000000" pitchFamily="2" charset="2"/>
              <a:buChar char="q"/>
            </a:pPr>
            <a:r>
              <a:rPr lang="en-US" sz="2400" b="1" dirty="0" smtClean="0"/>
              <a:t>In inserting node to the RR in AVL tree first check where your node value is accepted in the leaf node </a:t>
            </a:r>
          </a:p>
          <a:p>
            <a:pPr algn="just">
              <a:buFont typeface="Wingdings" panose="05000000000000000000" pitchFamily="2" charset="2"/>
              <a:buChar char="q"/>
            </a:pPr>
            <a:r>
              <a:rPr lang="en-US" sz="2400" b="1" dirty="0"/>
              <a:t>T</a:t>
            </a:r>
            <a:r>
              <a:rPr lang="en-US" sz="2400" b="1" dirty="0" smtClean="0"/>
              <a:t>hen second check if left insertion of the that node is possible on that leaf node</a:t>
            </a:r>
            <a:endParaRPr lang="en-US" sz="2400" b="1" dirty="0"/>
          </a:p>
        </p:txBody>
      </p:sp>
      <p:pic>
        <p:nvPicPr>
          <p:cNvPr id="5" name="Picture 4"/>
          <p:cNvPicPr>
            <a:picLocks noChangeAspect="1"/>
          </p:cNvPicPr>
          <p:nvPr/>
        </p:nvPicPr>
        <p:blipFill>
          <a:blip r:embed="rId2"/>
          <a:stretch>
            <a:fillRect/>
          </a:stretch>
        </p:blipFill>
        <p:spPr>
          <a:xfrm>
            <a:off x="5293216" y="3142205"/>
            <a:ext cx="3052295" cy="33358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3"/>
          <a:stretch>
            <a:fillRect/>
          </a:stretch>
        </p:blipFill>
        <p:spPr>
          <a:xfrm>
            <a:off x="1738647" y="3142205"/>
            <a:ext cx="3322750" cy="3335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8577329" y="3142205"/>
            <a:ext cx="3159101" cy="33358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507290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03043" y="624110"/>
            <a:ext cx="9701570" cy="1024386"/>
          </a:xfrm>
        </p:spPr>
        <p:txBody>
          <a:bodyPr>
            <a:normAutofit/>
          </a:bodyPr>
          <a:lstStyle/>
          <a:p>
            <a:pPr algn="ctr"/>
            <a:r>
              <a:rPr lang="en-US" sz="6000" b="1" dirty="0" smtClean="0">
                <a:latin typeface="+mn-lt"/>
              </a:rPr>
              <a:t>What is AVL Tree?</a:t>
            </a:r>
            <a:endParaRPr lang="en-US" sz="6000" b="1" dirty="0">
              <a:latin typeface="+mn-lt"/>
            </a:endParaRPr>
          </a:p>
        </p:txBody>
      </p:sp>
      <p:sp>
        <p:nvSpPr>
          <p:cNvPr id="5" name="Content Placeholder 4"/>
          <p:cNvSpPr>
            <a:spLocks noGrp="1"/>
          </p:cNvSpPr>
          <p:nvPr>
            <p:ph idx="1"/>
          </p:nvPr>
        </p:nvSpPr>
        <p:spPr>
          <a:xfrm>
            <a:off x="1803042" y="1648496"/>
            <a:ext cx="9701570" cy="4262726"/>
          </a:xfrm>
        </p:spPr>
        <p:txBody>
          <a:bodyPr>
            <a:noAutofit/>
          </a:bodyPr>
          <a:lstStyle/>
          <a:p>
            <a:pPr marL="0" indent="0" algn="just">
              <a:buNone/>
            </a:pPr>
            <a:r>
              <a:rPr lang="en-US" sz="4000" b="1" dirty="0" smtClean="0"/>
              <a:t>Is defined as the height balanced </a:t>
            </a:r>
            <a:r>
              <a:rPr lang="en-US" sz="4000" b="1" dirty="0" smtClean="0">
                <a:solidFill>
                  <a:srgbClr val="FF0000"/>
                </a:solidFill>
              </a:rPr>
              <a:t>binary search tree </a:t>
            </a:r>
            <a:r>
              <a:rPr lang="en-US" sz="4000" b="1" dirty="0" smtClean="0"/>
              <a:t>(BST) in which each node is associated with balancing factor which is calculated by subtracting the height of its right sub-tree from that of its left sub-tree.</a:t>
            </a:r>
            <a:endParaRPr lang="en-US" sz="4000" b="1" dirty="0"/>
          </a:p>
        </p:txBody>
      </p:sp>
    </p:spTree>
    <p:extLst>
      <p:ext uri="{BB962C8B-B14F-4D97-AF65-F5344CB8AC3E}">
        <p14:creationId xmlns:p14="http://schemas.microsoft.com/office/powerpoint/2010/main" val="30395867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arn(inVertical)">
                                      <p:cBhvr>
                                        <p:cTn id="1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7" y="353654"/>
            <a:ext cx="9981128" cy="753929"/>
          </a:xfrm>
        </p:spPr>
        <p:txBody>
          <a:bodyPr>
            <a:noAutofit/>
          </a:bodyPr>
          <a:lstStyle/>
          <a:p>
            <a:r>
              <a:rPr lang="en-US" b="1" dirty="0" smtClean="0"/>
              <a:t>Insert in </a:t>
            </a:r>
            <a:r>
              <a:rPr lang="en-US" b="1" dirty="0"/>
              <a:t>AVL </a:t>
            </a:r>
            <a:r>
              <a:rPr lang="en-US" b="1" dirty="0" smtClean="0"/>
              <a:t>RL  </a:t>
            </a:r>
            <a:r>
              <a:rPr lang="en-US" b="1" dirty="0"/>
              <a:t>(E.g. insert </a:t>
            </a:r>
            <a:r>
              <a:rPr lang="en-US" b="1" dirty="0" smtClean="0"/>
              <a:t>15 </a:t>
            </a:r>
            <a:r>
              <a:rPr lang="en-US" b="1" dirty="0"/>
              <a:t>in </a:t>
            </a:r>
            <a:r>
              <a:rPr lang="en-US" b="1" dirty="0" smtClean="0"/>
              <a:t>RL-AVL </a:t>
            </a:r>
            <a:r>
              <a:rPr lang="en-US" b="1" dirty="0"/>
              <a:t>tree) </a:t>
            </a:r>
            <a:endParaRPr lang="en-US" sz="3200" b="1" dirty="0"/>
          </a:p>
        </p:txBody>
      </p:sp>
      <p:sp>
        <p:nvSpPr>
          <p:cNvPr id="3" name="Content Placeholder 2"/>
          <p:cNvSpPr>
            <a:spLocks noGrp="1"/>
          </p:cNvSpPr>
          <p:nvPr>
            <p:ph idx="1"/>
          </p:nvPr>
        </p:nvSpPr>
        <p:spPr>
          <a:xfrm>
            <a:off x="1738647" y="1378039"/>
            <a:ext cx="9765965" cy="5100034"/>
          </a:xfrm>
        </p:spPr>
        <p:txBody>
          <a:bodyPr>
            <a:normAutofit/>
          </a:bodyPr>
          <a:lstStyle/>
          <a:p>
            <a:pPr algn="just">
              <a:buFont typeface="Wingdings" panose="05000000000000000000" pitchFamily="2" charset="2"/>
              <a:buChar char="q"/>
            </a:pPr>
            <a:r>
              <a:rPr lang="en-US" sz="2400" b="1" dirty="0" smtClean="0"/>
              <a:t>In inserting node to the RR in AVL tree first check where your node value is accepted in the leaf node </a:t>
            </a:r>
          </a:p>
          <a:p>
            <a:pPr algn="just">
              <a:buFont typeface="Wingdings" panose="05000000000000000000" pitchFamily="2" charset="2"/>
              <a:buChar char="q"/>
            </a:pPr>
            <a:r>
              <a:rPr lang="en-US" sz="2400" b="1" dirty="0"/>
              <a:t>T</a:t>
            </a:r>
            <a:r>
              <a:rPr lang="en-US" sz="2400" b="1" dirty="0" smtClean="0"/>
              <a:t>hen second check if left insertion of the that node is possible on that leaf node</a:t>
            </a:r>
            <a:endParaRPr lang="en-US" sz="2400" b="1" dirty="0"/>
          </a:p>
        </p:txBody>
      </p:sp>
      <p:pic>
        <p:nvPicPr>
          <p:cNvPr id="6" name="Picture 5"/>
          <p:cNvPicPr>
            <a:picLocks noChangeAspect="1"/>
          </p:cNvPicPr>
          <p:nvPr/>
        </p:nvPicPr>
        <p:blipFill>
          <a:blip r:embed="rId2"/>
          <a:stretch>
            <a:fillRect/>
          </a:stretch>
        </p:blipFill>
        <p:spPr>
          <a:xfrm>
            <a:off x="5132230" y="3142204"/>
            <a:ext cx="3193962" cy="33358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3"/>
          <a:stretch>
            <a:fillRect/>
          </a:stretch>
        </p:blipFill>
        <p:spPr>
          <a:xfrm>
            <a:off x="1725742" y="3142205"/>
            <a:ext cx="3180449" cy="3361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4"/>
          <a:stretch>
            <a:fillRect/>
          </a:stretch>
        </p:blipFill>
        <p:spPr>
          <a:xfrm>
            <a:off x="8552231" y="3142205"/>
            <a:ext cx="2952381" cy="33358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7630598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960"/>
          </a:xfrm>
        </p:spPr>
        <p:txBody>
          <a:bodyPr>
            <a:normAutofit/>
          </a:bodyPr>
          <a:lstStyle/>
          <a:p>
            <a:r>
              <a:rPr lang="en-US" sz="4800" b="1" dirty="0" smtClean="0"/>
              <a:t>Insert End to End Case</a:t>
            </a:r>
            <a:endParaRPr lang="en-US" sz="4800" b="1" dirty="0"/>
          </a:p>
        </p:txBody>
      </p:sp>
      <p:sp>
        <p:nvSpPr>
          <p:cNvPr id="3" name="Content Placeholder 2"/>
          <p:cNvSpPr>
            <a:spLocks noGrp="1"/>
          </p:cNvSpPr>
          <p:nvPr>
            <p:ph idx="1"/>
          </p:nvPr>
        </p:nvSpPr>
        <p:spPr>
          <a:xfrm>
            <a:off x="2589212" y="1725769"/>
            <a:ext cx="8915400" cy="4185453"/>
          </a:xfrm>
        </p:spPr>
        <p:txBody>
          <a:bodyPr>
            <a:normAutofit/>
          </a:bodyPr>
          <a:lstStyle/>
          <a:p>
            <a:pPr marL="0" indent="0">
              <a:buNone/>
            </a:pPr>
            <a:r>
              <a:rPr lang="en-US" sz="3200" b="1" dirty="0" smtClean="0"/>
              <a:t>When inserting  nodes in AVL tree with End to End Case you should involve all four AVL Rotations which are:</a:t>
            </a:r>
          </a:p>
          <a:p>
            <a:pPr algn="ctr">
              <a:buFont typeface="Wingdings" panose="05000000000000000000" pitchFamily="2" charset="2"/>
              <a:buChar char="ü"/>
            </a:pPr>
            <a:r>
              <a:rPr lang="en-US" sz="3200" b="1" dirty="0" smtClean="0"/>
              <a:t>RR Rotations</a:t>
            </a:r>
          </a:p>
          <a:p>
            <a:pPr algn="ctr">
              <a:buFont typeface="Wingdings" panose="05000000000000000000" pitchFamily="2" charset="2"/>
              <a:buChar char="ü"/>
            </a:pPr>
            <a:r>
              <a:rPr lang="en-US" sz="3200" b="1" dirty="0" smtClean="0"/>
              <a:t>LL Rotations</a:t>
            </a:r>
          </a:p>
          <a:p>
            <a:pPr algn="ctr">
              <a:buFont typeface="Wingdings" panose="05000000000000000000" pitchFamily="2" charset="2"/>
              <a:buChar char="ü"/>
            </a:pPr>
            <a:r>
              <a:rPr lang="en-US" sz="3200" b="1" dirty="0" smtClean="0"/>
              <a:t>RL Rotations</a:t>
            </a:r>
          </a:p>
          <a:p>
            <a:pPr algn="ctr">
              <a:buFont typeface="Wingdings" panose="05000000000000000000" pitchFamily="2" charset="2"/>
              <a:buChar char="ü"/>
            </a:pPr>
            <a:r>
              <a:rPr lang="en-US" sz="3200" b="1" dirty="0" smtClean="0"/>
              <a:t>LR Rotations</a:t>
            </a:r>
            <a:endParaRPr lang="en-US" sz="3200" b="1" dirty="0"/>
          </a:p>
        </p:txBody>
      </p:sp>
    </p:spTree>
    <p:extLst>
      <p:ext uri="{BB962C8B-B14F-4D97-AF65-F5344CB8AC3E}">
        <p14:creationId xmlns:p14="http://schemas.microsoft.com/office/powerpoint/2010/main" val="132846818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2718"/>
          </a:xfrm>
        </p:spPr>
        <p:txBody>
          <a:bodyPr/>
          <a:lstStyle/>
          <a:p>
            <a:r>
              <a:rPr lang="en-US" b="1" dirty="0" smtClean="0"/>
              <a:t>Insert </a:t>
            </a:r>
            <a:r>
              <a:rPr lang="en-US" b="1" dirty="0"/>
              <a:t>End to End </a:t>
            </a:r>
            <a:r>
              <a:rPr lang="en-US" b="1" dirty="0" smtClean="0"/>
              <a:t>Case…</a:t>
            </a:r>
            <a:endParaRPr lang="en-US" dirty="0"/>
          </a:p>
        </p:txBody>
      </p:sp>
      <p:sp>
        <p:nvSpPr>
          <p:cNvPr id="3" name="Content Placeholder 2"/>
          <p:cNvSpPr>
            <a:spLocks noGrp="1"/>
          </p:cNvSpPr>
          <p:nvPr>
            <p:ph sz="half" idx="1"/>
          </p:nvPr>
        </p:nvSpPr>
        <p:spPr>
          <a:xfrm>
            <a:off x="2589212" y="1506828"/>
            <a:ext cx="3116129" cy="4404394"/>
          </a:xfrm>
        </p:spPr>
        <p:txBody>
          <a:bodyPr>
            <a:normAutofit fontScale="92500"/>
          </a:bodyPr>
          <a:lstStyle/>
          <a:p>
            <a:pPr marL="0" indent="0">
              <a:buNone/>
            </a:pPr>
            <a:r>
              <a:rPr lang="en-US" sz="2800" b="1" u="sng" dirty="0" smtClean="0"/>
              <a:t>Example:</a:t>
            </a:r>
          </a:p>
          <a:p>
            <a:pPr marL="0" indent="0">
              <a:buNone/>
            </a:pPr>
            <a:r>
              <a:rPr lang="en-US" sz="2400" b="1" dirty="0" smtClean="0"/>
              <a:t>Insert the following node values in the AVL trees;</a:t>
            </a:r>
          </a:p>
          <a:p>
            <a:pPr marL="0" indent="0">
              <a:buNone/>
            </a:pPr>
            <a:r>
              <a:rPr lang="en-US" sz="2400" b="1" dirty="0" smtClean="0"/>
              <a:t>30, 20, 40,10,5,3,4,50,60,70,65</a:t>
            </a:r>
          </a:p>
          <a:p>
            <a:pPr marL="0" indent="0">
              <a:buNone/>
            </a:pPr>
            <a:r>
              <a:rPr lang="en-US" sz="2400" b="1" dirty="0" smtClean="0"/>
              <a:t>Insertion of the above values lead to the AVL tree as seen on the right side</a:t>
            </a:r>
            <a:endParaRPr lang="en-US" sz="2400" dirty="0"/>
          </a:p>
        </p:txBody>
      </p:sp>
      <p:pic>
        <p:nvPicPr>
          <p:cNvPr id="5" name="Content Placeholder 4"/>
          <p:cNvPicPr>
            <a:picLocks noGrp="1" noChangeAspect="1"/>
          </p:cNvPicPr>
          <p:nvPr>
            <p:ph sz="half" idx="2"/>
          </p:nvPr>
        </p:nvPicPr>
        <p:blipFill>
          <a:blip r:embed="rId2"/>
          <a:stretch>
            <a:fillRect/>
          </a:stretch>
        </p:blipFill>
        <p:spPr>
          <a:xfrm>
            <a:off x="6091707" y="1506828"/>
            <a:ext cx="5412904" cy="4404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005629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barn(inVertical)">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95597"/>
          </a:xfrm>
        </p:spPr>
        <p:txBody>
          <a:bodyPr>
            <a:normAutofit/>
          </a:bodyPr>
          <a:lstStyle/>
          <a:p>
            <a:pPr algn="ctr"/>
            <a:r>
              <a:rPr lang="en-US" sz="4800" b="1" dirty="0" smtClean="0"/>
              <a:t>Delete LL LR RR RL</a:t>
            </a:r>
            <a:endParaRPr lang="en-US" sz="4800" b="1" dirty="0"/>
          </a:p>
        </p:txBody>
      </p:sp>
      <p:sp>
        <p:nvSpPr>
          <p:cNvPr id="3" name="Content Placeholder 2"/>
          <p:cNvSpPr>
            <a:spLocks noGrp="1"/>
          </p:cNvSpPr>
          <p:nvPr>
            <p:ph sz="half" idx="1"/>
          </p:nvPr>
        </p:nvSpPr>
        <p:spPr>
          <a:xfrm>
            <a:off x="2589212" y="1519707"/>
            <a:ext cx="4313864" cy="5061397"/>
          </a:xfrm>
        </p:spPr>
        <p:txBody>
          <a:bodyPr/>
          <a:lstStyle/>
          <a:p>
            <a:pPr marL="0" indent="0">
              <a:buNone/>
            </a:pPr>
            <a:r>
              <a:rPr lang="en-US" sz="2800" b="1" u="sng" dirty="0" smtClean="0">
                <a:solidFill>
                  <a:srgbClr val="FF0000"/>
                </a:solidFill>
              </a:rPr>
              <a:t>Example of LL Deletion:</a:t>
            </a:r>
          </a:p>
          <a:p>
            <a:pPr marL="0" indent="0">
              <a:buNone/>
            </a:pPr>
            <a:r>
              <a:rPr lang="en-US" sz="2400" b="1" dirty="0" smtClean="0"/>
              <a:t>Delete 8 in the left of 10 which is in left of 20</a:t>
            </a:r>
          </a:p>
          <a:p>
            <a:pPr marL="0" indent="0">
              <a:buNone/>
            </a:pPr>
            <a:endParaRPr lang="en-US" dirty="0"/>
          </a:p>
        </p:txBody>
      </p:sp>
      <p:sp>
        <p:nvSpPr>
          <p:cNvPr id="4" name="Content Placeholder 3"/>
          <p:cNvSpPr>
            <a:spLocks noGrp="1"/>
          </p:cNvSpPr>
          <p:nvPr>
            <p:ph sz="half" idx="2"/>
          </p:nvPr>
        </p:nvSpPr>
        <p:spPr>
          <a:xfrm>
            <a:off x="7190747" y="1519707"/>
            <a:ext cx="4313864" cy="4384137"/>
          </a:xfrm>
        </p:spPr>
        <p:txBody>
          <a:bodyPr/>
          <a:lstStyle/>
          <a:p>
            <a:pPr marL="0" indent="0">
              <a:buNone/>
            </a:pPr>
            <a:r>
              <a:rPr lang="en-US" sz="2400" b="1" dirty="0" smtClean="0"/>
              <a:t>After deletion the AVL tree become as below which is balanced</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589212" y="3142202"/>
            <a:ext cx="4313863" cy="3438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7190746" y="3142201"/>
            <a:ext cx="4313865" cy="3438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441846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arn(inVertical)">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95597"/>
          </a:xfrm>
        </p:spPr>
        <p:txBody>
          <a:bodyPr>
            <a:normAutofit/>
          </a:bodyPr>
          <a:lstStyle/>
          <a:p>
            <a:pPr algn="ctr"/>
            <a:r>
              <a:rPr lang="en-US" sz="4800" b="1" dirty="0" smtClean="0"/>
              <a:t>Delete LL LR RR RL</a:t>
            </a:r>
            <a:endParaRPr lang="en-US" sz="4800" b="1" dirty="0"/>
          </a:p>
        </p:txBody>
      </p:sp>
      <p:sp>
        <p:nvSpPr>
          <p:cNvPr id="3" name="Content Placeholder 2"/>
          <p:cNvSpPr>
            <a:spLocks noGrp="1"/>
          </p:cNvSpPr>
          <p:nvPr>
            <p:ph sz="half" idx="1"/>
          </p:nvPr>
        </p:nvSpPr>
        <p:spPr>
          <a:xfrm>
            <a:off x="2589212" y="1519707"/>
            <a:ext cx="4313864" cy="5061397"/>
          </a:xfrm>
        </p:spPr>
        <p:txBody>
          <a:bodyPr/>
          <a:lstStyle/>
          <a:p>
            <a:pPr marL="0" indent="0">
              <a:buNone/>
            </a:pPr>
            <a:r>
              <a:rPr lang="en-US" sz="2800" b="1" u="sng" dirty="0" smtClean="0">
                <a:solidFill>
                  <a:srgbClr val="FF0000"/>
                </a:solidFill>
              </a:rPr>
              <a:t>Example of LR Deletion:</a:t>
            </a:r>
          </a:p>
          <a:p>
            <a:pPr marL="0" indent="0">
              <a:buNone/>
            </a:pPr>
            <a:r>
              <a:rPr lang="en-US" sz="2400" b="1" dirty="0" smtClean="0"/>
              <a:t>Delete 20 in the right of 10 which is in left of 50</a:t>
            </a:r>
          </a:p>
          <a:p>
            <a:pPr marL="0" indent="0">
              <a:buNone/>
            </a:pPr>
            <a:endParaRPr lang="en-US" dirty="0"/>
          </a:p>
        </p:txBody>
      </p:sp>
      <p:sp>
        <p:nvSpPr>
          <p:cNvPr id="4" name="Content Placeholder 3"/>
          <p:cNvSpPr>
            <a:spLocks noGrp="1"/>
          </p:cNvSpPr>
          <p:nvPr>
            <p:ph sz="half" idx="2"/>
          </p:nvPr>
        </p:nvSpPr>
        <p:spPr>
          <a:xfrm>
            <a:off x="7190747" y="1519707"/>
            <a:ext cx="4313864" cy="4384137"/>
          </a:xfrm>
        </p:spPr>
        <p:txBody>
          <a:bodyPr/>
          <a:lstStyle/>
          <a:p>
            <a:pPr marL="0" indent="0">
              <a:buNone/>
            </a:pPr>
            <a:r>
              <a:rPr lang="en-US" sz="2400" b="1" dirty="0" smtClean="0"/>
              <a:t>After deletion the AVL tree become as below which is balanced</a:t>
            </a:r>
          </a:p>
          <a:p>
            <a:pPr marL="0" indent="0">
              <a:buNone/>
            </a:pPr>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2589212" y="3077565"/>
            <a:ext cx="4171949" cy="3503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3"/>
          <a:stretch>
            <a:fillRect/>
          </a:stretch>
        </p:blipFill>
        <p:spPr>
          <a:xfrm>
            <a:off x="7190748" y="3077564"/>
            <a:ext cx="4313864" cy="3503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833243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arn(inVertical)">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95597"/>
          </a:xfrm>
        </p:spPr>
        <p:txBody>
          <a:bodyPr>
            <a:normAutofit/>
          </a:bodyPr>
          <a:lstStyle/>
          <a:p>
            <a:pPr algn="ctr"/>
            <a:r>
              <a:rPr lang="en-US" sz="4800" b="1" dirty="0" smtClean="0"/>
              <a:t>Delete LL LR RR RL</a:t>
            </a:r>
            <a:endParaRPr lang="en-US" sz="4800" b="1" dirty="0"/>
          </a:p>
        </p:txBody>
      </p:sp>
      <p:sp>
        <p:nvSpPr>
          <p:cNvPr id="3" name="Content Placeholder 2"/>
          <p:cNvSpPr>
            <a:spLocks noGrp="1"/>
          </p:cNvSpPr>
          <p:nvPr>
            <p:ph sz="half" idx="1"/>
          </p:nvPr>
        </p:nvSpPr>
        <p:spPr>
          <a:xfrm>
            <a:off x="2589212" y="1519707"/>
            <a:ext cx="4313864" cy="5061397"/>
          </a:xfrm>
        </p:spPr>
        <p:txBody>
          <a:bodyPr/>
          <a:lstStyle/>
          <a:p>
            <a:pPr marL="0" indent="0">
              <a:buNone/>
            </a:pPr>
            <a:r>
              <a:rPr lang="en-US" sz="2800" b="1" u="sng" dirty="0" smtClean="0">
                <a:solidFill>
                  <a:srgbClr val="FF0000"/>
                </a:solidFill>
              </a:rPr>
              <a:t>Example of RR Deletion:</a:t>
            </a:r>
          </a:p>
          <a:p>
            <a:pPr marL="0" indent="0">
              <a:buNone/>
            </a:pPr>
            <a:r>
              <a:rPr lang="en-US" sz="2400" b="1" dirty="0" smtClean="0"/>
              <a:t>Delete 60 in the right of 50 which is in right of 20</a:t>
            </a:r>
          </a:p>
          <a:p>
            <a:pPr marL="0" indent="0">
              <a:buNone/>
            </a:pPr>
            <a:endParaRPr lang="en-US" dirty="0"/>
          </a:p>
        </p:txBody>
      </p:sp>
      <p:sp>
        <p:nvSpPr>
          <p:cNvPr id="4" name="Content Placeholder 3"/>
          <p:cNvSpPr>
            <a:spLocks noGrp="1"/>
          </p:cNvSpPr>
          <p:nvPr>
            <p:ph sz="half" idx="2"/>
          </p:nvPr>
        </p:nvSpPr>
        <p:spPr>
          <a:xfrm>
            <a:off x="7190747" y="1519707"/>
            <a:ext cx="4313864" cy="4384137"/>
          </a:xfrm>
        </p:spPr>
        <p:txBody>
          <a:bodyPr/>
          <a:lstStyle/>
          <a:p>
            <a:pPr marL="0" indent="0">
              <a:buNone/>
            </a:pPr>
            <a:r>
              <a:rPr lang="en-US" sz="2400" b="1" dirty="0" smtClean="0"/>
              <a:t>After deletion the AVL tree become as below which is balanced</a:t>
            </a:r>
          </a:p>
          <a:p>
            <a:pPr marL="0" indent="0">
              <a:buNone/>
            </a:pPr>
            <a:endParaRPr lang="en-US" dirty="0"/>
          </a:p>
          <a:p>
            <a:pPr marL="0" indent="0">
              <a:buNone/>
            </a:pPr>
            <a:endParaRPr lang="en-US" dirty="0"/>
          </a:p>
        </p:txBody>
      </p:sp>
      <p:pic>
        <p:nvPicPr>
          <p:cNvPr id="9" name="Picture 8"/>
          <p:cNvPicPr>
            <a:picLocks noChangeAspect="1"/>
          </p:cNvPicPr>
          <p:nvPr/>
        </p:nvPicPr>
        <p:blipFill>
          <a:blip r:embed="rId2"/>
          <a:stretch>
            <a:fillRect/>
          </a:stretch>
        </p:blipFill>
        <p:spPr>
          <a:xfrm>
            <a:off x="2589212" y="3305979"/>
            <a:ext cx="4313864" cy="3275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7190748" y="3284469"/>
            <a:ext cx="4313864" cy="3296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72261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arn(inVertical)">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95597"/>
          </a:xfrm>
        </p:spPr>
        <p:txBody>
          <a:bodyPr>
            <a:normAutofit/>
          </a:bodyPr>
          <a:lstStyle/>
          <a:p>
            <a:pPr algn="ctr"/>
            <a:r>
              <a:rPr lang="en-US" sz="4800" b="1" dirty="0" smtClean="0"/>
              <a:t>Delete LL LR RR RL</a:t>
            </a:r>
            <a:endParaRPr lang="en-US" sz="4800" b="1" dirty="0"/>
          </a:p>
        </p:txBody>
      </p:sp>
      <p:sp>
        <p:nvSpPr>
          <p:cNvPr id="3" name="Content Placeholder 2"/>
          <p:cNvSpPr>
            <a:spLocks noGrp="1"/>
          </p:cNvSpPr>
          <p:nvPr>
            <p:ph sz="half" idx="1"/>
          </p:nvPr>
        </p:nvSpPr>
        <p:spPr>
          <a:xfrm>
            <a:off x="2589212" y="1519707"/>
            <a:ext cx="4313864" cy="5061397"/>
          </a:xfrm>
        </p:spPr>
        <p:txBody>
          <a:bodyPr/>
          <a:lstStyle/>
          <a:p>
            <a:pPr marL="0" indent="0">
              <a:buNone/>
            </a:pPr>
            <a:r>
              <a:rPr lang="en-US" sz="2800" b="1" u="sng" dirty="0" smtClean="0">
                <a:solidFill>
                  <a:srgbClr val="FF0000"/>
                </a:solidFill>
              </a:rPr>
              <a:t>Example of RL Deletion:</a:t>
            </a:r>
          </a:p>
          <a:p>
            <a:pPr marL="0" indent="0">
              <a:buNone/>
            </a:pPr>
            <a:r>
              <a:rPr lang="en-US" sz="2400" b="1" dirty="0" smtClean="0"/>
              <a:t>Delete 32 in the left of 50 which is in right of 20</a:t>
            </a:r>
          </a:p>
          <a:p>
            <a:pPr marL="0" indent="0">
              <a:buNone/>
            </a:pPr>
            <a:endParaRPr lang="en-US" sz="2400" b="1" dirty="0" smtClean="0"/>
          </a:p>
          <a:p>
            <a:pPr marL="0" indent="0">
              <a:buNone/>
            </a:pPr>
            <a:endParaRPr lang="en-US" dirty="0"/>
          </a:p>
        </p:txBody>
      </p:sp>
      <p:sp>
        <p:nvSpPr>
          <p:cNvPr id="4" name="Content Placeholder 3"/>
          <p:cNvSpPr>
            <a:spLocks noGrp="1"/>
          </p:cNvSpPr>
          <p:nvPr>
            <p:ph sz="half" idx="2"/>
          </p:nvPr>
        </p:nvSpPr>
        <p:spPr>
          <a:xfrm>
            <a:off x="7190747" y="1519707"/>
            <a:ext cx="4313864" cy="4384137"/>
          </a:xfrm>
        </p:spPr>
        <p:txBody>
          <a:bodyPr/>
          <a:lstStyle/>
          <a:p>
            <a:pPr marL="0" indent="0">
              <a:buNone/>
            </a:pPr>
            <a:r>
              <a:rPr lang="en-US" sz="2400" b="1" dirty="0" smtClean="0"/>
              <a:t>After deletion the AVL tree become as below which is balanced</a:t>
            </a:r>
          </a:p>
          <a:p>
            <a:pPr marL="0" indent="0">
              <a:buNone/>
            </a:pPr>
            <a:endParaRPr lang="en-US" dirty="0"/>
          </a:p>
          <a:p>
            <a:pPr marL="0" indent="0">
              <a:buNone/>
            </a:pPr>
            <a:endParaRPr lang="en-US" dirty="0"/>
          </a:p>
        </p:txBody>
      </p:sp>
      <p:pic>
        <p:nvPicPr>
          <p:cNvPr id="10" name="Picture 9"/>
          <p:cNvPicPr>
            <a:picLocks noChangeAspect="1"/>
          </p:cNvPicPr>
          <p:nvPr/>
        </p:nvPicPr>
        <p:blipFill>
          <a:blip r:embed="rId2"/>
          <a:stretch>
            <a:fillRect/>
          </a:stretch>
        </p:blipFill>
        <p:spPr>
          <a:xfrm>
            <a:off x="2589211" y="3077565"/>
            <a:ext cx="4257583" cy="3503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3"/>
          <a:stretch>
            <a:fillRect/>
          </a:stretch>
        </p:blipFill>
        <p:spPr>
          <a:xfrm>
            <a:off x="7313611" y="3077565"/>
            <a:ext cx="4191000" cy="3503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5354901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arn(inVertical)">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960"/>
          </a:xfrm>
        </p:spPr>
        <p:txBody>
          <a:bodyPr>
            <a:normAutofit/>
          </a:bodyPr>
          <a:lstStyle/>
          <a:p>
            <a:r>
              <a:rPr lang="en-US" sz="4800" b="1" dirty="0" smtClean="0"/>
              <a:t>Delete End to End Case</a:t>
            </a:r>
            <a:endParaRPr lang="en-US" sz="4800" b="1" dirty="0"/>
          </a:p>
        </p:txBody>
      </p:sp>
      <p:sp>
        <p:nvSpPr>
          <p:cNvPr id="3" name="Content Placeholder 2"/>
          <p:cNvSpPr>
            <a:spLocks noGrp="1"/>
          </p:cNvSpPr>
          <p:nvPr>
            <p:ph idx="1"/>
          </p:nvPr>
        </p:nvSpPr>
        <p:spPr>
          <a:xfrm>
            <a:off x="2589212" y="1725769"/>
            <a:ext cx="8915400" cy="4185453"/>
          </a:xfrm>
        </p:spPr>
        <p:txBody>
          <a:bodyPr>
            <a:normAutofit/>
          </a:bodyPr>
          <a:lstStyle/>
          <a:p>
            <a:pPr marL="0" indent="0">
              <a:buNone/>
            </a:pPr>
            <a:r>
              <a:rPr lang="en-US" sz="3200" b="1" dirty="0" smtClean="0"/>
              <a:t>When deleting  nodes in AVL tree with End to End Case you should involve all four AVL Rotations which are:</a:t>
            </a:r>
          </a:p>
          <a:p>
            <a:pPr algn="ctr">
              <a:buFont typeface="Wingdings" panose="05000000000000000000" pitchFamily="2" charset="2"/>
              <a:buChar char="ü"/>
            </a:pPr>
            <a:r>
              <a:rPr lang="en-US" sz="3200" b="1" dirty="0" smtClean="0"/>
              <a:t>RR Rotations</a:t>
            </a:r>
          </a:p>
          <a:p>
            <a:pPr algn="ctr">
              <a:buFont typeface="Wingdings" panose="05000000000000000000" pitchFamily="2" charset="2"/>
              <a:buChar char="ü"/>
            </a:pPr>
            <a:r>
              <a:rPr lang="en-US" sz="3200" b="1" dirty="0" smtClean="0"/>
              <a:t>LL Rotations</a:t>
            </a:r>
          </a:p>
          <a:p>
            <a:pPr algn="ctr">
              <a:buFont typeface="Wingdings" panose="05000000000000000000" pitchFamily="2" charset="2"/>
              <a:buChar char="ü"/>
            </a:pPr>
            <a:r>
              <a:rPr lang="en-US" sz="3200" b="1" dirty="0" smtClean="0"/>
              <a:t>RL Rotations</a:t>
            </a:r>
          </a:p>
          <a:p>
            <a:pPr algn="ctr">
              <a:buFont typeface="Wingdings" panose="05000000000000000000" pitchFamily="2" charset="2"/>
              <a:buChar char="ü"/>
            </a:pPr>
            <a:r>
              <a:rPr lang="en-US" sz="3200" b="1" dirty="0" smtClean="0"/>
              <a:t>LR Rotations</a:t>
            </a:r>
            <a:endParaRPr lang="en-US" sz="3200" b="1" dirty="0"/>
          </a:p>
        </p:txBody>
      </p:sp>
    </p:spTree>
    <p:extLst>
      <p:ext uri="{BB962C8B-B14F-4D97-AF65-F5344CB8AC3E}">
        <p14:creationId xmlns:p14="http://schemas.microsoft.com/office/powerpoint/2010/main" val="42945829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2718"/>
          </a:xfrm>
        </p:spPr>
        <p:txBody>
          <a:bodyPr/>
          <a:lstStyle/>
          <a:p>
            <a:r>
              <a:rPr lang="en-US" b="1" dirty="0" smtClean="0"/>
              <a:t>Delete </a:t>
            </a:r>
            <a:r>
              <a:rPr lang="en-US" b="1" dirty="0"/>
              <a:t>End to End </a:t>
            </a:r>
            <a:r>
              <a:rPr lang="en-US" b="1" dirty="0" smtClean="0"/>
              <a:t>Case…</a:t>
            </a:r>
            <a:endParaRPr lang="en-US" dirty="0"/>
          </a:p>
        </p:txBody>
      </p:sp>
      <p:sp>
        <p:nvSpPr>
          <p:cNvPr id="3" name="Content Placeholder 2"/>
          <p:cNvSpPr>
            <a:spLocks noGrp="1"/>
          </p:cNvSpPr>
          <p:nvPr>
            <p:ph sz="half" idx="1"/>
          </p:nvPr>
        </p:nvSpPr>
        <p:spPr>
          <a:xfrm>
            <a:off x="2589212" y="1506828"/>
            <a:ext cx="3682799" cy="4404394"/>
          </a:xfrm>
        </p:spPr>
        <p:txBody>
          <a:bodyPr>
            <a:normAutofit/>
          </a:bodyPr>
          <a:lstStyle/>
          <a:p>
            <a:pPr marL="0" indent="0">
              <a:buNone/>
            </a:pPr>
            <a:r>
              <a:rPr lang="en-US" sz="2800" b="1" u="sng" dirty="0" smtClean="0"/>
              <a:t>Example:</a:t>
            </a:r>
          </a:p>
          <a:p>
            <a:pPr marL="0" indent="0">
              <a:buNone/>
            </a:pPr>
            <a:r>
              <a:rPr lang="en-US" sz="2400" b="1" dirty="0" smtClean="0"/>
              <a:t>Delete the following node values in the AVL trees;</a:t>
            </a:r>
          </a:p>
          <a:p>
            <a:pPr marL="0" indent="0">
              <a:buNone/>
            </a:pPr>
            <a:r>
              <a:rPr lang="en-US" sz="2400" b="1" dirty="0"/>
              <a:t>delete </a:t>
            </a:r>
            <a:r>
              <a:rPr lang="en-US" sz="2400" b="1" dirty="0" smtClean="0"/>
              <a:t>90,50,300,200,500</a:t>
            </a:r>
          </a:p>
          <a:p>
            <a:pPr marL="0" indent="0">
              <a:buNone/>
            </a:pPr>
            <a:r>
              <a:rPr lang="en-US" sz="2400" b="1" dirty="0" smtClean="0"/>
              <a:t>Insert 2500</a:t>
            </a:r>
          </a:p>
          <a:p>
            <a:pPr marL="0" indent="0">
              <a:buNone/>
            </a:pPr>
            <a:r>
              <a:rPr lang="en-US" sz="2400" b="1" dirty="0" smtClean="0"/>
              <a:t>Delete 1000</a:t>
            </a:r>
          </a:p>
        </p:txBody>
      </p:sp>
      <p:pic>
        <p:nvPicPr>
          <p:cNvPr id="6" name="Content Placeholder 5"/>
          <p:cNvPicPr>
            <a:picLocks noGrp="1" noChangeAspect="1"/>
          </p:cNvPicPr>
          <p:nvPr>
            <p:ph sz="half" idx="2"/>
          </p:nvPr>
        </p:nvPicPr>
        <p:blipFill>
          <a:blip r:embed="rId2"/>
          <a:stretch>
            <a:fillRect/>
          </a:stretch>
        </p:blipFill>
        <p:spPr>
          <a:xfrm>
            <a:off x="6709892" y="1506828"/>
            <a:ext cx="4794721" cy="4404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9918491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8497" y="1622738"/>
            <a:ext cx="9298547" cy="3908762"/>
          </a:xfrm>
          <a:prstGeom prst="rect">
            <a:avLst/>
          </a:prstGeom>
          <a:noFill/>
        </p:spPr>
        <p:txBody>
          <a:bodyPr wrap="square" rtlCol="0">
            <a:spAutoFit/>
          </a:bodyPr>
          <a:lstStyle/>
          <a:p>
            <a:pPr algn="ctr"/>
            <a:r>
              <a:rPr lang="en-US" sz="8800" b="1" dirty="0" smtClean="0"/>
              <a:t>END OF PRESENTATION</a:t>
            </a:r>
          </a:p>
          <a:p>
            <a:pPr algn="ctr"/>
            <a:endParaRPr lang="en-US" sz="7200" b="1" dirty="0" smtClean="0"/>
          </a:p>
        </p:txBody>
      </p:sp>
    </p:spTree>
    <p:extLst>
      <p:ext uri="{BB962C8B-B14F-4D97-AF65-F5344CB8AC3E}">
        <p14:creationId xmlns:p14="http://schemas.microsoft.com/office/powerpoint/2010/main" val="420043193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2508" y="4765183"/>
            <a:ext cx="9362941" cy="7727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2592925" y="624110"/>
            <a:ext cx="8911687" cy="1024386"/>
          </a:xfrm>
        </p:spPr>
        <p:txBody>
          <a:bodyPr>
            <a:normAutofit/>
          </a:bodyPr>
          <a:lstStyle/>
          <a:p>
            <a:pPr algn="ctr"/>
            <a:r>
              <a:rPr lang="en-US" sz="6000" b="1" dirty="0" smtClean="0">
                <a:latin typeface="+mn-lt"/>
              </a:rPr>
              <a:t>AVL Tree cont...</a:t>
            </a:r>
            <a:endParaRPr lang="en-US" sz="6000" b="1" dirty="0">
              <a:latin typeface="+mn-lt"/>
            </a:endParaRPr>
          </a:p>
        </p:txBody>
      </p:sp>
      <p:sp>
        <p:nvSpPr>
          <p:cNvPr id="5" name="Content Placeholder 4"/>
          <p:cNvSpPr>
            <a:spLocks noGrp="1"/>
          </p:cNvSpPr>
          <p:nvPr>
            <p:ph idx="1"/>
          </p:nvPr>
        </p:nvSpPr>
        <p:spPr>
          <a:xfrm>
            <a:off x="1983346" y="1648496"/>
            <a:ext cx="9521266" cy="4662152"/>
          </a:xfrm>
        </p:spPr>
        <p:txBody>
          <a:bodyPr>
            <a:noAutofit/>
          </a:bodyPr>
          <a:lstStyle/>
          <a:p>
            <a:pPr marL="0" indent="0" algn="just">
              <a:buNone/>
            </a:pPr>
            <a:r>
              <a:rPr lang="en-US" sz="3200" b="1" dirty="0" smtClean="0"/>
              <a:t>Tree is said to be balanced if balance factor of each node is between -1 to 1, otherwise, the tree will be unbalanced and need to be balanced (</a:t>
            </a:r>
            <a:r>
              <a:rPr lang="en-US" sz="3200" b="1" dirty="0" smtClean="0">
                <a:solidFill>
                  <a:srgbClr val="00B050"/>
                </a:solidFill>
              </a:rPr>
              <a:t>by using AVL rotation</a:t>
            </a:r>
            <a:r>
              <a:rPr lang="en-US" sz="3200" b="1" dirty="0" smtClean="0"/>
              <a:t>)</a:t>
            </a:r>
          </a:p>
          <a:p>
            <a:pPr marL="0" indent="0" algn="ctr">
              <a:lnSpc>
                <a:spcPct val="150000"/>
              </a:lnSpc>
              <a:buNone/>
            </a:pPr>
            <a:r>
              <a:rPr lang="en-US" sz="3600" b="1" dirty="0" smtClean="0"/>
              <a:t>Balance factor (BF) formula is given as:</a:t>
            </a:r>
          </a:p>
          <a:p>
            <a:pPr marL="0" indent="0" algn="ctr">
              <a:lnSpc>
                <a:spcPct val="150000"/>
              </a:lnSpc>
              <a:buNone/>
            </a:pPr>
            <a:r>
              <a:rPr lang="en-US" sz="3200" b="1" dirty="0" smtClean="0">
                <a:solidFill>
                  <a:srgbClr val="FF0000"/>
                </a:solidFill>
              </a:rPr>
              <a:t>BF=Height(left sub-tree) – Height(right sub-tree)</a:t>
            </a:r>
            <a:endParaRPr lang="en-US" sz="3200" b="1" dirty="0">
              <a:solidFill>
                <a:srgbClr val="FF0000"/>
              </a:solidFill>
            </a:endParaRPr>
          </a:p>
        </p:txBody>
      </p:sp>
    </p:spTree>
    <p:extLst>
      <p:ext uri="{BB962C8B-B14F-4D97-AF65-F5344CB8AC3E}">
        <p14:creationId xmlns:p14="http://schemas.microsoft.com/office/powerpoint/2010/main" val="234562264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arn(inVertical)">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barn(inVertical)">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barn(inVertical)">
                                      <p:cBhvr>
                                        <p:cTn id="3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0011" y="1571224"/>
            <a:ext cx="9298547" cy="3046988"/>
          </a:xfrm>
          <a:prstGeom prst="rect">
            <a:avLst/>
          </a:prstGeom>
          <a:noFill/>
        </p:spPr>
        <p:txBody>
          <a:bodyPr wrap="square" rtlCol="0">
            <a:spAutoFit/>
          </a:bodyPr>
          <a:lstStyle/>
          <a:p>
            <a:pPr algn="ctr"/>
            <a:r>
              <a:rPr lang="en-US" sz="9600" b="1" dirty="0" smtClean="0"/>
              <a:t>THANKS FOR LISTENING.</a:t>
            </a:r>
            <a:endParaRPr lang="en-US" sz="9600" b="1" dirty="0"/>
          </a:p>
        </p:txBody>
      </p:sp>
    </p:spTree>
    <p:extLst>
      <p:ext uri="{BB962C8B-B14F-4D97-AF65-F5344CB8AC3E}">
        <p14:creationId xmlns:p14="http://schemas.microsoft.com/office/powerpoint/2010/main" val="185626717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NOTE:</a:t>
            </a:r>
            <a:endParaRPr lang="en-US" sz="6000" b="1"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US" sz="2800" b="1" dirty="0" smtClean="0"/>
              <a:t>If BF of any  node is 1, it means that left sub-tree is one level higher than the right sub-tree</a:t>
            </a:r>
          </a:p>
          <a:p>
            <a:pPr marL="0" indent="0" algn="just">
              <a:buNone/>
            </a:pPr>
            <a:endParaRPr lang="en-US" sz="2800" b="1" dirty="0" smtClean="0"/>
          </a:p>
          <a:p>
            <a:pPr algn="just">
              <a:buFont typeface="Wingdings" panose="05000000000000000000" pitchFamily="2" charset="2"/>
              <a:buChar char="q"/>
            </a:pPr>
            <a:r>
              <a:rPr lang="en-US" sz="2800" b="1" dirty="0" smtClean="0"/>
              <a:t>If </a:t>
            </a:r>
            <a:r>
              <a:rPr lang="en-US" sz="2800" b="1" dirty="0"/>
              <a:t>BF of any  node is </a:t>
            </a:r>
            <a:r>
              <a:rPr lang="en-US" sz="2800" b="1" dirty="0" smtClean="0"/>
              <a:t>0, </a:t>
            </a:r>
            <a:r>
              <a:rPr lang="en-US" sz="2800" b="1" dirty="0"/>
              <a:t>it means that left sub-tree </a:t>
            </a:r>
            <a:r>
              <a:rPr lang="en-US" sz="2800" b="1" dirty="0" smtClean="0"/>
              <a:t>and right sub-tree contain equal height</a:t>
            </a:r>
            <a:endParaRPr lang="en-US" sz="2800" b="1" dirty="0"/>
          </a:p>
          <a:p>
            <a:pPr algn="just"/>
            <a:endParaRPr lang="en-US" sz="2800" b="1" dirty="0" smtClean="0"/>
          </a:p>
          <a:p>
            <a:pPr algn="just">
              <a:buFont typeface="Wingdings" panose="05000000000000000000" pitchFamily="2" charset="2"/>
              <a:buChar char="q"/>
            </a:pPr>
            <a:r>
              <a:rPr lang="en-US" sz="2800" b="1" dirty="0" smtClean="0"/>
              <a:t>If </a:t>
            </a:r>
            <a:r>
              <a:rPr lang="en-US" sz="2800" b="1" dirty="0"/>
              <a:t>BF of any  node is </a:t>
            </a:r>
            <a:r>
              <a:rPr lang="en-US" sz="2800" b="1" dirty="0" smtClean="0"/>
              <a:t>-1</a:t>
            </a:r>
            <a:r>
              <a:rPr lang="en-US" sz="2800" b="1" dirty="0"/>
              <a:t>, it means that left sub-tree is one level </a:t>
            </a:r>
            <a:r>
              <a:rPr lang="en-US" sz="2800" b="1" dirty="0" smtClean="0"/>
              <a:t>lower </a:t>
            </a:r>
            <a:r>
              <a:rPr lang="en-US" sz="2800" b="1" dirty="0"/>
              <a:t>than the right sub-tree</a:t>
            </a:r>
          </a:p>
          <a:p>
            <a:endParaRPr lang="en-US" dirty="0"/>
          </a:p>
        </p:txBody>
      </p:sp>
    </p:spTree>
    <p:extLst>
      <p:ext uri="{BB962C8B-B14F-4D97-AF65-F5344CB8AC3E}">
        <p14:creationId xmlns:p14="http://schemas.microsoft.com/office/powerpoint/2010/main" val="334256732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noAutofit/>
          </a:bodyPr>
          <a:lstStyle/>
          <a:p>
            <a:pPr algn="ctr"/>
            <a:r>
              <a:rPr lang="en-US" sz="4400" b="1" dirty="0" smtClean="0"/>
              <a:t>Example of balanced AVL tree</a:t>
            </a:r>
            <a:endParaRPr lang="en-US" sz="4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359" y="1700213"/>
            <a:ext cx="6671256" cy="4649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715140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7437" y="386366"/>
            <a:ext cx="9620518" cy="6309420"/>
          </a:xfrm>
          <a:prstGeom prst="rect">
            <a:avLst/>
          </a:prstGeom>
          <a:noFill/>
        </p:spPr>
        <p:txBody>
          <a:bodyPr wrap="square" rtlCol="0">
            <a:spAutoFit/>
          </a:bodyPr>
          <a:lstStyle/>
          <a:p>
            <a:pPr algn="ctr"/>
            <a:r>
              <a:rPr lang="en-US" sz="4400" b="1" dirty="0" smtClean="0">
                <a:solidFill>
                  <a:schemeClr val="accent2">
                    <a:lumMod val="75000"/>
                  </a:schemeClr>
                </a:solidFill>
              </a:rPr>
              <a:t>CONCEPT OF AVL ROTATIONS </a:t>
            </a:r>
          </a:p>
          <a:p>
            <a:pPr algn="ctr"/>
            <a:r>
              <a:rPr lang="en-US" sz="3600" b="1" dirty="0" smtClean="0">
                <a:solidFill>
                  <a:schemeClr val="accent2">
                    <a:lumMod val="75000"/>
                  </a:schemeClr>
                </a:solidFill>
              </a:rPr>
              <a:t>(performed if AVL tree is not balanced)</a:t>
            </a:r>
          </a:p>
          <a:p>
            <a:pPr algn="ctr"/>
            <a:endParaRPr lang="en-US" sz="3600" b="1" dirty="0">
              <a:solidFill>
                <a:schemeClr val="accent2">
                  <a:lumMod val="75000"/>
                </a:schemeClr>
              </a:solidFill>
            </a:endParaRPr>
          </a:p>
          <a:p>
            <a:pPr algn="ctr"/>
            <a:r>
              <a:rPr lang="en-US" sz="3600" b="1" dirty="0" smtClean="0"/>
              <a:t>There are four types of AVL rotations:</a:t>
            </a:r>
          </a:p>
          <a:p>
            <a:pPr marL="742950" indent="-742950" algn="ctr">
              <a:buAutoNum type="arabicPeriod"/>
            </a:pPr>
            <a:r>
              <a:rPr lang="en-US" sz="3600" b="1" dirty="0" smtClean="0"/>
              <a:t>LL rotation</a:t>
            </a:r>
          </a:p>
          <a:p>
            <a:pPr marL="742950" indent="-742950" algn="ctr">
              <a:buAutoNum type="arabicPeriod"/>
            </a:pPr>
            <a:r>
              <a:rPr lang="en-US" sz="3600" b="1" dirty="0" smtClean="0"/>
              <a:t>RR rotation</a:t>
            </a:r>
          </a:p>
          <a:p>
            <a:pPr marL="742950" indent="-742950" algn="ctr">
              <a:buAutoNum type="arabicPeriod"/>
            </a:pPr>
            <a:r>
              <a:rPr lang="en-US" sz="3600" b="1" dirty="0" smtClean="0"/>
              <a:t>LR rotation</a:t>
            </a:r>
          </a:p>
          <a:p>
            <a:pPr marL="742950" indent="-742950" algn="ctr">
              <a:buAutoNum type="arabicPeriod"/>
            </a:pPr>
            <a:r>
              <a:rPr lang="en-US" sz="3600" b="1" dirty="0" smtClean="0"/>
              <a:t>RL rotation</a:t>
            </a:r>
          </a:p>
          <a:p>
            <a:r>
              <a:rPr lang="en-US" sz="3600" b="1" dirty="0"/>
              <a:t>	</a:t>
            </a:r>
            <a:r>
              <a:rPr lang="en-US" sz="3600" b="1" dirty="0" smtClean="0"/>
              <a:t>NOTE:</a:t>
            </a:r>
          </a:p>
          <a:p>
            <a:r>
              <a:rPr lang="en-US" sz="3600" b="1" dirty="0"/>
              <a:t>	</a:t>
            </a:r>
            <a:r>
              <a:rPr lang="en-US" sz="3600" b="1" dirty="0" smtClean="0"/>
              <a:t>LL and RR are called single rotation.</a:t>
            </a:r>
          </a:p>
          <a:p>
            <a:r>
              <a:rPr lang="en-US" sz="3600" b="1" dirty="0"/>
              <a:t>	</a:t>
            </a:r>
            <a:r>
              <a:rPr lang="en-US" sz="3600" b="1" dirty="0" smtClean="0"/>
              <a:t>LR and RL are called double rotation.</a:t>
            </a:r>
          </a:p>
        </p:txBody>
      </p:sp>
    </p:spTree>
    <p:extLst>
      <p:ext uri="{BB962C8B-B14F-4D97-AF65-F5344CB8AC3E}">
        <p14:creationId xmlns:p14="http://schemas.microsoft.com/office/powerpoint/2010/main" val="169426969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arn(inVertic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arn(inVertical)">
                                      <p:cBhvr>
                                        <p:cTn id="25" dur="500"/>
                                        <p:tgtEl>
                                          <p:spTgt spid="2">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arn(inVertical)">
                                      <p:cBhvr>
                                        <p:cTn id="28" dur="500"/>
                                        <p:tgtEl>
                                          <p:spTgt spid="2">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arn(inVertical)">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 calcmode="lin" valueType="num">
                                      <p:cBhvr additive="base">
                                        <p:cTn id="4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 calcmode="lin" valueType="num">
                                      <p:cBhvr additive="base">
                                        <p:cTn id="5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285" y="624110"/>
            <a:ext cx="9727327" cy="766808"/>
          </a:xfrm>
        </p:spPr>
        <p:txBody>
          <a:bodyPr>
            <a:normAutofit/>
          </a:bodyPr>
          <a:lstStyle/>
          <a:p>
            <a:r>
              <a:rPr lang="en-US" sz="4000" b="1" dirty="0" smtClean="0"/>
              <a:t>RR ROTATION</a:t>
            </a:r>
            <a:endParaRPr lang="en-US" sz="4000" b="1" dirty="0"/>
          </a:p>
        </p:txBody>
      </p:sp>
      <p:sp>
        <p:nvSpPr>
          <p:cNvPr id="3" name="Content Placeholder 2"/>
          <p:cNvSpPr>
            <a:spLocks noGrp="1"/>
          </p:cNvSpPr>
          <p:nvPr>
            <p:ph idx="1"/>
          </p:nvPr>
        </p:nvSpPr>
        <p:spPr>
          <a:xfrm>
            <a:off x="1777285" y="1390917"/>
            <a:ext cx="9727327" cy="4855337"/>
          </a:xfrm>
        </p:spPr>
        <p:txBody>
          <a:bodyPr>
            <a:normAutofit/>
          </a:bodyPr>
          <a:lstStyle/>
          <a:p>
            <a:pPr marL="0" indent="0" algn="just">
              <a:buNone/>
            </a:pPr>
            <a:r>
              <a:rPr lang="en-US" sz="2400" b="1" dirty="0" smtClean="0"/>
              <a:t>When BST become unbalanced due to a node inserted into the right sub-tree of the right sub-tree of let say node A, then we perform RR rotation. </a:t>
            </a:r>
            <a:r>
              <a:rPr lang="en-US" sz="2400" b="1" dirty="0" smtClean="0">
                <a:solidFill>
                  <a:srgbClr val="FF0000"/>
                </a:solidFill>
              </a:rPr>
              <a:t>RR rotation is an anticlockwise rotation</a:t>
            </a:r>
            <a:r>
              <a:rPr lang="en-US" sz="2400" b="1" dirty="0" smtClean="0"/>
              <a:t> applied on the edge below a node having unbalanced factor.</a:t>
            </a:r>
            <a:endParaRPr lang="en-US" sz="2400" b="1" dirty="0"/>
          </a:p>
        </p:txBody>
      </p:sp>
      <p:pic>
        <p:nvPicPr>
          <p:cNvPr id="5" name="Picture 4"/>
          <p:cNvPicPr>
            <a:picLocks noChangeAspect="1"/>
          </p:cNvPicPr>
          <p:nvPr/>
        </p:nvPicPr>
        <p:blipFill>
          <a:blip r:embed="rId2"/>
          <a:stretch>
            <a:fillRect/>
          </a:stretch>
        </p:blipFill>
        <p:spPr>
          <a:xfrm>
            <a:off x="1777285" y="3300760"/>
            <a:ext cx="9556123" cy="303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435447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285" y="624110"/>
            <a:ext cx="9727327" cy="766808"/>
          </a:xfrm>
        </p:spPr>
        <p:txBody>
          <a:bodyPr>
            <a:normAutofit/>
          </a:bodyPr>
          <a:lstStyle/>
          <a:p>
            <a:r>
              <a:rPr lang="en-US" sz="4000" b="1" dirty="0" smtClean="0"/>
              <a:t>LL ROTATION</a:t>
            </a:r>
            <a:endParaRPr lang="en-US" sz="4000" b="1" dirty="0"/>
          </a:p>
        </p:txBody>
      </p:sp>
      <p:sp>
        <p:nvSpPr>
          <p:cNvPr id="3" name="Content Placeholder 2"/>
          <p:cNvSpPr>
            <a:spLocks noGrp="1"/>
          </p:cNvSpPr>
          <p:nvPr>
            <p:ph idx="1"/>
          </p:nvPr>
        </p:nvSpPr>
        <p:spPr>
          <a:xfrm>
            <a:off x="1777285" y="1390917"/>
            <a:ext cx="9727327" cy="4855337"/>
          </a:xfrm>
        </p:spPr>
        <p:txBody>
          <a:bodyPr>
            <a:normAutofit/>
          </a:bodyPr>
          <a:lstStyle/>
          <a:p>
            <a:pPr marL="0" indent="0" algn="just">
              <a:buNone/>
            </a:pPr>
            <a:r>
              <a:rPr lang="en-US" sz="2400" b="1" dirty="0" smtClean="0"/>
              <a:t>When BST become unbalanced due to a node inserted into the left sub-tree of the left sub-tree of let say node C, then we perform LL rotation. </a:t>
            </a:r>
            <a:r>
              <a:rPr lang="en-US" sz="2400" b="1" dirty="0" smtClean="0">
                <a:solidFill>
                  <a:srgbClr val="FF0000"/>
                </a:solidFill>
              </a:rPr>
              <a:t>LL rotation is an clockwise rotation</a:t>
            </a:r>
            <a:r>
              <a:rPr lang="en-US" sz="2400" b="1" dirty="0" smtClean="0"/>
              <a:t> applied on the edge below a node having unbalanced factor.</a:t>
            </a:r>
            <a:endParaRPr lang="en-US" sz="2400" b="1" dirty="0"/>
          </a:p>
        </p:txBody>
      </p:sp>
      <p:pic>
        <p:nvPicPr>
          <p:cNvPr id="5" name="Picture 4"/>
          <p:cNvPicPr>
            <a:picLocks noChangeAspect="1"/>
          </p:cNvPicPr>
          <p:nvPr/>
        </p:nvPicPr>
        <p:blipFill>
          <a:blip r:embed="rId2"/>
          <a:stretch>
            <a:fillRect/>
          </a:stretch>
        </p:blipFill>
        <p:spPr>
          <a:xfrm>
            <a:off x="1777284" y="3315586"/>
            <a:ext cx="9727327" cy="2930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708368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885</TotalTime>
  <Words>1578</Words>
  <Application>Microsoft Office PowerPoint</Application>
  <PresentationFormat>Widescreen</PresentationFormat>
  <Paragraphs>182</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Gothic</vt:lpstr>
      <vt:lpstr>Times New Roman</vt:lpstr>
      <vt:lpstr>Wingdings</vt:lpstr>
      <vt:lpstr>Wingdings 3</vt:lpstr>
      <vt:lpstr>Wisp</vt:lpstr>
      <vt:lpstr>PowerPoint Presentation</vt:lpstr>
      <vt:lpstr>PowerPoint Presentation</vt:lpstr>
      <vt:lpstr>What is AVL Tree?</vt:lpstr>
      <vt:lpstr>AVL Tree cont...</vt:lpstr>
      <vt:lpstr>NOTE:</vt:lpstr>
      <vt:lpstr>Example of balanced AVL tree</vt:lpstr>
      <vt:lpstr>PowerPoint Presentation</vt:lpstr>
      <vt:lpstr>RR ROTATION</vt:lpstr>
      <vt:lpstr>LL ROTATION</vt:lpstr>
      <vt:lpstr>LR ROTATION</vt:lpstr>
      <vt:lpstr>RL ROTATION</vt:lpstr>
      <vt:lpstr>Why learn AVL Tree?</vt:lpstr>
      <vt:lpstr>AVL Tree Common operations</vt:lpstr>
      <vt:lpstr>1. Create AVL tree  (with node values: 1,2,3,4,8,7,6)</vt:lpstr>
      <vt:lpstr>1. Create AVL tree… (with node values: 1,2,3,4,8,7,6)</vt:lpstr>
      <vt:lpstr>2. Traverse AVL tree</vt:lpstr>
      <vt:lpstr>In-order traversal</vt:lpstr>
      <vt:lpstr>Pre-order traversal</vt:lpstr>
      <vt:lpstr>Post-order traversal</vt:lpstr>
      <vt:lpstr>3. Search node in AVL tree </vt:lpstr>
      <vt:lpstr>Example: Search for node with value of say x=9</vt:lpstr>
      <vt:lpstr>4. Insert node in AVL tree</vt:lpstr>
      <vt:lpstr>Example: Insert node with value of 1</vt:lpstr>
      <vt:lpstr>5. Deletion a node in AVL tree </vt:lpstr>
      <vt:lpstr>Example: Deleting node with value of 12</vt:lpstr>
      <vt:lpstr>Deletion the AVL tree</vt:lpstr>
      <vt:lpstr>Insert in AVL LL  (E.g. insert 8 in LL-AVL tree)</vt:lpstr>
      <vt:lpstr>Insert in AVL LR  (E.g. insert 46 in LR-AVL tree) </vt:lpstr>
      <vt:lpstr>Insert in AVL RR  (E.g. insert 48 in RR-AVL tree) </vt:lpstr>
      <vt:lpstr>Insert in AVL RL  (E.g. insert 15 in RL-AVL tree) </vt:lpstr>
      <vt:lpstr>Insert End to End Case</vt:lpstr>
      <vt:lpstr>Insert End to End Case…</vt:lpstr>
      <vt:lpstr>Delete LL LR RR RL</vt:lpstr>
      <vt:lpstr>Delete LL LR RR RL</vt:lpstr>
      <vt:lpstr>Delete LL LR RR RL</vt:lpstr>
      <vt:lpstr>Delete LL LR RR RL</vt:lpstr>
      <vt:lpstr>Delete End to End Case</vt:lpstr>
      <vt:lpstr>Delete End to End Case…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196</cp:revision>
  <cp:lastPrinted>2022-02-02T08:26:49Z</cp:lastPrinted>
  <dcterms:created xsi:type="dcterms:W3CDTF">2022-01-26T07:19:49Z</dcterms:created>
  <dcterms:modified xsi:type="dcterms:W3CDTF">2022-02-02T08:42:22Z</dcterms:modified>
</cp:coreProperties>
</file>