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qBILJg3+el4IbbUY9o4Ndim+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FCC7E6-B344-4CED-B2BC-362706EDC155}">
  <a:tblStyle styleId="{BCFCC7E6-B344-4CED-B2BC-362706EDC155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DEA"/>
          </a:solidFill>
        </a:fill>
      </a:tcStyle>
    </a:wholeTbl>
    <a:band1H>
      <a:tcTxStyle/>
      <a:tcStyle>
        <a:fill>
          <a:solidFill>
            <a:srgbClr val="DFDAD3"/>
          </a:solidFill>
        </a:fill>
      </a:tcStyle>
    </a:band1H>
    <a:band2H>
      <a:tcTxStyle/>
    </a:band2H>
    <a:band1V>
      <a:tcTxStyle/>
      <a:tcStyle>
        <a:fill>
          <a:solidFill>
            <a:srgbClr val="DFDAD3"/>
          </a:solidFill>
        </a:fill>
      </a:tcStyle>
    </a:band1V>
    <a:band2V>
      <a:tcTxStyle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BB27205B-B3ED-435D-BB75-AC1E2088FAF7}" styleName="Table_1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fill>
          <a:solidFill>
            <a:srgbClr val="EFCECA"/>
          </a:solidFill>
        </a:fill>
      </a:tcStyle>
    </a:band1H>
    <a:band2H>
      <a:tcTxStyle/>
    </a:band2H>
    <a:band1V>
      <a:tcTxStyle/>
      <a:tcStyle>
        <a:fill>
          <a:solidFill>
            <a:srgbClr val="EFCECA"/>
          </a:solidFill>
        </a:fill>
      </a:tcStyle>
    </a:band1V>
    <a:band2V>
      <a:tcTxStyle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https://www.act.org/content/dam/act/unsecured/documents/cccr2017/CCCR_National_2017.pdf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https://reports.collegeboard.org/archive/sat-suite-program-results/2017/overview#:~:text=The%20class%20of%202017%20is,takers%20took%20the%20new%20SAT.)</a:t>
            </a:r>
            <a:endParaRPr/>
          </a:p>
        </p:txBody>
      </p:sp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20;p18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1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2" name="Google Shape;22;p1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1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5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8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20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20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2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7" name="Google Shape;57;p22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Google Shape;73;p25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365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indent="-3365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indent="-3365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indent="-33655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Char char="▪"/>
              <a:defRPr sz="2000"/>
            </a:lvl9pPr>
          </a:lstStyle>
          <a:p/>
        </p:txBody>
      </p:sp>
      <p:sp>
        <p:nvSpPr>
          <p:cNvPr id="75" name="Google Shape;75;p25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2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" name="Google Shape;80;p2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4" name="Google Shape;84;p26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26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2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investopedia.com/articles/mortages-real-estate/11/factors-affecting-real-estate-market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ityofames.org/government/departments-divisions-i-z/public-works/alley-maintenance" TargetMode="External"/><Relationship Id="rId4" Type="http://schemas.openxmlformats.org/officeDocument/2006/relationships/hyperlink" Target="https://www.census.gov/construction/chars/" TargetMode="External"/><Relationship Id="rId9" Type="http://schemas.openxmlformats.org/officeDocument/2006/relationships/hyperlink" Target="https://www.compmort.com/home-location-and-property-value/" TargetMode="External"/><Relationship Id="rId5" Type="http://schemas.openxmlformats.org/officeDocument/2006/relationships/hyperlink" Target="https://statisticalatlas.com/neighborhood/Iowa/Ames/Stone-Brooke/Household-Income" TargetMode="External"/><Relationship Id="rId6" Type="http://schemas.openxmlformats.org/officeDocument/2006/relationships/hyperlink" Target="https://www.weichert.com/search/community/neighborhood.aspx?hood=60290" TargetMode="External"/><Relationship Id="rId7" Type="http://schemas.openxmlformats.org/officeDocument/2006/relationships/hyperlink" Target="https://www.99.co/singapore/insider/factors-affecting-resale-value/" TargetMode="External"/><Relationship Id="rId8" Type="http://schemas.openxmlformats.org/officeDocument/2006/relationships/hyperlink" Target="https://www.thebalance.com/pricing-houses-to-sell-179896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443221" y="1704667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sz="8000"/>
              <a:t>PREDICTING AMES HOUSING SALE PRICE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1443222" y="5215625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FINAL MODEL SELECTION</a:t>
            </a:r>
            <a:endParaRPr/>
          </a:p>
        </p:txBody>
      </p:sp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1069848" y="183565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Drop complicated features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Masonry veneer area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Basement square feet Type 1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10"/>
          <p:cNvGraphicFramePr/>
          <p:nvPr/>
        </p:nvGraphicFramePr>
        <p:xfrm>
          <a:off x="226028" y="31686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{BCFCC7E6-B344-4CED-B2BC-362706EDC155}</a:tableStyleId>
              </a:tblPr>
              <a:tblGrid>
                <a:gridCol w="2349200"/>
                <a:gridCol w="2349200"/>
                <a:gridCol w="2349200"/>
                <a:gridCol w="2349200"/>
                <a:gridCol w="2349200"/>
              </a:tblGrid>
              <a:tr h="5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LINEAR 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CV RMSE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HOLDOUT RMSE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KAGGLE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25"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FINAL 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6.1 * 10 </a:t>
                      </a:r>
                      <a:r>
                        <a:rPr baseline="30000"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25,206</a:t>
                      </a:r>
                      <a:endParaRPr/>
                    </a:p>
                  </a:txBody>
                  <a:tcPr marT="45725" marB="45725" marR="91450" marL="91450"/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PRIVATE: 21,807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PUBLIC: 23,452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Lasso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22,694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23,909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519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Ridge (Optimal Alpha: 28.66)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22,298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23,715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519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22,694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23,909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5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BASELINE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79,019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3" name="Google Shape;203;p10"/>
          <p:cNvSpPr txBox="1"/>
          <p:nvPr/>
        </p:nvSpPr>
        <p:spPr>
          <a:xfrm>
            <a:off x="2557463" y="4743450"/>
            <a:ext cx="7072312" cy="614363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t/>
            </a:r>
            <a:endParaRPr/>
          </a:p>
        </p:txBody>
      </p:sp>
      <p:pic>
        <p:nvPicPr>
          <p:cNvPr id="209" name="Google Shape;20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765" y="371474"/>
            <a:ext cx="9539436" cy="62957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11"/>
          <p:cNvCxnSpPr/>
          <p:nvPr/>
        </p:nvCxnSpPr>
        <p:spPr>
          <a:xfrm>
            <a:off x="7400925" y="726154"/>
            <a:ext cx="0" cy="55864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BAR PLOT OF COEFFICIENTS</a:t>
            </a:r>
            <a:endParaRPr/>
          </a:p>
        </p:txBody>
      </p:sp>
      <p:pic>
        <p:nvPicPr>
          <p:cNvPr id="216" name="Google Shape;216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194" y="2471739"/>
            <a:ext cx="11310844" cy="329802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2"/>
          <p:cNvSpPr txBox="1"/>
          <p:nvPr/>
        </p:nvSpPr>
        <p:spPr>
          <a:xfrm>
            <a:off x="1069848" y="1909310"/>
            <a:ext cx="4595019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Multiplier effect from interaction terms!</a:t>
            </a:r>
            <a:endParaRPr/>
          </a:p>
        </p:txBody>
      </p:sp>
      <p:cxnSp>
        <p:nvCxnSpPr>
          <p:cNvPr id="218" name="Google Shape;218;p12"/>
          <p:cNvCxnSpPr/>
          <p:nvPr/>
        </p:nvCxnSpPr>
        <p:spPr>
          <a:xfrm flipH="1">
            <a:off x="2028825" y="2400303"/>
            <a:ext cx="271462" cy="18573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" name="Google Shape;219;p12"/>
          <p:cNvSpPr txBox="1"/>
          <p:nvPr/>
        </p:nvSpPr>
        <p:spPr>
          <a:xfrm>
            <a:off x="657225" y="2586039"/>
            <a:ext cx="2257425" cy="10286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LESSONS</a:t>
            </a:r>
            <a:endParaRPr/>
          </a:p>
        </p:txBody>
      </p: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Analyze features for possible interaction terms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Courier New"/>
              <a:buChar char="o"/>
            </a:pPr>
            <a:r>
              <a:rPr lang="en-US"/>
              <a:t>Interaction terms have multiplier effect on prediction.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Models with penalization perform better than a simple linear regression</a:t>
            </a:r>
            <a:endParaRPr/>
          </a:p>
          <a:p>
            <a:pPr indent="-3492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None/>
            </a:pPr>
            <a:r>
              <a:t/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Courier New"/>
              <a:buChar char="o"/>
            </a:pPr>
            <a:r>
              <a:rPr lang="en-US"/>
              <a:t>Transform coefficients to zero or smaller figures</a:t>
            </a:r>
            <a:endParaRPr/>
          </a:p>
          <a:p>
            <a:pPr indent="-34925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Rockwel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One model may not be sufficient to predict all data points</a:t>
            </a:r>
            <a:endParaRPr/>
          </a:p>
          <a:p>
            <a:pPr indent="-3492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None/>
            </a:pPr>
            <a:r>
              <a:t/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Courier New"/>
              <a:buChar char="o"/>
            </a:pPr>
            <a:r>
              <a:rPr lang="en-US"/>
              <a:t>Introduce a second model for high value houses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CONCLUSION &amp; RECOMMENDATIONS</a:t>
            </a:r>
            <a:endParaRPr/>
          </a:p>
        </p:txBody>
      </p:sp>
      <p:graphicFrame>
        <p:nvGraphicFramePr>
          <p:cNvPr id="231" name="Google Shape;231;p14"/>
          <p:cNvGraphicFramePr/>
          <p:nvPr/>
        </p:nvGraphicFramePr>
        <p:xfrm>
          <a:off x="1614487" y="20734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{BB27205B-B3ED-435D-BB75-AC1E2088FAF7}</a:tableStyleId>
              </a:tblPr>
              <a:tblGrid>
                <a:gridCol w="2200275"/>
                <a:gridCol w="1857375"/>
                <a:gridCol w="5172075"/>
              </a:tblGrid>
              <a:tr h="644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Top 5 Features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Relationship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Recommendations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4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Finish up any unfinished works e.g. Basement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4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Quality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Refurbished with best equipment and materials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4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Neighborhood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Sellers in wealthier neighborhoods can price their house higher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4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Condition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Repair any damages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4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Remodel/Upgrade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FURTHER RESEARCH</a:t>
            </a:r>
            <a:endParaRPr/>
          </a:p>
        </p:txBody>
      </p:sp>
      <p:sp>
        <p:nvSpPr>
          <p:cNvPr id="237" name="Google Shape;237;p1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Collect local data as some data might be irrelevant (e.g. Garage)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Economic Variables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Distance from amenities (e.g. school, hospitals)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Logistic Regression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Latest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/>
          <p:nvPr>
            <p:ph type="title"/>
          </p:nvPr>
        </p:nvSpPr>
        <p:spPr>
          <a:xfrm>
            <a:off x="1069848" y="67037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SOURCES</a:t>
            </a:r>
            <a:endParaRPr/>
          </a:p>
        </p:txBody>
      </p:sp>
      <p:sp>
        <p:nvSpPr>
          <p:cNvPr id="243" name="Google Shape;243;p1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Font typeface="Rockwell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https://www.cityofames.org/government/departments-divisions-i-z/public-works/alley-maintenance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Rockwell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https://www.census.gov/construction/chars/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Rockwell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https://statisticalatlas.com/neighborhood/Iowa/Ames/Stone-Brooke/Household-Income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Rockwell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https://www.weichert.com/search/community/neighborhood.aspx?hood=60290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Rockwell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https://www.99.co/singapore/insider/factors-affecting-resale-value/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Rockwell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https://www.thebalance.com/pricing-houses-to-sell-1798968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Rockwell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https://www.compmort.com/home-location-and-property-value/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Rockwell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https://www.investopedia.com/articles/mortages-real-estate/11/factors-affecting-real-estate-market.asp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OVERVIEW OF DATASET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90976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2006- 2010 Housing Dataset from Ames Assessor's Office</a:t>
            </a:r>
            <a:endParaRPr/>
          </a:p>
          <a:p>
            <a:pPr indent="-83026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90976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Over 2000 transactions</a:t>
            </a:r>
            <a:endParaRPr/>
          </a:p>
          <a:p>
            <a:pPr indent="-83026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90976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82 Features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Role:  Analyst for real estate company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Problem statement: What are the features of a property that our clients should look out for in order to sell their houses at a higher price in Ames?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Audience: Sellers and Buyers looking to resale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CLEANING</a:t>
            </a:r>
            <a:endParaRPr/>
          </a:p>
        </p:txBody>
      </p:sp>
      <p:pic>
        <p:nvPicPr>
          <p:cNvPr id="128" name="Google Shape;12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361" y="2297144"/>
            <a:ext cx="5639410" cy="346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/>
          <p:nvPr/>
        </p:nvSpPr>
        <p:spPr>
          <a:xfrm>
            <a:off x="3857625" y="4186238"/>
            <a:ext cx="1400175" cy="40005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7615" y="2297144"/>
            <a:ext cx="5150772" cy="336070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>
            <a:off x="10315575" y="3886200"/>
            <a:ext cx="500063" cy="300038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0998993" y="3851553"/>
            <a:ext cx="871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Typo!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CLEANING</a:t>
            </a: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799785" y="2297914"/>
            <a:ext cx="10598524" cy="2772796"/>
            <a:chOff x="1400" y="1322935"/>
            <a:chExt cx="10598524" cy="2772796"/>
          </a:xfrm>
        </p:grpSpPr>
        <p:sp>
          <p:nvSpPr>
            <p:cNvPr id="139" name="Google Shape;139;p5"/>
            <p:cNvSpPr/>
            <p:nvPr/>
          </p:nvSpPr>
          <p:spPr>
            <a:xfrm>
              <a:off x="1400" y="1322935"/>
              <a:ext cx="1759390" cy="734399"/>
            </a:xfrm>
            <a:prstGeom prst="roundRect">
              <a:avLst>
                <a:gd fmla="val 10000" name="adj"/>
              </a:avLst>
            </a:prstGeom>
            <a:solidFill>
              <a:srgbClr val="D3461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1400" y="1322935"/>
              <a:ext cx="175939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120900" spcFirstLastPara="1" rIns="120900" wrap="square" tIns="120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lang="en-US" sz="1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Drop</a:t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61757" y="1812535"/>
              <a:ext cx="1759390" cy="228319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D346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413288" y="1864066"/>
              <a:ext cx="1656328" cy="2180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900" lIns="120900" spcFirstLastPara="1" rIns="120900" wrap="square" tIns="1209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1-2 nan</a:t>
              </a:r>
              <a:endParaRPr/>
            </a:p>
            <a:p>
              <a:pPr indent="-6350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None/>
              </a:pPr>
              <a:r>
                <a:t/>
              </a:r>
              <a:endPara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Over 75%</a:t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027507" y="1348716"/>
              <a:ext cx="565440" cy="43803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E5A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2027507" y="1436323"/>
              <a:ext cx="434029" cy="26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ckwell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827659" y="1322935"/>
              <a:ext cx="1759390" cy="734399"/>
            </a:xfrm>
            <a:prstGeom prst="roundRect">
              <a:avLst>
                <a:gd fmla="val 10000" name="adj"/>
              </a:avLst>
            </a:prstGeom>
            <a:solidFill>
              <a:srgbClr val="D3461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2827659" y="1322935"/>
              <a:ext cx="175939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120900" spcFirstLastPara="1" rIns="120900" wrap="square" tIns="120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lang="en-US" sz="1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Compare</a:t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188016" y="1812535"/>
              <a:ext cx="1759390" cy="228319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D346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3239547" y="1864066"/>
              <a:ext cx="1656328" cy="2180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900" lIns="120900" spcFirstLastPara="1" rIns="120900" wrap="square" tIns="1209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Check for existence (e.g. Fireplace Quality and Fireplace Area)</a:t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4853766" y="1348716"/>
              <a:ext cx="565440" cy="43803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E5A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4853766" y="1436323"/>
              <a:ext cx="434029" cy="26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ckwell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653918" y="1322935"/>
              <a:ext cx="1759390" cy="734399"/>
            </a:xfrm>
            <a:prstGeom prst="roundRect">
              <a:avLst>
                <a:gd fmla="val 10000" name="adj"/>
              </a:avLst>
            </a:prstGeom>
            <a:solidFill>
              <a:srgbClr val="D3461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5653918" y="1322935"/>
              <a:ext cx="175939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120900" spcFirstLastPara="1" rIns="120900" wrap="square" tIns="120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lang="en-US" sz="1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Add</a:t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014275" y="1812535"/>
              <a:ext cx="1759390" cy="228319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D346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6065806" y="1864066"/>
              <a:ext cx="1656328" cy="2180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900" lIns="120900" spcFirstLastPara="1" rIns="120900" wrap="square" tIns="1209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New columns (e.g. Age sold/ Remod) </a:t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680025" y="1348716"/>
              <a:ext cx="565440" cy="43803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E5A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7680025" y="1436323"/>
              <a:ext cx="434029" cy="26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ckwell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8480177" y="1322935"/>
              <a:ext cx="1759390" cy="734399"/>
            </a:xfrm>
            <a:prstGeom prst="roundRect">
              <a:avLst>
                <a:gd fmla="val 10000" name="adj"/>
              </a:avLst>
            </a:prstGeom>
            <a:solidFill>
              <a:srgbClr val="D3461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8480177" y="1322935"/>
              <a:ext cx="175939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120900" spcFirstLastPara="1" rIns="120900" wrap="square" tIns="120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lang="en-US" sz="1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Conversion</a:t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840534" y="1812535"/>
              <a:ext cx="1759390" cy="228319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D346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8892065" y="1864066"/>
              <a:ext cx="1656328" cy="2180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900" lIns="120900" spcFirstLastPara="1" rIns="120900" wrap="square" tIns="1209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Categorical Data into Integer</a:t>
              </a:r>
              <a:endParaRPr/>
            </a:p>
            <a:p>
              <a:pPr indent="-6350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None/>
              </a:pPr>
              <a:r>
                <a:t/>
              </a:r>
              <a:endPara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One hot encoding for Nominal Data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941772" y="-358331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ckwell"/>
              <a:buNone/>
            </a:pPr>
            <a:r>
              <a:rPr lang="en-US" sz="3000"/>
              <a:t>EXPLORATORY DATA ANALYSIS - BOXPLOT</a:t>
            </a:r>
            <a:endParaRPr/>
          </a:p>
        </p:txBody>
      </p:sp>
      <p:pic>
        <p:nvPicPr>
          <p:cNvPr id="166" name="Google Shape;16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0405"/>
            <a:ext cx="12156798" cy="565899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4729163" y="1385889"/>
            <a:ext cx="957262" cy="4029074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68" name="Google Shape;168;p6"/>
          <p:cNvCxnSpPr/>
          <p:nvPr/>
        </p:nvCxnSpPr>
        <p:spPr>
          <a:xfrm flipH="1">
            <a:off x="6029325" y="1971675"/>
            <a:ext cx="1071563" cy="3714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6"/>
          <p:cNvSpPr txBox="1"/>
          <p:nvPr/>
        </p:nvSpPr>
        <p:spPr>
          <a:xfrm>
            <a:off x="7335699" y="1510010"/>
            <a:ext cx="317182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Wealthier Neighborhoods: Stone Brook and Northridge Heights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876773" y="115457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Filtering Data </a:t>
            </a:r>
            <a:endParaRPr/>
          </a:p>
        </p:txBody>
      </p:sp>
      <p:pic>
        <p:nvPicPr>
          <p:cNvPr id="175" name="Google Shape;17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64" y="2322576"/>
            <a:ext cx="5171872" cy="40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5401" y="2743438"/>
            <a:ext cx="44069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/>
          <p:nvPr/>
        </p:nvSpPr>
        <p:spPr>
          <a:xfrm>
            <a:off x="2443163" y="1838944"/>
            <a:ext cx="2786063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+ Correlation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7910513" y="1838944"/>
            <a:ext cx="2786063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 Correlation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1069848" y="2600325"/>
            <a:ext cx="4059365" cy="280035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6486525" y="3783806"/>
            <a:ext cx="4295776" cy="3693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584" y="128587"/>
            <a:ext cx="9502903" cy="656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2457450" y="3629026"/>
            <a:ext cx="342900" cy="28574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3838575" y="1995487"/>
            <a:ext cx="342900" cy="28574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3495675" y="1709738"/>
            <a:ext cx="342900" cy="28574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5486399" y="929282"/>
            <a:ext cx="3343275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Check to see if we can drop! E.g. Garage Cars/Area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9"/>
          <p:cNvGraphicFramePr/>
          <p:nvPr/>
        </p:nvGraphicFramePr>
        <p:xfrm>
          <a:off x="255460" y="142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{BCFCC7E6-B344-4CED-B2BC-362706EDC155}</a:tableStyleId>
              </a:tblPr>
              <a:tblGrid>
                <a:gridCol w="2349200"/>
                <a:gridCol w="2349200"/>
                <a:gridCol w="2349200"/>
                <a:gridCol w="2349200"/>
                <a:gridCol w="2349200"/>
              </a:tblGrid>
              <a:tr h="5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EXPLORATORY MODELS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LINEAR 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CV RMSE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HOLDOUT RMSE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AVERAGE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25"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EDA and Research (E.g. Age,  Location, Condition)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3.19 * 10 </a:t>
                      </a:r>
                      <a:r>
                        <a:rPr baseline="30000" lang="en-US" sz="1800"/>
                        <a:t>-16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30,404</a:t>
                      </a:r>
                      <a:endParaRPr/>
                    </a:p>
                  </a:txBody>
                  <a:tcPr marT="45725" marB="45725" marR="91450" marL="91450"/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30,532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Lasso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29,268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30,609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519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Ridge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29,257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30,509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519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Elastic net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29,268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30,609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519425"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Heatmap High Correlation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28,814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32,836</a:t>
                      </a:r>
                      <a:endParaRPr/>
                    </a:p>
                  </a:txBody>
                  <a:tcPr marT="45725" marB="45725" marR="91450" marL="91450"/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32,840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Lasso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28,827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32,836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519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Ridge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28,815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32,852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5194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Elastic net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28,827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32,836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519425"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Polynomial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1.7 * 10 </a:t>
                      </a:r>
                      <a:r>
                        <a:rPr baseline="30000"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25,795</a:t>
                      </a:r>
                      <a:endParaRPr/>
                    </a:p>
                  </a:txBody>
                  <a:tcPr marT="45725" marB="45725" marR="91450" marL="91450"/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23,437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Lasso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23,361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22,763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519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Ridge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23,207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22,428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Elastic net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23,361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22,763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2022-03-02T13:22:42Z</dcterms:created>
  <dc:creator>Microsoft Office User</dc:creator>
</cp:coreProperties>
</file>