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5"/>
  </p:notesMasterIdLst>
  <p:sldIdLst>
    <p:sldId id="256" r:id="rId2"/>
    <p:sldId id="277" r:id="rId3"/>
    <p:sldId id="258" r:id="rId4"/>
    <p:sldId id="259" r:id="rId5"/>
    <p:sldId id="279" r:id="rId6"/>
    <p:sldId id="260" r:id="rId7"/>
    <p:sldId id="274" r:id="rId8"/>
    <p:sldId id="275" r:id="rId9"/>
    <p:sldId id="276" r:id="rId10"/>
    <p:sldId id="261" r:id="rId11"/>
    <p:sldId id="262" r:id="rId12"/>
    <p:sldId id="263" r:id="rId13"/>
    <p:sldId id="264" r:id="rId14"/>
    <p:sldId id="266" r:id="rId15"/>
    <p:sldId id="265" r:id="rId16"/>
    <p:sldId id="267" r:id="rId17"/>
    <p:sldId id="268" r:id="rId18"/>
    <p:sldId id="269" r:id="rId19"/>
    <p:sldId id="272" r:id="rId20"/>
    <p:sldId id="273" r:id="rId21"/>
    <p:sldId id="270" r:id="rId22"/>
    <p:sldId id="271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/>
    <p:restoredTop sz="81607"/>
  </p:normalViewPr>
  <p:slideViewPr>
    <p:cSldViewPr snapToGrid="0" snapToObjects="1">
      <p:cViewPr varScale="1">
        <p:scale>
          <a:sx n="90" d="100"/>
          <a:sy n="90" d="100"/>
        </p:scale>
        <p:origin x="1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F23CFB-6D9B-8A46-B458-75C7FE4318EE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7BE5B9A3-B116-1F47-8B14-FCEB41C5DCEC}">
      <dgm:prSet phldrT="[Text]" custT="1"/>
      <dgm:spPr/>
      <dgm:t>
        <a:bodyPr anchor="t"/>
        <a:lstStyle/>
        <a:p>
          <a:endParaRPr lang="en-US" sz="3200" dirty="0"/>
        </a:p>
      </dgm:t>
    </dgm:pt>
    <dgm:pt modelId="{8D7AAAFD-ED8A-764B-A10A-256C29B07563}" type="parTrans" cxnId="{0695F6D9-FCDB-0847-8C26-C6AC7D1EFCAA}">
      <dgm:prSet/>
      <dgm:spPr/>
      <dgm:t>
        <a:bodyPr/>
        <a:lstStyle/>
        <a:p>
          <a:endParaRPr lang="en-US"/>
        </a:p>
      </dgm:t>
    </dgm:pt>
    <dgm:pt modelId="{A0756FE6-066B-6C4A-A126-FD74B3CE937C}" type="sibTrans" cxnId="{0695F6D9-FCDB-0847-8C26-C6AC7D1EFCAA}">
      <dgm:prSet/>
      <dgm:spPr/>
      <dgm:t>
        <a:bodyPr/>
        <a:lstStyle/>
        <a:p>
          <a:endParaRPr lang="en-US"/>
        </a:p>
      </dgm:t>
    </dgm:pt>
    <dgm:pt modelId="{D3CEFA98-5D59-4E48-A7BE-C002964EF8A1}">
      <dgm:prSet custT="1"/>
      <dgm:spPr/>
      <dgm:t>
        <a:bodyPr anchor="t"/>
        <a:lstStyle/>
        <a:p>
          <a:endParaRPr lang="en-US" sz="3200" u="none" dirty="0"/>
        </a:p>
      </dgm:t>
    </dgm:pt>
    <dgm:pt modelId="{459EA9E4-B069-2641-A118-F1AD76DCD31D}" type="parTrans" cxnId="{D33C9D7D-C3A0-3C45-9990-3DEBA01A8701}">
      <dgm:prSet/>
      <dgm:spPr/>
      <dgm:t>
        <a:bodyPr/>
        <a:lstStyle/>
        <a:p>
          <a:endParaRPr lang="en-US"/>
        </a:p>
      </dgm:t>
    </dgm:pt>
    <dgm:pt modelId="{559D975C-B792-F948-BC5F-114D7E2D56B2}" type="sibTrans" cxnId="{D33C9D7D-C3A0-3C45-9990-3DEBA01A8701}">
      <dgm:prSet/>
      <dgm:spPr/>
      <dgm:t>
        <a:bodyPr/>
        <a:lstStyle/>
        <a:p>
          <a:endParaRPr lang="en-US"/>
        </a:p>
      </dgm:t>
    </dgm:pt>
    <dgm:pt modelId="{3AE3A75F-E62E-0E42-8D80-D8C24CB33FC0}" type="pres">
      <dgm:prSet presAssocID="{5FF23CFB-6D9B-8A46-B458-75C7FE4318EE}" presName="compositeShape" presStyleCnt="0">
        <dgm:presLayoutVars>
          <dgm:chMax val="7"/>
          <dgm:dir/>
          <dgm:resizeHandles val="exact"/>
        </dgm:presLayoutVars>
      </dgm:prSet>
      <dgm:spPr/>
    </dgm:pt>
    <dgm:pt modelId="{40390A1D-F487-4548-BA45-51B7AF0052BD}" type="pres">
      <dgm:prSet presAssocID="{7BE5B9A3-B116-1F47-8B14-FCEB41C5DCEC}" presName="circ1" presStyleLbl="vennNode1" presStyleIdx="0" presStyleCnt="2" custScaleX="106299" custScaleY="81769"/>
      <dgm:spPr/>
    </dgm:pt>
    <dgm:pt modelId="{BB858288-620F-3740-B1EA-F6AAF0662B4C}" type="pres">
      <dgm:prSet presAssocID="{7BE5B9A3-B116-1F47-8B14-FCEB41C5DCE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BAB32E5-53DD-954E-99F7-5DEBECED773E}" type="pres">
      <dgm:prSet presAssocID="{D3CEFA98-5D59-4E48-A7BE-C002964EF8A1}" presName="circ2" presStyleLbl="vennNode1" presStyleIdx="1" presStyleCnt="2" custScaleX="106299" custScaleY="81769"/>
      <dgm:spPr/>
    </dgm:pt>
    <dgm:pt modelId="{40C01920-1827-8B43-8CD9-0B3FC2A4A1BE}" type="pres">
      <dgm:prSet presAssocID="{D3CEFA98-5D59-4E48-A7BE-C002964EF8A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9341068-79F7-2B48-AA01-AE4CA356B503}" type="presOf" srcId="{D3CEFA98-5D59-4E48-A7BE-C002964EF8A1}" destId="{40C01920-1827-8B43-8CD9-0B3FC2A4A1BE}" srcOrd="1" destOrd="0" presId="urn:microsoft.com/office/officeart/2005/8/layout/venn1"/>
    <dgm:cxn modelId="{D33C9D7D-C3A0-3C45-9990-3DEBA01A8701}" srcId="{5FF23CFB-6D9B-8A46-B458-75C7FE4318EE}" destId="{D3CEFA98-5D59-4E48-A7BE-C002964EF8A1}" srcOrd="1" destOrd="0" parTransId="{459EA9E4-B069-2641-A118-F1AD76DCD31D}" sibTransId="{559D975C-B792-F948-BC5F-114D7E2D56B2}"/>
    <dgm:cxn modelId="{D086CEB0-9988-5D42-9BD9-E03FDA4703AC}" type="presOf" srcId="{7BE5B9A3-B116-1F47-8B14-FCEB41C5DCEC}" destId="{BB858288-620F-3740-B1EA-F6AAF0662B4C}" srcOrd="1" destOrd="0" presId="urn:microsoft.com/office/officeart/2005/8/layout/venn1"/>
    <dgm:cxn modelId="{2E2D53C2-A7D5-764F-A51F-0A19771BA509}" type="presOf" srcId="{D3CEFA98-5D59-4E48-A7BE-C002964EF8A1}" destId="{1BAB32E5-53DD-954E-99F7-5DEBECED773E}" srcOrd="0" destOrd="0" presId="urn:microsoft.com/office/officeart/2005/8/layout/venn1"/>
    <dgm:cxn modelId="{6CC152C5-7631-2142-A4D2-87886A3C2DEC}" type="presOf" srcId="{5FF23CFB-6D9B-8A46-B458-75C7FE4318EE}" destId="{3AE3A75F-E62E-0E42-8D80-D8C24CB33FC0}" srcOrd="0" destOrd="0" presId="urn:microsoft.com/office/officeart/2005/8/layout/venn1"/>
    <dgm:cxn modelId="{0695F6D9-FCDB-0847-8C26-C6AC7D1EFCAA}" srcId="{5FF23CFB-6D9B-8A46-B458-75C7FE4318EE}" destId="{7BE5B9A3-B116-1F47-8B14-FCEB41C5DCEC}" srcOrd="0" destOrd="0" parTransId="{8D7AAAFD-ED8A-764B-A10A-256C29B07563}" sibTransId="{A0756FE6-066B-6C4A-A126-FD74B3CE937C}"/>
    <dgm:cxn modelId="{8D4078F0-85A7-2448-B55E-A621385F3193}" type="presOf" srcId="{7BE5B9A3-B116-1F47-8B14-FCEB41C5DCEC}" destId="{40390A1D-F487-4548-BA45-51B7AF0052BD}" srcOrd="0" destOrd="0" presId="urn:microsoft.com/office/officeart/2005/8/layout/venn1"/>
    <dgm:cxn modelId="{0F7336B7-3B96-F94A-886B-3EC05CF71769}" type="presParOf" srcId="{3AE3A75F-E62E-0E42-8D80-D8C24CB33FC0}" destId="{40390A1D-F487-4548-BA45-51B7AF0052BD}" srcOrd="0" destOrd="0" presId="urn:microsoft.com/office/officeart/2005/8/layout/venn1"/>
    <dgm:cxn modelId="{43024110-8701-874C-856D-F7181714333B}" type="presParOf" srcId="{3AE3A75F-E62E-0E42-8D80-D8C24CB33FC0}" destId="{BB858288-620F-3740-B1EA-F6AAF0662B4C}" srcOrd="1" destOrd="0" presId="urn:microsoft.com/office/officeart/2005/8/layout/venn1"/>
    <dgm:cxn modelId="{0B27D365-8907-DD47-9CB6-DABCFD4D73A0}" type="presParOf" srcId="{3AE3A75F-E62E-0E42-8D80-D8C24CB33FC0}" destId="{1BAB32E5-53DD-954E-99F7-5DEBECED773E}" srcOrd="2" destOrd="0" presId="urn:microsoft.com/office/officeart/2005/8/layout/venn1"/>
    <dgm:cxn modelId="{94A14195-E4AC-EA40-B3E1-8234F56C4526}" type="presParOf" srcId="{3AE3A75F-E62E-0E42-8D80-D8C24CB33FC0}" destId="{40C01920-1827-8B43-8CD9-0B3FC2A4A1BE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90A1D-F487-4548-BA45-51B7AF0052BD}">
      <dsp:nvSpPr>
        <dsp:cNvPr id="0" name=""/>
        <dsp:cNvSpPr/>
      </dsp:nvSpPr>
      <dsp:spPr>
        <a:xfrm>
          <a:off x="1170179" y="413365"/>
          <a:ext cx="4679988" cy="36000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1823691" y="837884"/>
        <a:ext cx="2698371" cy="2750976"/>
      </dsp:txXfrm>
    </dsp:sp>
    <dsp:sp modelId="{1BAB32E5-53DD-954E-99F7-5DEBECED773E}">
      <dsp:nvSpPr>
        <dsp:cNvPr id="0" name=""/>
        <dsp:cNvSpPr/>
      </dsp:nvSpPr>
      <dsp:spPr>
        <a:xfrm>
          <a:off x="4343271" y="413365"/>
          <a:ext cx="4679988" cy="36000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u="none" kern="1200" dirty="0"/>
        </a:p>
      </dsp:txBody>
      <dsp:txXfrm>
        <a:off x="5671375" y="837884"/>
        <a:ext cx="2698371" cy="2750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8C4AB-D1EA-8749-AF31-FF85BEAB8233}" type="datetimeFigureOut">
              <a:rPr lang="en-US" smtClean="0"/>
              <a:t>3/4/22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4BB77-4364-3F44-ACE9-3FDEE71B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0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repscholar.com/average-sat-and-act-scores-by-stated-adjusted-for-participation-rate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populationreview.com/states/states-by-rac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radoindependent.com/2017/07/06/from-csap-to-parcc-heres-how-colorados-standardized-tests-have-changed-and-whats-next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alaskapublic.org/2016/07/01/alaska-changes-hs-diploma-requirements-no-more-sat-act/" TargetMode="External"/><Relationship Id="rId4" Type="http://schemas.openxmlformats.org/officeDocument/2006/relationships/hyperlink" Target="https://www.chicagotribune.com/news/ct-illinois-chooses-sat-met-20160211-story.htm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radoindependent.com/2017/07/06/from-csap-to-parcc-heres-how-colorados-standardized-tests-have-changed-and-whats-next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hicagotribune.com/news/ct-illinois-chooses-sat-met-20160211-story.html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www.act.org</a:t>
            </a:r>
            <a:r>
              <a:rPr lang="en-US" dirty="0"/>
              <a:t>/content/dam/act/unsecured/documents/cccr2017/CCCR_National_2017.pdf (ACT participation figures)</a:t>
            </a:r>
          </a:p>
          <a:p>
            <a:pPr marL="228600" indent="-228600">
              <a:buAutoNum type="arabicPeriod"/>
            </a:pPr>
            <a:endParaRPr lang="en-US" dirty="0"/>
          </a:p>
          <a:p>
            <a:r>
              <a:rPr lang="en-US" dirty="0"/>
              <a:t>2. https://</a:t>
            </a:r>
            <a:r>
              <a:rPr lang="en-US" dirty="0" err="1"/>
              <a:t>reports.collegeboard.org</a:t>
            </a:r>
            <a:r>
              <a:rPr lang="en-US" dirty="0"/>
              <a:t>/archive/sat-suite-program-results/2017/overview#:~:text=The%20class%20of%202017%20is,takers%20took%20the%20new%20SAT (SAT participation figures)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07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63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28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40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14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05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80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9. </a:t>
            </a:r>
            <a:r>
              <a:rPr lang="en-SG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https://blog.prepscholar.com/average-sat-and-act-scores-by-stated-adjusted-for-participation-rate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(Selection Bias of participation rates)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2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4. </a:t>
            </a:r>
            <a:r>
              <a:rPr lang="en-SG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https://worldpopulationreview.com/states/states-by-race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(Breakdown by Ethnicity)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68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2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SG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https://www.coloradoindependent.com/2017/07/06/from-csap-to-parcc-heres-how-colorados-standardized-tests-have-changed-and-whats-next/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(Colorado switch to SAT) 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en-SG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https://www.chicagotribune.com/news/ct-illinois-chooses-sat-met-20160211-story.html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(Illinois switch to SAT) 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</a:t>
            </a:r>
            <a:r>
              <a:rPr lang="en-SG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https://www.alaskapublic.org/2016/07/01/alaska-changes-hs-diploma-requirements-no-more-sat-act/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(Alaska drop ACT/SAT for diploma)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65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70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73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2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en-SG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https://www.coloradoindependent.com/2017/07/06/from-csap-to-parcc-heres-how-colorados-standardized-tests-have-changed-and-whats-next/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(Colorado switch to SAT)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en-SG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https://www.chicagotribune.com/news/ct-illinois-chooses-sat-met-20160211-story.html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(Illinois switch to SAT)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96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66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4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2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5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1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3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45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019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4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1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4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FE02-C229-1D48-A930-4238D58D8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221" y="1704667"/>
            <a:ext cx="8637073" cy="2541431"/>
          </a:xfrm>
        </p:spPr>
        <p:txBody>
          <a:bodyPr anchor="ctr"/>
          <a:lstStyle/>
          <a:p>
            <a:pPr algn="ctr"/>
            <a:r>
              <a:rPr lang="en-US" dirty="0"/>
              <a:t>ACT and SAT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137DE-BE32-D04C-8108-F2A9853BC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222" y="5215625"/>
            <a:ext cx="8637072" cy="9776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51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61E7-A641-1740-BDD0-8FB89A6E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35" y="-339827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 err="1"/>
              <a:t>HistoGram</a:t>
            </a:r>
            <a:r>
              <a:rPr lang="en-US" sz="3200" dirty="0"/>
              <a:t> for state participation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23F92A-33E2-E542-B18B-6434354AF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3532" y="899410"/>
            <a:ext cx="8720528" cy="585081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9F19B9-622F-A241-A3C7-23F1241446A5}"/>
              </a:ext>
            </a:extLst>
          </p:cNvPr>
          <p:cNvSpPr txBox="1"/>
          <p:nvPr/>
        </p:nvSpPr>
        <p:spPr>
          <a:xfrm>
            <a:off x="9203961" y="1019330"/>
            <a:ext cx="2776778" cy="3554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700" dirty="0"/>
              <a:t>We suspect that the participation rates follow a bimodal distribution (clustered around 2 peaks).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700" dirty="0"/>
              <a:t>We can better verify this with a </a:t>
            </a:r>
            <a:r>
              <a:rPr lang="en-SG" sz="1700" dirty="0" err="1"/>
              <a:t>distplot</a:t>
            </a:r>
            <a:r>
              <a:rPr lang="en-SG" sz="1700" dirty="0"/>
              <a:t> with its KDE</a:t>
            </a:r>
            <a:endParaRPr lang="en-US" sz="17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5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568A-DED3-0940-9259-6C2EC89E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89925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DISTPLOT FOR PARTICIPATION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4786B3-B3EA-D146-8D90-64D0F2C18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0183" y="1094281"/>
            <a:ext cx="8510800" cy="56662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38CBEE-5E35-5540-895B-FE4E2E0DCA0E}"/>
              </a:ext>
            </a:extLst>
          </p:cNvPr>
          <p:cNvSpPr txBox="1"/>
          <p:nvPr/>
        </p:nvSpPr>
        <p:spPr>
          <a:xfrm>
            <a:off x="9265320" y="1094281"/>
            <a:ext cx="2776778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Bimodal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 has higher mean participation rate than SAT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7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568A-DED3-0940-9259-6C2EC89E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89925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DISTPLOT FOR EXAM SCORES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F5BCED-A1D2-9544-8B44-814093B58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260" y="944381"/>
            <a:ext cx="8531060" cy="572149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2951CE-508B-F343-9B16-4FA44BB7CBAE}"/>
              </a:ext>
            </a:extLst>
          </p:cNvPr>
          <p:cNvSpPr txBox="1"/>
          <p:nvPr/>
        </p:nvSpPr>
        <p:spPr>
          <a:xfrm>
            <a:off x="9265320" y="1094281"/>
            <a:ext cx="277677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Bimodal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Slightly positive skewed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3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C36A-22E0-7C4B-97CF-25D0E2A6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5000" dirty="0" err="1"/>
              <a:t>BoxPLOT</a:t>
            </a:r>
            <a:r>
              <a:rPr lang="en-US" sz="5000" dirty="0"/>
              <a:t> FOR PARTICIPATION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B851D2F-DDF8-2948-AFAD-46293D00B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9848" y="1501524"/>
            <a:ext cx="7120327" cy="5036329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69BCFA-182C-3D4E-87D6-9B1C8DEBD63C}"/>
              </a:ext>
            </a:extLst>
          </p:cNvPr>
          <p:cNvSpPr txBox="1"/>
          <p:nvPr/>
        </p:nvSpPr>
        <p:spPr>
          <a:xfrm>
            <a:off x="8514413" y="1738858"/>
            <a:ext cx="2923081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More test takers switching to SAT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States like Colorado and Illinois mandating switch </a:t>
            </a:r>
            <a:r>
              <a:rPr lang="en-SG" baseline="30000" dirty="0"/>
              <a:t>6,7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62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C36A-22E0-7C4B-97CF-25D0E2A6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74" y="-309198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 err="1"/>
              <a:t>BoxPLOT</a:t>
            </a:r>
            <a:r>
              <a:rPr lang="en-US" sz="3200" dirty="0"/>
              <a:t> FOR SCORES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E1AC06-1694-B24F-BE63-A5C720D0F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08" y="751768"/>
            <a:ext cx="6281298" cy="44498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B02FFC-91F0-8B46-AF7C-CBC0A33F3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274" y="724557"/>
            <a:ext cx="6327798" cy="47484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6BE9FE-02B7-534D-A120-B9C8BD116497}"/>
              </a:ext>
            </a:extLst>
          </p:cNvPr>
          <p:cNvSpPr txBox="1"/>
          <p:nvPr/>
        </p:nvSpPr>
        <p:spPr>
          <a:xfrm>
            <a:off x="380300" y="5230392"/>
            <a:ext cx="10747947" cy="1202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SG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Decrease in median scores from 2017 to 2018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Tests could be harder or students weaker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9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FE2A-618E-2441-A224-6785A415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68" y="170059"/>
            <a:ext cx="10058400" cy="1609344"/>
          </a:xfrm>
        </p:spPr>
        <p:txBody>
          <a:bodyPr/>
          <a:lstStyle/>
          <a:p>
            <a:r>
              <a:rPr lang="en-US" dirty="0"/>
              <a:t>REGPLOT FOR SCORE ON PARTICIPATION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1AB6B4-6D27-8B41-8E02-E0B0AC50D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9868" y="1779403"/>
            <a:ext cx="7615003" cy="48745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F95603-28FC-BC4B-815D-DDBCBED8A1B4}"/>
              </a:ext>
            </a:extLst>
          </p:cNvPr>
          <p:cNvSpPr txBox="1"/>
          <p:nvPr/>
        </p:nvSpPr>
        <p:spPr>
          <a:xfrm>
            <a:off x="9010488" y="2038662"/>
            <a:ext cx="277677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Downward sloping curve indicates inverse relationship between scores and participation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01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9089-86B9-B54D-BCFB-05F40FAD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966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3500" dirty="0"/>
              <a:t>Normalized REGPLOT SCORE ON PARTICPATION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62622D5-C9CB-2C45-92A9-50532B58B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004" y="1154242"/>
            <a:ext cx="8382405" cy="5159403"/>
          </a:xfrm>
        </p:spPr>
      </p:pic>
    </p:spTree>
    <p:extLst>
      <p:ext uri="{BB962C8B-B14F-4D97-AF65-F5344CB8AC3E}">
        <p14:creationId xmlns:p14="http://schemas.microsoft.com/office/powerpoint/2010/main" val="12513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A48F-324E-3140-A7CD-62A9F02E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345" y="69554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SCATTER PLOT SAT SCORE ON PARTICIPATION 2018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5A0E7A-C475-3F47-A664-2A9CFAB08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6413" y="1334124"/>
            <a:ext cx="9798393" cy="4886794"/>
          </a:xfrm>
        </p:spPr>
      </p:pic>
    </p:spTree>
    <p:extLst>
      <p:ext uri="{BB962C8B-B14F-4D97-AF65-F5344CB8AC3E}">
        <p14:creationId xmlns:p14="http://schemas.microsoft.com/office/powerpoint/2010/main" val="1914717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6264-C4B8-814F-BB45-CE25C7A25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334350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LINEAR REGRESSION: SCORE ON PARTICIPATION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F53C55-2690-3749-A92F-7E438D29D436}"/>
              </a:ext>
            </a:extLst>
          </p:cNvPr>
          <p:cNvSpPr txBox="1"/>
          <p:nvPr/>
        </p:nvSpPr>
        <p:spPr>
          <a:xfrm>
            <a:off x="8965517" y="1403350"/>
            <a:ext cx="277677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P-value less than 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 null hypothesis and accept inverse relationship between dependent and independent variable</a:t>
            </a:r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649B1A8-E6BC-7C49-960C-0C80649EA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35" y="1274994"/>
            <a:ext cx="8072479" cy="439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04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5E58-DC50-E645-A4C2-EEAA269E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55683"/>
            <a:ext cx="10058400" cy="1609344"/>
          </a:xfrm>
        </p:spPr>
        <p:txBody>
          <a:bodyPr/>
          <a:lstStyle/>
          <a:p>
            <a:r>
              <a:rPr lang="en-US" dirty="0"/>
              <a:t>TOP UNDERPERFORMING STATES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E3D7EE-5662-7149-A4E7-F0BB70504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645525"/>
              </p:ext>
            </p:extLst>
          </p:nvPr>
        </p:nvGraphicFramePr>
        <p:xfrm>
          <a:off x="1069848" y="2093976"/>
          <a:ext cx="10193439" cy="4426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3DFC45-21CC-1742-84B1-FE784720ABA9}"/>
              </a:ext>
            </a:extLst>
          </p:cNvPr>
          <p:cNvSpPr txBox="1"/>
          <p:nvPr/>
        </p:nvSpPr>
        <p:spPr>
          <a:xfrm>
            <a:off x="5192206" y="3947415"/>
            <a:ext cx="1948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Mexico</a:t>
            </a:r>
          </a:p>
          <a:p>
            <a:pPr algn="ctr"/>
            <a:r>
              <a:rPr lang="en-US" dirty="0"/>
              <a:t>Texas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E8223-57C5-EC42-8C62-6D77B7F7BCA0}"/>
              </a:ext>
            </a:extLst>
          </p:cNvPr>
          <p:cNvSpPr txBox="1"/>
          <p:nvPr/>
        </p:nvSpPr>
        <p:spPr>
          <a:xfrm>
            <a:off x="3041424" y="3568685"/>
            <a:ext cx="1948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Oklahoma</a:t>
            </a:r>
          </a:p>
          <a:p>
            <a:pPr algn="ctr"/>
            <a:r>
              <a:rPr lang="en-US" dirty="0"/>
              <a:t>West Virginia</a:t>
            </a:r>
          </a:p>
          <a:p>
            <a:pPr algn="ctr"/>
            <a:r>
              <a:rPr lang="en-US" dirty="0"/>
              <a:t>Illinois</a:t>
            </a:r>
          </a:p>
          <a:p>
            <a:pPr algn="ctr"/>
            <a:r>
              <a:rPr lang="en-US" dirty="0"/>
              <a:t>Utah</a:t>
            </a:r>
          </a:p>
          <a:p>
            <a:pPr algn="ctr"/>
            <a:r>
              <a:rPr lang="en-US" dirty="0"/>
              <a:t>Hawaii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6000F-1404-AA4E-BBF7-121B3A20C2B9}"/>
              </a:ext>
            </a:extLst>
          </p:cNvPr>
          <p:cNvSpPr txBox="1"/>
          <p:nvPr/>
        </p:nvSpPr>
        <p:spPr>
          <a:xfrm>
            <a:off x="7342988" y="3659099"/>
            <a:ext cx="1948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Alaska</a:t>
            </a:r>
          </a:p>
          <a:p>
            <a:pPr algn="ctr"/>
            <a:r>
              <a:rPr lang="en-US" dirty="0"/>
              <a:t>Arizona</a:t>
            </a:r>
          </a:p>
          <a:p>
            <a:pPr algn="ctr"/>
            <a:r>
              <a:rPr lang="en-US" dirty="0"/>
              <a:t>Nevada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BA83BA-7DA4-3F4E-9029-F29538EA969A}"/>
              </a:ext>
            </a:extLst>
          </p:cNvPr>
          <p:cNvSpPr txBox="1"/>
          <p:nvPr/>
        </p:nvSpPr>
        <p:spPr>
          <a:xfrm>
            <a:off x="3243485" y="1690434"/>
            <a:ext cx="19487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SAT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D7E0C-E807-A24A-AA2C-13040F451EB7}"/>
              </a:ext>
            </a:extLst>
          </p:cNvPr>
          <p:cNvSpPr txBox="1"/>
          <p:nvPr/>
        </p:nvSpPr>
        <p:spPr>
          <a:xfrm>
            <a:off x="7342988" y="1690434"/>
            <a:ext cx="19487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ACT</a:t>
            </a:r>
          </a:p>
        </p:txBody>
      </p:sp>
    </p:spTree>
    <p:extLst>
      <p:ext uri="{BB962C8B-B14F-4D97-AF65-F5344CB8AC3E}">
        <p14:creationId xmlns:p14="http://schemas.microsoft.com/office/powerpoint/2010/main" val="408128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B5CA-6A33-564C-B72D-DAEA51AB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4173-8A3F-284E-AD0C-78D3EB193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Proxima Nova"/>
              </a:rPr>
              <a:t>ACT and SAT is a standardized test widely used in high school college for the admissions to U.S universities.</a:t>
            </a:r>
          </a:p>
          <a:p>
            <a:endParaRPr lang="en-US" dirty="0"/>
          </a:p>
          <a:p>
            <a:r>
              <a:rPr lang="en-US" dirty="0"/>
              <a:t>2.03 Million students took the ACT in 2017 </a:t>
            </a:r>
            <a:r>
              <a:rPr lang="en-US" baseline="30000" dirty="0"/>
              <a:t>1</a:t>
            </a:r>
            <a:endParaRPr lang="en-US" dirty="0"/>
          </a:p>
          <a:p>
            <a:endParaRPr lang="en-US" dirty="0"/>
          </a:p>
          <a:p>
            <a:r>
              <a:rPr lang="en-US" dirty="0"/>
              <a:t>1.8 Million students took the SAT in 2017 </a:t>
            </a:r>
            <a:r>
              <a:rPr lang="en-US" baseline="30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1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ABDA-0483-DA4A-8D42-8B2AFDE1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underperforming states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DF83DB-79B4-C245-BA42-5FA07A0FE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9848" y="1692520"/>
            <a:ext cx="7839856" cy="48866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0DC5B-67B3-D64C-AC3C-77021A191C44}"/>
              </a:ext>
            </a:extLst>
          </p:cNvPr>
          <p:cNvSpPr txBox="1"/>
          <p:nvPr/>
        </p:nvSpPr>
        <p:spPr>
          <a:xfrm>
            <a:off x="8909704" y="1870703"/>
            <a:ext cx="303161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underperforming states lie in the south west near Mexico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ethnicity play a part in lower exam scores?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10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C075-6F2B-884F-B711-34E2EC79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75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BAR CHART OF ‘Others’ ETHNICITY BY STATE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D4EAEE-DFF7-444D-89D4-3340CB40A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747" y="1317781"/>
            <a:ext cx="8417342" cy="478659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1F3C9D-AACD-ED4B-B082-384F3A3002BD}"/>
              </a:ext>
            </a:extLst>
          </p:cNvPr>
          <p:cNvSpPr txBox="1"/>
          <p:nvPr/>
        </p:nvSpPr>
        <p:spPr>
          <a:xfrm>
            <a:off x="9129010" y="1870703"/>
            <a:ext cx="281230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 out of 10 of top underperforming states have higher ‘Others’ ethnicity than the national average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85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932C-E620-714F-95A5-5B8007A5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5168-9152-1145-930A-7FE8AA713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Problem statement: Do states that have a higher exam participation rate perform better than states with lower participation rates?</a:t>
            </a:r>
          </a:p>
          <a:p>
            <a:endParaRPr lang="en-US" dirty="0"/>
          </a:p>
          <a:p>
            <a:r>
              <a:rPr lang="en-US" dirty="0"/>
              <a:t>Higher participation rates results in lower ACT/SAT exam scores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Could be caused by selection bias where only the best students take the exam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Other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Department of Education should ensure that all students have equal access to education resources regardless of ethnicity </a:t>
            </a:r>
            <a:r>
              <a:rPr lang="en-US" baseline="30000" dirty="0"/>
              <a:t>9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Texas and New Mexico could be prioritized as they have the most room for improvement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78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F0C4-CFFA-EF45-8122-13710033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31B63-643D-AC44-840E-CBA9475EF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1. https://</a:t>
            </a:r>
            <a:r>
              <a:rPr lang="en-US" dirty="0" err="1"/>
              <a:t>www.act.org</a:t>
            </a:r>
            <a:r>
              <a:rPr lang="en-US" dirty="0"/>
              <a:t>/content/dam/act/unsecured/documents/cccr2017/CCCR_National_2017.pdf (ACT participation figures)</a:t>
            </a:r>
          </a:p>
          <a:p>
            <a:r>
              <a:rPr lang="en-US" dirty="0"/>
              <a:t>2. https://</a:t>
            </a:r>
            <a:r>
              <a:rPr lang="en-US" dirty="0" err="1"/>
              <a:t>reports.collegeboard.org</a:t>
            </a:r>
            <a:r>
              <a:rPr lang="en-US" dirty="0"/>
              <a:t>/archive/sat-suite-program-results/2017/overview#:~:text=The%20class%20of%202017%20is,takers%20took%20the%20new%20SAT (SAT participation figures)</a:t>
            </a:r>
          </a:p>
          <a:p>
            <a:r>
              <a:rPr lang="en-US" dirty="0"/>
              <a:t>3. https://</a:t>
            </a:r>
            <a:r>
              <a:rPr lang="en-US" dirty="0" err="1"/>
              <a:t>www.statista.com</a:t>
            </a:r>
            <a:r>
              <a:rPr lang="en-US" dirty="0"/>
              <a:t>/statistics/259865/percentage-of-</a:t>
            </a:r>
            <a:r>
              <a:rPr lang="en-US" dirty="0" err="1"/>
              <a:t>hispanic</a:t>
            </a:r>
            <a:r>
              <a:rPr lang="en-US" dirty="0"/>
              <a:t>-population-in-the-us-by-state/ (Hispanic Breakdown)</a:t>
            </a:r>
          </a:p>
          <a:p>
            <a:r>
              <a:rPr lang="en-US" dirty="0"/>
              <a:t>4. https://</a:t>
            </a:r>
            <a:r>
              <a:rPr lang="en-US" dirty="0" err="1"/>
              <a:t>worldpopulationreview.com</a:t>
            </a:r>
            <a:r>
              <a:rPr lang="en-US" dirty="0"/>
              <a:t>/states/states-by-race (Breakdown by Ethnicity)</a:t>
            </a:r>
          </a:p>
          <a:p>
            <a:r>
              <a:rPr lang="en-US" dirty="0"/>
              <a:t>5. https://</a:t>
            </a:r>
            <a:r>
              <a:rPr lang="en-US" dirty="0" err="1"/>
              <a:t>cdn.americanprogress.org</a:t>
            </a:r>
            <a:r>
              <a:rPr lang="en-US" dirty="0"/>
              <a:t>/content/uploads/2018/11/08042733/LessonsLearned_SchoolFunding-report-4.pdf (Less funding) </a:t>
            </a:r>
          </a:p>
          <a:p>
            <a:r>
              <a:rPr lang="en-US" dirty="0"/>
              <a:t>6. https://</a:t>
            </a:r>
            <a:r>
              <a:rPr lang="en-US" dirty="0" err="1"/>
              <a:t>www.coloradoindependent.com</a:t>
            </a:r>
            <a:r>
              <a:rPr lang="en-US" dirty="0"/>
              <a:t>/2017/07/06/from-csap-to-parcc-heres-how-colorados-standardized-tests-have-changed-and-whats-next/ (Colorado switch to SAT)</a:t>
            </a:r>
          </a:p>
          <a:p>
            <a:r>
              <a:rPr lang="en-US" dirty="0"/>
              <a:t>7. https://</a:t>
            </a:r>
            <a:r>
              <a:rPr lang="en-US" dirty="0" err="1"/>
              <a:t>www.chicagotribune.com</a:t>
            </a:r>
            <a:r>
              <a:rPr lang="en-US" dirty="0"/>
              <a:t>/news/ct-illinois-chooses-sat-met-20160211-story.html (Illinois switch to SAT)</a:t>
            </a:r>
          </a:p>
          <a:p>
            <a:r>
              <a:rPr lang="en-US" dirty="0"/>
              <a:t>8. https://</a:t>
            </a:r>
            <a:r>
              <a:rPr lang="en-US" dirty="0" err="1"/>
              <a:t>www.alaskapublic.org</a:t>
            </a:r>
            <a:r>
              <a:rPr lang="en-US" dirty="0"/>
              <a:t>/2016/07/01/</a:t>
            </a:r>
            <a:r>
              <a:rPr lang="en-US" dirty="0" err="1"/>
              <a:t>alaska</a:t>
            </a:r>
            <a:r>
              <a:rPr lang="en-US" dirty="0"/>
              <a:t>-changes-</a:t>
            </a:r>
            <a:r>
              <a:rPr lang="en-US" dirty="0" err="1"/>
              <a:t>hs</a:t>
            </a:r>
            <a:r>
              <a:rPr lang="en-US" dirty="0"/>
              <a:t>-diploma-requirements-no-more-sat-act/ (Alaska drop ACT/SAT for diploma)</a:t>
            </a:r>
          </a:p>
          <a:p>
            <a:r>
              <a:rPr lang="en-US" dirty="0"/>
              <a:t>9. https://</a:t>
            </a:r>
            <a:r>
              <a:rPr lang="en-US" dirty="0" err="1"/>
              <a:t>blog.prepscholar.com</a:t>
            </a:r>
            <a:r>
              <a:rPr lang="en-US" dirty="0"/>
              <a:t>/average-sat-and-act-scores-by-stated-adjusted-for-participation-rate (Selection Bias of participation rates)</a:t>
            </a:r>
          </a:p>
        </p:txBody>
      </p:sp>
    </p:spTree>
    <p:extLst>
      <p:ext uri="{BB962C8B-B14F-4D97-AF65-F5344CB8AC3E}">
        <p14:creationId xmlns:p14="http://schemas.microsoft.com/office/powerpoint/2010/main" val="352554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C8A0-44BE-6041-9590-40E4B8DD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04BF5-08F0-8F48-812E-268FE10D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Role:  </a:t>
            </a:r>
            <a:r>
              <a:rPr lang="en-SG" dirty="0"/>
              <a:t>Analyst in the United States Department of Education</a:t>
            </a:r>
          </a:p>
          <a:p>
            <a:endParaRPr lang="en-SG" dirty="0"/>
          </a:p>
          <a:p>
            <a:r>
              <a:rPr lang="en-SG" dirty="0"/>
              <a:t>Problem statement: Do states that have a higher exam participation rate perform better than states with lower participation rates?</a:t>
            </a:r>
          </a:p>
          <a:p>
            <a:endParaRPr lang="en-SG" dirty="0"/>
          </a:p>
          <a:p>
            <a:r>
              <a:rPr lang="en-SG" dirty="0"/>
              <a:t>Rationale: If higher exam participation results in higher scores, it would provide strong grounds for states to mandate that all students participate in the ACT/SAT</a:t>
            </a:r>
          </a:p>
        </p:txBody>
      </p:sp>
    </p:spTree>
    <p:extLst>
      <p:ext uri="{BB962C8B-B14F-4D97-AF65-F5344CB8AC3E}">
        <p14:creationId xmlns:p14="http://schemas.microsoft.com/office/powerpoint/2010/main" val="305005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D1A9-5B1A-1C4F-83E3-CD0F7313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444C1-771C-4B49-AB60-8CB8F643A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113" y="2093976"/>
            <a:ext cx="10058400" cy="4050792"/>
          </a:xfrm>
        </p:spPr>
        <p:txBody>
          <a:bodyPr>
            <a:normAutofit/>
          </a:bodyPr>
          <a:lstStyle/>
          <a:p>
            <a:pPr marL="457200" lvl="0" indent="-34290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GB" sz="3200" dirty="0">
                <a:ea typeface="Proxima Nova"/>
                <a:cs typeface="Proxima Nova"/>
                <a:sym typeface="Proxima Nova"/>
              </a:rPr>
              <a:t>51 states in the USA</a:t>
            </a:r>
          </a:p>
          <a:p>
            <a:pPr marL="114300" lvl="0" indent="0">
              <a:spcBef>
                <a:spcPts val="0"/>
              </a:spcBef>
              <a:buSzPts val="1800"/>
              <a:buNone/>
            </a:pPr>
            <a:endParaRPr lang="en-GB" sz="3200" dirty="0">
              <a:ea typeface="Proxima Nova"/>
              <a:cs typeface="Proxima Nova"/>
              <a:sym typeface="Proxima Nova"/>
            </a:endParaRPr>
          </a:p>
          <a:p>
            <a:pPr marL="457200" lvl="0" indent="-34290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GB" sz="3200" dirty="0">
                <a:ea typeface="Proxima Nova"/>
                <a:cs typeface="Proxima Nova"/>
                <a:sym typeface="Proxima Nova"/>
              </a:rPr>
              <a:t>2017 and 2018 ACT/SAT participation rates and scores</a:t>
            </a:r>
          </a:p>
          <a:p>
            <a:pPr marL="114300" lvl="0" indent="0">
              <a:spcBef>
                <a:spcPts val="0"/>
              </a:spcBef>
              <a:buSzPts val="1800"/>
              <a:buNone/>
            </a:pPr>
            <a:endParaRPr lang="en-GB" sz="3200" dirty="0">
              <a:ea typeface="Proxima Nova"/>
              <a:cs typeface="Proxima Nova"/>
              <a:sym typeface="Proxima Nova"/>
            </a:endParaRPr>
          </a:p>
          <a:p>
            <a:pPr marL="457200" lvl="0" indent="-34290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GB" sz="3200" dirty="0">
                <a:ea typeface="Proxima Nova"/>
                <a:cs typeface="Proxima Nova"/>
                <a:sym typeface="Proxima Nova"/>
              </a:rPr>
              <a:t>States broken down by ethnicity </a:t>
            </a:r>
            <a:r>
              <a:rPr lang="en-GB" sz="3200" baseline="30000" dirty="0">
                <a:ea typeface="Proxima Nova"/>
                <a:cs typeface="Proxima Nova"/>
                <a:sym typeface="Proxima Nova"/>
              </a:rPr>
              <a:t>4</a:t>
            </a:r>
            <a:endParaRPr lang="en-GB" sz="3200" dirty="0">
              <a:ea typeface="Proxima Nova"/>
              <a:cs typeface="Proxima Nova"/>
              <a:sym typeface="Proxima Nova"/>
            </a:endParaRPr>
          </a:p>
          <a:p>
            <a:pPr marL="114300" lvl="0" indent="0">
              <a:spcBef>
                <a:spcPts val="0"/>
              </a:spcBef>
              <a:buSzPts val="1800"/>
              <a:buNone/>
            </a:pPr>
            <a:endParaRPr lang="en-GB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>
              <a:spcBef>
                <a:spcPts val="0"/>
              </a:spcBef>
              <a:buSzPts val="1800"/>
              <a:buFont typeface="Proxima Nova"/>
              <a:buChar char="-"/>
            </a:pPr>
            <a:endParaRPr lang="en-GB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99069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36D7-7B36-3241-BEEE-1C1CCC979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74" y="169838"/>
            <a:ext cx="10058400" cy="1609344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149D9-3C52-A346-92CE-BD918F226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74" y="1633928"/>
            <a:ext cx="10972800" cy="49767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SAT</a:t>
            </a:r>
          </a:p>
          <a:p>
            <a:r>
              <a:rPr lang="en-US" dirty="0"/>
              <a:t>Replaced '52' to '524' typo for SAT 2017</a:t>
            </a:r>
          </a:p>
          <a:p>
            <a:r>
              <a:rPr lang="en-US" dirty="0"/>
              <a:t>Capitalized C in Columbia for SAT 2018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ACT </a:t>
            </a:r>
          </a:p>
          <a:p>
            <a:r>
              <a:rPr lang="en-US" dirty="0"/>
              <a:t>Dropped national from ACT 2017</a:t>
            </a:r>
          </a:p>
          <a:p>
            <a:r>
              <a:rPr lang="en-US" dirty="0"/>
              <a:t>Changed the 20.2x to 20.2 for ACT composite 2017</a:t>
            </a:r>
          </a:p>
          <a:p>
            <a:r>
              <a:rPr lang="en-US" dirty="0"/>
              <a:t>Changed typo of 2.3 to 23.2 for science ACT 2017</a:t>
            </a:r>
          </a:p>
          <a:p>
            <a:r>
              <a:rPr lang="en-US" dirty="0"/>
              <a:t>Dropped duplicate ‘Maine’ in 2018 act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Both</a:t>
            </a:r>
          </a:p>
          <a:p>
            <a:r>
              <a:rPr lang="en-US" dirty="0"/>
              <a:t>Removed % sign and changed to float for all datasets</a:t>
            </a:r>
          </a:p>
          <a:p>
            <a:r>
              <a:rPr lang="en-US" dirty="0"/>
              <a:t>Changed all column names to lower case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3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093C-6496-FC4E-BDF6-C2A65DE8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24" y="275130"/>
            <a:ext cx="9425023" cy="752726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DF11A-8A73-0C4E-9860-B9BA3F543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8996" y="1774926"/>
            <a:ext cx="5881823" cy="4022559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5C5905-5AF6-3442-B952-C5C9122C8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87999"/>
              </p:ext>
            </p:extLst>
          </p:nvPr>
        </p:nvGraphicFramePr>
        <p:xfrm>
          <a:off x="5690937" y="1311532"/>
          <a:ext cx="6043863" cy="4754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621">
                  <a:extLst>
                    <a:ext uri="{9D8B030D-6E8A-4147-A177-3AD203B41FA5}">
                      <a16:colId xmlns:a16="http://schemas.microsoft.com/office/drawing/2014/main" val="4109902871"/>
                    </a:ext>
                  </a:extLst>
                </a:gridCol>
                <a:gridCol w="2014621">
                  <a:extLst>
                    <a:ext uri="{9D8B030D-6E8A-4147-A177-3AD203B41FA5}">
                      <a16:colId xmlns:a16="http://schemas.microsoft.com/office/drawing/2014/main" val="182959121"/>
                    </a:ext>
                  </a:extLst>
                </a:gridCol>
                <a:gridCol w="2014621">
                  <a:extLst>
                    <a:ext uri="{9D8B030D-6E8A-4147-A177-3AD203B41FA5}">
                      <a16:colId xmlns:a16="http://schemas.microsoft.com/office/drawing/2014/main" val="67603266"/>
                    </a:ext>
                  </a:extLst>
                </a:gridCol>
              </a:tblGrid>
              <a:tr h="768001">
                <a:tc>
                  <a:txBody>
                    <a:bodyPr/>
                    <a:lstStyle/>
                    <a:p>
                      <a:r>
                        <a:rPr lang="en-US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12298"/>
                  </a:ext>
                </a:extLst>
              </a:tr>
              <a:tr h="768001">
                <a:tc>
                  <a:txBody>
                    <a:bodyPr/>
                    <a:lstStyle/>
                    <a:p>
                      <a:r>
                        <a:rPr lang="en-US" dirty="0"/>
                        <a:t>ACT/SAT 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ACT/SAT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7672"/>
                  </a:ext>
                </a:extLst>
              </a:tr>
              <a:tr h="768001">
                <a:tc>
                  <a:txBody>
                    <a:bodyPr/>
                    <a:lstStyle/>
                    <a:p>
                      <a:r>
                        <a:rPr lang="en-US" dirty="0"/>
                        <a:t>ACT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255241"/>
                  </a:ext>
                </a:extLst>
              </a:tr>
              <a:tr h="768001">
                <a:tc>
                  <a:txBody>
                    <a:bodyPr/>
                    <a:lstStyle/>
                    <a:p>
                      <a:r>
                        <a:rPr lang="en-US" dirty="0"/>
                        <a:t>ACT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087816"/>
                  </a:ext>
                </a:extLst>
              </a:tr>
              <a:tr h="768001">
                <a:tc>
                  <a:txBody>
                    <a:bodyPr/>
                    <a:lstStyle/>
                    <a:p>
                      <a:r>
                        <a:rPr lang="en-US" dirty="0"/>
                        <a:t>2017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404383"/>
                  </a:ext>
                </a:extLst>
              </a:tr>
              <a:tr h="768001">
                <a:tc>
                  <a:txBody>
                    <a:bodyPr/>
                    <a:lstStyle/>
                    <a:p>
                      <a:r>
                        <a:rPr lang="en-US" dirty="0"/>
                        <a:t>ACT/SAT Score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ACT/SAT Score 2018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956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8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9278-C094-D04E-A024-EDF4210C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15" y="-187221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Bar chart for ACT Participation 2017 vs 2018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D14FBC-27A6-954E-8E3A-E4643BB29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957" y="932244"/>
            <a:ext cx="9652116" cy="5925756"/>
          </a:xfrm>
        </p:spPr>
      </p:pic>
    </p:spTree>
    <p:extLst>
      <p:ext uri="{BB962C8B-B14F-4D97-AF65-F5344CB8AC3E}">
        <p14:creationId xmlns:p14="http://schemas.microsoft.com/office/powerpoint/2010/main" val="303801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7368BA-10E9-EC4F-85B3-619D1A4F1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815" y="1174179"/>
            <a:ext cx="9769241" cy="5471410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920C504-C90F-F54E-A2DC-8AEBE7AC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15" y="-187221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Bar chart for SAT Participation 2017 vs 2018</a:t>
            </a:r>
          </a:p>
        </p:txBody>
      </p:sp>
    </p:spTree>
    <p:extLst>
      <p:ext uri="{BB962C8B-B14F-4D97-AF65-F5344CB8AC3E}">
        <p14:creationId xmlns:p14="http://schemas.microsoft.com/office/powerpoint/2010/main" val="414956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C8BD-623A-BB43-9705-515B2AC4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 FOR SIGNIFICANT changes in ACT/SAT PARTICIPATION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D3B291-22E8-8E40-8E14-8A1CF2EE2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172653"/>
              </p:ext>
            </p:extLst>
          </p:nvPr>
        </p:nvGraphicFramePr>
        <p:xfrm>
          <a:off x="1069975" y="2120900"/>
          <a:ext cx="10277579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254">
                  <a:extLst>
                    <a:ext uri="{9D8B030D-6E8A-4147-A177-3AD203B41FA5}">
                      <a16:colId xmlns:a16="http://schemas.microsoft.com/office/drawing/2014/main" val="1615284783"/>
                    </a:ext>
                  </a:extLst>
                </a:gridCol>
                <a:gridCol w="1301085">
                  <a:extLst>
                    <a:ext uri="{9D8B030D-6E8A-4147-A177-3AD203B41FA5}">
                      <a16:colId xmlns:a16="http://schemas.microsoft.com/office/drawing/2014/main" val="3694673930"/>
                    </a:ext>
                  </a:extLst>
                </a:gridCol>
                <a:gridCol w="1490563">
                  <a:extLst>
                    <a:ext uri="{9D8B030D-6E8A-4147-A177-3AD203B41FA5}">
                      <a16:colId xmlns:a16="http://schemas.microsoft.com/office/drawing/2014/main" val="4147718659"/>
                    </a:ext>
                  </a:extLst>
                </a:gridCol>
                <a:gridCol w="1604249">
                  <a:extLst>
                    <a:ext uri="{9D8B030D-6E8A-4147-A177-3AD203B41FA5}">
                      <a16:colId xmlns:a16="http://schemas.microsoft.com/office/drawing/2014/main" val="708082607"/>
                    </a:ext>
                  </a:extLst>
                </a:gridCol>
                <a:gridCol w="2223214">
                  <a:extLst>
                    <a:ext uri="{9D8B030D-6E8A-4147-A177-3AD203B41FA5}">
                      <a16:colId xmlns:a16="http://schemas.microsoft.com/office/drawing/2014/main" val="1301374609"/>
                    </a:ext>
                  </a:extLst>
                </a:gridCol>
                <a:gridCol w="2223214">
                  <a:extLst>
                    <a:ext uri="{9D8B030D-6E8A-4147-A177-3AD203B41FA5}">
                      <a16:colId xmlns:a16="http://schemas.microsoft.com/office/drawing/2014/main" val="431986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ACT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0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9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State policy switch from ACT to SAT </a:t>
                      </a:r>
                      <a:r>
                        <a:rPr lang="en-US" baseline="30000" dirty="0"/>
                        <a:t>6,7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Illinois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19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Alaska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 policy expiry for mandatory college aptitude tests for high school diploma </a:t>
                      </a:r>
                      <a:r>
                        <a:rPr lang="en-US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4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151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{B2ADE120-126A-6F4B-B6A6-CABFFA650CDA}tf10001070</Template>
  <TotalTime>1678</TotalTime>
  <Words>985</Words>
  <Application>Microsoft Macintosh PowerPoint</Application>
  <PresentationFormat>Widescreen</PresentationFormat>
  <Paragraphs>191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Courier New</vt:lpstr>
      <vt:lpstr>Proxima Nova</vt:lpstr>
      <vt:lpstr>Rockwell</vt:lpstr>
      <vt:lpstr>Rockwell Condensed</vt:lpstr>
      <vt:lpstr>Rockwell Extra Bold</vt:lpstr>
      <vt:lpstr>Wingdings</vt:lpstr>
      <vt:lpstr>Wood Type</vt:lpstr>
      <vt:lpstr>ACT and SAT ANALYSIS</vt:lpstr>
      <vt:lpstr>BACKGROUND</vt:lpstr>
      <vt:lpstr>Problem statement</vt:lpstr>
      <vt:lpstr>Dataset</vt:lpstr>
      <vt:lpstr>Data CLEANING</vt:lpstr>
      <vt:lpstr>Exploratory data analysis</vt:lpstr>
      <vt:lpstr>Bar chart for ACT Participation 2017 vs 2018</vt:lpstr>
      <vt:lpstr>Bar chart for SAT Participation 2017 vs 2018</vt:lpstr>
      <vt:lpstr>ANALYSIS FOR SIGNIFICANT changes in ACT/SAT PARTICIPATION</vt:lpstr>
      <vt:lpstr>HistoGram for state participation</vt:lpstr>
      <vt:lpstr>DISTPLOT FOR PARTICIPATION</vt:lpstr>
      <vt:lpstr>DISTPLOT FOR EXAM SCORES</vt:lpstr>
      <vt:lpstr>BoxPLOT FOR PARTICIPATION</vt:lpstr>
      <vt:lpstr>BoxPLOT FOR SCORES</vt:lpstr>
      <vt:lpstr>REGPLOT FOR SCORE ON PARTICIPATION</vt:lpstr>
      <vt:lpstr>Normalized REGPLOT SCORE ON PARTICPATION</vt:lpstr>
      <vt:lpstr>SCATTER PLOT SAT SCORE ON PARTICIPATION 2018</vt:lpstr>
      <vt:lpstr>LINEAR REGRESSION: SCORE ON PARTICIPATION</vt:lpstr>
      <vt:lpstr>TOP UNDERPERFORMING STATES</vt:lpstr>
      <vt:lpstr>Map of underperforming states</vt:lpstr>
      <vt:lpstr>BAR CHART OF ‘Others’ ETHNICITY BY STATE</vt:lpstr>
      <vt:lpstr>Conclusion and recommendations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37</cp:revision>
  <dcterms:created xsi:type="dcterms:W3CDTF">2022-03-02T13:22:42Z</dcterms:created>
  <dcterms:modified xsi:type="dcterms:W3CDTF">2022-03-04T05:21:52Z</dcterms:modified>
</cp:coreProperties>
</file>