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BILJg3+el4IbbUY9o4Ndim+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FCC7E6-B344-4CED-B2BC-362706EDC155}">
  <a:tblStyle styleId="{BCFCC7E6-B344-4CED-B2BC-362706EDC155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DEA"/>
          </a:solidFill>
        </a:fill>
      </a:tcStyle>
    </a:wholeTbl>
    <a:band1H>
      <a:tcTxStyle/>
      <a:tcStyle>
        <a:tcBdr/>
        <a:fill>
          <a:solidFill>
            <a:srgbClr val="DFDA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A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27205B-B3ED-435D-BB75-AC1E2088FAF7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https://www.act.org/content/dam/act/unsecured/documents/cccr2017/CCCR_National_2017.pdf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https://reports.collegeboard.org/archive/sat-suite-program-results/2017/overview#:~:text=The%20class%20of%202017%20is,takers%20took%20the%20new%20SAT.)</a:t>
            </a: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Google Shape;22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balance.com/pricing-houses-to-sell-1798968" TargetMode="External"/><Relationship Id="rId3" Type="http://schemas.openxmlformats.org/officeDocument/2006/relationships/hyperlink" Target="https://www.cityofames.org/government/departments-divisions-i-z/public-works/alley-maintenance" TargetMode="External"/><Relationship Id="rId7" Type="http://schemas.openxmlformats.org/officeDocument/2006/relationships/hyperlink" Target="https://www.99.co/singapore/insider/factors-affecting-resale-valu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ichert.com/search/community/neighborhood.aspx?hood=60290" TargetMode="External"/><Relationship Id="rId5" Type="http://schemas.openxmlformats.org/officeDocument/2006/relationships/hyperlink" Target="https://statisticalatlas.com/neighborhood/Iowa/Ames/Stone-Brooke/Household-Income" TargetMode="External"/><Relationship Id="rId10" Type="http://schemas.openxmlformats.org/officeDocument/2006/relationships/hyperlink" Target="https://www.investopedia.com/articles/mortages-real-estate/11/factors-affecting-real-estate-market.asp" TargetMode="External"/><Relationship Id="rId4" Type="http://schemas.openxmlformats.org/officeDocument/2006/relationships/hyperlink" Target="https://www.census.gov/construction/chars/" TargetMode="External"/><Relationship Id="rId9" Type="http://schemas.openxmlformats.org/officeDocument/2006/relationships/hyperlink" Target="https://www.compmort.com/home-location-and-property-valu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443221" y="1704667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sz="8000"/>
              <a:t>PREDICTING AMES HOUSING SALE PRICE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443222" y="5215625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FINAL MODEL SELECTION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1069848" y="183565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Drop complicated features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Masonry veneer area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Basement square feet Type 1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202" name="Google Shape;202;p10"/>
          <p:cNvGraphicFramePr/>
          <p:nvPr/>
        </p:nvGraphicFramePr>
        <p:xfrm>
          <a:off x="226028" y="3168654"/>
          <a:ext cx="11746000" cy="3237215"/>
        </p:xfrm>
        <a:graphic>
          <a:graphicData uri="http://schemas.openxmlformats.org/drawingml/2006/table">
            <a:tbl>
              <a:tblPr firstRow="1" bandRow="1">
                <a:noFill/>
                <a:tableStyleId>{BCFCC7E6-B344-4CED-B2BC-362706EDC155}</a:tableStyleId>
              </a:tblPr>
              <a:tblGrid>
                <a:gridCol w="23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 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CV RMSE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HOLDOUT RMSE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KAGGLE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25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 * 10 </a:t>
                      </a:r>
                      <a:r>
                        <a:rPr lang="en-US" sz="1800" baseline="300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25,206</a:t>
                      </a:r>
                      <a:endParaRPr/>
                    </a:p>
                  </a:txBody>
                  <a:tcPr marL="91450" marR="91450" marT="45725" marB="457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PRIVATE: 21,807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PUBLIC: 23,452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22,694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23,909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 (Optimal Alpha: 28.66)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22,298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23,715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22,694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23,909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BASELINE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79,019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Google Shape;203;p10"/>
          <p:cNvSpPr txBox="1"/>
          <p:nvPr/>
        </p:nvSpPr>
        <p:spPr>
          <a:xfrm>
            <a:off x="2557463" y="4743450"/>
            <a:ext cx="7072312" cy="61436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endParaRPr/>
          </a:p>
        </p:txBody>
      </p:sp>
      <p:pic>
        <p:nvPicPr>
          <p:cNvPr id="209" name="Google Shape;209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04765" y="371474"/>
            <a:ext cx="9539436" cy="6295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1"/>
          <p:cNvCxnSpPr/>
          <p:nvPr/>
        </p:nvCxnSpPr>
        <p:spPr>
          <a:xfrm>
            <a:off x="7400925" y="726154"/>
            <a:ext cx="0" cy="55864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BAR PLOT OF COEFFICIENTS</a:t>
            </a:r>
            <a:endParaRPr/>
          </a:p>
        </p:txBody>
      </p:sp>
      <p:pic>
        <p:nvPicPr>
          <p:cNvPr id="216" name="Google Shape;21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6194" y="2471739"/>
            <a:ext cx="11310844" cy="3298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1069848" y="1909310"/>
            <a:ext cx="459501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Multiplier effect from interaction terms!</a:t>
            </a:r>
            <a:endParaRPr/>
          </a:p>
        </p:txBody>
      </p:sp>
      <p:cxnSp>
        <p:nvCxnSpPr>
          <p:cNvPr id="218" name="Google Shape;218;p12"/>
          <p:cNvCxnSpPr/>
          <p:nvPr/>
        </p:nvCxnSpPr>
        <p:spPr>
          <a:xfrm flipH="1">
            <a:off x="2028825" y="2400303"/>
            <a:ext cx="271462" cy="1857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9" name="Google Shape;219;p12"/>
          <p:cNvSpPr txBox="1"/>
          <p:nvPr/>
        </p:nvSpPr>
        <p:spPr>
          <a:xfrm>
            <a:off x="657225" y="2586039"/>
            <a:ext cx="2257425" cy="102869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LESSONS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ckwell"/>
              <a:buAutoNum type="arabicPeriod"/>
            </a:pPr>
            <a:r>
              <a:rPr lang="en-US" dirty="0"/>
              <a:t>Analyze features for possible interaction terms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 dirty="0"/>
              <a:t>Interaction terms have multiplier effect on prediction.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+mj-lt"/>
              <a:buAutoNum type="arabicPeriod" startAt="2"/>
            </a:pPr>
            <a:r>
              <a:rPr lang="en-US" dirty="0"/>
              <a:t>Models with penalization perform better than a simple linear regression</a:t>
            </a:r>
            <a:endParaRPr dirty="0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 dirty="0"/>
              <a:t>Transform coefficients to zero or smaller figures</a:t>
            </a:r>
            <a:endParaRPr dirty="0"/>
          </a:p>
          <a:p>
            <a:pPr marL="457200" lvl="0" indent="-349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Font typeface="Rockwell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+mj-lt"/>
              <a:buAutoNum type="arabicPeriod" startAt="3"/>
            </a:pPr>
            <a:r>
              <a:rPr lang="en-US" dirty="0"/>
              <a:t>One model may not be sufficient to predict all data points</a:t>
            </a:r>
            <a:endParaRPr dirty="0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ckwell"/>
              <a:buNone/>
            </a:pP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Courier New"/>
              <a:buChar char="o"/>
            </a:pPr>
            <a:r>
              <a:rPr lang="en-US" dirty="0"/>
              <a:t>Introduce a second model for high value houses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CONCLUSION &amp; RECOMMENDATIONS</a:t>
            </a:r>
            <a:endParaRPr/>
          </a:p>
        </p:txBody>
      </p:sp>
      <p:graphicFrame>
        <p:nvGraphicFramePr>
          <p:cNvPr id="231" name="Google Shape;231;p14"/>
          <p:cNvGraphicFramePr/>
          <p:nvPr/>
        </p:nvGraphicFramePr>
        <p:xfrm>
          <a:off x="1614487" y="2073402"/>
          <a:ext cx="9229725" cy="3865500"/>
        </p:xfrm>
        <a:graphic>
          <a:graphicData uri="http://schemas.openxmlformats.org/drawingml/2006/table">
            <a:tbl>
              <a:tblPr firstRow="1" bandRow="1">
                <a:noFill/>
                <a:tableStyleId>{BB27205B-B3ED-435D-BB75-AC1E2088FAF7}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 5 Features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Relationship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Finish up any unfinished works e.g. Basement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Refurbished with best equipment and materials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Neighborhood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Sellers in wealthier neighborhoods can price their house higher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Condition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Repair any damages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Remodel/Upgrade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FURTHER RESEARCH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Collect local data as some data might be irrelevant (e.g. Garage)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Economic Variables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Distance from amenities (e.g. school, hospitals)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Logistic Regression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Latest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069848" y="67037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https://www.cityofames.org/government/departments-divisions-i-z/public-works/alley-maintenance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https://www.census.gov/construction/chars/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https://statisticalatlas.com/neighborhood/Iowa/Ames/Stone-Brooke/Household-Income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https://www.weichert.com/search/community/neighborhood.aspx?hood=60290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https://www.99.co/singapore/insider/factors-affecting-resale-value/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https://www.thebalance.com/pricing-houses-to-sell-1798968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https://www.compmort.com/home-location-and-property-value/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Rockwell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https://www.investopedia.com/articles/mortages-real-estate/11/factors-affecting-real-estate-market.asp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OVERVIEW OF DATASET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9097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2006- 2010 Housing Dataset from Ames Assessor's Office</a:t>
            </a:r>
            <a:endParaRPr/>
          </a:p>
          <a:p>
            <a:pPr marL="182880" lvl="0" indent="-8302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9097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 2000 transactions</a:t>
            </a:r>
            <a:endParaRPr/>
          </a:p>
          <a:p>
            <a:pPr marL="182880" lvl="0" indent="-8302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9097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82 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Role:  Analyst for real estate company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Problem statement: What are the features of a property that our clients should look out for in order to sell their houses at a higher price in Ames?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Audience: Sellers and Buyers looking to resale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CLEANING</a:t>
            </a:r>
            <a:endParaRPr/>
          </a:p>
        </p:txBody>
      </p:sp>
      <p:pic>
        <p:nvPicPr>
          <p:cNvPr id="128" name="Google Shape;128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361" y="2297144"/>
            <a:ext cx="5639410" cy="346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3857625" y="4186238"/>
            <a:ext cx="1400175" cy="400050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7615" y="2297144"/>
            <a:ext cx="5150772" cy="336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0315575" y="3886200"/>
            <a:ext cx="500063" cy="30003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0998993" y="3851553"/>
            <a:ext cx="871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DATA CLEANING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799785" y="2297914"/>
            <a:ext cx="10598524" cy="2772796"/>
            <a:chOff x="1400" y="1322935"/>
            <a:chExt cx="10598524" cy="2772796"/>
          </a:xfrm>
        </p:grpSpPr>
        <p:sp>
          <p:nvSpPr>
            <p:cNvPr id="139" name="Google Shape;139;p5"/>
            <p:cNvSpPr/>
            <p:nvPr/>
          </p:nvSpPr>
          <p:spPr>
            <a:xfrm>
              <a:off x="1400" y="1322935"/>
              <a:ext cx="1759390" cy="734399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1400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Drop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61757" y="1812535"/>
              <a:ext cx="1759390" cy="228319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413288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1-2 nan</a:t>
              </a:r>
              <a:endParaRPr/>
            </a:p>
            <a:p>
              <a:pPr marL="171450" marR="0" lvl="1" indent="-6350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None/>
              </a:pPr>
              <a:endParaRPr sz="17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Over 75%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027507" y="1348716"/>
              <a:ext cx="565440" cy="43803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5A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2027507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827659" y="1322935"/>
              <a:ext cx="1759390" cy="734399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2827659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Compare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188016" y="1812535"/>
              <a:ext cx="1759390" cy="228319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239547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Check for existence (e.g. Fireplace Quality and Fireplace Area)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853766" y="1348716"/>
              <a:ext cx="565440" cy="43803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5A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4853766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653918" y="1322935"/>
              <a:ext cx="1759390" cy="734399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5653918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Add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014275" y="1812535"/>
              <a:ext cx="1759390" cy="228319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6065806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New columns (e.g. Age sold/ Remod) 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680025" y="1348716"/>
              <a:ext cx="565440" cy="43803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5A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7680025" y="1436323"/>
              <a:ext cx="434029" cy="262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ckwell"/>
                <a:buNone/>
              </a:pPr>
              <a:endParaRPr sz="1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480177" y="1322935"/>
              <a:ext cx="1759390" cy="734399"/>
            </a:xfrm>
            <a:prstGeom prst="roundRect">
              <a:avLst>
                <a:gd name="adj" fmla="val 10000"/>
              </a:avLst>
            </a:prstGeom>
            <a:solidFill>
              <a:srgbClr val="D3461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8480177" y="1322935"/>
              <a:ext cx="175939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64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Conversion</a:t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840534" y="1812535"/>
              <a:ext cx="1759390" cy="228319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346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8892065" y="1864066"/>
              <a:ext cx="1656328" cy="2180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Categorical Data into Integer</a:t>
              </a:r>
              <a:endParaRPr/>
            </a:p>
            <a:p>
              <a:pPr marL="171450" marR="0" lvl="1" indent="-6350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None/>
              </a:pPr>
              <a:endParaRPr sz="17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ckwel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One hot encoding for Nominal Data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941772" y="-358331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None/>
            </a:pPr>
            <a:r>
              <a:rPr lang="en-US" sz="3000"/>
              <a:t>EXPLORATORY DATA ANALYSIS - BOXPLOT</a:t>
            </a:r>
            <a:endParaRPr/>
          </a:p>
        </p:txBody>
      </p:sp>
      <p:pic>
        <p:nvPicPr>
          <p:cNvPr id="166" name="Google Shape;16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970405"/>
            <a:ext cx="12156798" cy="565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4729163" y="1385889"/>
            <a:ext cx="957262" cy="4029074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 flipH="1">
            <a:off x="6029325" y="1971675"/>
            <a:ext cx="1071563" cy="371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p6"/>
          <p:cNvSpPr txBox="1"/>
          <p:nvPr/>
        </p:nvSpPr>
        <p:spPr>
          <a:xfrm>
            <a:off x="7335699" y="1510010"/>
            <a:ext cx="31718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Wealthier Neighborhoods: Stone Brook and Northridge Heights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876773" y="1154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Filtering Data </a:t>
            </a:r>
            <a:endParaRPr/>
          </a:p>
        </p:txBody>
      </p:sp>
      <p:pic>
        <p:nvPicPr>
          <p:cNvPr id="175" name="Google Shape;17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64" y="2322576"/>
            <a:ext cx="5171872" cy="4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401" y="2743438"/>
            <a:ext cx="44069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2443163" y="1838944"/>
            <a:ext cx="278606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+ Correlation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7910513" y="1838944"/>
            <a:ext cx="278606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 Correlation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069848" y="2600325"/>
            <a:ext cx="4059365" cy="280035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6486525" y="3783806"/>
            <a:ext cx="4295776" cy="3693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5584" y="128587"/>
            <a:ext cx="9502903" cy="656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2457450" y="3629026"/>
            <a:ext cx="342900" cy="2857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3838575" y="1995487"/>
            <a:ext cx="342900" cy="2857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495675" y="1709738"/>
            <a:ext cx="342900" cy="285749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5486399" y="929282"/>
            <a:ext cx="3343275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Check to see if we can drop! E.g. Garage Cars/Area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9"/>
          <p:cNvGraphicFramePr/>
          <p:nvPr/>
        </p:nvGraphicFramePr>
        <p:xfrm>
          <a:off x="255460" y="14288"/>
          <a:ext cx="11746000" cy="6719535"/>
        </p:xfrm>
        <a:graphic>
          <a:graphicData uri="http://schemas.openxmlformats.org/drawingml/2006/table">
            <a:tbl>
              <a:tblPr firstRow="1" bandRow="1">
                <a:noFill/>
                <a:tableStyleId>{BCFCC7E6-B344-4CED-B2BC-362706EDC155}</a:tableStyleId>
              </a:tblPr>
              <a:tblGrid>
                <a:gridCol w="23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EXPLORATORY MODELS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 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CV RMSE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HOLDOUT RMSE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AVERAGE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25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EDA and Research (E.g. Age,  Location, Condition)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3.19 * 10 </a:t>
                      </a:r>
                      <a:r>
                        <a:rPr lang="en-US" sz="1800" baseline="300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30,404</a:t>
                      </a:r>
                      <a:endParaRPr/>
                    </a:p>
                  </a:txBody>
                  <a:tcPr marL="91450" marR="91450" marT="45725" marB="457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30,532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30,609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29,257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30,509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29,268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30,609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425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Heatmap High Correlation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28,814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L="91450" marR="91450" marT="45725" marB="457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32,852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28,827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32,836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425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Polynomial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1.7 * 10 </a:t>
                      </a:r>
                      <a:r>
                        <a:rPr lang="en-US" sz="1800" baseline="30000"/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25,795</a:t>
                      </a:r>
                      <a:endParaRPr/>
                    </a:p>
                  </a:txBody>
                  <a:tcPr marL="91450" marR="91450" marT="45725" marB="45725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23,437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Lasso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23,361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22,763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9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23,207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22,428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Elastic net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23,361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22,763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Macintosh PowerPoint</Application>
  <PresentationFormat>Widescreen</PresentationFormat>
  <Paragraphs>165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Noto Sans Symbols</vt:lpstr>
      <vt:lpstr>Rockwell</vt:lpstr>
      <vt:lpstr>Wood Type</vt:lpstr>
      <vt:lpstr>PREDICTING AMES HOUSING SALE PRICE</vt:lpstr>
      <vt:lpstr>OVERVIEW OF DATASET</vt:lpstr>
      <vt:lpstr>PROBLEM STATEMENT</vt:lpstr>
      <vt:lpstr>DATA CLEANING</vt:lpstr>
      <vt:lpstr>DATA CLEANING</vt:lpstr>
      <vt:lpstr>EXPLORATORY DATA ANALYSIS - BOXPLOT</vt:lpstr>
      <vt:lpstr>Filtering Data </vt:lpstr>
      <vt:lpstr>PowerPoint Presentation</vt:lpstr>
      <vt:lpstr>PowerPoint Presentation</vt:lpstr>
      <vt:lpstr>FINAL MODEL SELECTION</vt:lpstr>
      <vt:lpstr>PowerPoint Presentation</vt:lpstr>
      <vt:lpstr>BAR PLOT OF COEFFICIENTS</vt:lpstr>
      <vt:lpstr>LESSONS</vt:lpstr>
      <vt:lpstr>CONCLUSION &amp; RECOMMENDATIONS</vt:lpstr>
      <vt:lpstr>FURTHER RESEARCH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AMES HOUSING SALE PRICE</dc:title>
  <dc:creator>Microsoft Office User</dc:creator>
  <cp:lastModifiedBy>Microsoft Office User</cp:lastModifiedBy>
  <cp:revision>1</cp:revision>
  <dcterms:created xsi:type="dcterms:W3CDTF">2022-03-02T13:22:42Z</dcterms:created>
  <dcterms:modified xsi:type="dcterms:W3CDTF">2022-03-18T05:53:41Z</dcterms:modified>
</cp:coreProperties>
</file>