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67" r:id="rId6"/>
    <p:sldId id="259" r:id="rId7"/>
    <p:sldId id="270" r:id="rId8"/>
    <p:sldId id="268" r:id="rId9"/>
    <p:sldId id="269" r:id="rId10"/>
    <p:sldId id="266" r:id="rId11"/>
    <p:sldId id="277" r:id="rId12"/>
    <p:sldId id="272" r:id="rId13"/>
    <p:sldId id="274" r:id="rId14"/>
    <p:sldId id="275" r:id="rId15"/>
    <p:sldId id="276" r:id="rId16"/>
    <p:sldId id="273" r:id="rId17"/>
    <p:sldId id="283" r:id="rId18"/>
    <p:sldId id="284" r:id="rId19"/>
    <p:sldId id="285" r:id="rId20"/>
    <p:sldId id="286" r:id="rId21"/>
    <p:sldId id="261" r:id="rId22"/>
    <p:sldId id="279" r:id="rId23"/>
    <p:sldId id="278" r:id="rId24"/>
    <p:sldId id="281" r:id="rId25"/>
    <p:sldId id="280" r:id="rId26"/>
    <p:sldId id="282" r:id="rId27"/>
    <p:sldId id="260" r:id="rId28"/>
    <p:sldId id="262" r:id="rId29"/>
    <p:sldId id="265" r:id="rId30"/>
    <p:sldId id="263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C15FB-BBFE-DF44-BC8E-A50621F43A8A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D2BE0-56FC-754A-A5C1-5511D279BEC8}">
      <dgm:prSet phldrT="[Text]"/>
      <dgm:spPr/>
      <dgm:t>
        <a:bodyPr/>
        <a:lstStyle/>
        <a:p>
          <a:r>
            <a:rPr lang="en-US" dirty="0" smtClean="0"/>
            <a:t>Computer Program</a:t>
          </a:r>
        </a:p>
        <a:p>
          <a:r>
            <a:rPr lang="en-US" dirty="0" smtClean="0"/>
            <a:t>Line of code</a:t>
          </a:r>
          <a:endParaRPr lang="en-US" dirty="0"/>
        </a:p>
      </dgm:t>
    </dgm:pt>
    <dgm:pt modelId="{05191421-9D7A-CD41-BCB7-85E07B38FC64}" type="parTrans" cxnId="{E0FC7429-2B08-3141-A61A-A8873B3B0C5E}">
      <dgm:prSet/>
      <dgm:spPr/>
      <dgm:t>
        <a:bodyPr/>
        <a:lstStyle/>
        <a:p>
          <a:endParaRPr lang="en-US"/>
        </a:p>
      </dgm:t>
    </dgm:pt>
    <dgm:pt modelId="{27471428-4A9F-C040-9F55-E299F7776577}" type="sibTrans" cxnId="{E0FC7429-2B08-3141-A61A-A8873B3B0C5E}">
      <dgm:prSet/>
      <dgm:spPr/>
      <dgm:t>
        <a:bodyPr/>
        <a:lstStyle/>
        <a:p>
          <a:endParaRPr lang="en-US"/>
        </a:p>
      </dgm:t>
    </dgm:pt>
    <dgm:pt modelId="{1F8398C6-E8E2-2A43-B765-5B6BF814AB61}">
      <dgm:prSet phldrT="[Text]"/>
      <dgm:spPr/>
      <dgm:t>
        <a:bodyPr/>
        <a:lstStyle/>
        <a:p>
          <a:r>
            <a:rPr lang="en-US" dirty="0" smtClean="0"/>
            <a:t>Expressions</a:t>
          </a:r>
          <a:endParaRPr lang="en-US" dirty="0"/>
        </a:p>
      </dgm:t>
    </dgm:pt>
    <dgm:pt modelId="{74C0503B-2BB0-574C-A060-1C3BD734A907}" type="parTrans" cxnId="{B313C4F5-D2A4-EE4B-BFC6-299D38E2CAB7}">
      <dgm:prSet/>
      <dgm:spPr/>
      <dgm:t>
        <a:bodyPr/>
        <a:lstStyle/>
        <a:p>
          <a:endParaRPr lang="en-US"/>
        </a:p>
      </dgm:t>
    </dgm:pt>
    <dgm:pt modelId="{70FCAE89-DB10-2647-8CCB-8A8270AB5918}" type="sibTrans" cxnId="{B313C4F5-D2A4-EE4B-BFC6-299D38E2CAB7}">
      <dgm:prSet/>
      <dgm:spPr/>
      <dgm:t>
        <a:bodyPr/>
        <a:lstStyle/>
        <a:p>
          <a:endParaRPr lang="en-US"/>
        </a:p>
      </dgm:t>
    </dgm:pt>
    <dgm:pt modelId="{88EE80FA-FAC3-CC47-8BE0-89CAC9D5A9D7}">
      <dgm:prSet phldrT="[Text]"/>
      <dgm:spPr/>
      <dgm:t>
        <a:bodyPr/>
        <a:lstStyle/>
        <a:p>
          <a:r>
            <a:rPr lang="en-US" dirty="0" smtClean="0"/>
            <a:t>Primitives &amp; Names</a:t>
          </a:r>
          <a:endParaRPr lang="en-US" dirty="0"/>
        </a:p>
      </dgm:t>
    </dgm:pt>
    <dgm:pt modelId="{1EAEDDA6-C21F-C54F-BCD4-1FEC6B1D4026}" type="parTrans" cxnId="{AE664D26-BAFA-254F-BCB5-D73D70EE721F}">
      <dgm:prSet/>
      <dgm:spPr/>
      <dgm:t>
        <a:bodyPr/>
        <a:lstStyle/>
        <a:p>
          <a:endParaRPr lang="en-US"/>
        </a:p>
      </dgm:t>
    </dgm:pt>
    <dgm:pt modelId="{38F6D961-BE44-7C40-BFB8-D95D7A737F4C}" type="sibTrans" cxnId="{AE664D26-BAFA-254F-BCB5-D73D70EE721F}">
      <dgm:prSet/>
      <dgm:spPr/>
      <dgm:t>
        <a:bodyPr/>
        <a:lstStyle/>
        <a:p>
          <a:endParaRPr lang="en-US"/>
        </a:p>
      </dgm:t>
    </dgm:pt>
    <dgm:pt modelId="{C5F18694-3D9E-0649-BB36-A112B6B55A5C}">
      <dgm:prSet phldrT="[Text]"/>
      <dgm:spPr/>
      <dgm:t>
        <a:bodyPr/>
        <a:lstStyle/>
        <a:p>
          <a:r>
            <a:rPr lang="en-US" dirty="0" smtClean="0"/>
            <a:t>Call Expressions</a:t>
          </a:r>
          <a:endParaRPr lang="en-US" dirty="0"/>
        </a:p>
      </dgm:t>
    </dgm:pt>
    <dgm:pt modelId="{D0E7FB36-0BF3-D940-88FD-17E512292215}" type="parTrans" cxnId="{F081C360-8B3B-7A4B-844A-ABB1F8225EE2}">
      <dgm:prSet/>
      <dgm:spPr/>
      <dgm:t>
        <a:bodyPr/>
        <a:lstStyle/>
        <a:p>
          <a:endParaRPr lang="en-US"/>
        </a:p>
      </dgm:t>
    </dgm:pt>
    <dgm:pt modelId="{B6903C07-1546-DE49-9DCC-5F01D3736C69}" type="sibTrans" cxnId="{F081C360-8B3B-7A4B-844A-ABB1F8225EE2}">
      <dgm:prSet/>
      <dgm:spPr/>
      <dgm:t>
        <a:bodyPr/>
        <a:lstStyle/>
        <a:p>
          <a:endParaRPr lang="en-US"/>
        </a:p>
      </dgm:t>
    </dgm:pt>
    <dgm:pt modelId="{AA78DD90-8955-4D41-877C-CB699AA0E4A1}">
      <dgm:prSet phldrT="[Text]"/>
      <dgm:spPr/>
      <dgm:t>
        <a:bodyPr/>
        <a:lstStyle/>
        <a:p>
          <a:r>
            <a:rPr lang="en-US" dirty="0" smtClean="0"/>
            <a:t>Statements</a:t>
          </a:r>
          <a:endParaRPr lang="en-US" dirty="0"/>
        </a:p>
      </dgm:t>
    </dgm:pt>
    <dgm:pt modelId="{F0B4079F-E8B8-7443-978D-67761057CBA0}" type="parTrans" cxnId="{C49C9AE2-0783-A341-8FBF-9CCFC71B2A0F}">
      <dgm:prSet/>
      <dgm:spPr/>
      <dgm:t>
        <a:bodyPr/>
        <a:lstStyle/>
        <a:p>
          <a:endParaRPr lang="en-US"/>
        </a:p>
      </dgm:t>
    </dgm:pt>
    <dgm:pt modelId="{6F9DC83D-26A7-3F4F-A58C-B980D7C40125}" type="sibTrans" cxnId="{C49C9AE2-0783-A341-8FBF-9CCFC71B2A0F}">
      <dgm:prSet/>
      <dgm:spPr/>
      <dgm:t>
        <a:bodyPr/>
        <a:lstStyle/>
        <a:p>
          <a:endParaRPr lang="en-US"/>
        </a:p>
      </dgm:t>
    </dgm:pt>
    <dgm:pt modelId="{DDC1EB6F-70C9-E949-9B13-CA42B098D0F0}">
      <dgm:prSet phldrT="[Text]"/>
      <dgm:spPr/>
      <dgm:t>
        <a:bodyPr/>
        <a:lstStyle/>
        <a:p>
          <a:r>
            <a:rPr lang="en-US" dirty="0" smtClean="0"/>
            <a:t>e.g. return, </a:t>
          </a:r>
          <a:r>
            <a:rPr lang="en-US" dirty="0" err="1" smtClean="0"/>
            <a:t>def</a:t>
          </a:r>
          <a:r>
            <a:rPr lang="en-US" dirty="0" smtClean="0"/>
            <a:t>, if, while, for</a:t>
          </a:r>
          <a:endParaRPr lang="en-US" dirty="0"/>
        </a:p>
      </dgm:t>
    </dgm:pt>
    <dgm:pt modelId="{F45AE83A-D24A-2149-BC1F-048EE1A797FE}" type="parTrans" cxnId="{77AD8A96-91AA-D947-BE14-0E7DF0619E28}">
      <dgm:prSet/>
      <dgm:spPr/>
      <dgm:t>
        <a:bodyPr/>
        <a:lstStyle/>
        <a:p>
          <a:endParaRPr lang="en-US"/>
        </a:p>
      </dgm:t>
    </dgm:pt>
    <dgm:pt modelId="{9981BAB7-B2C0-B64B-BF6F-A2B3AD82016B}" type="sibTrans" cxnId="{77AD8A96-91AA-D947-BE14-0E7DF0619E28}">
      <dgm:prSet/>
      <dgm:spPr/>
      <dgm:t>
        <a:bodyPr/>
        <a:lstStyle/>
        <a:p>
          <a:endParaRPr lang="en-US"/>
        </a:p>
      </dgm:t>
    </dgm:pt>
    <dgm:pt modelId="{0CAED12F-9E54-314E-9F9B-4159B8CF93EE}" type="pres">
      <dgm:prSet presAssocID="{896C15FB-BBFE-DF44-BC8E-A50621F43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C6A914-0596-F944-A8C3-0F28C2F1EBEC}" type="pres">
      <dgm:prSet presAssocID="{426D2BE0-56FC-754A-A5C1-5511D279BEC8}" presName="hierRoot1" presStyleCnt="0"/>
      <dgm:spPr/>
    </dgm:pt>
    <dgm:pt modelId="{9A5DC145-682B-884E-898F-A6BAAD422B11}" type="pres">
      <dgm:prSet presAssocID="{426D2BE0-56FC-754A-A5C1-5511D279BEC8}" presName="composite" presStyleCnt="0"/>
      <dgm:spPr/>
    </dgm:pt>
    <dgm:pt modelId="{5D2DFB99-2B4E-BD45-986D-D12E22B4879D}" type="pres">
      <dgm:prSet presAssocID="{426D2BE0-56FC-754A-A5C1-5511D279BEC8}" presName="background" presStyleLbl="node0" presStyleIdx="0" presStyleCnt="1"/>
      <dgm:spPr/>
    </dgm:pt>
    <dgm:pt modelId="{66534C1F-86F1-C147-9AD5-BF2EA8517EA1}" type="pres">
      <dgm:prSet presAssocID="{426D2BE0-56FC-754A-A5C1-5511D279BEC8}" presName="text" presStyleLbl="fgAcc0" presStyleIdx="0" presStyleCnt="1" custScaleX="242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BA872F-380E-8D45-908C-EC02DB5329ED}" type="pres">
      <dgm:prSet presAssocID="{426D2BE0-56FC-754A-A5C1-5511D279BEC8}" presName="hierChild2" presStyleCnt="0"/>
      <dgm:spPr/>
    </dgm:pt>
    <dgm:pt modelId="{B3168E83-41C7-C74B-82DA-70C0E0718B21}" type="pres">
      <dgm:prSet presAssocID="{74C0503B-2BB0-574C-A060-1C3BD734A90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AF65ECE-763A-D941-A8AA-0306CE5E99D7}" type="pres">
      <dgm:prSet presAssocID="{1F8398C6-E8E2-2A43-B765-5B6BF814AB61}" presName="hierRoot2" presStyleCnt="0"/>
      <dgm:spPr/>
    </dgm:pt>
    <dgm:pt modelId="{2F9BD8AA-3A56-C443-9306-E786D3A36BDD}" type="pres">
      <dgm:prSet presAssocID="{1F8398C6-E8E2-2A43-B765-5B6BF814AB61}" presName="composite2" presStyleCnt="0"/>
      <dgm:spPr/>
    </dgm:pt>
    <dgm:pt modelId="{CA514D33-D04E-2D4E-93AF-DD91EDA58CFF}" type="pres">
      <dgm:prSet presAssocID="{1F8398C6-E8E2-2A43-B765-5B6BF814AB61}" presName="background2" presStyleLbl="node2" presStyleIdx="0" presStyleCnt="2"/>
      <dgm:spPr/>
    </dgm:pt>
    <dgm:pt modelId="{DAF9868F-03DE-2F40-812F-2E9616A9FBC4}" type="pres">
      <dgm:prSet presAssocID="{1F8398C6-E8E2-2A43-B765-5B6BF814AB61}" presName="text2" presStyleLbl="fgAcc2" presStyleIdx="0" presStyleCnt="2" custScaleX="212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11F93-878A-8E40-A92C-42A61CBF7495}" type="pres">
      <dgm:prSet presAssocID="{1F8398C6-E8E2-2A43-B765-5B6BF814AB61}" presName="hierChild3" presStyleCnt="0"/>
      <dgm:spPr/>
    </dgm:pt>
    <dgm:pt modelId="{DAD50BE0-A786-DA4B-A690-A31CB640B066}" type="pres">
      <dgm:prSet presAssocID="{1EAEDDA6-C21F-C54F-BCD4-1FEC6B1D4026}" presName="Name17" presStyleLbl="parChTrans1D3" presStyleIdx="0" presStyleCnt="3"/>
      <dgm:spPr/>
      <dgm:t>
        <a:bodyPr/>
        <a:lstStyle/>
        <a:p>
          <a:endParaRPr lang="en-US"/>
        </a:p>
      </dgm:t>
    </dgm:pt>
    <dgm:pt modelId="{1212B3F3-C1E7-6F43-94A4-6FB408FE6B2B}" type="pres">
      <dgm:prSet presAssocID="{88EE80FA-FAC3-CC47-8BE0-89CAC9D5A9D7}" presName="hierRoot3" presStyleCnt="0"/>
      <dgm:spPr/>
    </dgm:pt>
    <dgm:pt modelId="{A0A454A3-DE69-6B45-BC8C-386F2D4CC352}" type="pres">
      <dgm:prSet presAssocID="{88EE80FA-FAC3-CC47-8BE0-89CAC9D5A9D7}" presName="composite3" presStyleCnt="0"/>
      <dgm:spPr/>
    </dgm:pt>
    <dgm:pt modelId="{ED419612-D16C-A54E-9456-B205ADDB4491}" type="pres">
      <dgm:prSet presAssocID="{88EE80FA-FAC3-CC47-8BE0-89CAC9D5A9D7}" presName="background3" presStyleLbl="node3" presStyleIdx="0" presStyleCnt="3"/>
      <dgm:spPr/>
    </dgm:pt>
    <dgm:pt modelId="{4C95653C-231E-604B-B1FD-887C07246E3B}" type="pres">
      <dgm:prSet presAssocID="{88EE80FA-FAC3-CC47-8BE0-89CAC9D5A9D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488213-4915-DE47-852A-2BD1F2E70E62}" type="pres">
      <dgm:prSet presAssocID="{88EE80FA-FAC3-CC47-8BE0-89CAC9D5A9D7}" presName="hierChild4" presStyleCnt="0"/>
      <dgm:spPr/>
    </dgm:pt>
    <dgm:pt modelId="{C8BCC030-4D3B-C741-9ECA-2ADBB646E5CD}" type="pres">
      <dgm:prSet presAssocID="{D0E7FB36-0BF3-D940-88FD-17E51229221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136A0CD2-B0C4-984C-B085-312818B66620}" type="pres">
      <dgm:prSet presAssocID="{C5F18694-3D9E-0649-BB36-A112B6B55A5C}" presName="hierRoot3" presStyleCnt="0"/>
      <dgm:spPr/>
    </dgm:pt>
    <dgm:pt modelId="{5A7F474C-E616-4242-B466-B6C77C003F18}" type="pres">
      <dgm:prSet presAssocID="{C5F18694-3D9E-0649-BB36-A112B6B55A5C}" presName="composite3" presStyleCnt="0"/>
      <dgm:spPr/>
    </dgm:pt>
    <dgm:pt modelId="{39440E6B-8900-984B-B52F-A6806C19B4FE}" type="pres">
      <dgm:prSet presAssocID="{C5F18694-3D9E-0649-BB36-A112B6B55A5C}" presName="background3" presStyleLbl="node3" presStyleIdx="1" presStyleCnt="3"/>
      <dgm:spPr/>
    </dgm:pt>
    <dgm:pt modelId="{C328B7CA-8B2B-054F-B0B9-5045844EBC05}" type="pres">
      <dgm:prSet presAssocID="{C5F18694-3D9E-0649-BB36-A112B6B55A5C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BAB1B-6149-0A46-90D3-03DAC2B0BB75}" type="pres">
      <dgm:prSet presAssocID="{C5F18694-3D9E-0649-BB36-A112B6B55A5C}" presName="hierChild4" presStyleCnt="0"/>
      <dgm:spPr/>
    </dgm:pt>
    <dgm:pt modelId="{80E13E31-E8DD-2B4C-955C-47228656CFBF}" type="pres">
      <dgm:prSet presAssocID="{F0B4079F-E8B8-7443-978D-67761057CBA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F88DE37-344D-664D-BC31-3C20D999A281}" type="pres">
      <dgm:prSet presAssocID="{AA78DD90-8955-4D41-877C-CB699AA0E4A1}" presName="hierRoot2" presStyleCnt="0"/>
      <dgm:spPr/>
    </dgm:pt>
    <dgm:pt modelId="{B2482198-16D9-F34B-BC8B-14C05DDB0B5E}" type="pres">
      <dgm:prSet presAssocID="{AA78DD90-8955-4D41-877C-CB699AA0E4A1}" presName="composite2" presStyleCnt="0"/>
      <dgm:spPr/>
    </dgm:pt>
    <dgm:pt modelId="{633F7160-1641-904C-8BE0-EC191F3AB64D}" type="pres">
      <dgm:prSet presAssocID="{AA78DD90-8955-4D41-877C-CB699AA0E4A1}" presName="background2" presStyleLbl="node2" presStyleIdx="1" presStyleCnt="2"/>
      <dgm:spPr/>
    </dgm:pt>
    <dgm:pt modelId="{DAB33AB7-198C-9840-AA86-C5CA809B23A9}" type="pres">
      <dgm:prSet presAssocID="{AA78DD90-8955-4D41-877C-CB699AA0E4A1}" presName="text2" presStyleLbl="fgAcc2" presStyleIdx="1" presStyleCnt="2" custScaleX="213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3D537C-8004-764F-996F-3E59E3F61834}" type="pres">
      <dgm:prSet presAssocID="{AA78DD90-8955-4D41-877C-CB699AA0E4A1}" presName="hierChild3" presStyleCnt="0"/>
      <dgm:spPr/>
    </dgm:pt>
    <dgm:pt modelId="{5FF6DB52-AAA0-0C48-AC79-6816BAEC7790}" type="pres">
      <dgm:prSet presAssocID="{F45AE83A-D24A-2149-BC1F-048EE1A797FE}" presName="Name17" presStyleLbl="parChTrans1D3" presStyleIdx="2" presStyleCnt="3"/>
      <dgm:spPr/>
      <dgm:t>
        <a:bodyPr/>
        <a:lstStyle/>
        <a:p>
          <a:endParaRPr lang="en-US"/>
        </a:p>
      </dgm:t>
    </dgm:pt>
    <dgm:pt modelId="{0EC231D2-4FAD-E749-880F-E83FBFA9C1C2}" type="pres">
      <dgm:prSet presAssocID="{DDC1EB6F-70C9-E949-9B13-CA42B098D0F0}" presName="hierRoot3" presStyleCnt="0"/>
      <dgm:spPr/>
    </dgm:pt>
    <dgm:pt modelId="{88D045D2-C0DD-CF4A-946F-9BB5DF238F6B}" type="pres">
      <dgm:prSet presAssocID="{DDC1EB6F-70C9-E949-9B13-CA42B098D0F0}" presName="composite3" presStyleCnt="0"/>
      <dgm:spPr/>
    </dgm:pt>
    <dgm:pt modelId="{F1CFAAE1-6BBF-9846-9EE2-03A6F6FB84A3}" type="pres">
      <dgm:prSet presAssocID="{DDC1EB6F-70C9-E949-9B13-CA42B098D0F0}" presName="background3" presStyleLbl="node3" presStyleIdx="2" presStyleCnt="3"/>
      <dgm:spPr/>
    </dgm:pt>
    <dgm:pt modelId="{82E05FED-5C4D-DD46-B5CF-7B0A579BFB99}" type="pres">
      <dgm:prSet presAssocID="{DDC1EB6F-70C9-E949-9B13-CA42B098D0F0}" presName="text3" presStyleLbl="fgAcc3" presStyleIdx="2" presStyleCnt="3" custScaleX="226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48EAA-83B1-CD44-97D6-D95F81C2328C}" type="pres">
      <dgm:prSet presAssocID="{DDC1EB6F-70C9-E949-9B13-CA42B098D0F0}" presName="hierChild4" presStyleCnt="0"/>
      <dgm:spPr/>
    </dgm:pt>
  </dgm:ptLst>
  <dgm:cxnLst>
    <dgm:cxn modelId="{C49C9AE2-0783-A341-8FBF-9CCFC71B2A0F}" srcId="{426D2BE0-56FC-754A-A5C1-5511D279BEC8}" destId="{AA78DD90-8955-4D41-877C-CB699AA0E4A1}" srcOrd="1" destOrd="0" parTransId="{F0B4079F-E8B8-7443-978D-67761057CBA0}" sibTransId="{6F9DC83D-26A7-3F4F-A58C-B980D7C40125}"/>
    <dgm:cxn modelId="{54AA6ECF-D412-4B4D-BAD3-14AF53201274}" type="presOf" srcId="{74C0503B-2BB0-574C-A060-1C3BD734A907}" destId="{B3168E83-41C7-C74B-82DA-70C0E0718B21}" srcOrd="0" destOrd="0" presId="urn:microsoft.com/office/officeart/2005/8/layout/hierarchy1"/>
    <dgm:cxn modelId="{0200E743-603E-8443-A2AD-31D63FF83E97}" type="presOf" srcId="{D0E7FB36-0BF3-D940-88FD-17E512292215}" destId="{C8BCC030-4D3B-C741-9ECA-2ADBB646E5CD}" srcOrd="0" destOrd="0" presId="urn:microsoft.com/office/officeart/2005/8/layout/hierarchy1"/>
    <dgm:cxn modelId="{F081C360-8B3B-7A4B-844A-ABB1F8225EE2}" srcId="{1F8398C6-E8E2-2A43-B765-5B6BF814AB61}" destId="{C5F18694-3D9E-0649-BB36-A112B6B55A5C}" srcOrd="1" destOrd="0" parTransId="{D0E7FB36-0BF3-D940-88FD-17E512292215}" sibTransId="{B6903C07-1546-DE49-9DCC-5F01D3736C69}"/>
    <dgm:cxn modelId="{7965C4E4-B8B3-6147-886A-0A6F2873E3BC}" type="presOf" srcId="{1F8398C6-E8E2-2A43-B765-5B6BF814AB61}" destId="{DAF9868F-03DE-2F40-812F-2E9616A9FBC4}" srcOrd="0" destOrd="0" presId="urn:microsoft.com/office/officeart/2005/8/layout/hierarchy1"/>
    <dgm:cxn modelId="{83374526-0122-1848-BCB9-1931CC91D356}" type="presOf" srcId="{F45AE83A-D24A-2149-BC1F-048EE1A797FE}" destId="{5FF6DB52-AAA0-0C48-AC79-6816BAEC7790}" srcOrd="0" destOrd="0" presId="urn:microsoft.com/office/officeart/2005/8/layout/hierarchy1"/>
    <dgm:cxn modelId="{E0FC7429-2B08-3141-A61A-A8873B3B0C5E}" srcId="{896C15FB-BBFE-DF44-BC8E-A50621F43A8A}" destId="{426D2BE0-56FC-754A-A5C1-5511D279BEC8}" srcOrd="0" destOrd="0" parTransId="{05191421-9D7A-CD41-BCB7-85E07B38FC64}" sibTransId="{27471428-4A9F-C040-9F55-E299F7776577}"/>
    <dgm:cxn modelId="{FAB9A7A0-E894-D74C-99FB-F08EC2F00577}" type="presOf" srcId="{896C15FB-BBFE-DF44-BC8E-A50621F43A8A}" destId="{0CAED12F-9E54-314E-9F9B-4159B8CF93EE}" srcOrd="0" destOrd="0" presId="urn:microsoft.com/office/officeart/2005/8/layout/hierarchy1"/>
    <dgm:cxn modelId="{AE664D26-BAFA-254F-BCB5-D73D70EE721F}" srcId="{1F8398C6-E8E2-2A43-B765-5B6BF814AB61}" destId="{88EE80FA-FAC3-CC47-8BE0-89CAC9D5A9D7}" srcOrd="0" destOrd="0" parTransId="{1EAEDDA6-C21F-C54F-BCD4-1FEC6B1D4026}" sibTransId="{38F6D961-BE44-7C40-BFB8-D95D7A737F4C}"/>
    <dgm:cxn modelId="{7E8202F7-5A1E-E248-A67B-32B11C9C8047}" type="presOf" srcId="{1EAEDDA6-C21F-C54F-BCD4-1FEC6B1D4026}" destId="{DAD50BE0-A786-DA4B-A690-A31CB640B066}" srcOrd="0" destOrd="0" presId="urn:microsoft.com/office/officeart/2005/8/layout/hierarchy1"/>
    <dgm:cxn modelId="{B313C4F5-D2A4-EE4B-BFC6-299D38E2CAB7}" srcId="{426D2BE0-56FC-754A-A5C1-5511D279BEC8}" destId="{1F8398C6-E8E2-2A43-B765-5B6BF814AB61}" srcOrd="0" destOrd="0" parTransId="{74C0503B-2BB0-574C-A060-1C3BD734A907}" sibTransId="{70FCAE89-DB10-2647-8CCB-8A8270AB5918}"/>
    <dgm:cxn modelId="{77AD8A96-91AA-D947-BE14-0E7DF0619E28}" srcId="{AA78DD90-8955-4D41-877C-CB699AA0E4A1}" destId="{DDC1EB6F-70C9-E949-9B13-CA42B098D0F0}" srcOrd="0" destOrd="0" parTransId="{F45AE83A-D24A-2149-BC1F-048EE1A797FE}" sibTransId="{9981BAB7-B2C0-B64B-BF6F-A2B3AD82016B}"/>
    <dgm:cxn modelId="{D7BA126E-4EE6-B34A-81BE-D0E76EF7B28B}" type="presOf" srcId="{F0B4079F-E8B8-7443-978D-67761057CBA0}" destId="{80E13E31-E8DD-2B4C-955C-47228656CFBF}" srcOrd="0" destOrd="0" presId="urn:microsoft.com/office/officeart/2005/8/layout/hierarchy1"/>
    <dgm:cxn modelId="{EC75F8AE-3FB3-B949-9CE9-3B4F1E7449AD}" type="presOf" srcId="{426D2BE0-56FC-754A-A5C1-5511D279BEC8}" destId="{66534C1F-86F1-C147-9AD5-BF2EA8517EA1}" srcOrd="0" destOrd="0" presId="urn:microsoft.com/office/officeart/2005/8/layout/hierarchy1"/>
    <dgm:cxn modelId="{9BF7EA1D-3B69-994B-B2BF-09038C35C86E}" type="presOf" srcId="{C5F18694-3D9E-0649-BB36-A112B6B55A5C}" destId="{C328B7CA-8B2B-054F-B0B9-5045844EBC05}" srcOrd="0" destOrd="0" presId="urn:microsoft.com/office/officeart/2005/8/layout/hierarchy1"/>
    <dgm:cxn modelId="{8983D51C-09D0-1A4B-956F-A4309485906D}" type="presOf" srcId="{DDC1EB6F-70C9-E949-9B13-CA42B098D0F0}" destId="{82E05FED-5C4D-DD46-B5CF-7B0A579BFB99}" srcOrd="0" destOrd="0" presId="urn:microsoft.com/office/officeart/2005/8/layout/hierarchy1"/>
    <dgm:cxn modelId="{D6CAC9C5-C371-AE42-876D-F19CB084E52E}" type="presOf" srcId="{88EE80FA-FAC3-CC47-8BE0-89CAC9D5A9D7}" destId="{4C95653C-231E-604B-B1FD-887C07246E3B}" srcOrd="0" destOrd="0" presId="urn:microsoft.com/office/officeart/2005/8/layout/hierarchy1"/>
    <dgm:cxn modelId="{76D106BD-9C5D-B743-8C75-C047B680F28F}" type="presOf" srcId="{AA78DD90-8955-4D41-877C-CB699AA0E4A1}" destId="{DAB33AB7-198C-9840-AA86-C5CA809B23A9}" srcOrd="0" destOrd="0" presId="urn:microsoft.com/office/officeart/2005/8/layout/hierarchy1"/>
    <dgm:cxn modelId="{6146147A-4065-BF4E-8093-E465025FD0A7}" type="presParOf" srcId="{0CAED12F-9E54-314E-9F9B-4159B8CF93EE}" destId="{FBC6A914-0596-F944-A8C3-0F28C2F1EBEC}" srcOrd="0" destOrd="0" presId="urn:microsoft.com/office/officeart/2005/8/layout/hierarchy1"/>
    <dgm:cxn modelId="{D0CC99A5-73A0-8E43-B1E0-447DD89C80BD}" type="presParOf" srcId="{FBC6A914-0596-F944-A8C3-0F28C2F1EBEC}" destId="{9A5DC145-682B-884E-898F-A6BAAD422B11}" srcOrd="0" destOrd="0" presId="urn:microsoft.com/office/officeart/2005/8/layout/hierarchy1"/>
    <dgm:cxn modelId="{85D85E1D-DA00-0149-9FBA-B38B7C2B367A}" type="presParOf" srcId="{9A5DC145-682B-884E-898F-A6BAAD422B11}" destId="{5D2DFB99-2B4E-BD45-986D-D12E22B4879D}" srcOrd="0" destOrd="0" presId="urn:microsoft.com/office/officeart/2005/8/layout/hierarchy1"/>
    <dgm:cxn modelId="{4CD6B004-F605-4849-BEB8-CE8516371011}" type="presParOf" srcId="{9A5DC145-682B-884E-898F-A6BAAD422B11}" destId="{66534C1F-86F1-C147-9AD5-BF2EA8517EA1}" srcOrd="1" destOrd="0" presId="urn:microsoft.com/office/officeart/2005/8/layout/hierarchy1"/>
    <dgm:cxn modelId="{87665117-077A-AB42-B6AC-2BFDC0BB0D2B}" type="presParOf" srcId="{FBC6A914-0596-F944-A8C3-0F28C2F1EBEC}" destId="{B1BA872F-380E-8D45-908C-EC02DB5329ED}" srcOrd="1" destOrd="0" presId="urn:microsoft.com/office/officeart/2005/8/layout/hierarchy1"/>
    <dgm:cxn modelId="{B248127F-4B67-9349-B293-342490117968}" type="presParOf" srcId="{B1BA872F-380E-8D45-908C-EC02DB5329ED}" destId="{B3168E83-41C7-C74B-82DA-70C0E0718B21}" srcOrd="0" destOrd="0" presId="urn:microsoft.com/office/officeart/2005/8/layout/hierarchy1"/>
    <dgm:cxn modelId="{712A3047-4B79-FD45-8246-089CBBF64F11}" type="presParOf" srcId="{B1BA872F-380E-8D45-908C-EC02DB5329ED}" destId="{FAF65ECE-763A-D941-A8AA-0306CE5E99D7}" srcOrd="1" destOrd="0" presId="urn:microsoft.com/office/officeart/2005/8/layout/hierarchy1"/>
    <dgm:cxn modelId="{29C45E93-98E3-2848-AB57-BFFB9E2491A9}" type="presParOf" srcId="{FAF65ECE-763A-D941-A8AA-0306CE5E99D7}" destId="{2F9BD8AA-3A56-C443-9306-E786D3A36BDD}" srcOrd="0" destOrd="0" presId="urn:microsoft.com/office/officeart/2005/8/layout/hierarchy1"/>
    <dgm:cxn modelId="{ED1FF02C-F755-6348-9B69-1CFC4DD0F66E}" type="presParOf" srcId="{2F9BD8AA-3A56-C443-9306-E786D3A36BDD}" destId="{CA514D33-D04E-2D4E-93AF-DD91EDA58CFF}" srcOrd="0" destOrd="0" presId="urn:microsoft.com/office/officeart/2005/8/layout/hierarchy1"/>
    <dgm:cxn modelId="{159D64A8-6899-DC49-9F27-8501D2EEFF90}" type="presParOf" srcId="{2F9BD8AA-3A56-C443-9306-E786D3A36BDD}" destId="{DAF9868F-03DE-2F40-812F-2E9616A9FBC4}" srcOrd="1" destOrd="0" presId="urn:microsoft.com/office/officeart/2005/8/layout/hierarchy1"/>
    <dgm:cxn modelId="{BB033DF6-1F41-F540-ACC4-D7C457DAACB7}" type="presParOf" srcId="{FAF65ECE-763A-D941-A8AA-0306CE5E99D7}" destId="{F8411F93-878A-8E40-A92C-42A61CBF7495}" srcOrd="1" destOrd="0" presId="urn:microsoft.com/office/officeart/2005/8/layout/hierarchy1"/>
    <dgm:cxn modelId="{E020CB26-CC32-654F-9CB6-B770239508B7}" type="presParOf" srcId="{F8411F93-878A-8E40-A92C-42A61CBF7495}" destId="{DAD50BE0-A786-DA4B-A690-A31CB640B066}" srcOrd="0" destOrd="0" presId="urn:microsoft.com/office/officeart/2005/8/layout/hierarchy1"/>
    <dgm:cxn modelId="{AB76CDCD-2C66-954C-997E-2675EE6AE8EF}" type="presParOf" srcId="{F8411F93-878A-8E40-A92C-42A61CBF7495}" destId="{1212B3F3-C1E7-6F43-94A4-6FB408FE6B2B}" srcOrd="1" destOrd="0" presId="urn:microsoft.com/office/officeart/2005/8/layout/hierarchy1"/>
    <dgm:cxn modelId="{BC5A185A-6743-A44E-BEFC-01E6451ACB7A}" type="presParOf" srcId="{1212B3F3-C1E7-6F43-94A4-6FB408FE6B2B}" destId="{A0A454A3-DE69-6B45-BC8C-386F2D4CC352}" srcOrd="0" destOrd="0" presId="urn:microsoft.com/office/officeart/2005/8/layout/hierarchy1"/>
    <dgm:cxn modelId="{EB8BEC23-30E5-1540-BF04-BD3D87ED7037}" type="presParOf" srcId="{A0A454A3-DE69-6B45-BC8C-386F2D4CC352}" destId="{ED419612-D16C-A54E-9456-B205ADDB4491}" srcOrd="0" destOrd="0" presId="urn:microsoft.com/office/officeart/2005/8/layout/hierarchy1"/>
    <dgm:cxn modelId="{50EAC7CA-2361-964D-9E4F-3E8DD328EC2E}" type="presParOf" srcId="{A0A454A3-DE69-6B45-BC8C-386F2D4CC352}" destId="{4C95653C-231E-604B-B1FD-887C07246E3B}" srcOrd="1" destOrd="0" presId="urn:microsoft.com/office/officeart/2005/8/layout/hierarchy1"/>
    <dgm:cxn modelId="{0444882C-964D-B346-A7AE-C876B3154E6A}" type="presParOf" srcId="{1212B3F3-C1E7-6F43-94A4-6FB408FE6B2B}" destId="{DF488213-4915-DE47-852A-2BD1F2E70E62}" srcOrd="1" destOrd="0" presId="urn:microsoft.com/office/officeart/2005/8/layout/hierarchy1"/>
    <dgm:cxn modelId="{49CEA4BA-6B44-7B4C-B814-68AA0F5FB81B}" type="presParOf" srcId="{F8411F93-878A-8E40-A92C-42A61CBF7495}" destId="{C8BCC030-4D3B-C741-9ECA-2ADBB646E5CD}" srcOrd="2" destOrd="0" presId="urn:microsoft.com/office/officeart/2005/8/layout/hierarchy1"/>
    <dgm:cxn modelId="{F8DA4087-38B7-354C-AC5E-64655D01FB5A}" type="presParOf" srcId="{F8411F93-878A-8E40-A92C-42A61CBF7495}" destId="{136A0CD2-B0C4-984C-B085-312818B66620}" srcOrd="3" destOrd="0" presId="urn:microsoft.com/office/officeart/2005/8/layout/hierarchy1"/>
    <dgm:cxn modelId="{382BCE78-9FD4-DE48-881B-49D5D1C28AAA}" type="presParOf" srcId="{136A0CD2-B0C4-984C-B085-312818B66620}" destId="{5A7F474C-E616-4242-B466-B6C77C003F18}" srcOrd="0" destOrd="0" presId="urn:microsoft.com/office/officeart/2005/8/layout/hierarchy1"/>
    <dgm:cxn modelId="{18D678FC-9AFE-5540-A4E7-7DDF40E018E3}" type="presParOf" srcId="{5A7F474C-E616-4242-B466-B6C77C003F18}" destId="{39440E6B-8900-984B-B52F-A6806C19B4FE}" srcOrd="0" destOrd="0" presId="urn:microsoft.com/office/officeart/2005/8/layout/hierarchy1"/>
    <dgm:cxn modelId="{539F898F-53CC-C84C-ABCF-D5D7B096A3C1}" type="presParOf" srcId="{5A7F474C-E616-4242-B466-B6C77C003F18}" destId="{C328B7CA-8B2B-054F-B0B9-5045844EBC05}" srcOrd="1" destOrd="0" presId="urn:microsoft.com/office/officeart/2005/8/layout/hierarchy1"/>
    <dgm:cxn modelId="{7CC9869B-E068-A04D-BDFB-A93168F0ABF9}" type="presParOf" srcId="{136A0CD2-B0C4-984C-B085-312818B66620}" destId="{BA5BAB1B-6149-0A46-90D3-03DAC2B0BB75}" srcOrd="1" destOrd="0" presId="urn:microsoft.com/office/officeart/2005/8/layout/hierarchy1"/>
    <dgm:cxn modelId="{32F9539D-3BD5-FE4F-AE01-FFBE7E12F85E}" type="presParOf" srcId="{B1BA872F-380E-8D45-908C-EC02DB5329ED}" destId="{80E13E31-E8DD-2B4C-955C-47228656CFBF}" srcOrd="2" destOrd="0" presId="urn:microsoft.com/office/officeart/2005/8/layout/hierarchy1"/>
    <dgm:cxn modelId="{58353E0B-7BB9-5F4B-8FEB-6A506381D058}" type="presParOf" srcId="{B1BA872F-380E-8D45-908C-EC02DB5329ED}" destId="{EF88DE37-344D-664D-BC31-3C20D999A281}" srcOrd="3" destOrd="0" presId="urn:microsoft.com/office/officeart/2005/8/layout/hierarchy1"/>
    <dgm:cxn modelId="{67D9AD53-99C1-6546-945C-9CE316ADA09A}" type="presParOf" srcId="{EF88DE37-344D-664D-BC31-3C20D999A281}" destId="{B2482198-16D9-F34B-BC8B-14C05DDB0B5E}" srcOrd="0" destOrd="0" presId="urn:microsoft.com/office/officeart/2005/8/layout/hierarchy1"/>
    <dgm:cxn modelId="{C710E61E-3FA3-504B-B37E-2FF1B743A3EA}" type="presParOf" srcId="{B2482198-16D9-F34B-BC8B-14C05DDB0B5E}" destId="{633F7160-1641-904C-8BE0-EC191F3AB64D}" srcOrd="0" destOrd="0" presId="urn:microsoft.com/office/officeart/2005/8/layout/hierarchy1"/>
    <dgm:cxn modelId="{313A4E68-9417-904F-A55C-92234C64DDF1}" type="presParOf" srcId="{B2482198-16D9-F34B-BC8B-14C05DDB0B5E}" destId="{DAB33AB7-198C-9840-AA86-C5CA809B23A9}" srcOrd="1" destOrd="0" presId="urn:microsoft.com/office/officeart/2005/8/layout/hierarchy1"/>
    <dgm:cxn modelId="{A4DF6B93-5BC2-DF46-AF95-080DFC5C532C}" type="presParOf" srcId="{EF88DE37-344D-664D-BC31-3C20D999A281}" destId="{F73D537C-8004-764F-996F-3E59E3F61834}" srcOrd="1" destOrd="0" presId="urn:microsoft.com/office/officeart/2005/8/layout/hierarchy1"/>
    <dgm:cxn modelId="{0D26882D-B7A0-AD47-96B5-7D794417BFE3}" type="presParOf" srcId="{F73D537C-8004-764F-996F-3E59E3F61834}" destId="{5FF6DB52-AAA0-0C48-AC79-6816BAEC7790}" srcOrd="0" destOrd="0" presId="urn:microsoft.com/office/officeart/2005/8/layout/hierarchy1"/>
    <dgm:cxn modelId="{7C380A95-DF74-694C-B697-589C7C5F6541}" type="presParOf" srcId="{F73D537C-8004-764F-996F-3E59E3F61834}" destId="{0EC231D2-4FAD-E749-880F-E83FBFA9C1C2}" srcOrd="1" destOrd="0" presId="urn:microsoft.com/office/officeart/2005/8/layout/hierarchy1"/>
    <dgm:cxn modelId="{760DBEE9-ECF0-6B4F-9DF4-E01AFAFCB188}" type="presParOf" srcId="{0EC231D2-4FAD-E749-880F-E83FBFA9C1C2}" destId="{88D045D2-C0DD-CF4A-946F-9BB5DF238F6B}" srcOrd="0" destOrd="0" presId="urn:microsoft.com/office/officeart/2005/8/layout/hierarchy1"/>
    <dgm:cxn modelId="{E894A3F0-8810-A84B-B636-3DE7886CBB81}" type="presParOf" srcId="{88D045D2-C0DD-CF4A-946F-9BB5DF238F6B}" destId="{F1CFAAE1-6BBF-9846-9EE2-03A6F6FB84A3}" srcOrd="0" destOrd="0" presId="urn:microsoft.com/office/officeart/2005/8/layout/hierarchy1"/>
    <dgm:cxn modelId="{BE920B25-8559-AA4E-9299-F7E67BC1A4E5}" type="presParOf" srcId="{88D045D2-C0DD-CF4A-946F-9BB5DF238F6B}" destId="{82E05FED-5C4D-DD46-B5CF-7B0A579BFB99}" srcOrd="1" destOrd="0" presId="urn:microsoft.com/office/officeart/2005/8/layout/hierarchy1"/>
    <dgm:cxn modelId="{866362F5-D233-F44E-8FE6-4D15F95E2539}" type="presParOf" srcId="{0EC231D2-4FAD-E749-880F-E83FBFA9C1C2}" destId="{67E48EAA-83B1-CD44-97D6-D95F81C232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DB52-AAA0-0C48-AC79-6816BAEC7790}">
      <dsp:nvSpPr>
        <dsp:cNvPr id="0" name=""/>
        <dsp:cNvSpPr/>
      </dsp:nvSpPr>
      <dsp:spPr>
        <a:xfrm>
          <a:off x="4920246" y="2112117"/>
          <a:ext cx="91440" cy="393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2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13E31-E8DD-2B4C-955C-47228656CFBF}">
      <dsp:nvSpPr>
        <dsp:cNvPr id="0" name=""/>
        <dsp:cNvSpPr/>
      </dsp:nvSpPr>
      <dsp:spPr>
        <a:xfrm>
          <a:off x="3304208" y="860300"/>
          <a:ext cx="1661758" cy="393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78"/>
              </a:lnTo>
              <a:lnTo>
                <a:pt x="1661758" y="267978"/>
              </a:lnTo>
              <a:lnTo>
                <a:pt x="1661758" y="3932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CC030-4D3B-C741-9ECA-2ADBB646E5CD}">
      <dsp:nvSpPr>
        <dsp:cNvPr id="0" name=""/>
        <dsp:cNvSpPr/>
      </dsp:nvSpPr>
      <dsp:spPr>
        <a:xfrm>
          <a:off x="1634209" y="2112117"/>
          <a:ext cx="826282" cy="393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78"/>
              </a:lnTo>
              <a:lnTo>
                <a:pt x="826282" y="267978"/>
              </a:lnTo>
              <a:lnTo>
                <a:pt x="826282" y="3932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50BE0-A786-DA4B-A690-A31CB640B066}">
      <dsp:nvSpPr>
        <dsp:cNvPr id="0" name=""/>
        <dsp:cNvSpPr/>
      </dsp:nvSpPr>
      <dsp:spPr>
        <a:xfrm>
          <a:off x="807926" y="2112117"/>
          <a:ext cx="826282" cy="393235"/>
        </a:xfrm>
        <a:custGeom>
          <a:avLst/>
          <a:gdLst/>
          <a:ahLst/>
          <a:cxnLst/>
          <a:rect l="0" t="0" r="0" b="0"/>
          <a:pathLst>
            <a:path>
              <a:moveTo>
                <a:pt x="826282" y="0"/>
              </a:moveTo>
              <a:lnTo>
                <a:pt x="826282" y="267978"/>
              </a:lnTo>
              <a:lnTo>
                <a:pt x="0" y="267978"/>
              </a:lnTo>
              <a:lnTo>
                <a:pt x="0" y="3932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68E83-41C7-C74B-82DA-70C0E0718B21}">
      <dsp:nvSpPr>
        <dsp:cNvPr id="0" name=""/>
        <dsp:cNvSpPr/>
      </dsp:nvSpPr>
      <dsp:spPr>
        <a:xfrm>
          <a:off x="1634209" y="860300"/>
          <a:ext cx="1669999" cy="393235"/>
        </a:xfrm>
        <a:custGeom>
          <a:avLst/>
          <a:gdLst/>
          <a:ahLst/>
          <a:cxnLst/>
          <a:rect l="0" t="0" r="0" b="0"/>
          <a:pathLst>
            <a:path>
              <a:moveTo>
                <a:pt x="1669999" y="0"/>
              </a:moveTo>
              <a:lnTo>
                <a:pt x="1669999" y="267978"/>
              </a:lnTo>
              <a:lnTo>
                <a:pt x="0" y="267978"/>
              </a:lnTo>
              <a:lnTo>
                <a:pt x="0" y="3932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DFB99-2B4E-BD45-986D-D12E22B4879D}">
      <dsp:nvSpPr>
        <dsp:cNvPr id="0" name=""/>
        <dsp:cNvSpPr/>
      </dsp:nvSpPr>
      <dsp:spPr>
        <a:xfrm>
          <a:off x="1667412" y="1717"/>
          <a:ext cx="3273592" cy="858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534C1F-86F1-C147-9AD5-BF2EA8517EA1}">
      <dsp:nvSpPr>
        <dsp:cNvPr id="0" name=""/>
        <dsp:cNvSpPr/>
      </dsp:nvSpPr>
      <dsp:spPr>
        <a:xfrm>
          <a:off x="1817645" y="144439"/>
          <a:ext cx="3273592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Computer Program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Line of code</a:t>
          </a:r>
          <a:endParaRPr lang="en-US" sz="1800" kern="1200" dirty="0"/>
        </a:p>
      </dsp:txBody>
      <dsp:txXfrm>
        <a:off x="1842792" y="169586"/>
        <a:ext cx="3223298" cy="808288"/>
      </dsp:txXfrm>
    </dsp:sp>
    <dsp:sp modelId="{CA514D33-D04E-2D4E-93AF-DD91EDA58CFF}">
      <dsp:nvSpPr>
        <dsp:cNvPr id="0" name=""/>
        <dsp:cNvSpPr/>
      </dsp:nvSpPr>
      <dsp:spPr>
        <a:xfrm>
          <a:off x="198084" y="1253535"/>
          <a:ext cx="2872248" cy="858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F9868F-03DE-2F40-812F-2E9616A9FBC4}">
      <dsp:nvSpPr>
        <dsp:cNvPr id="0" name=""/>
        <dsp:cNvSpPr/>
      </dsp:nvSpPr>
      <dsp:spPr>
        <a:xfrm>
          <a:off x="348317" y="1396257"/>
          <a:ext cx="287224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Expressions</a:t>
          </a:r>
          <a:endParaRPr lang="en-US" sz="1800" kern="1200" dirty="0"/>
        </a:p>
      </dsp:txBody>
      <dsp:txXfrm>
        <a:off x="373464" y="1421404"/>
        <a:ext cx="2821954" cy="808288"/>
      </dsp:txXfrm>
    </dsp:sp>
    <dsp:sp modelId="{ED419612-D16C-A54E-9456-B205ADDB4491}">
      <dsp:nvSpPr>
        <dsp:cNvPr id="0" name=""/>
        <dsp:cNvSpPr/>
      </dsp:nvSpPr>
      <dsp:spPr>
        <a:xfrm>
          <a:off x="131877" y="2505353"/>
          <a:ext cx="1352098" cy="858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5653C-231E-604B-B1FD-887C07246E3B}">
      <dsp:nvSpPr>
        <dsp:cNvPr id="0" name=""/>
        <dsp:cNvSpPr/>
      </dsp:nvSpPr>
      <dsp:spPr>
        <a:xfrm>
          <a:off x="282110" y="2648074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Primitives &amp; Names</a:t>
          </a:r>
          <a:endParaRPr lang="en-US" sz="1800" kern="1200" dirty="0"/>
        </a:p>
      </dsp:txBody>
      <dsp:txXfrm>
        <a:off x="307257" y="2673221"/>
        <a:ext cx="1301804" cy="808288"/>
      </dsp:txXfrm>
    </dsp:sp>
    <dsp:sp modelId="{39440E6B-8900-984B-B52F-A6806C19B4FE}">
      <dsp:nvSpPr>
        <dsp:cNvPr id="0" name=""/>
        <dsp:cNvSpPr/>
      </dsp:nvSpPr>
      <dsp:spPr>
        <a:xfrm>
          <a:off x="1784442" y="2505353"/>
          <a:ext cx="1352098" cy="858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28B7CA-8B2B-054F-B0B9-5045844EBC05}">
      <dsp:nvSpPr>
        <dsp:cNvPr id="0" name=""/>
        <dsp:cNvSpPr/>
      </dsp:nvSpPr>
      <dsp:spPr>
        <a:xfrm>
          <a:off x="1934675" y="2648074"/>
          <a:ext cx="1352098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Call Expressions</a:t>
          </a:r>
          <a:endParaRPr lang="en-US" sz="1800" kern="1200" dirty="0"/>
        </a:p>
      </dsp:txBody>
      <dsp:txXfrm>
        <a:off x="1959822" y="2673221"/>
        <a:ext cx="1301804" cy="808288"/>
      </dsp:txXfrm>
    </dsp:sp>
    <dsp:sp modelId="{633F7160-1641-904C-8BE0-EC191F3AB64D}">
      <dsp:nvSpPr>
        <dsp:cNvPr id="0" name=""/>
        <dsp:cNvSpPr/>
      </dsp:nvSpPr>
      <dsp:spPr>
        <a:xfrm>
          <a:off x="3521601" y="1253535"/>
          <a:ext cx="2888730" cy="858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B33AB7-198C-9840-AA86-C5CA809B23A9}">
      <dsp:nvSpPr>
        <dsp:cNvPr id="0" name=""/>
        <dsp:cNvSpPr/>
      </dsp:nvSpPr>
      <dsp:spPr>
        <a:xfrm>
          <a:off x="3671834" y="1396257"/>
          <a:ext cx="2888730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Statements</a:t>
          </a:r>
          <a:endParaRPr lang="en-US" sz="1800" kern="1200" dirty="0"/>
        </a:p>
      </dsp:txBody>
      <dsp:txXfrm>
        <a:off x="3696981" y="1421404"/>
        <a:ext cx="2838436" cy="808288"/>
      </dsp:txXfrm>
    </dsp:sp>
    <dsp:sp modelId="{F1CFAAE1-6BBF-9846-9EE2-03A6F6FB84A3}">
      <dsp:nvSpPr>
        <dsp:cNvPr id="0" name=""/>
        <dsp:cNvSpPr/>
      </dsp:nvSpPr>
      <dsp:spPr>
        <a:xfrm>
          <a:off x="3437006" y="2505353"/>
          <a:ext cx="3057919" cy="858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E05FED-5C4D-DD46-B5CF-7B0A579BFB99}">
      <dsp:nvSpPr>
        <dsp:cNvPr id="0" name=""/>
        <dsp:cNvSpPr/>
      </dsp:nvSpPr>
      <dsp:spPr>
        <a:xfrm>
          <a:off x="3587240" y="2648074"/>
          <a:ext cx="3057919" cy="858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e.g. return, </a:t>
          </a:r>
          <a:r>
            <a:rPr lang="en-US" sz="1800" kern="1200" dirty="0" err="1" smtClean="0"/>
            <a:t>def</a:t>
          </a:r>
          <a:r>
            <a:rPr lang="en-US" sz="1800" kern="1200" dirty="0" smtClean="0"/>
            <a:t>, if, while, for</a:t>
          </a:r>
          <a:endParaRPr lang="en-US" sz="1800" kern="1200" dirty="0"/>
        </a:p>
      </dsp:txBody>
      <dsp:txXfrm>
        <a:off x="3612387" y="2673221"/>
        <a:ext cx="3007625" cy="808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25A7B0-5927-BD4B-8300-0DD4DBB3A03B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02218AF-4579-E949-9806-12F14040A3A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ickson.tsai+cs61a@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536428"/>
          </a:xfrm>
        </p:spPr>
        <p:txBody>
          <a:bodyPr>
            <a:normAutofit/>
          </a:bodyPr>
          <a:lstStyle/>
          <a:p>
            <a:r>
              <a:rPr lang="en-US" dirty="0" smtClean="0"/>
              <a:t>CS61A Sections 13/26</a:t>
            </a:r>
          </a:p>
          <a:p>
            <a:r>
              <a:rPr lang="en-US" dirty="0" smtClean="0"/>
              <a:t>Dickson Tsai</a:t>
            </a:r>
          </a:p>
          <a:p>
            <a:r>
              <a:rPr lang="en-US" dirty="0" smtClean="0">
                <a:hlinkClick r:id="rId2"/>
              </a:rPr>
              <a:t>dickson.tsai+cs61a@berkeley.edu</a:t>
            </a:r>
            <a:endParaRPr lang="en-US" dirty="0" smtClean="0"/>
          </a:p>
          <a:p>
            <a:r>
              <a:rPr lang="en-US" dirty="0" err="1" smtClean="0"/>
              <a:t>dicksontsai.com</a:t>
            </a:r>
            <a:r>
              <a:rPr lang="en-US" dirty="0" smtClean="0"/>
              <a:t>/cs61a</a:t>
            </a:r>
          </a:p>
          <a:p>
            <a:r>
              <a:rPr lang="en-US" dirty="0" smtClean="0"/>
              <a:t>OH: M 4-5pm, </a:t>
            </a:r>
            <a:r>
              <a:rPr lang="en-US" dirty="0" err="1" smtClean="0"/>
              <a:t>Th</a:t>
            </a:r>
            <a:r>
              <a:rPr lang="en-US" dirty="0" smtClean="0"/>
              <a:t> 2-4pm </a:t>
            </a:r>
            <a:r>
              <a:rPr lang="en-US" dirty="0" err="1" smtClean="0"/>
              <a:t>Garbarini</a:t>
            </a:r>
            <a:r>
              <a:rPr lang="en-US" dirty="0" smtClean="0"/>
              <a:t> Lounge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>
            <a:normAutofit/>
          </a:bodyPr>
          <a:lstStyle/>
          <a:p>
            <a:r>
              <a:rPr lang="en-US" dirty="0" smtClean="0"/>
              <a:t>Discussion 0</a:t>
            </a:r>
            <a:br>
              <a:rPr lang="en-US" dirty="0" smtClean="0"/>
            </a:br>
            <a:r>
              <a:rPr lang="en-US" dirty="0" smtClean="0"/>
              <a:t>Working Effectively in 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3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a circle! We’ll play “Have you ever?”</a:t>
            </a:r>
          </a:p>
          <a:p>
            <a:r>
              <a:rPr lang="en-US" dirty="0" smtClean="0"/>
              <a:t>At the end of each turn:</a:t>
            </a:r>
          </a:p>
          <a:p>
            <a:pPr lvl="1"/>
            <a:r>
              <a:rPr lang="en-US" dirty="0" smtClean="0"/>
              <a:t>If you have a new neighbor, introduce yourselves</a:t>
            </a:r>
          </a:p>
          <a:p>
            <a:pPr lvl="1"/>
            <a:r>
              <a:rPr lang="en-US" dirty="0" smtClean="0"/>
              <a:t>If you have an old neighbor, learn something now about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Breaktime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10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7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expressions and statements</a:t>
            </a:r>
          </a:p>
          <a:p>
            <a:r>
              <a:rPr lang="en-US" dirty="0" smtClean="0"/>
              <a:t>Means of combination</a:t>
            </a:r>
          </a:p>
          <a:p>
            <a:r>
              <a:rPr lang="en-US" dirty="0" smtClean="0"/>
              <a:t>Means of abstraction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Numbers, </a:t>
            </a:r>
            <a:r>
              <a:rPr lang="en-US" dirty="0" err="1" smtClean="0"/>
              <a:t>booleans</a:t>
            </a:r>
            <a:r>
              <a:rPr lang="en-US" dirty="0" smtClean="0"/>
              <a:t>, strings, lists, …</a:t>
            </a:r>
          </a:p>
          <a:p>
            <a:pPr lvl="1"/>
            <a:r>
              <a:rPr lang="en-US" dirty="0" smtClean="0"/>
              <a:t>Infix (+, *), call expression (a(b, c))</a:t>
            </a:r>
          </a:p>
          <a:p>
            <a:pPr lvl="1"/>
            <a:r>
              <a:rPr lang="en-US" dirty="0" smtClean="0"/>
              <a:t>Assignment (a = 5), functions (</a:t>
            </a:r>
            <a:r>
              <a:rPr lang="en-US" dirty="0" err="1" smtClean="0"/>
              <a:t>def</a:t>
            </a:r>
            <a:r>
              <a:rPr lang="en-US" dirty="0" smtClean="0"/>
              <a:t> love(x)),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Programming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11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9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u="sng" dirty="0"/>
              <a:t>expression</a:t>
            </a:r>
            <a:r>
              <a:rPr lang="en-US" dirty="0"/>
              <a:t> describes a computation and evaluates to a </a:t>
            </a:r>
            <a:r>
              <a:rPr lang="en-US" dirty="0" smtClean="0"/>
              <a:t>value.</a:t>
            </a:r>
          </a:p>
          <a:p>
            <a:pPr lvl="1"/>
            <a:r>
              <a:rPr lang="en-US" dirty="0" smtClean="0"/>
              <a:t>Expression ----gets evaluated to--</a:t>
            </a:r>
            <a:r>
              <a:rPr lang="en-US" dirty="0" smtClean="0">
                <a:sym typeface="Wingdings"/>
              </a:rPr>
              <a:t>-&gt; a value 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marL="301943" lvl="1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u="sng" dirty="0" smtClean="0"/>
              <a:t>statement</a:t>
            </a:r>
            <a:r>
              <a:rPr lang="en-US" dirty="0" smtClean="0"/>
              <a:t> makes a change, gets executed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vs.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12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ym typeface="Wingdings"/>
              </a:rPr>
              <a:t>buy_groceries</a:t>
            </a:r>
            <a:r>
              <a:rPr lang="en-US" dirty="0" smtClean="0">
                <a:sym typeface="Wingdings"/>
              </a:rPr>
              <a:t>([‘eggs’, ‘milk’, ‘juice’, ‘strawberries’])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[Discuss]: What collection of procedures might this computation entail?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Write list on phone</a:t>
            </a:r>
          </a:p>
          <a:p>
            <a:r>
              <a:rPr lang="en-US" dirty="0" smtClean="0">
                <a:sym typeface="Wingdings"/>
              </a:rPr>
              <a:t>Drive to Safeway -&gt; (open car door, ignite engine, …) </a:t>
            </a:r>
          </a:p>
          <a:p>
            <a:r>
              <a:rPr lang="en-US" dirty="0" smtClean="0">
                <a:sym typeface="Wingdings"/>
              </a:rPr>
              <a:t>For each item in the list, locate it and put it in cart</a:t>
            </a:r>
          </a:p>
          <a:p>
            <a:r>
              <a:rPr lang="en-US" dirty="0" smtClean="0">
                <a:sym typeface="Wingdings"/>
              </a:rPr>
              <a:t>…</a:t>
            </a: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are expressive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13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8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The property that expressions exploit is </a:t>
            </a:r>
            <a:r>
              <a:rPr lang="en-US" b="1" u="sng" dirty="0" smtClean="0">
                <a:sym typeface="Wingdings"/>
              </a:rPr>
              <a:t>abstraction</a:t>
            </a:r>
            <a:r>
              <a:rPr lang="en-US" dirty="0" smtClean="0">
                <a:sym typeface="Wingdings"/>
              </a:rPr>
              <a:t>,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our main tool for dealing with complexity</a:t>
            </a:r>
            <a:r>
              <a:rPr lang="en-US" dirty="0" smtClean="0">
                <a:sym typeface="Wingdings"/>
              </a:rPr>
              <a:t>.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Example: Dining hall food is just there. I don’t usually think about where it comes from</a:t>
            </a:r>
            <a:r>
              <a:rPr lang="en-US" dirty="0" smtClean="0">
                <a:sym typeface="Wingdings"/>
              </a:rPr>
              <a:t>. It’s a huge process.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The </a:t>
            </a:r>
            <a:r>
              <a:rPr lang="en-US" u="sng" dirty="0" smtClean="0">
                <a:sym typeface="Wingdings"/>
              </a:rPr>
              <a:t>interface</a:t>
            </a:r>
            <a:r>
              <a:rPr lang="en-US" dirty="0" smtClean="0">
                <a:sym typeface="Wingdings"/>
              </a:rPr>
              <a:t> is the dining hall serving area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[Discuss]: Where has abstraction appeared in your field of study?</a:t>
            </a: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14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9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Q: What does abstraction do for us?</a:t>
            </a:r>
          </a:p>
          <a:p>
            <a:r>
              <a:rPr lang="en-US" dirty="0" smtClean="0">
                <a:sym typeface="Wingdings"/>
              </a:rPr>
              <a:t>Allow us to manipulate massive amounts of data </a:t>
            </a:r>
            <a:r>
              <a:rPr lang="en-US" dirty="0" smtClean="0">
                <a:sym typeface="Wingdings"/>
              </a:rPr>
              <a:t>under simpler names</a:t>
            </a:r>
          </a:p>
          <a:p>
            <a:r>
              <a:rPr lang="en-US" dirty="0" smtClean="0">
                <a:sym typeface="Wingdings"/>
              </a:rPr>
              <a:t>Categorize </a:t>
            </a:r>
            <a:r>
              <a:rPr lang="en-US" dirty="0" smtClean="0">
                <a:sym typeface="Wingdings"/>
              </a:rPr>
              <a:t>similar things together, more organized</a:t>
            </a:r>
          </a:p>
          <a:p>
            <a:r>
              <a:rPr lang="en-US" dirty="0" smtClean="0">
                <a:sym typeface="Wingdings"/>
              </a:rPr>
              <a:t>Allow us to have one name stand for a collection of instructions, so we can code more </a:t>
            </a:r>
            <a:r>
              <a:rPr lang="en-US" dirty="0" smtClean="0">
                <a:sym typeface="Wingdings"/>
              </a:rPr>
              <a:t>quickly (instructions are data too!)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The list goes on…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15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6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vs.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16</a:t>
            </a:fld>
            <a:endParaRPr lang="en-US" dirty="0">
              <a:solidFill>
                <a:srgbClr val="31B6FD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146336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7137" y="5832475"/>
            <a:ext cx="665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type of code has its own procedure. E.g. names have a lookup procedure, assignment has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5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To evaluate a call expression, Python will do the following:</a:t>
            </a:r>
          </a:p>
          <a:p>
            <a:pPr lvl="1"/>
            <a:r>
              <a:rPr lang="en-US" dirty="0" smtClean="0">
                <a:sym typeface="Wingdings"/>
              </a:rPr>
              <a:t>Evaluate the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operator</a:t>
            </a:r>
            <a:r>
              <a:rPr lang="en-US" dirty="0" smtClean="0">
                <a:sym typeface="Wingdings"/>
              </a:rPr>
              <a:t> and </a:t>
            </a:r>
            <a:r>
              <a:rPr lang="en-US" dirty="0" smtClean="0">
                <a:solidFill>
                  <a:schemeClr val="accent1"/>
                </a:solidFill>
                <a:sym typeface="Wingdings"/>
              </a:rPr>
              <a:t>operand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subexpressions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Apply the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function</a:t>
            </a:r>
            <a:r>
              <a:rPr lang="en-US" dirty="0" smtClean="0">
                <a:sym typeface="Wingdings"/>
              </a:rPr>
              <a:t> that is the value of the operator </a:t>
            </a:r>
            <a:r>
              <a:rPr lang="en-US" dirty="0" err="1" smtClean="0">
                <a:sym typeface="Wingdings"/>
              </a:rPr>
              <a:t>subexpression</a:t>
            </a:r>
            <a:r>
              <a:rPr lang="en-US" dirty="0" smtClean="0">
                <a:sym typeface="Wingdings"/>
              </a:rPr>
              <a:t> to the </a:t>
            </a:r>
            <a:r>
              <a:rPr lang="en-US" dirty="0" smtClean="0">
                <a:solidFill>
                  <a:schemeClr val="accent4"/>
                </a:solidFill>
                <a:sym typeface="Wingdings"/>
              </a:rPr>
              <a:t>arguments</a:t>
            </a:r>
            <a:r>
              <a:rPr lang="en-US" dirty="0" smtClean="0">
                <a:sym typeface="Wingdings"/>
              </a:rPr>
              <a:t> that are the values of the operand </a:t>
            </a:r>
            <a:r>
              <a:rPr lang="en-US" dirty="0" err="1" smtClean="0">
                <a:sym typeface="Wingdings"/>
              </a:rPr>
              <a:t>subexpressions</a:t>
            </a: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Evaluation Rule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17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1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/>
              </a:rPr>
              <a:t>add(1, 2)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err="1">
                <a:sym typeface="Wingdings"/>
              </a:rPr>
              <a:t>g</a:t>
            </a:r>
            <a:r>
              <a:rPr lang="en-US" dirty="0" err="1" smtClean="0">
                <a:sym typeface="Wingdings"/>
              </a:rPr>
              <a:t>ood_number</a:t>
            </a:r>
            <a:r>
              <a:rPr lang="en-US" dirty="0" smtClean="0">
                <a:sym typeface="Wingdings"/>
              </a:rPr>
              <a:t> = </a:t>
            </a:r>
            <a:r>
              <a:rPr lang="en-US" dirty="0" err="1" smtClean="0">
                <a:sym typeface="Wingdings"/>
              </a:rPr>
              <a:t>mul</a:t>
            </a:r>
            <a:r>
              <a:rPr lang="en-US" dirty="0" smtClean="0">
                <a:sym typeface="Wingdings"/>
              </a:rPr>
              <a:t>(add(1, 2), 3)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err="1" smtClean="0">
                <a:sym typeface="Wingdings"/>
              </a:rPr>
              <a:t>mul</a:t>
            </a:r>
            <a:r>
              <a:rPr lang="en-US" dirty="0" smtClean="0">
                <a:sym typeface="Wingdings"/>
              </a:rPr>
              <a:t>(2, </a:t>
            </a:r>
            <a:r>
              <a:rPr lang="en-US" dirty="0" err="1" smtClean="0">
                <a:sym typeface="Wingdings"/>
              </a:rPr>
              <a:t>good_number</a:t>
            </a:r>
            <a:r>
              <a:rPr lang="en-US" dirty="0" smtClean="0">
                <a:sym typeface="Wingdings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add(add(</a:t>
            </a:r>
            <a:r>
              <a:rPr lang="en-US" dirty="0" err="1" smtClean="0">
                <a:sym typeface="Wingdings"/>
              </a:rPr>
              <a:t>mul</a:t>
            </a:r>
            <a:r>
              <a:rPr lang="en-US" dirty="0" smtClean="0">
                <a:sym typeface="Wingdings"/>
              </a:rPr>
              <a:t>(5, 2), 5), </a:t>
            </a:r>
            <a:r>
              <a:rPr lang="en-US" dirty="0" err="1" smtClean="0">
                <a:sym typeface="Wingdings"/>
              </a:rPr>
              <a:t>mul</a:t>
            </a:r>
            <a:r>
              <a:rPr lang="en-US" dirty="0" smtClean="0">
                <a:sym typeface="Wingdings"/>
              </a:rPr>
              <a:t>(sub(1000, 900), </a:t>
            </a:r>
            <a:r>
              <a:rPr lang="en-US" dirty="0" smtClean="0">
                <a:sym typeface="Wingdings"/>
              </a:rPr>
              <a:t>2, 10</a:t>
            </a:r>
            <a:r>
              <a:rPr lang="en-US" dirty="0" smtClean="0">
                <a:sym typeface="Wingdings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 evaluating call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18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4920" y="13020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7353" y="4817992"/>
            <a:ext cx="363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Errata: It turns out that </a:t>
            </a:r>
            <a:r>
              <a:rPr lang="en-US" dirty="0" err="1">
                <a:solidFill>
                  <a:schemeClr val="accent5"/>
                </a:solidFill>
              </a:rPr>
              <a:t>mul</a:t>
            </a:r>
            <a:r>
              <a:rPr lang="en-US" dirty="0">
                <a:solidFill>
                  <a:schemeClr val="accent5"/>
                </a:solidFill>
              </a:rPr>
              <a:t> can only take two arguments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8954" y="2816457"/>
            <a:ext cx="413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Practice walking through the rules step-by-step instead of making assumptions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2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/>
              </a:rPr>
              <a:t>add(1, 2)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err="1">
                <a:sym typeface="Wingdings"/>
              </a:rPr>
              <a:t>g</a:t>
            </a:r>
            <a:r>
              <a:rPr lang="en-US" dirty="0" err="1" smtClean="0">
                <a:sym typeface="Wingdings"/>
              </a:rPr>
              <a:t>ood_number</a:t>
            </a:r>
            <a:r>
              <a:rPr lang="en-US" dirty="0" smtClean="0">
                <a:sym typeface="Wingdings"/>
              </a:rPr>
              <a:t> = </a:t>
            </a:r>
            <a:r>
              <a:rPr lang="en-US" dirty="0" err="1" smtClean="0">
                <a:sym typeface="Wingdings"/>
              </a:rPr>
              <a:t>mul</a:t>
            </a:r>
            <a:r>
              <a:rPr lang="en-US" dirty="0" smtClean="0">
                <a:sym typeface="Wingdings"/>
              </a:rPr>
              <a:t>(add(1, 2), 3)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err="1" smtClean="0">
                <a:sym typeface="Wingdings"/>
              </a:rPr>
              <a:t>mul</a:t>
            </a:r>
            <a:r>
              <a:rPr lang="en-US" dirty="0" smtClean="0">
                <a:sym typeface="Wingdings"/>
              </a:rPr>
              <a:t>(2, </a:t>
            </a:r>
            <a:r>
              <a:rPr lang="en-US" dirty="0" err="1" smtClean="0">
                <a:sym typeface="Wingdings"/>
              </a:rPr>
              <a:t>good_number</a:t>
            </a:r>
            <a:r>
              <a:rPr lang="en-US" dirty="0" smtClean="0">
                <a:sym typeface="Wingdings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add(add(</a:t>
            </a:r>
            <a:r>
              <a:rPr lang="en-US" dirty="0" err="1" smtClean="0">
                <a:sym typeface="Wingdings"/>
              </a:rPr>
              <a:t>mul</a:t>
            </a:r>
            <a:r>
              <a:rPr lang="en-US" dirty="0" smtClean="0">
                <a:sym typeface="Wingdings"/>
              </a:rPr>
              <a:t>(5, 2), 5), </a:t>
            </a:r>
            <a:r>
              <a:rPr lang="en-US" dirty="0" err="1" smtClean="0">
                <a:sym typeface="Wingdings"/>
              </a:rPr>
              <a:t>mul</a:t>
            </a:r>
            <a:r>
              <a:rPr lang="en-US" dirty="0" smtClean="0">
                <a:sym typeface="Wingdings"/>
              </a:rPr>
              <a:t>(sub(1000, 900), </a:t>
            </a:r>
            <a:r>
              <a:rPr lang="en-US" dirty="0" smtClean="0">
                <a:sym typeface="Wingdings"/>
              </a:rPr>
              <a:t>20</a:t>
            </a:r>
            <a:r>
              <a:rPr lang="en-US" dirty="0" smtClean="0">
                <a:sym typeface="Wingdings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 evaluating call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19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4920" y="13020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9120" y="4781725"/>
            <a:ext cx="370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the corrected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1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importance of </a:t>
            </a:r>
            <a:r>
              <a:rPr lang="en-US" dirty="0" err="1" smtClean="0"/>
              <a:t>groupwork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Icebreaker that doesn’t take too long yet effective and physically active</a:t>
            </a:r>
          </a:p>
          <a:p>
            <a:r>
              <a:rPr lang="en-US" dirty="0" smtClean="0">
                <a:sym typeface="Wingdings"/>
              </a:rPr>
              <a:t>Understanding s</a:t>
            </a:r>
            <a:r>
              <a:rPr lang="en-US" dirty="0" smtClean="0">
                <a:sym typeface="Wingdings"/>
              </a:rPr>
              <a:t>tatements </a:t>
            </a:r>
            <a:r>
              <a:rPr lang="en-US" dirty="0" smtClean="0">
                <a:sym typeface="Wingdings"/>
              </a:rPr>
              <a:t>vs. expressions</a:t>
            </a:r>
          </a:p>
          <a:p>
            <a:r>
              <a:rPr lang="en-US" dirty="0" smtClean="0">
                <a:sym typeface="Wingdings"/>
              </a:rPr>
              <a:t>Understand the power of names</a:t>
            </a:r>
          </a:p>
          <a:p>
            <a:r>
              <a:rPr lang="en-US" dirty="0" smtClean="0">
                <a:sym typeface="Wingdings"/>
              </a:rPr>
              <a:t>Understand what issues names can raise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Final remarks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/>
              </a:rPr>
              <a:t>Infix operators are governed by order of operations.</a:t>
            </a:r>
          </a:p>
          <a:p>
            <a:pPr lvl="1"/>
            <a:r>
              <a:rPr lang="en-US" dirty="0" smtClean="0">
                <a:sym typeface="Wingdings"/>
              </a:rPr>
              <a:t>a + b * c		False </a:t>
            </a:r>
            <a:r>
              <a:rPr lang="en-US" smtClean="0">
                <a:sym typeface="Wingdings"/>
              </a:rPr>
              <a:t>or True and 4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Just trust the order of operations, but remember to evaluate the expressions on both sides before applying them.</a:t>
            </a:r>
          </a:p>
          <a:p>
            <a:r>
              <a:rPr lang="en-US" dirty="0" smtClean="0">
                <a:sym typeface="Wingdings"/>
              </a:rPr>
              <a:t>If you are curious, you can write a function like:</a:t>
            </a:r>
          </a:p>
          <a:p>
            <a:pPr marL="301943" lvl="1" indent="0">
              <a:buNone/>
            </a:pPr>
            <a:r>
              <a:rPr lang="en-US" dirty="0" err="1" smtClean="0">
                <a:sym typeface="Wingdings"/>
              </a:rPr>
              <a:t>def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num</a:t>
            </a:r>
            <a:r>
              <a:rPr lang="en-US" dirty="0" smtClean="0">
                <a:sym typeface="Wingdings"/>
              </a:rPr>
              <a:t>(x):</a:t>
            </a:r>
          </a:p>
          <a:p>
            <a:pPr marL="627063" lvl="2" indent="0">
              <a:buNone/>
            </a:pPr>
            <a:r>
              <a:rPr lang="en-US" dirty="0" smtClean="0">
                <a:sym typeface="Wingdings"/>
              </a:rPr>
              <a:t>print(x)</a:t>
            </a:r>
          </a:p>
          <a:p>
            <a:pPr marL="627063" lvl="2" indent="0">
              <a:buNone/>
            </a:pPr>
            <a:r>
              <a:rPr lang="en-US" dirty="0" smtClean="0">
                <a:sym typeface="Wingdings"/>
              </a:rPr>
              <a:t>return x</a:t>
            </a:r>
          </a:p>
          <a:p>
            <a:r>
              <a:rPr lang="en-US" dirty="0" smtClean="0">
                <a:sym typeface="Wingdings"/>
              </a:rPr>
              <a:t>And then try it out like </a:t>
            </a:r>
            <a:r>
              <a:rPr lang="en-US" dirty="0" err="1" smtClean="0">
                <a:sym typeface="Wingdings"/>
              </a:rPr>
              <a:t>num</a:t>
            </a:r>
            <a:r>
              <a:rPr lang="en-US" dirty="0" smtClean="0">
                <a:sym typeface="Wingdings"/>
              </a:rPr>
              <a:t>(1) + </a:t>
            </a:r>
            <a:r>
              <a:rPr lang="en-US" dirty="0" err="1" smtClean="0">
                <a:sym typeface="Wingdings"/>
              </a:rPr>
              <a:t>num</a:t>
            </a:r>
            <a:r>
              <a:rPr lang="en-US" dirty="0" smtClean="0">
                <a:sym typeface="Wingdings"/>
              </a:rPr>
              <a:t>(2) * </a:t>
            </a:r>
            <a:r>
              <a:rPr lang="en-US" dirty="0" err="1" smtClean="0">
                <a:sym typeface="Wingdings"/>
              </a:rPr>
              <a:t>num</a:t>
            </a:r>
            <a:r>
              <a:rPr lang="en-US" dirty="0" smtClean="0">
                <a:sym typeface="Wingdings"/>
              </a:rPr>
              <a:t>(3)</a:t>
            </a: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note on infix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20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4920" y="13020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8950" y="1290472"/>
            <a:ext cx="7251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Disclaimer: You are not responsible for how infix operators work exactly in Python! Sorry for bringing this up in section…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2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Computer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21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10859" y="4153804"/>
            <a:ext cx="2672115" cy="498732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0397" y="4153804"/>
            <a:ext cx="2672115" cy="4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" name="Left Arrow Callout 7"/>
          <p:cNvSpPr/>
          <p:nvPr/>
        </p:nvSpPr>
        <p:spPr>
          <a:xfrm>
            <a:off x="2751032" y="4002055"/>
            <a:ext cx="822960" cy="822960"/>
          </a:xfrm>
          <a:prstGeom prst="left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eft Arrow Callout 8"/>
          <p:cNvSpPr/>
          <p:nvPr/>
        </p:nvSpPr>
        <p:spPr>
          <a:xfrm>
            <a:off x="5847771" y="3910615"/>
            <a:ext cx="914400" cy="9144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Callout 9"/>
          <p:cNvSpPr/>
          <p:nvPr/>
        </p:nvSpPr>
        <p:spPr>
          <a:xfrm>
            <a:off x="4421101" y="3279740"/>
            <a:ext cx="752529" cy="630875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37572" y="2591324"/>
            <a:ext cx="2672115" cy="4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37572" y="3994117"/>
            <a:ext cx="2672115" cy="114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Interpreter/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09992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Computer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22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10859" y="4153804"/>
            <a:ext cx="2672115" cy="498732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0397" y="4153804"/>
            <a:ext cx="2672115" cy="4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" name="Left Arrow Callout 7"/>
          <p:cNvSpPr/>
          <p:nvPr/>
        </p:nvSpPr>
        <p:spPr>
          <a:xfrm>
            <a:off x="2751032" y="4002055"/>
            <a:ext cx="822960" cy="822960"/>
          </a:xfrm>
          <a:prstGeom prst="leftArrow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eft Arrow Callout 8"/>
          <p:cNvSpPr/>
          <p:nvPr/>
        </p:nvSpPr>
        <p:spPr>
          <a:xfrm>
            <a:off x="5847771" y="3910615"/>
            <a:ext cx="914400" cy="9144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Callout 9"/>
          <p:cNvSpPr/>
          <p:nvPr/>
        </p:nvSpPr>
        <p:spPr>
          <a:xfrm>
            <a:off x="4421101" y="3279740"/>
            <a:ext cx="752529" cy="630875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37572" y="2591324"/>
            <a:ext cx="2672115" cy="4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37572" y="3994117"/>
            <a:ext cx="2672115" cy="114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Interpreter/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2907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[Discuss]: What makes a calculator useful?</a:t>
            </a:r>
          </a:p>
          <a:p>
            <a:endParaRPr lang="en-US" dirty="0" smtClean="0"/>
          </a:p>
          <a:p>
            <a:r>
              <a:rPr lang="en-US" dirty="0" smtClean="0"/>
              <a:t>The interpreter keeps track of things by associating a </a:t>
            </a:r>
            <a:r>
              <a:rPr lang="en-US" b="1" u="sng" dirty="0" smtClean="0"/>
              <a:t>name</a:t>
            </a:r>
            <a:r>
              <a:rPr lang="en-US" dirty="0" smtClean="0"/>
              <a:t> with a </a:t>
            </a:r>
            <a:r>
              <a:rPr lang="en-US" b="1" u="sng" dirty="0" smtClean="0"/>
              <a:t>value</a:t>
            </a:r>
            <a:endParaRPr lang="en-US" dirty="0" smtClean="0"/>
          </a:p>
          <a:p>
            <a:r>
              <a:rPr lang="en-US" dirty="0" smtClean="0"/>
              <a:t>a = </a:t>
            </a:r>
            <a:r>
              <a:rPr lang="en-US" dirty="0" smtClean="0"/>
              <a:t>5		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= a * (a + 1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The difference comes when a does not represent a simple value:</a:t>
            </a:r>
            <a:endParaRPr lang="en-US" dirty="0"/>
          </a:p>
          <a:p>
            <a:r>
              <a:rPr lang="en-US" dirty="0" smtClean="0"/>
              <a:t>a = some(very(expensive, fancy, computation))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23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9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625936"/>
          </a:xfrm>
        </p:spPr>
        <p:txBody>
          <a:bodyPr>
            <a:normAutofit/>
          </a:bodyPr>
          <a:lstStyle/>
          <a:p>
            <a:r>
              <a:rPr lang="en-US" dirty="0" smtClean="0"/>
              <a:t>One advantage: you shouldn’t have to </a:t>
            </a:r>
            <a:r>
              <a:rPr lang="en-US" dirty="0" err="1" smtClean="0"/>
              <a:t>recompute</a:t>
            </a:r>
            <a:r>
              <a:rPr lang="en-US" dirty="0" smtClean="0"/>
              <a:t> something if you’ve seen it before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are there problems associated with using names?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Usefulness of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24</a:t>
            </a:fld>
            <a:endParaRPr lang="en-US" dirty="0">
              <a:solidFill>
                <a:srgbClr val="31B6FD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80835"/>
              </p:ext>
            </p:extLst>
          </p:nvPr>
        </p:nvGraphicFramePr>
        <p:xfrm>
          <a:off x="1396051" y="371180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tau = 2 * 3.14159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 = 3.14159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circ</a:t>
                      </a:r>
                      <a:r>
                        <a:rPr lang="en-US" baseline="0" dirty="0" smtClean="0"/>
                        <a:t> = 2 * 3.14158 *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radius</a:t>
                      </a:r>
                      <a:r>
                        <a:rPr lang="en-US" baseline="0" dirty="0" smtClean="0"/>
                        <a:t> = 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circ</a:t>
                      </a:r>
                      <a:r>
                        <a:rPr lang="en-US" baseline="0" dirty="0" smtClean="0"/>
                        <a:t> = 2 * pi * radius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= 3.14159</a:t>
                      </a:r>
                      <a:r>
                        <a:rPr lang="en-US" baseline="0" dirty="0" smtClean="0"/>
                        <a:t> * 5 *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area = pi * radius **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two different functions want to use the same name!</a:t>
            </a:r>
          </a:p>
          <a:p>
            <a:r>
              <a:rPr lang="en-US" dirty="0" smtClean="0"/>
              <a:t>Interpreter takes care of this by using frames. Each function has its own separate </a:t>
            </a:r>
            <a:r>
              <a:rPr lang="en-US" dirty="0" smtClean="0"/>
              <a:t>frame/scope </a:t>
            </a:r>
            <a:r>
              <a:rPr lang="en-US" dirty="0" smtClean="0"/>
              <a:t>to play with.</a:t>
            </a:r>
          </a:p>
          <a:p>
            <a:pPr lvl="1"/>
            <a:r>
              <a:rPr lang="en-US" dirty="0" smtClean="0"/>
              <a:t>[Board demo]</a:t>
            </a:r>
          </a:p>
          <a:p>
            <a:pPr lvl="1"/>
            <a:endParaRPr lang="en-US" dirty="0"/>
          </a:p>
          <a:p>
            <a:r>
              <a:rPr lang="en-US" dirty="0" smtClean="0"/>
              <a:t>You will learn more about environments and control flow next time.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many names!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25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I’m not all-knowing, and my explanations certainly won’t write your exam answers for you. </a:t>
            </a:r>
          </a:p>
          <a:p>
            <a:pPr lvl="1"/>
            <a:r>
              <a:rPr lang="en-US" b="1" u="sng" dirty="0" smtClean="0"/>
              <a:t>You</a:t>
            </a:r>
            <a:r>
              <a:rPr lang="en-US" dirty="0" smtClean="0"/>
              <a:t> have to put in the effort to learn!</a:t>
            </a:r>
          </a:p>
          <a:p>
            <a:r>
              <a:rPr lang="en-US" dirty="0" smtClean="0"/>
              <a:t>Everything has a purpose. Try to figure the purpose out with </a:t>
            </a:r>
            <a:r>
              <a:rPr lang="en-US" b="1" u="sng" dirty="0" smtClean="0"/>
              <a:t>simple examples! Master the basics!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Then, play with the pieces, then practice putting them together.</a:t>
            </a:r>
          </a:p>
          <a:p>
            <a:r>
              <a:rPr lang="en-US" dirty="0" smtClean="0"/>
              <a:t>With proper reinforcement, you’ll build a strong intuition!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26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150701"/>
            <a:ext cx="7408333" cy="2975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400" dirty="0" smtClean="0"/>
              <a:t>Simple Examples</a:t>
            </a:r>
          </a:p>
          <a:p>
            <a:pPr marL="0" indent="0" algn="ctr">
              <a:buNone/>
            </a:pPr>
            <a:r>
              <a:rPr lang="en-US" sz="6400" dirty="0" smtClean="0"/>
              <a:t>Master the basics</a:t>
            </a:r>
            <a:endParaRPr lang="en-US" sz="6400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27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150701"/>
            <a:ext cx="7408333" cy="2975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Simple Examples</a:t>
            </a:r>
          </a:p>
          <a:p>
            <a:pPr marL="0" indent="0" algn="ctr">
              <a:buNone/>
            </a:pPr>
            <a:r>
              <a:rPr lang="en-US" sz="3200" dirty="0" smtClean="0"/>
              <a:t>Master the basics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28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29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you’re stuck…</a:t>
            </a:r>
            <a:endParaRPr lang="en-US" dirty="0"/>
          </a:p>
        </p:txBody>
      </p:sp>
      <p:pic>
        <p:nvPicPr>
          <p:cNvPr id="3" name="Picture 2" descr="Photo on 1-22-15 at 1.21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48" y="2653988"/>
            <a:ext cx="6025122" cy="40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0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put all electronic devices away. You will not need your laptop for discussion ever.</a:t>
            </a:r>
          </a:p>
          <a:p>
            <a:pPr lvl="1"/>
            <a:r>
              <a:rPr lang="en-US" dirty="0" smtClean="0"/>
              <a:t>Please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Join the Piazza</a:t>
            </a:r>
          </a:p>
          <a:p>
            <a:r>
              <a:rPr lang="en-US" dirty="0" smtClean="0">
                <a:sym typeface="Wingdings"/>
              </a:rPr>
              <a:t>Look out for HW1 this weekend</a:t>
            </a:r>
          </a:p>
          <a:p>
            <a:r>
              <a:rPr lang="en-US" dirty="0" smtClean="0">
                <a:sym typeface="Wingdings"/>
              </a:rPr>
              <a:t>Midterm is in 3 weeks so…</a:t>
            </a:r>
          </a:p>
          <a:p>
            <a:r>
              <a:rPr lang="en-US" dirty="0" smtClean="0">
                <a:sym typeface="Wingdings"/>
              </a:rPr>
              <a:t>… Let’s get rolling!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Anuncios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3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4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30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these in mind!</a:t>
            </a:r>
            <a:endParaRPr lang="en-US" dirty="0"/>
          </a:p>
        </p:txBody>
      </p:sp>
      <p:pic>
        <p:nvPicPr>
          <p:cNvPr id="8" name="Picture 7" descr="Photo on 1-22-15 at 1.22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8" y="3883745"/>
            <a:ext cx="3858568" cy="2572379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1430885" y="1896851"/>
            <a:ext cx="5418071" cy="2523776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897128" y="2217559"/>
            <a:ext cx="4598684" cy="260573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400" dirty="0" smtClean="0"/>
              <a:t>Simple Examples</a:t>
            </a:r>
          </a:p>
          <a:p>
            <a:pPr marL="0" indent="0" algn="ctr">
              <a:buNone/>
            </a:pPr>
            <a:r>
              <a:rPr lang="en-US" sz="6400" dirty="0" smtClean="0"/>
              <a:t>Master the basics</a:t>
            </a:r>
            <a:endParaRPr lang="en-US" sz="6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05530" y="4549227"/>
            <a:ext cx="33812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… and use Google + </a:t>
            </a:r>
            <a:r>
              <a:rPr lang="en-US" sz="3600" b="1" dirty="0" err="1" smtClean="0"/>
              <a:t>StackOverflow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3819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150701"/>
            <a:ext cx="7408333" cy="2975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Let’s have a fun semester!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31</a:t>
            </a:fld>
            <a:endParaRPr lang="en-US" dirty="0">
              <a:solidFill>
                <a:srgbClr val="31B6FD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3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10 minutes to complete this answer alone</a:t>
            </a:r>
          </a:p>
          <a:p>
            <a:r>
              <a:rPr lang="en-US" dirty="0" smtClean="0"/>
              <a:t>Now, </a:t>
            </a:r>
            <a:r>
              <a:rPr lang="en-US" u="sng" dirty="0" smtClean="0"/>
              <a:t>without changing your answers in the first column</a:t>
            </a:r>
            <a:r>
              <a:rPr lang="en-US" dirty="0" smtClean="0"/>
              <a:t>, get into a group of 3 and come up with a new list.</a:t>
            </a:r>
          </a:p>
          <a:p>
            <a:pPr lvl="1"/>
            <a:r>
              <a:rPr lang="en-US" dirty="0" smtClean="0"/>
              <a:t>The more debate, the better</a:t>
            </a:r>
          </a:p>
          <a:p>
            <a:pPr lvl="1"/>
            <a:r>
              <a:rPr lang="en-US" dirty="0" smtClean="0"/>
              <a:t>Get to know each other</a:t>
            </a:r>
          </a:p>
          <a:p>
            <a:r>
              <a:rPr lang="en-US" dirty="0" smtClean="0"/>
              <a:t>Drumroll, please…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on the </a:t>
            </a:r>
            <a:r>
              <a:rPr lang="en-US" dirty="0" err="1" smtClean="0"/>
              <a:t>mooooooo</a:t>
            </a:r>
            <a:r>
              <a:rPr lang="en-US" dirty="0" smtClean="0"/>
              <a:t>…..on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4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2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your thought process. Apart from copying down the answers, don’t fixate too much on the results.</a:t>
            </a:r>
          </a:p>
          <a:p>
            <a:pPr lvl="1"/>
            <a:r>
              <a:rPr lang="en-US" dirty="0" smtClean="0"/>
              <a:t>If your answer is right, what method led you to the right answer?</a:t>
            </a:r>
          </a:p>
          <a:p>
            <a:pPr lvl="1"/>
            <a:r>
              <a:rPr lang="en-US" dirty="0" smtClean="0"/>
              <a:t>If your answer is wrong, how should you change your approach for next time?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on the moon [Solutions]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5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of hands: how many people’s group score was better than their individual score?</a:t>
            </a:r>
          </a:p>
          <a:p>
            <a:r>
              <a:rPr lang="en-US" dirty="0" smtClean="0"/>
              <a:t>Personal anecdote: chess with TA’s over summer</a:t>
            </a:r>
          </a:p>
          <a:p>
            <a:r>
              <a:rPr lang="en-US" dirty="0" smtClean="0"/>
              <a:t>Groups are powerful!</a:t>
            </a:r>
          </a:p>
          <a:p>
            <a:r>
              <a:rPr lang="en-US" dirty="0" smtClean="0"/>
              <a:t>CS application: It’s better to have clusters of computers rather than one super-expensive computer.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worksheet seemed random???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6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Berkeley students are distinguished students. What made you successful?</a:t>
            </a:r>
          </a:p>
          <a:p>
            <a:r>
              <a:rPr lang="en-US" dirty="0" smtClean="0"/>
              <a:t>[Discuss]: Share your tips for success. Personal anecdotes welcome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Result: Self-confidence and motivation from peers </a:t>
            </a:r>
            <a:r>
              <a:rPr lang="en-US" dirty="0" smtClean="0"/>
              <a:t>are</a:t>
            </a:r>
            <a:r>
              <a:rPr lang="en-US" dirty="0" smtClean="0"/>
              <a:t> important</a:t>
            </a:r>
          </a:p>
          <a:p>
            <a:pPr lvl="1"/>
            <a:r>
              <a:rPr lang="en-US" dirty="0" smtClean="0"/>
              <a:t>Lab is designed to foster this positive feeling</a:t>
            </a:r>
          </a:p>
          <a:p>
            <a:pPr lvl="1"/>
            <a:r>
              <a:rPr lang="en-US" dirty="0" smtClean="0"/>
              <a:t>Take the time to encourage your friends as well!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discussion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7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0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millions of people learning CS right now.</a:t>
            </a:r>
          </a:p>
          <a:p>
            <a:pPr lvl="1"/>
            <a:r>
              <a:rPr lang="en-US" dirty="0" smtClean="0"/>
              <a:t>Q: How do you stand out? </a:t>
            </a:r>
          </a:p>
          <a:p>
            <a:r>
              <a:rPr lang="en-US" dirty="0" smtClean="0"/>
              <a:t>A:</a:t>
            </a:r>
          </a:p>
          <a:p>
            <a:pPr lvl="1"/>
            <a:r>
              <a:rPr lang="en-US" dirty="0" smtClean="0"/>
              <a:t>Everyone has access to same documentation</a:t>
            </a:r>
          </a:p>
          <a:p>
            <a:pPr lvl="1"/>
            <a:r>
              <a:rPr lang="en-US" dirty="0" smtClean="0"/>
              <a:t>What matters is how well you can </a:t>
            </a:r>
            <a:r>
              <a:rPr lang="en-US" b="1" u="sng" dirty="0" smtClean="0"/>
              <a:t>combine</a:t>
            </a:r>
            <a:r>
              <a:rPr lang="en-US" dirty="0" smtClean="0"/>
              <a:t> pieces together!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My high school Spanish anecdote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little tangent… Mastering 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8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Therefore:</a:t>
            </a:r>
          </a:p>
          <a:p>
            <a:r>
              <a:rPr lang="en-US" dirty="0"/>
              <a:t>Everything has a purpose. Try to figure the purpose out with </a:t>
            </a:r>
            <a:r>
              <a:rPr lang="en-US" b="1" u="sng" dirty="0"/>
              <a:t>simple examples! Master the basics!</a:t>
            </a:r>
            <a:r>
              <a:rPr lang="en-US" dirty="0"/>
              <a:t> </a:t>
            </a:r>
          </a:p>
          <a:p>
            <a:r>
              <a:rPr lang="en-US" dirty="0"/>
              <a:t>Then, play with the pieces, then practice putting them together.</a:t>
            </a:r>
          </a:p>
          <a:p>
            <a:r>
              <a:rPr lang="en-US" dirty="0"/>
              <a:t>With proper reinforcement, you’ll build a strong intuition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little tangent… Mastering 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92051" y="6301403"/>
            <a:ext cx="14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1B6FD"/>
                </a:solidFill>
              </a:rPr>
              <a:t>Slide </a:t>
            </a:r>
            <a:fld id="{AC00B2E4-7EE1-D74C-B092-D603107AD89D}" type="slidenum">
              <a:rPr lang="en-US" smtClean="0">
                <a:solidFill>
                  <a:srgbClr val="31B6FD"/>
                </a:solidFill>
              </a:rPr>
              <a:pPr algn="r"/>
              <a:t>9</a:t>
            </a:fld>
            <a:endParaRPr lang="en-US" dirty="0">
              <a:solidFill>
                <a:srgbClr val="31B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6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369</TotalTime>
  <Words>1377</Words>
  <Application>Microsoft Macintosh PowerPoint</Application>
  <PresentationFormat>On-screen Show (4:3)</PresentationFormat>
  <Paragraphs>230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Waveform</vt:lpstr>
      <vt:lpstr>Discussion 0 Working Effectively in CS</vt:lpstr>
      <vt:lpstr>Objectives</vt:lpstr>
      <vt:lpstr>Anuncios</vt:lpstr>
      <vt:lpstr>Lost on the mooooooo…..on</vt:lpstr>
      <vt:lpstr>Lost on the moon [Solutions]</vt:lpstr>
      <vt:lpstr>This worksheet seemed random???</vt:lpstr>
      <vt:lpstr>Brief discussion</vt:lpstr>
      <vt:lpstr>A little tangent… Mastering CS</vt:lpstr>
      <vt:lpstr>A little tangent… Mastering CS</vt:lpstr>
      <vt:lpstr>Breaktime!</vt:lpstr>
      <vt:lpstr>Elements of Programming Languages</vt:lpstr>
      <vt:lpstr>Expressions vs. Statements</vt:lpstr>
      <vt:lpstr>Expressions are expressive</vt:lpstr>
      <vt:lpstr>Abstraction</vt:lpstr>
      <vt:lpstr>Abstraction</vt:lpstr>
      <vt:lpstr>Expressions vs. Statements</vt:lpstr>
      <vt:lpstr>Example Evaluation Rule</vt:lpstr>
      <vt:lpstr>Practice evaluating call expressions</vt:lpstr>
      <vt:lpstr>Practice evaluating call expressions</vt:lpstr>
      <vt:lpstr>A note on infix operators</vt:lpstr>
      <vt:lpstr>Basic Computer Program</vt:lpstr>
      <vt:lpstr>Basic Computer Program</vt:lpstr>
      <vt:lpstr>Names</vt:lpstr>
      <vt:lpstr>Usefulness of names</vt:lpstr>
      <vt:lpstr>Too many names!</vt:lpstr>
      <vt:lpstr>Final Remarks</vt:lpstr>
      <vt:lpstr>PowerPoint Presentation</vt:lpstr>
      <vt:lpstr>PowerPoint Presentation</vt:lpstr>
      <vt:lpstr>When you’re stuck…</vt:lpstr>
      <vt:lpstr>Keep these in mind!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0 Working Effectively in CS</dc:title>
  <dc:creator>Dickson Tsai</dc:creator>
  <cp:lastModifiedBy>Dickson Tsai</cp:lastModifiedBy>
  <cp:revision>28</cp:revision>
  <dcterms:created xsi:type="dcterms:W3CDTF">2015-01-22T09:05:32Z</dcterms:created>
  <dcterms:modified xsi:type="dcterms:W3CDTF">2015-01-22T23:39:03Z</dcterms:modified>
</cp:coreProperties>
</file>