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0" r:id="rId2"/>
  </p:sldMasterIdLst>
  <p:notesMasterIdLst>
    <p:notesMasterId r:id="rId17"/>
  </p:notesMasterIdLst>
  <p:sldIdLst>
    <p:sldId id="2134807593" r:id="rId3"/>
    <p:sldId id="2134807594" r:id="rId4"/>
    <p:sldId id="2134807597" r:id="rId5"/>
    <p:sldId id="2134807598" r:id="rId6"/>
    <p:sldId id="2134807599" r:id="rId7"/>
    <p:sldId id="2134807600" r:id="rId8"/>
    <p:sldId id="2134807601" r:id="rId9"/>
    <p:sldId id="2134807602" r:id="rId10"/>
    <p:sldId id="2134807603" r:id="rId11"/>
    <p:sldId id="2134807604" r:id="rId12"/>
    <p:sldId id="2134807605" r:id="rId13"/>
    <p:sldId id="2134807606" r:id="rId14"/>
    <p:sldId id="2134807595" r:id="rId15"/>
    <p:sldId id="21348075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225"/>
    <a:srgbClr val="1E5669"/>
    <a:srgbClr val="A6F1FE"/>
    <a:srgbClr val="F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1213-73DF-4FB3-B0CE-57E524D0F19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049C8-A35F-4EE9-B6BE-F5971CA7A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364A93-71F4-8287-6DCE-80931D35B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9" r="2569" b="2962"/>
          <a:stretch/>
        </p:blipFill>
        <p:spPr>
          <a:xfrm>
            <a:off x="191911" y="3342639"/>
            <a:ext cx="6269423" cy="3405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9974" y="503527"/>
            <a:ext cx="5453149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Century Gothic" panose="020B0502020202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9974" y="2983201"/>
            <a:ext cx="545314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60">
                <a:latin typeface="Century Gothic" panose="020B0502020202020204" pitchFamily="34" charset="0"/>
                <a:cs typeface="Calibri" panose="020F0502020204030204" pitchFamily="34" charset="0"/>
              </a:defRPr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ABA8D-8AB6-0AA4-01AC-BE993C48E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6000" l="2381" r="97222">
                        <a14:foregroundMark x1="11111" y1="63000" x2="11111" y2="63000"/>
                        <a14:foregroundMark x1="2381" y1="59500" x2="2381" y2="59500"/>
                        <a14:foregroundMark x1="15873" y1="96000" x2="15873" y2="96000"/>
                        <a14:foregroundMark x1="96825" y1="21000" x2="96825" y2="21000"/>
                        <a14:foregroundMark x1="97222" y1="5500" x2="97222" y2="5500"/>
                        <a14:foregroundMark x1="97222" y1="1500" x2="97222" y2="1500"/>
                        <a14:foregroundMark x1="94444" y1="39500" x2="94444" y2="39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325" y="3589378"/>
            <a:ext cx="1322479" cy="10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3" y="365126"/>
            <a:ext cx="10515600" cy="6989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F3A6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33253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86517-A61E-B801-2A3A-325F7794E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15" b="95503" l="9816" r="89724">
                        <a14:foregroundMark x1="74387" y1="95717" x2="74387" y2="95717"/>
                        <a14:foregroundMark x1="74387" y1="95717" x2="74387" y2="95717"/>
                        <a14:foregroundMark x1="89877" y1="56103" x2="89877" y2="56103"/>
                        <a14:foregroundMark x1="73466" y1="10707" x2="73466" y2="10707"/>
                        <a14:foregroundMark x1="75460" y1="10707" x2="75460" y2="10707"/>
                        <a14:foregroundMark x1="75460" y1="10064" x2="75460" y2="10064"/>
                        <a14:foregroundMark x1="76534" y1="9315" x2="76534" y2="9315"/>
                        <a14:foregroundMark x1="35276" y1="12206" x2="35276" y2="12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203" y="340169"/>
            <a:ext cx="508607" cy="728587"/>
          </a:xfrm>
          <a:prstGeom prst="rect">
            <a:avLst/>
          </a:prstGeom>
          <a:effectLst>
            <a:glow rad="570938">
              <a:schemeClr val="bg1">
                <a:alpha val="25858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332953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2E5F-C056-7243-87DE-D7D8F1C3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15" b="95503" l="9816" r="89724">
                        <a14:foregroundMark x1="74387" y1="95717" x2="74387" y2="95717"/>
                        <a14:foregroundMark x1="74387" y1="95717" x2="74387" y2="95717"/>
                        <a14:foregroundMark x1="89877" y1="56103" x2="89877" y2="56103"/>
                        <a14:foregroundMark x1="73466" y1="10707" x2="73466" y2="10707"/>
                        <a14:foregroundMark x1="75460" y1="10707" x2="75460" y2="10707"/>
                        <a14:foregroundMark x1="75460" y1="10064" x2="75460" y2="10064"/>
                        <a14:foregroundMark x1="76534" y1="9315" x2="76534" y2="9315"/>
                        <a14:foregroundMark x1="35276" y1="12206" x2="35276" y2="12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9560" y="3012845"/>
            <a:ext cx="1451115" cy="2078746"/>
          </a:xfrm>
          <a:prstGeom prst="rect">
            <a:avLst/>
          </a:prstGeom>
          <a:effectLst>
            <a:glow rad="570938">
              <a:schemeClr val="bg1">
                <a:alpha val="25858"/>
              </a:schemeClr>
            </a:glo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41D57-4813-541C-C093-CD3267FD09BB}"/>
              </a:ext>
            </a:extLst>
          </p:cNvPr>
          <p:cNvSpPr txBox="1"/>
          <p:nvPr/>
        </p:nvSpPr>
        <p:spPr>
          <a:xfrm>
            <a:off x="5064303" y="2210205"/>
            <a:ext cx="279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0" i="0" dirty="0">
                <a:latin typeface="Century Gothic" panose="020B0502020202020204" pitchFamily="34" charset="0"/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519B8-ACAF-EBE0-93B9-F36376C63C3E}"/>
              </a:ext>
            </a:extLst>
          </p:cNvPr>
          <p:cNvSpPr txBox="1"/>
          <p:nvPr/>
        </p:nvSpPr>
        <p:spPr>
          <a:xfrm>
            <a:off x="7620051" y="2997107"/>
            <a:ext cx="135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0" i="0" dirty="0">
                <a:latin typeface="Century Gothic" panose="020B0502020202020204" pitchFamily="34" charset="0"/>
              </a:rPr>
              <a:t>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8FA15-C372-ABDA-2517-485A74BF0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" r="2569" b="2962"/>
          <a:stretch/>
        </p:blipFill>
        <p:spPr>
          <a:xfrm>
            <a:off x="138430" y="4745782"/>
            <a:ext cx="3753275" cy="2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</p:sldLayoutIdLst>
  <p:hf sldNum="0"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2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82296" rtlCol="0" anchor="ctr"/>
          <a:lstStyle/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80" b="0" i="0" u="none" strike="noStrike" kern="1200" cap="none" spc="136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80" b="0" i="0" u="none" strike="noStrike" kern="1200" cap="none" spc="136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880" b="0" i="0" u="none" strike="noStrike" kern="1200" cap="none" spc="136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1" y="6959602"/>
            <a:ext cx="1518364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9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99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99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91179" y="173588"/>
            <a:ext cx="369496" cy="5709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620"/>
          </a:p>
        </p:txBody>
      </p:sp>
      <p:grpSp>
        <p:nvGrpSpPr>
          <p:cNvPr id="14" name="Group 13"/>
          <p:cNvGrpSpPr/>
          <p:nvPr/>
        </p:nvGrpSpPr>
        <p:grpSpPr>
          <a:xfrm>
            <a:off x="-1654908" y="-16654"/>
            <a:ext cx="1540329" cy="596756"/>
            <a:chOff x="-2096383" y="21447"/>
            <a:chExt cx="1540330" cy="596755"/>
          </a:xfrm>
        </p:grpSpPr>
        <p:sp>
          <p:nvSpPr>
            <p:cNvPr id="15" name="TextBox 14"/>
            <p:cNvSpPr txBox="1"/>
            <p:nvPr/>
          </p:nvSpPr>
          <p:spPr>
            <a:xfrm>
              <a:off x="-2096383" y="21447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002009" y="387370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7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lang="en-US" sz="324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j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j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j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j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79B63-FEED-6089-1925-DD1ED818C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9974" y="1205273"/>
            <a:ext cx="5453149" cy="2387600"/>
          </a:xfrm>
        </p:spPr>
        <p:txBody>
          <a:bodyPr/>
          <a:lstStyle/>
          <a:p>
            <a:r>
              <a:rPr lang="en-US" dirty="0"/>
              <a:t>Alur Proses Onboarding via YOE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F8E221-2013-21EA-923C-2A654A98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974" y="4494243"/>
            <a:ext cx="5453149" cy="1655762"/>
          </a:xfrm>
        </p:spPr>
        <p:txBody>
          <a:bodyPr/>
          <a:lstStyle/>
          <a:p>
            <a:r>
              <a:rPr lang="en-US" dirty="0"/>
              <a:t>Jun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1FA70-7678-BE7C-528F-A9505464AC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333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82831-B875-1164-C5E9-EBC5B47D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50" y="3428900"/>
            <a:ext cx="2996596" cy="10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AA8F6-B922-E9FD-F0ED-CE7A0FE8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46" y="98830"/>
            <a:ext cx="2489200" cy="96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551D4C-1BFB-1B87-F90E-CEC59F9B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07" y="1064030"/>
            <a:ext cx="7844725" cy="56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DD2E5-9D7B-111E-6EEA-C248873D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38" y="225628"/>
            <a:ext cx="24892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83A97-5E74-78B1-9FBF-2CFFE8E0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85" y="909898"/>
            <a:ext cx="7381653" cy="57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2C28B-42F3-BD4B-9083-53CF21A9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82" y="365126"/>
            <a:ext cx="248920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6CBD41-67BD-73F9-5266-13BF282A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188643"/>
            <a:ext cx="7666857" cy="52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1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D58964B-C5A6-DFC9-8E5D-5F22F66A2701}"/>
              </a:ext>
            </a:extLst>
          </p:cNvPr>
          <p:cNvSpPr/>
          <p:nvPr/>
        </p:nvSpPr>
        <p:spPr>
          <a:xfrm>
            <a:off x="268559" y="2528940"/>
            <a:ext cx="11841925" cy="4253926"/>
          </a:xfrm>
          <a:prstGeom prst="roundRect">
            <a:avLst>
              <a:gd name="adj" fmla="val 3106"/>
            </a:avLst>
          </a:prstGeom>
          <a:solidFill>
            <a:srgbClr val="A6F1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BCDA48-909A-91D5-3C3D-188302483C4D}"/>
              </a:ext>
            </a:extLst>
          </p:cNvPr>
          <p:cNvSpPr/>
          <p:nvPr/>
        </p:nvSpPr>
        <p:spPr>
          <a:xfrm>
            <a:off x="773723" y="1032131"/>
            <a:ext cx="8609428" cy="1405668"/>
          </a:xfrm>
          <a:prstGeom prst="roundRect">
            <a:avLst>
              <a:gd name="adj" fmla="val 7231"/>
            </a:avLst>
          </a:prstGeom>
          <a:solidFill>
            <a:srgbClr val="FFF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Flow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0CCF2-4BA5-6BCF-D7DD-A00A2DF8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82" y="1057632"/>
            <a:ext cx="616967" cy="490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A5D031-C371-8F9D-9DA7-22B6291DA0E3}"/>
              </a:ext>
            </a:extLst>
          </p:cNvPr>
          <p:cNvSpPr txBox="1"/>
          <p:nvPr/>
        </p:nvSpPr>
        <p:spPr>
          <a:xfrm>
            <a:off x="1389527" y="1504718"/>
            <a:ext cx="22258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MTI submit data di portal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Century Gothic" panose="020B0502020202020204" pitchFamily="34" charset="0"/>
              </a:rPr>
              <a:t>Sudah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terdapat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kode</a:t>
            </a:r>
            <a:r>
              <a:rPr lang="en-US" sz="1200" dirty="0">
                <a:latin typeface="Century Gothic" panose="020B0502020202020204" pitchFamily="34" charset="0"/>
              </a:rPr>
              <a:t> wilayah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F3760-E55A-AF54-BBAE-A520B6D2F356}"/>
              </a:ext>
            </a:extLst>
          </p:cNvPr>
          <p:cNvSpPr txBox="1"/>
          <p:nvPr/>
        </p:nvSpPr>
        <p:spPr>
          <a:xfrm>
            <a:off x="4371877" y="1504718"/>
            <a:ext cx="22258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Merchant </a:t>
            </a:r>
            <a:r>
              <a:rPr lang="en-US" sz="1200" dirty="0" err="1">
                <a:latin typeface="Century Gothic" panose="020B0502020202020204" pitchFamily="34" charset="0"/>
              </a:rPr>
              <a:t>diterima</a:t>
            </a:r>
            <a:r>
              <a:rPr lang="en-US" sz="1200" dirty="0">
                <a:latin typeface="Century Gothic" panose="020B0502020202020204" pitchFamily="34" charset="0"/>
              </a:rPr>
              <a:t> oleh approver Bank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Keputusan approve </a:t>
            </a:r>
            <a:r>
              <a:rPr lang="en-US" sz="1200" dirty="0" err="1">
                <a:latin typeface="Century Gothic" panose="020B0502020202020204" pitchFamily="34" charset="0"/>
              </a:rPr>
              <a:t>atau</a:t>
            </a:r>
            <a:r>
              <a:rPr lang="en-US" sz="1200" dirty="0">
                <a:latin typeface="Century Gothic" panose="020B0502020202020204" pitchFamily="34" charset="0"/>
              </a:rPr>
              <a:t> reject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886ED-8D87-434F-BDCC-5D96450B6A2B}"/>
              </a:ext>
            </a:extLst>
          </p:cNvPr>
          <p:cNvSpPr txBox="1"/>
          <p:nvPr/>
        </p:nvSpPr>
        <p:spPr>
          <a:xfrm>
            <a:off x="7002535" y="1504718"/>
            <a:ext cx="22258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Merchant </a:t>
            </a:r>
            <a:r>
              <a:rPr lang="en-US" sz="1200" dirty="0" err="1">
                <a:latin typeface="Century Gothic" panose="020B0502020202020204" pitchFamily="34" charset="0"/>
              </a:rPr>
              <a:t>diterima</a:t>
            </a:r>
            <a:r>
              <a:rPr lang="en-US" sz="1200" dirty="0">
                <a:latin typeface="Century Gothic" panose="020B0502020202020204" pitchFamily="34" charset="0"/>
              </a:rPr>
              <a:t> oleh admin Bank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Input MID dan TID member bank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1A0D533-B4D8-2C2E-C260-F9CA84ACE960}"/>
              </a:ext>
            </a:extLst>
          </p:cNvPr>
          <p:cNvSpPr/>
          <p:nvPr/>
        </p:nvSpPr>
        <p:spPr>
          <a:xfrm>
            <a:off x="3784209" y="1741891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911B5F5-B4AB-941A-9BCF-264927F7E5AF}"/>
              </a:ext>
            </a:extLst>
          </p:cNvPr>
          <p:cNvSpPr/>
          <p:nvPr/>
        </p:nvSpPr>
        <p:spPr>
          <a:xfrm>
            <a:off x="6555544" y="1741891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C892749-F0BF-9D57-A33E-9F2FDAD1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1" y="2702906"/>
            <a:ext cx="616967" cy="4907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E7D19B-CE36-06C5-DF7E-FF874A0F8E39}"/>
              </a:ext>
            </a:extLst>
          </p:cNvPr>
          <p:cNvSpPr txBox="1"/>
          <p:nvPr/>
        </p:nvSpPr>
        <p:spPr>
          <a:xfrm>
            <a:off x="313296" y="3273387"/>
            <a:ext cx="1592824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MTI submit data di portal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Century Gothic" panose="020B0502020202020204" pitchFamily="34" charset="0"/>
              </a:rPr>
              <a:t>Sudah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terdapat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kode</a:t>
            </a:r>
            <a:r>
              <a:rPr lang="en-US" sz="1100" dirty="0">
                <a:latin typeface="Century Gothic" panose="020B0502020202020204" pitchFamily="34" charset="0"/>
              </a:rPr>
              <a:t> wilayah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54367B2-C6B5-236D-951A-F5C06B63A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93" y="2586480"/>
            <a:ext cx="954807" cy="32742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FF7C323-6D3C-31BC-342B-2BD4548763FF}"/>
              </a:ext>
            </a:extLst>
          </p:cNvPr>
          <p:cNvSpPr txBox="1"/>
          <p:nvPr/>
        </p:nvSpPr>
        <p:spPr>
          <a:xfrm>
            <a:off x="2079766" y="3273387"/>
            <a:ext cx="20667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Century Gothic" panose="020B0502020202020204" pitchFamily="34" charset="0"/>
              </a:rPr>
              <a:t>Diterima</a:t>
            </a:r>
            <a:r>
              <a:rPr lang="en-US" sz="1100" dirty="0">
                <a:latin typeface="Century Gothic" panose="020B0502020202020204" pitchFamily="34" charset="0"/>
              </a:rPr>
              <a:t> RTL </a:t>
            </a:r>
            <a:r>
              <a:rPr lang="en-US" sz="1100" dirty="0" err="1">
                <a:latin typeface="Century Gothic" panose="020B0502020202020204" pitchFamily="34" charset="0"/>
              </a:rPr>
              <a:t>dengan</a:t>
            </a:r>
            <a:r>
              <a:rPr lang="en-US" sz="1100" dirty="0">
                <a:latin typeface="Century Gothic" panose="020B0502020202020204" pitchFamily="34" charset="0"/>
              </a:rPr>
              <a:t> user RTL (</a:t>
            </a:r>
            <a:r>
              <a:rPr lang="en-US" sz="1100" dirty="0" err="1">
                <a:latin typeface="Century Gothic" panose="020B0502020202020204" pitchFamily="34" charset="0"/>
              </a:rPr>
              <a:t>Aprroval</a:t>
            </a:r>
            <a:r>
              <a:rPr lang="en-US" sz="1100" dirty="0">
                <a:latin typeface="Century Gothic" panose="020B0502020202020204" pitchFamily="34" charset="0"/>
              </a:rPr>
              <a:t>)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Cek </a:t>
            </a:r>
            <a:r>
              <a:rPr lang="en-US" sz="1100" dirty="0" err="1">
                <a:latin typeface="Century Gothic" panose="020B0502020202020204" pitchFamily="34" charset="0"/>
              </a:rPr>
              <a:t>kelengkapan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dokumen</a:t>
            </a:r>
            <a:r>
              <a:rPr lang="en-US" sz="1100" dirty="0">
                <a:latin typeface="Century Gothic" panose="020B0502020202020204" pitchFamily="34" charset="0"/>
              </a:rPr>
              <a:t> &amp; </a:t>
            </a:r>
            <a:r>
              <a:rPr lang="en-US" sz="1100" dirty="0" err="1">
                <a:latin typeface="Century Gothic" panose="020B0502020202020204" pitchFamily="34" charset="0"/>
              </a:rPr>
              <a:t>nomor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rekening</a:t>
            </a:r>
            <a:r>
              <a:rPr lang="en-US" sz="1100" dirty="0">
                <a:latin typeface="Century Gothic" panose="020B0502020202020204" pitchFamily="34" charset="0"/>
              </a:rPr>
              <a:t> (</a:t>
            </a:r>
            <a:r>
              <a:rPr lang="en-US" sz="1100" dirty="0" err="1">
                <a:latin typeface="Century Gothic" panose="020B0502020202020204" pitchFamily="34" charset="0"/>
              </a:rPr>
              <a:t>harus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sudah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ada</a:t>
            </a:r>
            <a:r>
              <a:rPr lang="en-US" sz="1100" dirty="0">
                <a:latin typeface="Century Gothic" panose="020B0502020202020204" pitchFamily="34" charset="0"/>
              </a:rPr>
              <a:t>)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Submit </a:t>
            </a:r>
            <a:r>
              <a:rPr lang="en-US" sz="1100" dirty="0" err="1">
                <a:latin typeface="Century Gothic" panose="020B0502020202020204" pitchFamily="34" charset="0"/>
              </a:rPr>
              <a:t>ke</a:t>
            </a:r>
            <a:r>
              <a:rPr lang="en-US" sz="1100" dirty="0">
                <a:latin typeface="Century Gothic" panose="020B0502020202020204" pitchFamily="34" charset="0"/>
              </a:rPr>
              <a:t> AFR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0C39C8-B71D-7DA3-66C1-2456B0DDBED4}"/>
              </a:ext>
            </a:extLst>
          </p:cNvPr>
          <p:cNvSpPr txBox="1"/>
          <p:nvPr/>
        </p:nvSpPr>
        <p:spPr>
          <a:xfrm>
            <a:off x="2293146" y="2983946"/>
            <a:ext cx="1198098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RTL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1DF0F6-E13C-BA3F-A80B-06694463ACFE}"/>
              </a:ext>
            </a:extLst>
          </p:cNvPr>
          <p:cNvSpPr txBox="1"/>
          <p:nvPr/>
        </p:nvSpPr>
        <p:spPr>
          <a:xfrm>
            <a:off x="4633558" y="2983946"/>
            <a:ext cx="1198098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AFR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256A5E-325E-A7A5-E6B5-20B8B02ACE8E}"/>
              </a:ext>
            </a:extLst>
          </p:cNvPr>
          <p:cNvSpPr txBox="1"/>
          <p:nvPr/>
        </p:nvSpPr>
        <p:spPr>
          <a:xfrm>
            <a:off x="4320162" y="3273387"/>
            <a:ext cx="2066750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Century Gothic" panose="020B0502020202020204" pitchFamily="34" charset="0"/>
              </a:rPr>
              <a:t>Diterima</a:t>
            </a:r>
            <a:r>
              <a:rPr lang="en-US" sz="1100" dirty="0">
                <a:latin typeface="Century Gothic" panose="020B0502020202020204" pitchFamily="34" charset="0"/>
              </a:rPr>
              <a:t> oleh AFR </a:t>
            </a:r>
            <a:r>
              <a:rPr lang="en-US" sz="1100" dirty="0" err="1">
                <a:latin typeface="Century Gothic" panose="020B0502020202020204" pitchFamily="34" charset="0"/>
              </a:rPr>
              <a:t>menggunakan</a:t>
            </a:r>
            <a:r>
              <a:rPr lang="en-US" sz="1100" dirty="0">
                <a:latin typeface="Century Gothic" panose="020B0502020202020204" pitchFamily="34" charset="0"/>
              </a:rPr>
              <a:t> user AFR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Cek blacklist internal &amp; </a:t>
            </a:r>
            <a:r>
              <a:rPr lang="en-US" sz="1100" dirty="0" err="1">
                <a:latin typeface="Century Gothic" panose="020B0502020202020204" pitchFamily="34" charset="0"/>
              </a:rPr>
              <a:t>duplikasi</a:t>
            </a:r>
            <a:r>
              <a:rPr lang="en-US" sz="1100" dirty="0">
                <a:latin typeface="Century Gothic" panose="020B0502020202020204" pitchFamily="34" charset="0"/>
              </a:rPr>
              <a:t> merchant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Century Gothic" panose="020B0502020202020204" pitchFamily="34" charset="0"/>
              </a:rPr>
              <a:t>Diberikan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hasil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rekomendasi</a:t>
            </a:r>
            <a:r>
              <a:rPr lang="en-US" sz="1100" dirty="0">
                <a:latin typeface="Century Gothic" panose="020B0502020202020204" pitchFamily="34" charset="0"/>
              </a:rPr>
              <a:t> / </a:t>
            </a:r>
            <a:r>
              <a:rPr lang="en-US" sz="1100" dirty="0" err="1">
                <a:latin typeface="Century Gothic" panose="020B0502020202020204" pitchFamily="34" charset="0"/>
              </a:rPr>
              <a:t>tidak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rekomendasi</a:t>
            </a:r>
            <a:r>
              <a:rPr lang="en-US" sz="1100" dirty="0">
                <a:latin typeface="Century Gothic" panose="020B0502020202020204" pitchFamily="34" charset="0"/>
              </a:rPr>
              <a:t> di </a:t>
            </a:r>
            <a:r>
              <a:rPr lang="en-US" sz="1100" dirty="0" err="1">
                <a:latin typeface="Century Gothic" panose="020B0502020202020204" pitchFamily="34" charset="0"/>
              </a:rPr>
              <a:t>kolom</a:t>
            </a:r>
            <a:endParaRPr lang="en-US" sz="1100" dirty="0">
              <a:latin typeface="Century Gothic" panose="020B0502020202020204" pitchFamily="34" charset="0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Submit </a:t>
            </a:r>
            <a:r>
              <a:rPr lang="en-US" sz="1100" dirty="0" err="1">
                <a:latin typeface="Century Gothic" panose="020B0502020202020204" pitchFamily="34" charset="0"/>
              </a:rPr>
              <a:t>kembali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ke</a:t>
            </a:r>
            <a:r>
              <a:rPr lang="en-US" sz="1100" dirty="0">
                <a:latin typeface="Century Gothic" panose="020B0502020202020204" pitchFamily="34" charset="0"/>
              </a:rPr>
              <a:t> RTL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039F6C-AD3F-C754-ADD2-8DBC29C9CDBE}"/>
              </a:ext>
            </a:extLst>
          </p:cNvPr>
          <p:cNvSpPr txBox="1"/>
          <p:nvPr/>
        </p:nvSpPr>
        <p:spPr>
          <a:xfrm>
            <a:off x="6560558" y="3273387"/>
            <a:ext cx="2232976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Century Gothic" panose="020B0502020202020204" pitchFamily="34" charset="0"/>
              </a:rPr>
              <a:t>Diterima</a:t>
            </a:r>
            <a:r>
              <a:rPr lang="en-US" sz="1100" dirty="0">
                <a:latin typeface="Century Gothic" panose="020B0502020202020204" pitchFamily="34" charset="0"/>
              </a:rPr>
              <a:t> oleh RTL </a:t>
            </a:r>
            <a:r>
              <a:rPr lang="en-US" sz="1100" dirty="0" err="1">
                <a:latin typeface="Century Gothic" panose="020B0502020202020204" pitchFamily="34" charset="0"/>
              </a:rPr>
              <a:t>dengan</a:t>
            </a:r>
            <a:r>
              <a:rPr lang="en-US" sz="1100" dirty="0">
                <a:latin typeface="Century Gothic" panose="020B0502020202020204" pitchFamily="34" charset="0"/>
              </a:rPr>
              <a:t> user SRW RTL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Input MID, Source code, dan status merchant (1/8)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Submit </a:t>
            </a:r>
            <a:r>
              <a:rPr lang="en-US" sz="1100" dirty="0" err="1">
                <a:latin typeface="Century Gothic" panose="020B0502020202020204" pitchFamily="34" charset="0"/>
              </a:rPr>
              <a:t>ke</a:t>
            </a:r>
            <a:r>
              <a:rPr lang="en-US" sz="1100" dirty="0">
                <a:latin typeface="Century Gothic" panose="020B0502020202020204" pitchFamily="34" charset="0"/>
              </a:rPr>
              <a:t> DGO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entury Gothic" panose="020B0502020202020204" pitchFamily="34" charset="0"/>
              </a:rPr>
              <a:t>Data merchant di-</a:t>
            </a:r>
            <a:r>
              <a:rPr lang="en-US" sz="1100" dirty="0" err="1">
                <a:latin typeface="Century Gothic" panose="020B0502020202020204" pitchFamily="34" charset="0"/>
              </a:rPr>
              <a:t>ekstrak</a:t>
            </a:r>
            <a:r>
              <a:rPr lang="en-US" sz="1100" dirty="0">
                <a:latin typeface="Century Gothic" panose="020B0502020202020204" pitchFamily="34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</a:rPr>
              <a:t>ke</a:t>
            </a:r>
            <a:r>
              <a:rPr lang="en-US" sz="1100" dirty="0">
                <a:latin typeface="Century Gothic" panose="020B0502020202020204" pitchFamily="34" charset="0"/>
              </a:rPr>
              <a:t> excel </a:t>
            </a:r>
            <a:r>
              <a:rPr lang="en-US" sz="1100" dirty="0" err="1">
                <a:latin typeface="Century Gothic" panose="020B0502020202020204" pitchFamily="34" charset="0"/>
              </a:rPr>
              <a:t>untuk</a:t>
            </a:r>
            <a:r>
              <a:rPr lang="en-US" sz="1100" dirty="0">
                <a:latin typeface="Century Gothic" panose="020B0502020202020204" pitchFamily="34" charset="0"/>
              </a:rPr>
              <a:t> di submit </a:t>
            </a:r>
            <a:r>
              <a:rPr lang="en-US" sz="1100" dirty="0" err="1">
                <a:latin typeface="Century Gothic" panose="020B0502020202020204" pitchFamily="34" charset="0"/>
              </a:rPr>
              <a:t>ke</a:t>
            </a:r>
            <a:r>
              <a:rPr lang="en-US" sz="1100" dirty="0">
                <a:latin typeface="Century Gothic" panose="020B0502020202020204" pitchFamily="34" charset="0"/>
              </a:rPr>
              <a:t> SFTP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5D795B-AF68-AB0F-5805-A40AA8921196}"/>
              </a:ext>
            </a:extLst>
          </p:cNvPr>
          <p:cNvSpPr txBox="1"/>
          <p:nvPr/>
        </p:nvSpPr>
        <p:spPr>
          <a:xfrm>
            <a:off x="6904739" y="2983946"/>
            <a:ext cx="1198098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RTL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B0C87-8DCA-6C46-F5D4-1F55534974D9}"/>
              </a:ext>
            </a:extLst>
          </p:cNvPr>
          <p:cNvSpPr txBox="1"/>
          <p:nvPr/>
        </p:nvSpPr>
        <p:spPr>
          <a:xfrm>
            <a:off x="8967180" y="3273387"/>
            <a:ext cx="20667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Diterima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oleh DGO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melalui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SFTP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dari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RTL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Input di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Cardlink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Membuat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JO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pemasangan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(JO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khusus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) dan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dikirimkan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ke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MTI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melalui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email as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iis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5D400A-256A-9FB2-B5FB-90B0441276AA}"/>
              </a:ext>
            </a:extLst>
          </p:cNvPr>
          <p:cNvSpPr txBox="1"/>
          <p:nvPr/>
        </p:nvSpPr>
        <p:spPr>
          <a:xfrm>
            <a:off x="9286203" y="2983946"/>
            <a:ext cx="1198098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DGO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6587CA-841F-A9FB-3D3B-DEFA1713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180" y="2702906"/>
            <a:ext cx="616967" cy="4907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BB24DC8-AF58-D034-E8BD-21781379E916}"/>
              </a:ext>
            </a:extLst>
          </p:cNvPr>
          <p:cNvSpPr txBox="1"/>
          <p:nvPr/>
        </p:nvSpPr>
        <p:spPr>
          <a:xfrm>
            <a:off x="11207577" y="3658130"/>
            <a:ext cx="1592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Century Gothic" panose="020B0502020202020204" pitchFamily="34" charset="0"/>
              </a:rPr>
              <a:t>MAAS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6CF0B-5371-0504-30D9-FA534C58D9ED}"/>
              </a:ext>
            </a:extLst>
          </p:cNvPr>
          <p:cNvSpPr txBox="1"/>
          <p:nvPr/>
        </p:nvSpPr>
        <p:spPr>
          <a:xfrm>
            <a:off x="6624401" y="5007654"/>
            <a:ext cx="2232977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Submit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Digisign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ke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RTL SRT</a:t>
            </a:r>
          </a:p>
          <a:p>
            <a:pPr marL="190510" marR="0" lvl="0" indent="-19051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RTL SRT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menentukan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kode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Wilayah Merchant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jika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diperlukan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E83BF94-AC9C-C18C-9971-A5541ACD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36" y="1081433"/>
            <a:ext cx="1050288" cy="360170"/>
          </a:xfrm>
          <a:prstGeom prst="rect">
            <a:avLst/>
          </a:prstGeom>
        </p:spPr>
      </p:pic>
      <p:sp>
        <p:nvSpPr>
          <p:cNvPr id="73" name="Right Arrow 72">
            <a:extLst>
              <a:ext uri="{FF2B5EF4-FFF2-40B4-BE49-F238E27FC236}">
                <a16:creationId xmlns:a16="http://schemas.microsoft.com/office/drawing/2014/main" id="{4E85B0E1-4DDE-6139-FA2E-F63431351BCF}"/>
              </a:ext>
            </a:extLst>
          </p:cNvPr>
          <p:cNvSpPr/>
          <p:nvPr/>
        </p:nvSpPr>
        <p:spPr>
          <a:xfrm>
            <a:off x="1741132" y="3578645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3CBFFB9F-FB68-9714-8DFA-D83CF201C3E9}"/>
              </a:ext>
            </a:extLst>
          </p:cNvPr>
          <p:cNvSpPr/>
          <p:nvPr/>
        </p:nvSpPr>
        <p:spPr>
          <a:xfrm>
            <a:off x="3988956" y="3578645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9C88064-1F63-385D-5B56-F8AA770DBC8B}"/>
              </a:ext>
            </a:extLst>
          </p:cNvPr>
          <p:cNvSpPr/>
          <p:nvPr/>
        </p:nvSpPr>
        <p:spPr>
          <a:xfrm>
            <a:off x="6249336" y="3578645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3233EA8C-16E0-E790-8919-DBF596BA4553}"/>
              </a:ext>
            </a:extLst>
          </p:cNvPr>
          <p:cNvSpPr/>
          <p:nvPr/>
        </p:nvSpPr>
        <p:spPr>
          <a:xfrm>
            <a:off x="8624756" y="3578645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6F4C2ED-EA6E-221A-3E3F-D4101FAF50B8}"/>
              </a:ext>
            </a:extLst>
          </p:cNvPr>
          <p:cNvSpPr/>
          <p:nvPr/>
        </p:nvSpPr>
        <p:spPr>
          <a:xfrm>
            <a:off x="10793797" y="3578645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DD938A2-9E17-171E-A96E-ECE128DCF25C}"/>
              </a:ext>
            </a:extLst>
          </p:cNvPr>
          <p:cNvSpPr/>
          <p:nvPr/>
        </p:nvSpPr>
        <p:spPr>
          <a:xfrm rot="5400000">
            <a:off x="7587412" y="4641038"/>
            <a:ext cx="329973" cy="4205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64B27-3A7D-D8A5-7793-76ACD3AFF9DE}"/>
              </a:ext>
            </a:extLst>
          </p:cNvPr>
          <p:cNvSpPr txBox="1"/>
          <p:nvPr/>
        </p:nvSpPr>
        <p:spPr>
          <a:xfrm>
            <a:off x="563511" y="5873446"/>
            <a:ext cx="2402427" cy="8466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Enabler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tambahan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kolom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pada portal MTI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Source code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Status merchant (1/8)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Kolom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rekomendasi</a:t>
            </a:r>
            <a:endParaRPr lang="en-ID" sz="9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715066-990A-8DE3-7104-E98A989C621B}"/>
              </a:ext>
            </a:extLst>
          </p:cNvPr>
          <p:cNvSpPr txBox="1"/>
          <p:nvPr/>
        </p:nvSpPr>
        <p:spPr>
          <a:xfrm>
            <a:off x="3259804" y="5873446"/>
            <a:ext cx="2610427" cy="5401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Enabler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tambahan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user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untuk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AFR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dengan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fungsi</a:t>
            </a:r>
            <a:endParaRPr lang="en-US" sz="9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Mengisi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kolom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rekomendasi</a:t>
            </a:r>
            <a:endParaRPr lang="en-ID" sz="9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2AAFA5-10A5-40D7-B5F9-610A82237C0E}"/>
              </a:ext>
            </a:extLst>
          </p:cNvPr>
          <p:cNvSpPr txBox="1"/>
          <p:nvPr/>
        </p:nvSpPr>
        <p:spPr>
          <a:xfrm>
            <a:off x="6560148" y="5873446"/>
            <a:ext cx="2573461" cy="7042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Enabler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tambahan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user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untuk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DGO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dengan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fungsi</a:t>
            </a:r>
            <a:endParaRPr lang="en-US" sz="9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Upload excel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untuk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mengisi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TID dan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nomor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JO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untuk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historical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D9716C-4F80-7397-D1D0-D55902790E05}"/>
              </a:ext>
            </a:extLst>
          </p:cNvPr>
          <p:cNvSpPr txBox="1"/>
          <p:nvPr/>
        </p:nvSpPr>
        <p:spPr>
          <a:xfrm>
            <a:off x="9521014" y="5873446"/>
            <a:ext cx="2402427" cy="8574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Enabler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kapabilitas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Portal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Tambahan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user AFR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Perubahan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Flow</a:t>
            </a:r>
          </a:p>
          <a:p>
            <a:pPr marL="190510" indent="-190510" defTabSz="60963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Ekstrak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excel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menjadi</a:t>
            </a:r>
            <a:r>
              <a:rPr lang="en-US" sz="900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 template yang </a:t>
            </a:r>
            <a:r>
              <a:rPr lang="en-US" sz="900" kern="0" dirty="0" err="1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ditentukan</a:t>
            </a:r>
            <a:endParaRPr lang="en-US" sz="900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E4A397-5838-F19D-2448-5B992EA6ACFF}"/>
              </a:ext>
            </a:extLst>
          </p:cNvPr>
          <p:cNvSpPr txBox="1"/>
          <p:nvPr/>
        </p:nvSpPr>
        <p:spPr>
          <a:xfrm>
            <a:off x="72610" y="4686341"/>
            <a:ext cx="842036" cy="420956"/>
          </a:xfrm>
          <a:prstGeom prst="roundRect">
            <a:avLst/>
          </a:prstGeom>
          <a:solidFill>
            <a:srgbClr val="1E5669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Arial"/>
                <a:sym typeface="Arial"/>
              </a:rPr>
              <a:t>After</a:t>
            </a:r>
            <a:endParaRPr lang="en-ID" sz="2000" b="1" kern="0" dirty="0">
              <a:solidFill>
                <a:schemeClr val="bg1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860BE7-9EF9-11B2-6E0F-CF7320E8A114}"/>
              </a:ext>
            </a:extLst>
          </p:cNvPr>
          <p:cNvSpPr txBox="1"/>
          <p:nvPr/>
        </p:nvSpPr>
        <p:spPr>
          <a:xfrm>
            <a:off x="72610" y="1496332"/>
            <a:ext cx="1029146" cy="420956"/>
          </a:xfrm>
          <a:prstGeom prst="roundRect">
            <a:avLst/>
          </a:prstGeom>
          <a:solidFill>
            <a:srgbClr val="E27225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 defTabSz="609630">
              <a:buClr>
                <a:srgbClr val="000000"/>
              </a:buClr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Arial"/>
                <a:sym typeface="Arial"/>
              </a:rPr>
              <a:t>Before</a:t>
            </a:r>
            <a:endParaRPr lang="en-ID" sz="2000" b="1" kern="0" dirty="0">
              <a:solidFill>
                <a:schemeClr val="bg1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5ADAB-3479-9D11-FB58-F6CD1BC906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3333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Alur Proses Onboarding </a:t>
            </a:r>
            <a:r>
              <a:rPr lang="en-US" sz="3200" dirty="0" err="1">
                <a:solidFill>
                  <a:schemeClr val="tx1"/>
                </a:solidFill>
              </a:rPr>
              <a:t>Akuisisi</a:t>
            </a:r>
            <a:r>
              <a:rPr lang="en-US" sz="3200" dirty="0">
                <a:solidFill>
                  <a:schemeClr val="tx1"/>
                </a:solidFill>
              </a:rPr>
              <a:t> Merchant HIMBARA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2D189-BEBB-E61C-78FD-85D0CA3D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5" y="1377596"/>
            <a:ext cx="11845003" cy="50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CC340-2508-6639-2639-9E3EC8F2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9" y="212928"/>
            <a:ext cx="44958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0D61-0D69-CC53-FBB1-67395CF3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79" y="1216228"/>
            <a:ext cx="5743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79359C-644C-1B69-D38C-BF074785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9" y="212928"/>
            <a:ext cx="4495800" cy="100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881AF-E7E9-B1C0-348D-16BC326E2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24"/>
          <a:stretch/>
        </p:blipFill>
        <p:spPr>
          <a:xfrm>
            <a:off x="1345419" y="1368426"/>
            <a:ext cx="8309668" cy="539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D6293-E751-20AC-B903-5C72ED04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871" y="60730"/>
            <a:ext cx="3467100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7BA0B-6FFA-26C2-517E-620638128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99" b="13812"/>
          <a:stretch/>
        </p:blipFill>
        <p:spPr>
          <a:xfrm>
            <a:off x="1732002" y="1368426"/>
            <a:ext cx="6865869" cy="4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0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4F7EE4-E79C-DB3E-DD85-CE51A15F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215" y="200228"/>
            <a:ext cx="37719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8F53D-6A19-DEDB-FA5F-D7F60713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00" b="-1"/>
          <a:stretch/>
        </p:blipFill>
        <p:spPr>
          <a:xfrm>
            <a:off x="1449224" y="1393826"/>
            <a:ext cx="8232363" cy="50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F7EC-9BDE-5A1C-1E77-94D93E7D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9" y="225628"/>
            <a:ext cx="3873500" cy="97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1202B-137D-0278-F66C-80565B73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8" y="1203528"/>
            <a:ext cx="6501722" cy="55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3D877-427D-EC79-6731-47A5FACC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9" y="200228"/>
            <a:ext cx="44323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94D026-DB0F-3DAF-EAE5-C5F8286A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17" y="1235074"/>
            <a:ext cx="78009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8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D58-B8D8-3393-AF37-5C9E5E34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200" dirty="0">
                <a:solidFill>
                  <a:schemeClr val="tx1"/>
                </a:solidFill>
              </a:rPr>
              <a:t>Application Screen 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61C13-764E-B3F5-EF6F-7A997412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9" y="219278"/>
            <a:ext cx="44577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2C2A94-2EB5-7BC7-E8AF-585A2B68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334" y="1355726"/>
            <a:ext cx="6777504" cy="5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0654"/>
      </p:ext>
    </p:extLst>
  </p:cSld>
  <p:clrMapOvr>
    <a:masterClrMapping/>
  </p:clrMapOvr>
</p:sld>
</file>

<file path=ppt/theme/theme1.xml><?xml version="1.0" encoding="utf-8"?>
<a:theme xmlns:a="http://schemas.openxmlformats.org/drawingml/2006/main" name="Yokke - dat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kke - data" id="{295D0148-532F-1E49-A3EC-A648A51CE6D5}" vid="{B169DCC5-49BA-3647-8B17-28B6C7E2A815}"/>
    </a:ext>
  </a:extLst>
</a:theme>
</file>

<file path=ppt/theme/theme2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Helvetica</vt:lpstr>
      <vt:lpstr>Open Sans</vt:lpstr>
      <vt:lpstr>Yokke - data</vt:lpstr>
      <vt:lpstr>1_Template PresentationGo</vt:lpstr>
      <vt:lpstr>Alur Proses Onboarding via YOE </vt:lpstr>
      <vt:lpstr>Alur Proses Onboarding Akuisisi Merchant HIMBARA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Application Screen Shot</vt:lpstr>
      <vt:lpstr>Flow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Yokke 43</dc:creator>
  <cp:lastModifiedBy>Yokke 43</cp:lastModifiedBy>
  <cp:revision>22</cp:revision>
  <dcterms:created xsi:type="dcterms:W3CDTF">2023-06-05T06:28:53Z</dcterms:created>
  <dcterms:modified xsi:type="dcterms:W3CDTF">2023-06-07T02:21:09Z</dcterms:modified>
</cp:coreProperties>
</file>