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68" r:id="rId3"/>
    <p:sldId id="261" r:id="rId4"/>
    <p:sldId id="271" r:id="rId5"/>
    <p:sldId id="274" r:id="rId6"/>
    <p:sldId id="277" r:id="rId7"/>
    <p:sldId id="263" r:id="rId8"/>
    <p:sldId id="270" r:id="rId9"/>
    <p:sldId id="275" r:id="rId10"/>
    <p:sldId id="276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ur Onboarding EDC-QRIS PROPOSE" id="{4792FA7C-B02E-4E77-B5FB-1F851FD55CBA}">
          <p14:sldIdLst>
            <p14:sldId id="269"/>
            <p14:sldId id="268"/>
          </p14:sldIdLst>
        </p14:section>
        <p14:section name="Routing Approval EDC/QRIS - BMRI" id="{41BC8091-E46B-4152-A91F-2C0239130C1B}">
          <p14:sldIdLst>
            <p14:sldId id="261"/>
          </p14:sldIdLst>
        </p14:section>
        <p14:section name="Routing Approval EDC-BTN" id="{F1849328-6EF6-4346-9445-D27B10CFDE31}">
          <p14:sldIdLst>
            <p14:sldId id="271"/>
          </p14:sldIdLst>
        </p14:section>
        <p14:section name="Routing Approval EDC-BRI" id="{462E4C42-3A3D-4C56-8E7C-76D1412A71CD}">
          <p14:sldIdLst>
            <p14:sldId id="274"/>
          </p14:sldIdLst>
        </p14:section>
        <p14:section name="Routing Approval EDC-BNI" id="{B48C8142-DD9D-4255-A56E-9DCF1B41BBE0}">
          <p14:sldIdLst>
            <p14:sldId id="277"/>
          </p14:sldIdLst>
        </p14:section>
        <p14:section name="Alur Digital Signature - Merchant Agreement" id="{73237418-BE92-4729-ADA1-3B8D81280F92}">
          <p14:sldIdLst>
            <p14:sldId id="263"/>
          </p14:sldIdLst>
        </p14:section>
        <p14:section name="Alur Onboarding E-Commerce" id="{793C2747-F8FE-4159-99A2-D9A6E9148EE9}">
          <p14:sldIdLst>
            <p14:sldId id="270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3047" autoAdjust="0"/>
  </p:normalViewPr>
  <p:slideViewPr>
    <p:cSldViewPr snapToGrid="0">
      <p:cViewPr varScale="1">
        <p:scale>
          <a:sx n="53" d="100"/>
          <a:sy n="53" d="100"/>
        </p:scale>
        <p:origin x="13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DC54-10D8-4835-AC9B-53698FB8C419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8F873-958A-4E3A-BD12-41038B5333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657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Versi</a:t>
            </a:r>
            <a:r>
              <a:rPr lang="en-US" dirty="0">
                <a:highlight>
                  <a:srgbClr val="FFFF00"/>
                </a:highlight>
              </a:rPr>
              <a:t> Propose Planning Project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8F873-958A-4E3A-BD12-41038B5333C0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096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Versi</a:t>
            </a:r>
            <a:r>
              <a:rPr lang="en-US" dirty="0">
                <a:highlight>
                  <a:srgbClr val="FFFF00"/>
                </a:highlight>
              </a:rPr>
              <a:t> Propose Planning Project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8F873-958A-4E3A-BD12-41038B5333C0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936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968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825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217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262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499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4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23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24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08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324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83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6C02-07B6-45F1-8A65-B3F4E2D8595B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58E9-FB83-49B3-8C4C-F2ECF68931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76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77558"/>
              </p:ext>
            </p:extLst>
          </p:nvPr>
        </p:nvGraphicFramePr>
        <p:xfrm>
          <a:off x="164348" y="23580"/>
          <a:ext cx="6530007" cy="989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0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8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67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41527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50987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627D21-DAAD-41A7-8B4E-15AC4E402ED2}"/>
              </a:ext>
            </a:extLst>
          </p:cNvPr>
          <p:cNvSpPr/>
          <p:nvPr/>
        </p:nvSpPr>
        <p:spPr>
          <a:xfrm rot="16200000">
            <a:off x="-239224" y="468989"/>
            <a:ext cx="12923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 Registration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79D3F-255E-4DD7-BD2E-DA04E88C8F03}"/>
              </a:ext>
            </a:extLst>
          </p:cNvPr>
          <p:cNvSpPr/>
          <p:nvPr/>
        </p:nvSpPr>
        <p:spPr>
          <a:xfrm rot="16200000">
            <a:off x="-27627" y="1687096"/>
            <a:ext cx="86914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MA-QAM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98A44-3C3F-4D2B-8627-308C224C2DF1}"/>
              </a:ext>
            </a:extLst>
          </p:cNvPr>
          <p:cNvSpPr/>
          <p:nvPr/>
        </p:nvSpPr>
        <p:spPr>
          <a:xfrm rot="16200000">
            <a:off x="-54878" y="4004538"/>
            <a:ext cx="9236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Entry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CB6CE-0D5D-49E0-BB9E-43E1D4DA4E4A}"/>
              </a:ext>
            </a:extLst>
          </p:cNvPr>
          <p:cNvSpPr/>
          <p:nvPr/>
        </p:nvSpPr>
        <p:spPr>
          <a:xfrm rot="16200000">
            <a:off x="-106720" y="4929233"/>
            <a:ext cx="10038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Appl. Check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A1801-899C-4604-9ECB-C2B956D4FF7A}"/>
              </a:ext>
            </a:extLst>
          </p:cNvPr>
          <p:cNvSpPr/>
          <p:nvPr/>
        </p:nvSpPr>
        <p:spPr>
          <a:xfrm rot="16200000">
            <a:off x="-287859" y="2774027"/>
            <a:ext cx="13660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Merchant Analyst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9C265-1AB8-4DFF-B48D-09C4F67C1AD4}"/>
              </a:ext>
            </a:extLst>
          </p:cNvPr>
          <p:cNvSpPr/>
          <p:nvPr/>
        </p:nvSpPr>
        <p:spPr>
          <a:xfrm rot="16200000">
            <a:off x="-195208" y="6721641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Analyst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41B979-D73C-4978-BC70-8F59EEEA8AA5}"/>
              </a:ext>
            </a:extLst>
          </p:cNvPr>
          <p:cNvGrpSpPr/>
          <p:nvPr/>
        </p:nvGrpSpPr>
        <p:grpSpPr>
          <a:xfrm>
            <a:off x="859257" y="181090"/>
            <a:ext cx="518092" cy="504568"/>
            <a:chOff x="859257" y="557606"/>
            <a:chExt cx="518092" cy="5045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F867D8-2866-4CB7-AC41-906AE9F5C0C0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5CB2A5-A3C3-4636-A089-8CFDA3FF3F8F}"/>
                </a:ext>
              </a:extLst>
            </p:cNvPr>
            <p:cNvSpPr/>
            <p:nvPr/>
          </p:nvSpPr>
          <p:spPr>
            <a:xfrm>
              <a:off x="859257" y="668897"/>
              <a:ext cx="51809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Start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17945C-62B6-4A75-B714-679B5BF72964}"/>
              </a:ext>
            </a:extLst>
          </p:cNvPr>
          <p:cNvGrpSpPr/>
          <p:nvPr/>
        </p:nvGrpSpPr>
        <p:grpSpPr>
          <a:xfrm>
            <a:off x="3776630" y="178596"/>
            <a:ext cx="518092" cy="504568"/>
            <a:chOff x="859257" y="557606"/>
            <a:chExt cx="518092" cy="5045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73115E-F221-4F1E-9C38-23A6154E8B1A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0FEF67-7E81-47EE-AA17-C4D82E28F600}"/>
                </a:ext>
              </a:extLst>
            </p:cNvPr>
            <p:cNvSpPr/>
            <p:nvPr/>
          </p:nvSpPr>
          <p:spPr>
            <a:xfrm>
              <a:off x="859257" y="668897"/>
              <a:ext cx="51809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Start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E1F8C8-67DA-4CAC-996F-8E86DB78B02F}"/>
              </a:ext>
            </a:extLst>
          </p:cNvPr>
          <p:cNvGrpSpPr/>
          <p:nvPr/>
        </p:nvGrpSpPr>
        <p:grpSpPr>
          <a:xfrm>
            <a:off x="1825486" y="122846"/>
            <a:ext cx="1603513" cy="611079"/>
            <a:chOff x="1825486" y="499362"/>
            <a:chExt cx="1603513" cy="611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49FA27-8D9E-4EB2-97A1-66E4EB77B40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32D117-A28C-45AF-AD60-32137F3DB4A6}"/>
                </a:ext>
              </a:extLst>
            </p:cNvPr>
            <p:cNvSpPr/>
            <p:nvPr/>
          </p:nvSpPr>
          <p:spPr>
            <a:xfrm>
              <a:off x="1895064" y="666403"/>
              <a:ext cx="152464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Create Ticket Manual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7476FC-B21B-4737-8C57-DE1D7A577592}"/>
              </a:ext>
            </a:extLst>
          </p:cNvPr>
          <p:cNvGrpSpPr/>
          <p:nvPr/>
        </p:nvGrpSpPr>
        <p:grpSpPr>
          <a:xfrm>
            <a:off x="4709038" y="122845"/>
            <a:ext cx="1603513" cy="611079"/>
            <a:chOff x="1825486" y="499362"/>
            <a:chExt cx="1603513" cy="6110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E96BDE-EA44-4DF0-A4CB-514A5A814AEA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466743-1EB3-4AB7-BF27-D351290B0E61}"/>
                </a:ext>
              </a:extLst>
            </p:cNvPr>
            <p:cNvSpPr/>
            <p:nvPr/>
          </p:nvSpPr>
          <p:spPr>
            <a:xfrm>
              <a:off x="1887852" y="666403"/>
              <a:ext cx="153907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Upload Ticket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Massal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4" name="Diamond 23">
            <a:extLst>
              <a:ext uri="{FF2B5EF4-FFF2-40B4-BE49-F238E27FC236}">
                <a16:creationId xmlns:a16="http://schemas.microsoft.com/office/drawing/2014/main" id="{EBE6D4B1-4D89-4A82-A5F6-550B85C82C5B}"/>
              </a:ext>
            </a:extLst>
          </p:cNvPr>
          <p:cNvSpPr/>
          <p:nvPr/>
        </p:nvSpPr>
        <p:spPr>
          <a:xfrm>
            <a:off x="4542412" y="6373596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D67DDB-478A-49AF-847C-85F6C6A1A1E1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377349" y="428386"/>
            <a:ext cx="448137" cy="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77A952-DA3D-45A1-BDD8-55DA4E8D02FE}"/>
              </a:ext>
            </a:extLst>
          </p:cNvPr>
          <p:cNvCxnSpPr>
            <a:cxnSpLocks/>
            <a:stCxn id="15" idx="6"/>
            <a:endCxn id="22" idx="1"/>
          </p:cNvCxnSpPr>
          <p:nvPr/>
        </p:nvCxnSpPr>
        <p:spPr>
          <a:xfrm flipV="1">
            <a:off x="4294722" y="428385"/>
            <a:ext cx="414316" cy="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18CF51-9BC5-45DB-BAA1-50DBDCABA313}"/>
              </a:ext>
            </a:extLst>
          </p:cNvPr>
          <p:cNvGrpSpPr/>
          <p:nvPr/>
        </p:nvGrpSpPr>
        <p:grpSpPr>
          <a:xfrm>
            <a:off x="1774914" y="1523067"/>
            <a:ext cx="1731563" cy="611079"/>
            <a:chOff x="1761460" y="499362"/>
            <a:chExt cx="1731563" cy="61107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08D197-7971-4379-A0E1-D33EB9C265BE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92DCCD2-C5A3-42E1-BDE0-947095FD794A}"/>
                </a:ext>
              </a:extLst>
            </p:cNvPr>
            <p:cNvSpPr/>
            <p:nvPr/>
          </p:nvSpPr>
          <p:spPr>
            <a:xfrm>
              <a:off x="1761460" y="590539"/>
              <a:ext cx="1731563" cy="4462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Check Ticket</a:t>
              </a:r>
            </a:p>
            <a:p>
              <a:pPr algn="ctr"/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11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Dokumen</a:t>
              </a:r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, SLIK OJK, </a:t>
              </a:r>
              <a:r>
                <a:rPr lang="en-US" sz="1100" dirty="0" err="1">
                  <a:ln w="0"/>
                  <a:latin typeface="Times New Roman" panose="02020603050405020304" pitchFamily="18" charset="0"/>
                </a:rPr>
                <a:t>dll</a:t>
              </a:r>
              <a:r>
                <a:rPr lang="en-US" sz="1100" dirty="0">
                  <a:ln w="0"/>
                  <a:latin typeface="Times New Roman" panose="02020603050405020304" pitchFamily="18" charset="0"/>
                </a:rPr>
                <a:t>)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3AB05A-36F1-4464-85F0-34C6BFE9B698}"/>
              </a:ext>
            </a:extLst>
          </p:cNvPr>
          <p:cNvGrpSpPr/>
          <p:nvPr/>
        </p:nvGrpSpPr>
        <p:grpSpPr>
          <a:xfrm>
            <a:off x="3985178" y="4010807"/>
            <a:ext cx="1603513" cy="611079"/>
            <a:chOff x="1825486" y="499362"/>
            <a:chExt cx="1603513" cy="61107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95EA0F-CD7B-4B6B-A483-24B5D9A0ED2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03FCD9-2377-4F87-B4C8-AF5709C96645}"/>
                </a:ext>
              </a:extLst>
            </p:cNvPr>
            <p:cNvSpPr/>
            <p:nvPr/>
          </p:nvSpPr>
          <p:spPr>
            <a:xfrm>
              <a:off x="2009124" y="590539"/>
              <a:ext cx="1236236" cy="4462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Entry Data</a:t>
              </a:r>
            </a:p>
            <a:p>
              <a:pPr algn="ctr"/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11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Sesuai</a:t>
              </a:r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1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Dokumen</a:t>
              </a:r>
              <a:r>
                <a:rPr lang="en-US" sz="1100" dirty="0">
                  <a:ln w="0"/>
                  <a:latin typeface="Times New Roman" panose="02020603050405020304" pitchFamily="18" charset="0"/>
                </a:rPr>
                <a:t>)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C22472E-D4F1-440A-A3B6-A8B9C1F1690F}"/>
              </a:ext>
            </a:extLst>
          </p:cNvPr>
          <p:cNvGrpSpPr/>
          <p:nvPr/>
        </p:nvGrpSpPr>
        <p:grpSpPr>
          <a:xfrm>
            <a:off x="3985178" y="4910518"/>
            <a:ext cx="1603513" cy="611079"/>
            <a:chOff x="1825486" y="499362"/>
            <a:chExt cx="1603513" cy="61107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D2B9C7-BE42-4AA7-A173-66E214F44211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BAB953-8369-4270-A954-0EB5F2C2A710}"/>
                </a:ext>
              </a:extLst>
            </p:cNvPr>
            <p:cNvSpPr/>
            <p:nvPr/>
          </p:nvSpPr>
          <p:spPr>
            <a:xfrm>
              <a:off x="2015536" y="590539"/>
              <a:ext cx="1223412" cy="4462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Check Ticket</a:t>
              </a:r>
            </a:p>
            <a:p>
              <a:pPr algn="ctr"/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(Hasil Data Entry</a:t>
              </a:r>
              <a:r>
                <a:rPr lang="en-US" sz="1100" dirty="0">
                  <a:ln w="0"/>
                  <a:latin typeface="Times New Roman" panose="02020603050405020304" pitchFamily="18" charset="0"/>
                </a:rPr>
                <a:t>)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7BCF94-8329-4BE0-A23F-5C055FE57B6F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4786935" y="4621886"/>
            <a:ext cx="0" cy="28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202F6-4C90-45E8-A3EC-CC75102E19A8}"/>
              </a:ext>
            </a:extLst>
          </p:cNvPr>
          <p:cNvGrpSpPr/>
          <p:nvPr/>
        </p:nvGrpSpPr>
        <p:grpSpPr>
          <a:xfrm>
            <a:off x="1840061" y="2378628"/>
            <a:ext cx="1603513" cy="456121"/>
            <a:chOff x="1825486" y="499362"/>
            <a:chExt cx="1603513" cy="45612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D1AF28-3622-4985-80CA-E1F78E872ABA}"/>
                </a:ext>
              </a:extLst>
            </p:cNvPr>
            <p:cNvSpPr/>
            <p:nvPr/>
          </p:nvSpPr>
          <p:spPr>
            <a:xfrm>
              <a:off x="1825486" y="499362"/>
              <a:ext cx="1603513" cy="456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55FCA0-B5F5-4C21-8AD8-5E8674CBA877}"/>
                </a:ext>
              </a:extLst>
            </p:cNvPr>
            <p:cNvSpPr/>
            <p:nvPr/>
          </p:nvSpPr>
          <p:spPr>
            <a:xfrm>
              <a:off x="1940493" y="590539"/>
              <a:ext cx="137351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Phone Verification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999BE3-25A6-4462-B7C5-59E9116F31EB}"/>
              </a:ext>
            </a:extLst>
          </p:cNvPr>
          <p:cNvCxnSpPr>
            <a:cxnSpLocks/>
            <a:stCxn id="75" idx="3"/>
            <a:endCxn id="85" idx="1"/>
          </p:cNvCxnSpPr>
          <p:nvPr/>
        </p:nvCxnSpPr>
        <p:spPr>
          <a:xfrm>
            <a:off x="3443574" y="2606689"/>
            <a:ext cx="1095488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111366FE-F93F-4AAF-A9C4-BA6F706A7325}"/>
              </a:ext>
            </a:extLst>
          </p:cNvPr>
          <p:cNvSpPr/>
          <p:nvPr/>
        </p:nvSpPr>
        <p:spPr>
          <a:xfrm>
            <a:off x="4539062" y="2375508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D5B9D9-20DC-492F-8578-35F1BB370062}"/>
              </a:ext>
            </a:extLst>
          </p:cNvPr>
          <p:cNvCxnSpPr>
            <a:cxnSpLocks/>
            <a:stCxn id="38" idx="2"/>
            <a:endCxn id="75" idx="0"/>
          </p:cNvCxnSpPr>
          <p:nvPr/>
        </p:nvCxnSpPr>
        <p:spPr>
          <a:xfrm>
            <a:off x="2640697" y="2134146"/>
            <a:ext cx="1121" cy="24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718C36-E9FE-4362-A40C-25E395BA6A99}"/>
              </a:ext>
            </a:extLst>
          </p:cNvPr>
          <p:cNvGrpSpPr/>
          <p:nvPr/>
        </p:nvGrpSpPr>
        <p:grpSpPr>
          <a:xfrm>
            <a:off x="6155174" y="8363268"/>
            <a:ext cx="504000" cy="504568"/>
            <a:chOff x="873349" y="557606"/>
            <a:chExt cx="504000" cy="50456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19808B4-9509-4E91-A1C7-63CD6A48CB24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A97EFB7-D334-493B-BDDA-11D2B6827226}"/>
                </a:ext>
              </a:extLst>
            </p:cNvPr>
            <p:cNvSpPr/>
            <p:nvPr/>
          </p:nvSpPr>
          <p:spPr>
            <a:xfrm>
              <a:off x="983918" y="668897"/>
              <a:ext cx="29527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01AF75-8B51-4393-843D-D3A5461B8D3C}"/>
              </a:ext>
            </a:extLst>
          </p:cNvPr>
          <p:cNvGrpSpPr/>
          <p:nvPr/>
        </p:nvGrpSpPr>
        <p:grpSpPr>
          <a:xfrm>
            <a:off x="3987389" y="3223423"/>
            <a:ext cx="1603513" cy="437469"/>
            <a:chOff x="1825486" y="499362"/>
            <a:chExt cx="1603513" cy="43746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F6C72B0-E27C-4A3A-A959-E710C2B31173}"/>
                </a:ext>
              </a:extLst>
            </p:cNvPr>
            <p:cNvSpPr/>
            <p:nvPr/>
          </p:nvSpPr>
          <p:spPr>
            <a:xfrm>
              <a:off x="1825486" y="499362"/>
              <a:ext cx="1603513" cy="437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5499B10-4DA7-4392-A1DE-CEFA046DBB8C}"/>
                </a:ext>
              </a:extLst>
            </p:cNvPr>
            <p:cNvSpPr/>
            <p:nvPr/>
          </p:nvSpPr>
          <p:spPr>
            <a:xfrm>
              <a:off x="1984512" y="590539"/>
              <a:ext cx="128548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Merchant Analyst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FED45290-32FB-4D37-92EE-3442D66026B0}"/>
              </a:ext>
            </a:extLst>
          </p:cNvPr>
          <p:cNvSpPr/>
          <p:nvPr/>
        </p:nvSpPr>
        <p:spPr>
          <a:xfrm>
            <a:off x="5743116" y="2901548"/>
            <a:ext cx="819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Submit:</a:t>
            </a:r>
          </a:p>
          <a:p>
            <a:r>
              <a:rPr lang="en-US" sz="1100" dirty="0" err="1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Hanya</a:t>
            </a:r>
            <a:endParaRPr lang="en-US" sz="1100" dirty="0">
              <a:ln w="0"/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110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Front End</a:t>
            </a:r>
          </a:p>
          <a:p>
            <a:r>
              <a:rPr lang="en-US" sz="110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(BRI-BNI)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82CBA27-1583-40E0-A231-42F13980C1C5}"/>
              </a:ext>
            </a:extLst>
          </p:cNvPr>
          <p:cNvCxnSpPr>
            <a:cxnSpLocks/>
            <a:stCxn id="53" idx="2"/>
            <a:endCxn id="24" idx="0"/>
          </p:cNvCxnSpPr>
          <p:nvPr/>
        </p:nvCxnSpPr>
        <p:spPr>
          <a:xfrm>
            <a:off x="4786935" y="5521597"/>
            <a:ext cx="7269" cy="85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7175B4F-0736-B982-8329-426AEB4332C4}"/>
              </a:ext>
            </a:extLst>
          </p:cNvPr>
          <p:cNvCxnSpPr>
            <a:cxnSpLocks/>
            <a:stCxn id="22" idx="2"/>
            <a:endCxn id="96" idx="0"/>
          </p:cNvCxnSpPr>
          <p:nvPr/>
        </p:nvCxnSpPr>
        <p:spPr>
          <a:xfrm rot="5400000">
            <a:off x="4591618" y="683389"/>
            <a:ext cx="868643" cy="969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6A3C1CCA-250F-A5A6-2452-0DB955422AE4}"/>
              </a:ext>
            </a:extLst>
          </p:cNvPr>
          <p:cNvSpPr/>
          <p:nvPr/>
        </p:nvSpPr>
        <p:spPr>
          <a:xfrm>
            <a:off x="4289291" y="1602567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49C81A2-4E31-2C4B-7190-5D02058554CC}"/>
              </a:ext>
            </a:extLst>
          </p:cNvPr>
          <p:cNvCxnSpPr>
            <a:cxnSpLocks/>
            <a:stCxn id="17" idx="2"/>
            <a:endCxn id="96" idx="0"/>
          </p:cNvCxnSpPr>
          <p:nvPr/>
        </p:nvCxnSpPr>
        <p:spPr>
          <a:xfrm rot="16200000" flipH="1">
            <a:off x="3149842" y="211326"/>
            <a:ext cx="868642" cy="1913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E402C8A-0C8F-C847-0F99-D7AC44E22988}"/>
              </a:ext>
            </a:extLst>
          </p:cNvPr>
          <p:cNvSpPr/>
          <p:nvPr/>
        </p:nvSpPr>
        <p:spPr>
          <a:xfrm>
            <a:off x="4996871" y="1557526"/>
            <a:ext cx="66947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MIG: Y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9E8D7B4-0AF4-1FD4-BA07-80C528BC50BB}"/>
              </a:ext>
            </a:extLst>
          </p:cNvPr>
          <p:cNvCxnSpPr>
            <a:cxnSpLocks/>
            <a:stCxn id="96" idx="3"/>
            <a:endCxn id="47" idx="3"/>
          </p:cNvCxnSpPr>
          <p:nvPr/>
        </p:nvCxnSpPr>
        <p:spPr>
          <a:xfrm>
            <a:off x="4792874" y="1834480"/>
            <a:ext cx="795817" cy="2481867"/>
          </a:xfrm>
          <a:prstGeom prst="bentConnector3">
            <a:avLst>
              <a:gd name="adj1" fmla="val 22538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FB34B5-CEF0-D80A-55E9-7BE2A2900B0D}"/>
              </a:ext>
            </a:extLst>
          </p:cNvPr>
          <p:cNvSpPr/>
          <p:nvPr/>
        </p:nvSpPr>
        <p:spPr>
          <a:xfrm>
            <a:off x="3563501" y="1548596"/>
            <a:ext cx="66947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MIG: N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E137172-BDC0-8F9B-065F-21C8B5B0CD7D}"/>
              </a:ext>
            </a:extLst>
          </p:cNvPr>
          <p:cNvCxnSpPr>
            <a:cxnSpLocks/>
            <a:stCxn id="85" idx="3"/>
            <a:endCxn id="47" idx="3"/>
          </p:cNvCxnSpPr>
          <p:nvPr/>
        </p:nvCxnSpPr>
        <p:spPr>
          <a:xfrm>
            <a:off x="5042645" y="2607421"/>
            <a:ext cx="546046" cy="1708926"/>
          </a:xfrm>
          <a:prstGeom prst="bentConnector3">
            <a:avLst>
              <a:gd name="adj1" fmla="val 13123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9B8785-E96F-7783-B95F-FD5CE5AB44CF}"/>
              </a:ext>
            </a:extLst>
          </p:cNvPr>
          <p:cNvSpPr/>
          <p:nvPr/>
        </p:nvSpPr>
        <p:spPr>
          <a:xfrm>
            <a:off x="4935127" y="5614335"/>
            <a:ext cx="13564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- MIG: Y</a:t>
            </a:r>
            <a:b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</a:br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  (All Category)</a:t>
            </a:r>
          </a:p>
          <a:p>
            <a:r>
              <a:rPr lang="en-US" sz="1200" cap="none" spc="0" dirty="0" err="1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atau</a:t>
            </a:r>
            <a:endParaRPr lang="en-US" sz="1200" cap="none" spc="0" dirty="0">
              <a:ln w="0"/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- MIG: N dan</a:t>
            </a:r>
            <a:b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</a:br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  </a:t>
            </a:r>
            <a:r>
              <a:rPr lang="en-US" sz="1200" cap="none" spc="0" dirty="0" err="1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Kategori</a:t>
            </a:r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: LHF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21B7009-C3D2-3920-8C77-F23E4F7881C2}"/>
              </a:ext>
            </a:extLst>
          </p:cNvPr>
          <p:cNvGrpSpPr/>
          <p:nvPr/>
        </p:nvGrpSpPr>
        <p:grpSpPr>
          <a:xfrm>
            <a:off x="928502" y="9251424"/>
            <a:ext cx="504000" cy="504568"/>
            <a:chOff x="873349" y="557606"/>
            <a:chExt cx="504000" cy="50456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AE7F141-964D-AA9C-14FE-3E1012190B69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0DB8F9-21C6-7A75-D11B-549374849041}"/>
                </a:ext>
              </a:extLst>
            </p:cNvPr>
            <p:cNvSpPr/>
            <p:nvPr/>
          </p:nvSpPr>
          <p:spPr>
            <a:xfrm>
              <a:off x="983918" y="668897"/>
              <a:ext cx="29527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69F6E0E-4624-A82F-CEEC-15D540B1EC40}"/>
              </a:ext>
            </a:extLst>
          </p:cNvPr>
          <p:cNvCxnSpPr>
            <a:cxnSpLocks/>
            <a:stCxn id="146" idx="3"/>
            <a:endCxn id="108" idx="4"/>
          </p:cNvCxnSpPr>
          <p:nvPr/>
        </p:nvCxnSpPr>
        <p:spPr>
          <a:xfrm flipV="1">
            <a:off x="3759776" y="8867836"/>
            <a:ext cx="2647398" cy="63796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D54442-8D39-992C-6EAA-1CBD82D25BC0}"/>
              </a:ext>
            </a:extLst>
          </p:cNvPr>
          <p:cNvSpPr/>
          <p:nvPr/>
        </p:nvSpPr>
        <p:spPr>
          <a:xfrm>
            <a:off x="3424111" y="2650944"/>
            <a:ext cx="1382743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i="1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Submit Registration:</a:t>
            </a:r>
          </a:p>
          <a:p>
            <a:r>
              <a:rPr lang="en-US" sz="1100" i="1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Ada Full Acquiring</a:t>
            </a:r>
          </a:p>
          <a:p>
            <a:r>
              <a:rPr lang="en-US" sz="1100" i="1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(BMRI-BTN)</a:t>
            </a:r>
            <a:endParaRPr lang="en-US" sz="360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76FC71-35DC-C762-6CC2-F2E00629EAA7}"/>
              </a:ext>
            </a:extLst>
          </p:cNvPr>
          <p:cNvSpPr/>
          <p:nvPr/>
        </p:nvSpPr>
        <p:spPr>
          <a:xfrm rot="16200000">
            <a:off x="-195207" y="8951402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Approval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E4866E0-ACBA-E90F-88C6-75BCE3B4C61C}"/>
              </a:ext>
            </a:extLst>
          </p:cNvPr>
          <p:cNvGrpSpPr/>
          <p:nvPr/>
        </p:nvGrpSpPr>
        <p:grpSpPr>
          <a:xfrm>
            <a:off x="4001529" y="7322859"/>
            <a:ext cx="1603513" cy="646331"/>
            <a:chOff x="1825486" y="496410"/>
            <a:chExt cx="1603513" cy="64633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28F80BA-C1ED-3F7C-6F1E-6FD290943FAF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9CDF881-8F43-3CAA-2FDF-AB9396A61BE7}"/>
                </a:ext>
              </a:extLst>
            </p:cNvPr>
            <p:cNvSpPr/>
            <p:nvPr/>
          </p:nvSpPr>
          <p:spPr>
            <a:xfrm>
              <a:off x="1830619" y="496410"/>
              <a:ext cx="159325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Penentuan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 err="1">
                  <a:ln w="0"/>
                  <a:latin typeface="Times New Roman" panose="02020603050405020304" pitchFamily="18" charset="0"/>
                </a:rPr>
                <a:t>Rekomendasi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 </a:t>
              </a:r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</a:t>
              </a:r>
              <a:endParaRPr lang="en-US" sz="1200" dirty="0">
                <a:ln w="0"/>
                <a:latin typeface="Times New Roman" panose="02020603050405020304" pitchFamily="18" charset="0"/>
              </a:endParaRP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sz="12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Rekomendasi</a:t>
              </a:r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 Reject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7FEBB7D-D183-0977-A29D-B29D58759520}"/>
              </a:ext>
            </a:extLst>
          </p:cNvPr>
          <p:cNvSpPr/>
          <p:nvPr/>
        </p:nvSpPr>
        <p:spPr>
          <a:xfrm>
            <a:off x="4769090" y="6709439"/>
            <a:ext cx="17187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MIG: N</a:t>
            </a:r>
            <a:endParaRPr lang="en-US" sz="1200" dirty="0">
              <a:ln w="0"/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Category </a:t>
            </a:r>
            <a:r>
              <a:rPr lang="en-US" sz="120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: Non LHF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Bank : BRI/BNI/BTN</a:t>
            </a: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49421352-C3A3-2406-57E3-C38F5F27960D}"/>
              </a:ext>
            </a:extLst>
          </p:cNvPr>
          <p:cNvSpPr/>
          <p:nvPr/>
        </p:nvSpPr>
        <p:spPr>
          <a:xfrm>
            <a:off x="3256193" y="9273886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E1AFDC1-27D1-B8FF-B55A-E3DAB20424CC}"/>
              </a:ext>
            </a:extLst>
          </p:cNvPr>
          <p:cNvSpPr/>
          <p:nvPr/>
        </p:nvSpPr>
        <p:spPr>
          <a:xfrm>
            <a:off x="1563172" y="9064614"/>
            <a:ext cx="166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MID-TID: N &amp;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Category: Non LHF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1A83074-FCA5-56A4-0947-B4F0937C687A}"/>
              </a:ext>
            </a:extLst>
          </p:cNvPr>
          <p:cNvSpPr/>
          <p:nvPr/>
        </p:nvSpPr>
        <p:spPr>
          <a:xfrm>
            <a:off x="4583623" y="8878785"/>
            <a:ext cx="19787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MID-TID: Y</a:t>
            </a:r>
          </a:p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&amp;</a:t>
            </a:r>
          </a:p>
          <a:p>
            <a:r>
              <a:rPr lang="en-US" sz="120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Category: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Reguler</a:t>
            </a:r>
            <a:r>
              <a:rPr lang="en-US" sz="120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/QRIS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CE06790E-0EA2-20BF-5476-A3C97B50606E}"/>
              </a:ext>
            </a:extLst>
          </p:cNvPr>
          <p:cNvCxnSpPr>
            <a:cxnSpLocks/>
            <a:stCxn id="24" idx="1"/>
            <a:endCxn id="3" idx="1"/>
          </p:cNvCxnSpPr>
          <p:nvPr/>
        </p:nvCxnSpPr>
        <p:spPr>
          <a:xfrm rot="10800000" flipV="1">
            <a:off x="2686164" y="6605509"/>
            <a:ext cx="1856249" cy="2102058"/>
          </a:xfrm>
          <a:prstGeom prst="bentConnector3">
            <a:avLst>
              <a:gd name="adj1" fmla="val 19145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23779C8-3E8B-DC0D-15F6-7DC071AA2711}"/>
              </a:ext>
            </a:extLst>
          </p:cNvPr>
          <p:cNvSpPr/>
          <p:nvPr/>
        </p:nvSpPr>
        <p:spPr>
          <a:xfrm>
            <a:off x="1599179" y="6035453"/>
            <a:ext cx="19239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- MIG: N dan</a:t>
            </a:r>
          </a:p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- Category: </a:t>
            </a:r>
            <a:r>
              <a:rPr lang="en-US" sz="1200" cap="none" spc="0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Reguler</a:t>
            </a:r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/QRIS</a:t>
            </a:r>
          </a:p>
          <a:p>
            <a:pPr algn="ctr"/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&amp;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MIG: 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Category : Non LHF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Bank : BMRI</a:t>
            </a:r>
          </a:p>
        </p:txBody>
      </p:sp>
      <p:graphicFrame>
        <p:nvGraphicFramePr>
          <p:cNvPr id="191" name="Table 4">
            <a:extLst>
              <a:ext uri="{FF2B5EF4-FFF2-40B4-BE49-F238E27FC236}">
                <a16:creationId xmlns:a16="http://schemas.microsoft.com/office/drawing/2014/main" id="{749EF30F-A562-7B90-DADB-EB07A1AF1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7183"/>
              </p:ext>
            </p:extLst>
          </p:nvPr>
        </p:nvGraphicFramePr>
        <p:xfrm>
          <a:off x="6725929" y="23580"/>
          <a:ext cx="12328553" cy="989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189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858183029"/>
                    </a:ext>
                  </a:extLst>
                </a:gridCol>
                <a:gridCol w="3590364">
                  <a:extLst>
                    <a:ext uri="{9D8B030D-6E8A-4147-A177-3AD203B41FA5}">
                      <a16:colId xmlns:a16="http://schemas.microsoft.com/office/drawing/2014/main" val="205260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Field Mandatory &amp; Tab Menu (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buka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sampai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MDR,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dst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Penambahan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Field “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Yokke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Member” – Choice List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(Full Acquiring &amp; Front End) – Bank New/Existing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Penambahan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Category: E-Commerce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MA-QAM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Create New Merchant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Doc Registration Draft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Doc Registration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Doc Registration Action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Export/Import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Ada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MA-Merchant Analyst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QAM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QAM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Alur Proses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Penambahan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Category: E-Commerce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MP-Data Entry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REGISTRATION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MA-Appl. Registration Analyst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MY-Doc Registration/MA-QAM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Phone Verification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Registration Analyst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Analyst (PV + App. Analyst)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Field Mandatory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MP-Application Check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MY-Doc Registration/MA-QAM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Data Entry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Data Entry Action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Export/Import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7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Ada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MB-Analyst (MIG: N &amp; Non LHF)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-&gt; MB-Admin Bank (MIG: N &amp;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Reguler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/QRIS)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-&gt; Close Approved (MIG: Y / MIG: N &amp; LHF)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Application Check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Application Check Action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(BRI-BNI)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Existing (BTN –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app.btn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Alur Proses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Terbuka Tab: Application Analyst (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seperti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user MA-Analyst)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Register PIC (Optional)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Scoring BTN</a:t>
                      </a:r>
                      <a:br>
                        <a:rPr lang="en-ID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I: ≥ 85%;</a:t>
                      </a:r>
                      <a:br>
                        <a:rPr lang="en-ID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II: ≥ 75% - 84,99%; III: : ≥ 60% - 74,99%; </a:t>
                      </a:r>
                      <a:br>
                        <a:rPr lang="en-ID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IV: : ≥ 50% - 59,99%; V: &lt; 50%)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MIG: N &amp; Category: E-Commerce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APPROVE -&gt; MB-Approval MB (RAC)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REJECT -&gt; MB-Approval MB (RAC)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Registration/MA-QAM/MP-DE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MIG: N &amp; Category: Non LHF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APPROVE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REJECT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Analyst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/Area/Cabang/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Category: E-Commerce)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Alur Proses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Category: E-Commerce,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Upload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Eksepsi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(Mandatory,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bisa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approve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kosong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Pending Approval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MY-Doc Registration/MP-DE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Approval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 RAC/Score)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09877"/>
                  </a:ext>
                </a:extLst>
              </a:tr>
            </a:tbl>
          </a:graphicData>
        </a:graphic>
      </p:graphicFrame>
      <p:sp>
        <p:nvSpPr>
          <p:cNvPr id="193" name="Rectangle 192">
            <a:extLst>
              <a:ext uri="{FF2B5EF4-FFF2-40B4-BE49-F238E27FC236}">
                <a16:creationId xmlns:a16="http://schemas.microsoft.com/office/drawing/2014/main" id="{8C2E4FDD-EE15-853D-DB1B-62AB38B8A1E4}"/>
              </a:ext>
            </a:extLst>
          </p:cNvPr>
          <p:cNvSpPr/>
          <p:nvPr/>
        </p:nvSpPr>
        <p:spPr>
          <a:xfrm>
            <a:off x="2927409" y="-340980"/>
            <a:ext cx="125547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ALUR PROSES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93BD8D-2870-1B20-0891-EEFF06273BB9}"/>
              </a:ext>
            </a:extLst>
          </p:cNvPr>
          <p:cNvSpPr/>
          <p:nvPr/>
        </p:nvSpPr>
        <p:spPr>
          <a:xfrm>
            <a:off x="7673808" y="-340980"/>
            <a:ext cx="115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5ABD691-D59F-4B12-F0A9-073423A7F4DD}"/>
              </a:ext>
            </a:extLst>
          </p:cNvPr>
          <p:cNvSpPr/>
          <p:nvPr/>
        </p:nvSpPr>
        <p:spPr>
          <a:xfrm>
            <a:off x="12080019" y="-345012"/>
            <a:ext cx="106792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9EE6338-2273-264A-8698-885CA2DF003D}"/>
              </a:ext>
            </a:extLst>
          </p:cNvPr>
          <p:cNvSpPr/>
          <p:nvPr/>
        </p:nvSpPr>
        <p:spPr>
          <a:xfrm>
            <a:off x="15435421" y="-345012"/>
            <a:ext cx="3447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MENU - MERCHANT REGISTRATIONS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48D38D-14D0-72A2-9EFB-9D48B7D3A3FF}"/>
              </a:ext>
            </a:extLst>
          </p:cNvPr>
          <p:cNvCxnSpPr>
            <a:cxnSpLocks/>
            <a:stCxn id="85" idx="2"/>
            <a:endCxn id="83" idx="0"/>
          </p:cNvCxnSpPr>
          <p:nvPr/>
        </p:nvCxnSpPr>
        <p:spPr>
          <a:xfrm flipH="1">
            <a:off x="4789146" y="2839334"/>
            <a:ext cx="1708" cy="3840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B0C283-8761-0764-7A7C-DA9A3CB97015}"/>
              </a:ext>
            </a:extLst>
          </p:cNvPr>
          <p:cNvCxnSpPr>
            <a:cxnSpLocks/>
            <a:stCxn id="96" idx="1"/>
            <a:endCxn id="38" idx="3"/>
          </p:cNvCxnSpPr>
          <p:nvPr/>
        </p:nvCxnSpPr>
        <p:spPr>
          <a:xfrm flipH="1" flipV="1">
            <a:off x="3442453" y="1828607"/>
            <a:ext cx="846838" cy="58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EACA39A-6918-8AC6-5BB4-8EABA645CCC6}"/>
              </a:ext>
            </a:extLst>
          </p:cNvPr>
          <p:cNvCxnSpPr>
            <a:cxnSpLocks/>
            <a:stCxn id="83" idx="2"/>
            <a:endCxn id="47" idx="0"/>
          </p:cNvCxnSpPr>
          <p:nvPr/>
        </p:nvCxnSpPr>
        <p:spPr>
          <a:xfrm flipH="1">
            <a:off x="4786935" y="3660892"/>
            <a:ext cx="2211" cy="34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806073A-AA14-C56A-CC74-27FF0066F6B8}"/>
              </a:ext>
            </a:extLst>
          </p:cNvPr>
          <p:cNvCxnSpPr>
            <a:cxnSpLocks/>
            <a:stCxn id="24" idx="2"/>
            <a:endCxn id="131" idx="0"/>
          </p:cNvCxnSpPr>
          <p:nvPr/>
        </p:nvCxnSpPr>
        <p:spPr>
          <a:xfrm>
            <a:off x="4794204" y="6837422"/>
            <a:ext cx="9087" cy="4854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48B5EDE-E1E1-D39B-418A-8F471ACF60D0}"/>
              </a:ext>
            </a:extLst>
          </p:cNvPr>
          <p:cNvCxnSpPr>
            <a:cxnSpLocks/>
            <a:stCxn id="146" idx="1"/>
            <a:endCxn id="122" idx="6"/>
          </p:cNvCxnSpPr>
          <p:nvPr/>
        </p:nvCxnSpPr>
        <p:spPr>
          <a:xfrm flipH="1" flipV="1">
            <a:off x="1432502" y="9503708"/>
            <a:ext cx="1823691" cy="20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979586E-F98B-6224-A1D4-D40778D6985B}"/>
              </a:ext>
            </a:extLst>
          </p:cNvPr>
          <p:cNvGrpSpPr/>
          <p:nvPr/>
        </p:nvGrpSpPr>
        <p:grpSpPr>
          <a:xfrm>
            <a:off x="2686163" y="8400635"/>
            <a:ext cx="1603513" cy="646331"/>
            <a:chOff x="1825486" y="497970"/>
            <a:chExt cx="1603513" cy="6463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5C8D4B-D06C-AC8D-F014-EEFDCB2F8D3F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58C47B-AAAF-CE82-52C2-139B1A399676}"/>
                </a:ext>
              </a:extLst>
            </p:cNvPr>
            <p:cNvSpPr/>
            <p:nvPr/>
          </p:nvSpPr>
          <p:spPr>
            <a:xfrm>
              <a:off x="2049854" y="497970"/>
              <a:ext cx="118173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Approval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sesuai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dengan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RAC/Scoring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522AA3-87EC-AC7B-F290-9977BB37936D}"/>
              </a:ext>
            </a:extLst>
          </p:cNvPr>
          <p:cNvCxnSpPr>
            <a:cxnSpLocks/>
            <a:stCxn id="18" idx="2"/>
            <a:endCxn id="146" idx="0"/>
          </p:cNvCxnSpPr>
          <p:nvPr/>
        </p:nvCxnSpPr>
        <p:spPr>
          <a:xfrm>
            <a:off x="3501399" y="9046966"/>
            <a:ext cx="6586" cy="22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568C378-44A7-1ED0-5B03-F1533F7963F7}"/>
              </a:ext>
            </a:extLst>
          </p:cNvPr>
          <p:cNvCxnSpPr>
            <a:cxnSpLocks/>
            <a:stCxn id="131" idx="2"/>
            <a:endCxn id="3" idx="3"/>
          </p:cNvCxnSpPr>
          <p:nvPr/>
        </p:nvCxnSpPr>
        <p:spPr>
          <a:xfrm rot="5400000">
            <a:off x="4177296" y="8081571"/>
            <a:ext cx="738377" cy="513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8DF98D93-888D-1CB6-3DD9-17DE041594DF}"/>
              </a:ext>
            </a:extLst>
          </p:cNvPr>
          <p:cNvCxnSpPr>
            <a:cxnSpLocks/>
            <a:stCxn id="24" idx="3"/>
            <a:endCxn id="108" idx="0"/>
          </p:cNvCxnSpPr>
          <p:nvPr/>
        </p:nvCxnSpPr>
        <p:spPr>
          <a:xfrm>
            <a:off x="5045995" y="6605509"/>
            <a:ext cx="1361179" cy="175775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6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/>
        </p:nvGraphicFramePr>
        <p:xfrm>
          <a:off x="163995" y="155546"/>
          <a:ext cx="6530009" cy="9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2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34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5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58514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627D21-DAAD-41A7-8B4E-15AC4E402ED2}"/>
              </a:ext>
            </a:extLst>
          </p:cNvPr>
          <p:cNvSpPr/>
          <p:nvPr/>
        </p:nvSpPr>
        <p:spPr>
          <a:xfrm rot="16200000">
            <a:off x="-196791" y="684959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Approval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98A44-3C3F-4D2B-8627-308C224C2DF1}"/>
              </a:ext>
            </a:extLst>
          </p:cNvPr>
          <p:cNvSpPr/>
          <p:nvPr/>
        </p:nvSpPr>
        <p:spPr>
          <a:xfrm rot="16200000">
            <a:off x="-338766" y="4129194"/>
            <a:ext cx="149143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MY-Appl. Approval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A1801-899C-4604-9ECB-C2B956D4FF7A}"/>
              </a:ext>
            </a:extLst>
          </p:cNvPr>
          <p:cNvSpPr/>
          <p:nvPr/>
        </p:nvSpPr>
        <p:spPr>
          <a:xfrm rot="16200000">
            <a:off x="-106171" y="5909301"/>
            <a:ext cx="10262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YOE Syste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9C265-1AB8-4DFF-B48D-09C4F67C1AD4}"/>
              </a:ext>
            </a:extLst>
          </p:cNvPr>
          <p:cNvSpPr/>
          <p:nvPr/>
        </p:nvSpPr>
        <p:spPr>
          <a:xfrm rot="16200000">
            <a:off x="62635" y="7541359"/>
            <a:ext cx="6367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MAAS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718C36-E9FE-4362-A40C-25E395BA6A99}"/>
              </a:ext>
            </a:extLst>
          </p:cNvPr>
          <p:cNvGrpSpPr/>
          <p:nvPr/>
        </p:nvGrpSpPr>
        <p:grpSpPr>
          <a:xfrm>
            <a:off x="777437" y="813919"/>
            <a:ext cx="504000" cy="504568"/>
            <a:chOff x="873349" y="557606"/>
            <a:chExt cx="504000" cy="50456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19808B4-9509-4E91-A1C7-63CD6A48CB24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A97EFB7-D334-493B-BDDA-11D2B6827226}"/>
                </a:ext>
              </a:extLst>
            </p:cNvPr>
            <p:cNvSpPr/>
            <p:nvPr/>
          </p:nvSpPr>
          <p:spPr>
            <a:xfrm>
              <a:off x="983918" y="668897"/>
              <a:ext cx="29527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38FF2A2-F55E-450E-AB61-93F52630E4A7}"/>
              </a:ext>
            </a:extLst>
          </p:cNvPr>
          <p:cNvCxnSpPr>
            <a:cxnSpLocks/>
            <a:stCxn id="76" idx="4"/>
            <a:endCxn id="117" idx="3"/>
          </p:cNvCxnSpPr>
          <p:nvPr/>
        </p:nvCxnSpPr>
        <p:spPr>
          <a:xfrm rot="5400000">
            <a:off x="3790724" y="2177804"/>
            <a:ext cx="3009391" cy="125887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151BCC-ADF3-4EE8-AFBA-D5554863C063}"/>
              </a:ext>
            </a:extLst>
          </p:cNvPr>
          <p:cNvGrpSpPr/>
          <p:nvPr/>
        </p:nvGrpSpPr>
        <p:grpSpPr>
          <a:xfrm>
            <a:off x="3561021" y="739365"/>
            <a:ext cx="1603514" cy="646333"/>
            <a:chOff x="2330020" y="3739708"/>
            <a:chExt cx="1001614" cy="42035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6A56BD8-63E0-4C9B-ACE4-784659C15923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6375A4-8C35-4759-820E-C4A7ABF8EE1E}"/>
                </a:ext>
              </a:extLst>
            </p:cNvPr>
            <p:cNvSpPr/>
            <p:nvPr/>
          </p:nvSpPr>
          <p:spPr>
            <a:xfrm>
              <a:off x="2364772" y="3739708"/>
              <a:ext cx="932125" cy="4203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Merchant Agreement</a:t>
              </a: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Digital Signature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Via </a:t>
              </a:r>
              <a:r>
                <a:rPr lang="en-US" sz="1200" b="1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TekenAja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4F286C-5DA0-483D-A6E9-8414E7EE8BE3}"/>
              </a:ext>
            </a:extLst>
          </p:cNvPr>
          <p:cNvSpPr/>
          <p:nvPr/>
        </p:nvSpPr>
        <p:spPr>
          <a:xfrm>
            <a:off x="3433759" y="237542"/>
            <a:ext cx="1980356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i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Generate PDF (Non LHF):</a:t>
            </a:r>
          </a:p>
          <a:p>
            <a:pPr algn="ctr"/>
            <a:r>
              <a:rPr lang="en-US" sz="1100" i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Merchant Agreement</a:t>
            </a:r>
            <a:endParaRPr lang="en-US" sz="36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89BA0B0-016A-4801-9A34-AA1301EB6FDF}"/>
              </a:ext>
            </a:extLst>
          </p:cNvPr>
          <p:cNvGrpSpPr/>
          <p:nvPr/>
        </p:nvGrpSpPr>
        <p:grpSpPr>
          <a:xfrm>
            <a:off x="3008891" y="3991556"/>
            <a:ext cx="1710726" cy="646331"/>
            <a:chOff x="1771907" y="484523"/>
            <a:chExt cx="1710726" cy="64633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3344CCC-7049-4B17-BC6B-175BBA00CB8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2F913F-4557-447A-B83E-FB0F05016FDF}"/>
                </a:ext>
              </a:extLst>
            </p:cNvPr>
            <p:cNvSpPr/>
            <p:nvPr/>
          </p:nvSpPr>
          <p:spPr>
            <a:xfrm>
              <a:off x="1771907" y="484523"/>
              <a:ext cx="171072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Monitoring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Aplikasi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Hasil Input MID TID</a:t>
              </a: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dan Sign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Dokumen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MA)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D024B33-5912-4A69-A6D0-327D6917D958}"/>
              </a:ext>
            </a:extLst>
          </p:cNvPr>
          <p:cNvGrpSpPr/>
          <p:nvPr/>
        </p:nvGrpSpPr>
        <p:grpSpPr>
          <a:xfrm>
            <a:off x="1029612" y="7091338"/>
            <a:ext cx="1603513" cy="611079"/>
            <a:chOff x="1825486" y="499362"/>
            <a:chExt cx="1603513" cy="61107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BE68813-3751-45D8-87BD-EDEBDCC8EDD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A85C250-2E25-491C-979A-07C752D78F1A}"/>
                </a:ext>
              </a:extLst>
            </p:cNvPr>
            <p:cNvSpPr/>
            <p:nvPr/>
          </p:nvSpPr>
          <p:spPr>
            <a:xfrm>
              <a:off x="2099717" y="670051"/>
              <a:ext cx="105509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Integrasi Data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1CA223E-0CF4-432D-AF21-B030606BFF5E}"/>
              </a:ext>
            </a:extLst>
          </p:cNvPr>
          <p:cNvGrpSpPr/>
          <p:nvPr/>
        </p:nvGrpSpPr>
        <p:grpSpPr>
          <a:xfrm>
            <a:off x="3314262" y="7091337"/>
            <a:ext cx="1603513" cy="611079"/>
            <a:chOff x="1825486" y="499362"/>
            <a:chExt cx="1603513" cy="61107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53F573-07CF-4A4A-9901-9F8BAF875CE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7C0F4C-E502-497C-A294-2C34A797B92F}"/>
                </a:ext>
              </a:extLst>
            </p:cNvPr>
            <p:cNvSpPr/>
            <p:nvPr/>
          </p:nvSpPr>
          <p:spPr>
            <a:xfrm>
              <a:off x="1933007" y="577287"/>
              <a:ext cx="138852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Mapping &amp; </a:t>
              </a: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Installation Process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804F58E-24BC-46A7-B1C4-A5BC239FF8DF}"/>
              </a:ext>
            </a:extLst>
          </p:cNvPr>
          <p:cNvGrpSpPr/>
          <p:nvPr/>
        </p:nvGrpSpPr>
        <p:grpSpPr>
          <a:xfrm>
            <a:off x="4702996" y="5459872"/>
            <a:ext cx="1603513" cy="611079"/>
            <a:chOff x="1825486" y="499362"/>
            <a:chExt cx="1603513" cy="61107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7277546-FE45-42B1-B6CE-1EE1D64E411F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3BBFD53-289B-47A8-8C7F-BB5CCAD3EDCE}"/>
                </a:ext>
              </a:extLst>
            </p:cNvPr>
            <p:cNvSpPr/>
            <p:nvPr/>
          </p:nvSpPr>
          <p:spPr>
            <a:xfrm>
              <a:off x="1939424" y="577287"/>
              <a:ext cx="137569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Update Data Status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WO Installation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5993195-7D2F-4849-B10C-44BFF5B2753F}"/>
              </a:ext>
            </a:extLst>
          </p:cNvPr>
          <p:cNvGrpSpPr/>
          <p:nvPr/>
        </p:nvGrpSpPr>
        <p:grpSpPr>
          <a:xfrm>
            <a:off x="4705542" y="8605713"/>
            <a:ext cx="1603513" cy="611079"/>
            <a:chOff x="1825486" y="499362"/>
            <a:chExt cx="1603513" cy="611079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07BEDCC-D34D-4767-A5E5-78AF6383A072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E98F8AA-1465-441B-A2FF-6884AA5D5694}"/>
                </a:ext>
              </a:extLst>
            </p:cNvPr>
            <p:cNvSpPr/>
            <p:nvPr/>
          </p:nvSpPr>
          <p:spPr>
            <a:xfrm>
              <a:off x="1945084" y="656799"/>
              <a:ext cx="136434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latin typeface="Times New Roman" panose="02020603050405020304" pitchFamily="18" charset="0"/>
                </a:rPr>
                <a:t>Monitoring Ticket</a:t>
              </a:r>
              <a:endParaRPr lang="en-US" sz="36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9FE29B-EFAA-4ADA-89FA-E92D998EAE9A}"/>
              </a:ext>
            </a:extLst>
          </p:cNvPr>
          <p:cNvGrpSpPr/>
          <p:nvPr/>
        </p:nvGrpSpPr>
        <p:grpSpPr>
          <a:xfrm>
            <a:off x="3299067" y="8662617"/>
            <a:ext cx="504000" cy="504568"/>
            <a:chOff x="873349" y="557606"/>
            <a:chExt cx="504000" cy="504568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BBFD91-AD57-422E-BEFF-D8B1D41430E4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ACA60A8-08AF-4B04-9439-50FB27B5D6E2}"/>
                </a:ext>
              </a:extLst>
            </p:cNvPr>
            <p:cNvSpPr/>
            <p:nvPr/>
          </p:nvSpPr>
          <p:spPr>
            <a:xfrm>
              <a:off x="902967" y="668897"/>
              <a:ext cx="45717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End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94857EDE-BEBA-4409-A662-27F75F26A71A}"/>
              </a:ext>
            </a:extLst>
          </p:cNvPr>
          <p:cNvCxnSpPr>
            <a:cxnSpLocks/>
            <a:stCxn id="129" idx="0"/>
            <a:endCxn id="132" idx="1"/>
          </p:cNvCxnSpPr>
          <p:nvPr/>
        </p:nvCxnSpPr>
        <p:spPr>
          <a:xfrm rot="5400000" flipH="1" flipV="1">
            <a:off x="3746545" y="6134887"/>
            <a:ext cx="1325925" cy="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163DC24-1FA8-4C96-B802-B0A087B9DCAF}"/>
              </a:ext>
            </a:extLst>
          </p:cNvPr>
          <p:cNvCxnSpPr>
            <a:cxnSpLocks/>
            <a:stCxn id="152" idx="2"/>
            <a:endCxn id="126" idx="0"/>
          </p:cNvCxnSpPr>
          <p:nvPr/>
        </p:nvCxnSpPr>
        <p:spPr>
          <a:xfrm flipH="1">
            <a:off x="1831369" y="4643843"/>
            <a:ext cx="7745" cy="244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9296454-7195-4EA6-B3F9-9EC357DDDE9A}"/>
              </a:ext>
            </a:extLst>
          </p:cNvPr>
          <p:cNvCxnSpPr>
            <a:cxnSpLocks/>
            <a:stCxn id="132" idx="2"/>
            <a:endCxn id="135" idx="0"/>
          </p:cNvCxnSpPr>
          <p:nvPr/>
        </p:nvCxnSpPr>
        <p:spPr>
          <a:xfrm>
            <a:off x="5504753" y="6070951"/>
            <a:ext cx="2546" cy="2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44B28A7-9AEF-486E-B597-354AEE2972A8}"/>
              </a:ext>
            </a:extLst>
          </p:cNvPr>
          <p:cNvCxnSpPr>
            <a:cxnSpLocks/>
            <a:stCxn id="135" idx="1"/>
            <a:endCxn id="138" idx="6"/>
          </p:cNvCxnSpPr>
          <p:nvPr/>
        </p:nvCxnSpPr>
        <p:spPr>
          <a:xfrm flipH="1">
            <a:off x="3803067" y="8911253"/>
            <a:ext cx="902475" cy="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95C084B-E085-4350-8FB1-7C76AEA3A72E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 flipV="1">
            <a:off x="2633125" y="7396877"/>
            <a:ext cx="681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0AA9C33-1F3C-4F30-BEB2-183EBBABC279}"/>
              </a:ext>
            </a:extLst>
          </p:cNvPr>
          <p:cNvSpPr/>
          <p:nvPr/>
        </p:nvSpPr>
        <p:spPr>
          <a:xfrm rot="16200000">
            <a:off x="45962" y="8953634"/>
            <a:ext cx="72006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67355DF-E20A-4710-A351-5A7D04F42F53}"/>
              </a:ext>
            </a:extLst>
          </p:cNvPr>
          <p:cNvGrpSpPr/>
          <p:nvPr/>
        </p:nvGrpSpPr>
        <p:grpSpPr>
          <a:xfrm>
            <a:off x="1029437" y="3997512"/>
            <a:ext cx="1619353" cy="646331"/>
            <a:chOff x="1817598" y="484523"/>
            <a:chExt cx="1619353" cy="646331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441CDEE-F67F-4607-A059-B93ECE268C7E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0C1F830-E0BF-4BFA-A005-660F0CB35DB5}"/>
                </a:ext>
              </a:extLst>
            </p:cNvPr>
            <p:cNvSpPr/>
            <p:nvPr/>
          </p:nvSpPr>
          <p:spPr>
            <a:xfrm>
              <a:off x="1817598" y="484523"/>
              <a:ext cx="161935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Reminder Bank/Owner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Perihal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Kelengkapan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Merchant Application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95DC1A5-83E4-41F1-A389-AB805AC92D7F}"/>
              </a:ext>
            </a:extLst>
          </p:cNvPr>
          <p:cNvGrpSpPr/>
          <p:nvPr/>
        </p:nvGrpSpPr>
        <p:grpSpPr>
          <a:xfrm>
            <a:off x="4244159" y="2578725"/>
            <a:ext cx="567783" cy="504568"/>
            <a:chOff x="847665" y="557606"/>
            <a:chExt cx="567783" cy="50456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1978D25-8EB6-4676-9BAC-D69E06DC6D60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FFA9B08-5075-4F7B-BA21-879DA3E18137}"/>
                </a:ext>
              </a:extLst>
            </p:cNvPr>
            <p:cNvSpPr/>
            <p:nvPr/>
          </p:nvSpPr>
          <p:spPr>
            <a:xfrm>
              <a:off x="847665" y="588215"/>
              <a:ext cx="567783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Auto</a:t>
              </a:r>
            </a:p>
            <a:p>
              <a:pPr algn="ctr"/>
              <a:r>
                <a:rPr lang="en-US" sz="11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Reject</a:t>
              </a:r>
              <a:endPara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B0D0EEBF-218A-4B39-81FB-E2979F3DEEBD}"/>
              </a:ext>
            </a:extLst>
          </p:cNvPr>
          <p:cNvSpPr/>
          <p:nvPr/>
        </p:nvSpPr>
        <p:spPr>
          <a:xfrm>
            <a:off x="3102464" y="2615093"/>
            <a:ext cx="1098648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i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Batas Waktu Submit 2 Hari</a:t>
            </a:r>
            <a:endParaRPr lang="en-US" sz="36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4373C1-34F5-F42E-13C4-F7C1614590F3}"/>
              </a:ext>
            </a:extLst>
          </p:cNvPr>
          <p:cNvCxnSpPr>
            <a:cxnSpLocks/>
            <a:stCxn id="6" idx="3"/>
            <a:endCxn id="93" idx="1"/>
          </p:cNvCxnSpPr>
          <p:nvPr/>
        </p:nvCxnSpPr>
        <p:spPr>
          <a:xfrm flipV="1">
            <a:off x="3127945" y="1057363"/>
            <a:ext cx="433076" cy="35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5804A35-8884-C229-9A0F-6DF3372BEB4B}"/>
              </a:ext>
            </a:extLst>
          </p:cNvPr>
          <p:cNvGrpSpPr/>
          <p:nvPr/>
        </p:nvGrpSpPr>
        <p:grpSpPr>
          <a:xfrm>
            <a:off x="5672854" y="797976"/>
            <a:ext cx="504000" cy="504568"/>
            <a:chOff x="873349" y="557606"/>
            <a:chExt cx="504000" cy="50456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090F22-071D-C34E-2346-CBD5FD926D33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DD3965-8F0B-C493-E515-4BB465413BD9}"/>
                </a:ext>
              </a:extLst>
            </p:cNvPr>
            <p:cNvSpPr/>
            <p:nvPr/>
          </p:nvSpPr>
          <p:spPr>
            <a:xfrm>
              <a:off x="983918" y="668897"/>
              <a:ext cx="29527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974A212-05BC-7F87-BEA8-BC87FE74A1C5}"/>
              </a:ext>
            </a:extLst>
          </p:cNvPr>
          <p:cNvGrpSpPr/>
          <p:nvPr/>
        </p:nvGrpSpPr>
        <p:grpSpPr>
          <a:xfrm>
            <a:off x="1524432" y="753989"/>
            <a:ext cx="1603513" cy="646331"/>
            <a:chOff x="1825486" y="497970"/>
            <a:chExt cx="1603513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ABEE6-1597-241D-AE1E-28E9935D3A3F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FC5476-9554-6E12-1CE6-4FC835F31A0B}"/>
                </a:ext>
              </a:extLst>
            </p:cNvPr>
            <p:cNvSpPr/>
            <p:nvPr/>
          </p:nvSpPr>
          <p:spPr>
            <a:xfrm>
              <a:off x="2049854" y="497970"/>
              <a:ext cx="118173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Approval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sesuai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dengan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RAC/Scoring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" name="Diamond 13">
            <a:extLst>
              <a:ext uri="{FF2B5EF4-FFF2-40B4-BE49-F238E27FC236}">
                <a16:creationId xmlns:a16="http://schemas.microsoft.com/office/drawing/2014/main" id="{5B84177F-0865-8BB5-643A-89AEA6B39239}"/>
              </a:ext>
            </a:extLst>
          </p:cNvPr>
          <p:cNvSpPr/>
          <p:nvPr/>
        </p:nvSpPr>
        <p:spPr>
          <a:xfrm>
            <a:off x="2087570" y="1820228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2BB78-20C9-E297-01A8-0A1DCF33224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339362" y="1400320"/>
            <a:ext cx="306" cy="4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BC92A-DE71-86DC-80A7-658AA21DD1D4}"/>
              </a:ext>
            </a:extLst>
          </p:cNvPr>
          <p:cNvCxnSpPr>
            <a:cxnSpLocks/>
            <a:stCxn id="14" idx="3"/>
            <a:endCxn id="117" idx="3"/>
          </p:cNvCxnSpPr>
          <p:nvPr/>
        </p:nvCxnSpPr>
        <p:spPr>
          <a:xfrm>
            <a:off x="2591153" y="2052141"/>
            <a:ext cx="2074830" cy="2259794"/>
          </a:xfrm>
          <a:prstGeom prst="bentConnector3">
            <a:avLst>
              <a:gd name="adj1" fmla="val 13046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1AC6A3A-E4EA-B014-C6EF-8B27EBBE925E}"/>
              </a:ext>
            </a:extLst>
          </p:cNvPr>
          <p:cNvSpPr/>
          <p:nvPr/>
        </p:nvSpPr>
        <p:spPr>
          <a:xfrm>
            <a:off x="3062470" y="1806911"/>
            <a:ext cx="259880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Category: </a:t>
            </a:r>
            <a:r>
              <a:rPr lang="en-US" sz="1200" cap="none" spc="0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Reguler</a:t>
            </a:r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/QRIS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D32C3B-597A-B0D0-50BE-33FA95BCA048}"/>
              </a:ext>
            </a:extLst>
          </p:cNvPr>
          <p:cNvGrpSpPr/>
          <p:nvPr/>
        </p:nvGrpSpPr>
        <p:grpSpPr>
          <a:xfrm>
            <a:off x="1527362" y="2523254"/>
            <a:ext cx="1603513" cy="646331"/>
            <a:chOff x="1825486" y="497970"/>
            <a:chExt cx="1603513" cy="6463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13077C-AFF4-5535-F8A7-B08C747C75B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A83692-A635-83E5-4BC6-D7A53C225D29}"/>
                </a:ext>
              </a:extLst>
            </p:cNvPr>
            <p:cNvSpPr/>
            <p:nvPr/>
          </p:nvSpPr>
          <p:spPr>
            <a:xfrm>
              <a:off x="1899174" y="497970"/>
              <a:ext cx="148309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Pick Up dan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menjadi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PIC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Penandatangan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Digital via </a:t>
              </a:r>
              <a:r>
                <a:rPr lang="en-US" sz="12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TekenAja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B41227-2201-8982-6100-F27F11DE36C4}"/>
              </a:ext>
            </a:extLst>
          </p:cNvPr>
          <p:cNvSpPr/>
          <p:nvPr/>
        </p:nvSpPr>
        <p:spPr>
          <a:xfrm rot="16200000">
            <a:off x="-175642" y="2292423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DigiSign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596408-929D-C2C2-163D-B03F4833213D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339362" y="2284054"/>
            <a:ext cx="3237" cy="2392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CE546F-CEF0-80C2-0BAA-557F2A22EDC3}"/>
              </a:ext>
            </a:extLst>
          </p:cNvPr>
          <p:cNvCxnSpPr>
            <a:cxnSpLocks/>
            <a:stCxn id="108" idx="6"/>
            <a:endCxn id="6" idx="1"/>
          </p:cNvCxnSpPr>
          <p:nvPr/>
        </p:nvCxnSpPr>
        <p:spPr>
          <a:xfrm flipV="1">
            <a:off x="1281437" y="1060921"/>
            <a:ext cx="242995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ECC3A40-AD28-630E-2B42-85852899D51E}"/>
              </a:ext>
            </a:extLst>
          </p:cNvPr>
          <p:cNvSpPr/>
          <p:nvPr/>
        </p:nvSpPr>
        <p:spPr>
          <a:xfrm>
            <a:off x="2426278" y="2231789"/>
            <a:ext cx="183640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Category: Non LHF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C187A4-14B3-F26C-341D-95727B194937}"/>
              </a:ext>
            </a:extLst>
          </p:cNvPr>
          <p:cNvSpPr/>
          <p:nvPr/>
        </p:nvSpPr>
        <p:spPr>
          <a:xfrm>
            <a:off x="4735316" y="4360978"/>
            <a:ext cx="19860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- MIG: Y (All Category) </a:t>
            </a:r>
            <a:r>
              <a:rPr lang="en-US" sz="1200" cap="none" spc="0" dirty="0" err="1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atau</a:t>
            </a:r>
            <a:endParaRPr lang="en-US" sz="1200" cap="none" spc="0" dirty="0">
              <a:ln w="0"/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- MIG: N dan Category: LHF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598EE94-8CAB-983B-7549-AAF0922810EC}"/>
              </a:ext>
            </a:extLst>
          </p:cNvPr>
          <p:cNvCxnSpPr>
            <a:cxnSpLocks/>
            <a:stCxn id="28" idx="2"/>
            <a:endCxn id="118" idx="0"/>
          </p:cNvCxnSpPr>
          <p:nvPr/>
        </p:nvCxnSpPr>
        <p:spPr>
          <a:xfrm rot="16200000" flipH="1">
            <a:off x="2692441" y="2819742"/>
            <a:ext cx="821971" cy="152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34652F-98CC-F28C-C4FA-E299039E5553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>
            <a:off x="3130875" y="2830186"/>
            <a:ext cx="1138968" cy="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013D78-B445-9AEF-36C7-A5A1663E9C3F}"/>
              </a:ext>
            </a:extLst>
          </p:cNvPr>
          <p:cNvCxnSpPr>
            <a:cxnSpLocks/>
            <a:stCxn id="117" idx="1"/>
            <a:endCxn id="152" idx="3"/>
          </p:cNvCxnSpPr>
          <p:nvPr/>
        </p:nvCxnSpPr>
        <p:spPr>
          <a:xfrm flipH="1">
            <a:off x="2648790" y="4311935"/>
            <a:ext cx="413680" cy="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9DA83FE0-ADC5-B07B-62B6-2E08566FC511}"/>
              </a:ext>
            </a:extLst>
          </p:cNvPr>
          <p:cNvGraphicFramePr>
            <a:graphicFrameLocks noGrp="1"/>
          </p:cNvGraphicFramePr>
          <p:nvPr/>
        </p:nvGraphicFramePr>
        <p:xfrm>
          <a:off x="6749890" y="152400"/>
          <a:ext cx="12129781" cy="9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06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  <a:gridCol w="4387355">
                  <a:extLst>
                    <a:ext uri="{9D8B030D-6E8A-4147-A177-3AD203B41FA5}">
                      <a16:colId xmlns:a16="http://schemas.microsoft.com/office/drawing/2014/main" val="2628027603"/>
                    </a:ext>
                  </a:extLst>
                </a:gridCol>
                <a:gridCol w="4548720">
                  <a:extLst>
                    <a:ext uri="{9D8B030D-6E8A-4147-A177-3AD203B41FA5}">
                      <a16:colId xmlns:a16="http://schemas.microsoft.com/office/drawing/2014/main" val="166172783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Alur Proses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Category: E-Commerce,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Upload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Eksepsi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(Mandatory,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bisa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approve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kosong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Close Approved (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Reguler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/QRIS/E-Commerce)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Pending Sign (Non LHF)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MY-Doc Registration/MA-QAM/MP-DE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Approval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 RAC/Score)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(All Bank)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Send API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PIC dan proses 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Send API Tanda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Tangan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Digital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SIGN DOCUMENT -&gt; Signing Document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Close Approved 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(API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bisa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submit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MA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sudah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di Sign)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Signature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4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Monitoring Digital Signature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(ALL ROLE: EDIT, DELETE, SYNC)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</a:rPr>
                        <a:t>Existing Process</a:t>
                      </a:r>
                    </a:p>
                    <a:p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</a:rPr>
                        <a:t>Existing Process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</a:rPr>
                        <a:t>Existing Process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585149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5CD1EA00-99EE-0D0D-D7AA-BCD0E9CAD3C4}"/>
              </a:ext>
            </a:extLst>
          </p:cNvPr>
          <p:cNvSpPr/>
          <p:nvPr/>
        </p:nvSpPr>
        <p:spPr>
          <a:xfrm>
            <a:off x="2927409" y="-273745"/>
            <a:ext cx="125547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ALUR PROSES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C720FF-9984-8CD2-5F3A-6BDADFCF6D20}"/>
              </a:ext>
            </a:extLst>
          </p:cNvPr>
          <p:cNvSpPr/>
          <p:nvPr/>
        </p:nvSpPr>
        <p:spPr>
          <a:xfrm>
            <a:off x="7673808" y="-273745"/>
            <a:ext cx="115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72FC06-514E-8C8E-3752-A0D58B571F17}"/>
              </a:ext>
            </a:extLst>
          </p:cNvPr>
          <p:cNvSpPr/>
          <p:nvPr/>
        </p:nvSpPr>
        <p:spPr>
          <a:xfrm>
            <a:off x="11488351" y="-273746"/>
            <a:ext cx="106792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85D728-33DE-0A98-B732-32EB90C2E734}"/>
              </a:ext>
            </a:extLst>
          </p:cNvPr>
          <p:cNvSpPr/>
          <p:nvPr/>
        </p:nvSpPr>
        <p:spPr>
          <a:xfrm>
            <a:off x="14808042" y="-273747"/>
            <a:ext cx="3447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MENU - MERCHANT REGISTRATIONS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33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89010"/>
              </p:ext>
            </p:extLst>
          </p:nvPr>
        </p:nvGraphicFramePr>
        <p:xfrm>
          <a:off x="163995" y="155546"/>
          <a:ext cx="6530009" cy="9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2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34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5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58514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627D21-DAAD-41A7-8B4E-15AC4E402ED2}"/>
              </a:ext>
            </a:extLst>
          </p:cNvPr>
          <p:cNvSpPr/>
          <p:nvPr/>
        </p:nvSpPr>
        <p:spPr>
          <a:xfrm rot="16200000">
            <a:off x="-196791" y="684959"/>
            <a:ext cx="11356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98A44-3C3F-4D2B-8627-308C224C2DF1}"/>
              </a:ext>
            </a:extLst>
          </p:cNvPr>
          <p:cNvSpPr/>
          <p:nvPr/>
        </p:nvSpPr>
        <p:spPr>
          <a:xfrm rot="16200000">
            <a:off x="-338766" y="4129194"/>
            <a:ext cx="149143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MY-Appl. Approval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A1801-899C-4604-9ECB-C2B956D4FF7A}"/>
              </a:ext>
            </a:extLst>
          </p:cNvPr>
          <p:cNvSpPr/>
          <p:nvPr/>
        </p:nvSpPr>
        <p:spPr>
          <a:xfrm rot="16200000">
            <a:off x="-106171" y="5909301"/>
            <a:ext cx="10262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YOE Syste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9C265-1AB8-4DFF-B48D-09C4F67C1AD4}"/>
              </a:ext>
            </a:extLst>
          </p:cNvPr>
          <p:cNvSpPr/>
          <p:nvPr/>
        </p:nvSpPr>
        <p:spPr>
          <a:xfrm rot="16200000">
            <a:off x="62635" y="7541359"/>
            <a:ext cx="6367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MAAS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718C36-E9FE-4362-A40C-25E395BA6A99}"/>
              </a:ext>
            </a:extLst>
          </p:cNvPr>
          <p:cNvGrpSpPr/>
          <p:nvPr/>
        </p:nvGrpSpPr>
        <p:grpSpPr>
          <a:xfrm>
            <a:off x="777437" y="813919"/>
            <a:ext cx="504000" cy="504568"/>
            <a:chOff x="873349" y="557606"/>
            <a:chExt cx="504000" cy="50456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19808B4-9509-4E91-A1C7-63CD6A48CB24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A97EFB7-D334-493B-BDDA-11D2B6827226}"/>
                </a:ext>
              </a:extLst>
            </p:cNvPr>
            <p:cNvSpPr/>
            <p:nvPr/>
          </p:nvSpPr>
          <p:spPr>
            <a:xfrm>
              <a:off x="983918" y="668897"/>
              <a:ext cx="29527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38FF2A2-F55E-450E-AB61-93F52630E4A7}"/>
              </a:ext>
            </a:extLst>
          </p:cNvPr>
          <p:cNvCxnSpPr>
            <a:cxnSpLocks/>
            <a:endCxn id="50" idx="0"/>
          </p:cNvCxnSpPr>
          <p:nvPr/>
        </p:nvCxnSpPr>
        <p:spPr>
          <a:xfrm rot="5400000">
            <a:off x="1646920" y="1507899"/>
            <a:ext cx="4467344" cy="4088524"/>
          </a:xfrm>
          <a:prstGeom prst="bentConnector3">
            <a:avLst>
              <a:gd name="adj1" fmla="val 8154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151BCC-ADF3-4EE8-AFBA-D5554863C063}"/>
              </a:ext>
            </a:extLst>
          </p:cNvPr>
          <p:cNvGrpSpPr/>
          <p:nvPr/>
        </p:nvGrpSpPr>
        <p:grpSpPr>
          <a:xfrm>
            <a:off x="3561021" y="754351"/>
            <a:ext cx="1603514" cy="646331"/>
            <a:chOff x="2330020" y="3739708"/>
            <a:chExt cx="1001614" cy="420354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6A56BD8-63E0-4C9B-ACE4-784659C15923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6375A4-8C35-4759-820E-C4A7ABF8EE1E}"/>
                </a:ext>
              </a:extLst>
            </p:cNvPr>
            <p:cNvSpPr/>
            <p:nvPr/>
          </p:nvSpPr>
          <p:spPr>
            <a:xfrm>
              <a:off x="2357202" y="3739708"/>
              <a:ext cx="947265" cy="4203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Klik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Button Register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PIC Cabang</a:t>
              </a:r>
              <a:endParaRPr lang="en-US" sz="1200" dirty="0">
                <a:ln w="0"/>
                <a:latin typeface="Times New Roman" panose="02020603050405020304" pitchFamily="18" charset="0"/>
              </a:endParaRP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Tanda </a:t>
              </a:r>
              <a:r>
                <a:rPr lang="en-US" sz="1200" dirty="0" err="1">
                  <a:ln w="0"/>
                  <a:latin typeface="Times New Roman" panose="02020603050405020304" pitchFamily="18" charset="0"/>
                </a:rPr>
                <a:t>Tangan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 Digital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4F286C-5DA0-483D-A6E9-8414E7EE8BE3}"/>
              </a:ext>
            </a:extLst>
          </p:cNvPr>
          <p:cNvSpPr/>
          <p:nvPr/>
        </p:nvSpPr>
        <p:spPr>
          <a:xfrm>
            <a:off x="3433759" y="237542"/>
            <a:ext cx="1980356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i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Generate PDF (Non LHF):</a:t>
            </a:r>
          </a:p>
          <a:p>
            <a:pPr algn="ctr"/>
            <a:r>
              <a:rPr lang="en-US" sz="1100" i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Merchant Agreement</a:t>
            </a:r>
            <a:endParaRPr lang="en-US" sz="36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89BA0B0-016A-4801-9A34-AA1301EB6FDF}"/>
              </a:ext>
            </a:extLst>
          </p:cNvPr>
          <p:cNvGrpSpPr/>
          <p:nvPr/>
        </p:nvGrpSpPr>
        <p:grpSpPr>
          <a:xfrm>
            <a:off x="1503943" y="3977137"/>
            <a:ext cx="1710726" cy="646331"/>
            <a:chOff x="1771907" y="484523"/>
            <a:chExt cx="1710726" cy="64633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3344CCC-7049-4B17-BC6B-175BBA00CB8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2F913F-4557-447A-B83E-FB0F05016FDF}"/>
                </a:ext>
              </a:extLst>
            </p:cNvPr>
            <p:cNvSpPr/>
            <p:nvPr/>
          </p:nvSpPr>
          <p:spPr>
            <a:xfrm>
              <a:off x="1771907" y="484523"/>
              <a:ext cx="171072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Monitoring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Aplikasi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Hasil Input MID TID</a:t>
              </a: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dan Sign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Dokumen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MA)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D024B33-5912-4A69-A6D0-327D6917D958}"/>
              </a:ext>
            </a:extLst>
          </p:cNvPr>
          <p:cNvGrpSpPr/>
          <p:nvPr/>
        </p:nvGrpSpPr>
        <p:grpSpPr>
          <a:xfrm>
            <a:off x="1029612" y="7331178"/>
            <a:ext cx="1603513" cy="611079"/>
            <a:chOff x="1825486" y="499362"/>
            <a:chExt cx="1603513" cy="61107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BE68813-3751-45D8-87BD-EDEBDCC8EDD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A85C250-2E25-491C-979A-07C752D78F1A}"/>
                </a:ext>
              </a:extLst>
            </p:cNvPr>
            <p:cNvSpPr/>
            <p:nvPr/>
          </p:nvSpPr>
          <p:spPr>
            <a:xfrm>
              <a:off x="2099717" y="670051"/>
              <a:ext cx="105509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Integrasi Data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1CA223E-0CF4-432D-AF21-B030606BFF5E}"/>
              </a:ext>
            </a:extLst>
          </p:cNvPr>
          <p:cNvGrpSpPr/>
          <p:nvPr/>
        </p:nvGrpSpPr>
        <p:grpSpPr>
          <a:xfrm>
            <a:off x="3314262" y="7331177"/>
            <a:ext cx="1603513" cy="611079"/>
            <a:chOff x="1825486" y="499362"/>
            <a:chExt cx="1603513" cy="61107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53F573-07CF-4A4A-9901-9F8BAF875CE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7C0F4C-E502-497C-A294-2C34A797B92F}"/>
                </a:ext>
              </a:extLst>
            </p:cNvPr>
            <p:cNvSpPr/>
            <p:nvPr/>
          </p:nvSpPr>
          <p:spPr>
            <a:xfrm>
              <a:off x="1933007" y="577287"/>
              <a:ext cx="138852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Mapping &amp; </a:t>
              </a: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Installation Process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804F58E-24BC-46A7-B1C4-A5BC239FF8DF}"/>
              </a:ext>
            </a:extLst>
          </p:cNvPr>
          <p:cNvGrpSpPr/>
          <p:nvPr/>
        </p:nvGrpSpPr>
        <p:grpSpPr>
          <a:xfrm>
            <a:off x="4702996" y="5774662"/>
            <a:ext cx="1603513" cy="611079"/>
            <a:chOff x="1825486" y="499362"/>
            <a:chExt cx="1603513" cy="61107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7277546-FE45-42B1-B6CE-1EE1D64E411F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3BBFD53-289B-47A8-8C7F-BB5CCAD3EDCE}"/>
                </a:ext>
              </a:extLst>
            </p:cNvPr>
            <p:cNvSpPr/>
            <p:nvPr/>
          </p:nvSpPr>
          <p:spPr>
            <a:xfrm>
              <a:off x="1939424" y="577287"/>
              <a:ext cx="137569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Update Data Status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WO Installation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5993195-7D2F-4849-B10C-44BFF5B2753F}"/>
              </a:ext>
            </a:extLst>
          </p:cNvPr>
          <p:cNvGrpSpPr/>
          <p:nvPr/>
        </p:nvGrpSpPr>
        <p:grpSpPr>
          <a:xfrm>
            <a:off x="4705542" y="8785593"/>
            <a:ext cx="1603513" cy="611079"/>
            <a:chOff x="1825486" y="499362"/>
            <a:chExt cx="1603513" cy="611079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07BEDCC-D34D-4767-A5E5-78AF6383A072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E98F8AA-1465-441B-A2FF-6884AA5D5694}"/>
                </a:ext>
              </a:extLst>
            </p:cNvPr>
            <p:cNvSpPr/>
            <p:nvPr/>
          </p:nvSpPr>
          <p:spPr>
            <a:xfrm>
              <a:off x="1945084" y="656799"/>
              <a:ext cx="136434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latin typeface="Times New Roman" panose="02020603050405020304" pitchFamily="18" charset="0"/>
                </a:rPr>
                <a:t>Monitoring Ticket</a:t>
              </a:r>
              <a:endParaRPr lang="en-US" sz="36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9FE29B-EFAA-4ADA-89FA-E92D998EAE9A}"/>
              </a:ext>
            </a:extLst>
          </p:cNvPr>
          <p:cNvGrpSpPr/>
          <p:nvPr/>
        </p:nvGrpSpPr>
        <p:grpSpPr>
          <a:xfrm>
            <a:off x="3299067" y="8842497"/>
            <a:ext cx="504000" cy="504568"/>
            <a:chOff x="873349" y="557606"/>
            <a:chExt cx="504000" cy="504568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BBFD91-AD57-422E-BEFF-D8B1D41430E4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ACA60A8-08AF-4B04-9439-50FB27B5D6E2}"/>
                </a:ext>
              </a:extLst>
            </p:cNvPr>
            <p:cNvSpPr/>
            <p:nvPr/>
          </p:nvSpPr>
          <p:spPr>
            <a:xfrm>
              <a:off x="902967" y="668897"/>
              <a:ext cx="45717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End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94857EDE-BEBA-4409-A662-27F75F26A71A}"/>
              </a:ext>
            </a:extLst>
          </p:cNvPr>
          <p:cNvCxnSpPr>
            <a:cxnSpLocks/>
            <a:stCxn id="129" idx="0"/>
            <a:endCxn id="132" idx="1"/>
          </p:cNvCxnSpPr>
          <p:nvPr/>
        </p:nvCxnSpPr>
        <p:spPr>
          <a:xfrm rot="5400000" flipH="1" flipV="1">
            <a:off x="3784020" y="6412202"/>
            <a:ext cx="1250975" cy="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163DC24-1FA8-4C96-B802-B0A087B9DCAF}"/>
              </a:ext>
            </a:extLst>
          </p:cNvPr>
          <p:cNvCxnSpPr>
            <a:cxnSpLocks/>
            <a:stCxn id="51" idx="2"/>
            <a:endCxn id="126" idx="0"/>
          </p:cNvCxnSpPr>
          <p:nvPr/>
        </p:nvCxnSpPr>
        <p:spPr>
          <a:xfrm flipH="1">
            <a:off x="1831369" y="6343237"/>
            <a:ext cx="4990" cy="9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9296454-7195-4EA6-B3F9-9EC357DDDE9A}"/>
              </a:ext>
            </a:extLst>
          </p:cNvPr>
          <p:cNvCxnSpPr>
            <a:cxnSpLocks/>
            <a:stCxn id="132" idx="2"/>
            <a:endCxn id="135" idx="0"/>
          </p:cNvCxnSpPr>
          <p:nvPr/>
        </p:nvCxnSpPr>
        <p:spPr>
          <a:xfrm>
            <a:off x="5504753" y="6385741"/>
            <a:ext cx="2546" cy="239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44B28A7-9AEF-486E-B597-354AEE2972A8}"/>
              </a:ext>
            </a:extLst>
          </p:cNvPr>
          <p:cNvCxnSpPr>
            <a:cxnSpLocks/>
            <a:stCxn id="135" idx="1"/>
            <a:endCxn id="138" idx="6"/>
          </p:cNvCxnSpPr>
          <p:nvPr/>
        </p:nvCxnSpPr>
        <p:spPr>
          <a:xfrm flipH="1">
            <a:off x="3803067" y="9091133"/>
            <a:ext cx="902475" cy="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95C084B-E085-4350-8FB1-7C76AEA3A72E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 flipV="1">
            <a:off x="2633125" y="7636717"/>
            <a:ext cx="681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0AA9C33-1F3C-4F30-BEB2-183EBBABC279}"/>
              </a:ext>
            </a:extLst>
          </p:cNvPr>
          <p:cNvSpPr/>
          <p:nvPr/>
        </p:nvSpPr>
        <p:spPr>
          <a:xfrm rot="16200000">
            <a:off x="45962" y="8953634"/>
            <a:ext cx="72006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95DC1A5-83E4-41F1-A389-AB805AC92D7F}"/>
              </a:ext>
            </a:extLst>
          </p:cNvPr>
          <p:cNvGrpSpPr/>
          <p:nvPr/>
        </p:nvGrpSpPr>
        <p:grpSpPr>
          <a:xfrm>
            <a:off x="4244159" y="2323895"/>
            <a:ext cx="567783" cy="504568"/>
            <a:chOff x="847665" y="557606"/>
            <a:chExt cx="567783" cy="50456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1978D25-8EB6-4676-9BAC-D69E06DC6D60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FFA9B08-5075-4F7B-BA21-879DA3E18137}"/>
                </a:ext>
              </a:extLst>
            </p:cNvPr>
            <p:cNvSpPr/>
            <p:nvPr/>
          </p:nvSpPr>
          <p:spPr>
            <a:xfrm>
              <a:off x="847665" y="588215"/>
              <a:ext cx="567783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Auto</a:t>
              </a:r>
            </a:p>
            <a:p>
              <a:pPr algn="ctr"/>
              <a:r>
                <a:rPr lang="en-US" sz="11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Reject</a:t>
              </a:r>
              <a:endPara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B0D0EEBF-218A-4B39-81FB-E2979F3DEEBD}"/>
              </a:ext>
            </a:extLst>
          </p:cNvPr>
          <p:cNvSpPr/>
          <p:nvPr/>
        </p:nvSpPr>
        <p:spPr>
          <a:xfrm>
            <a:off x="3104286" y="2584839"/>
            <a:ext cx="1098648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i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Batas Waktu Submit 4 Hari</a:t>
            </a:r>
            <a:endParaRPr lang="en-US" sz="36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4373C1-34F5-F42E-13C4-F7C1614590F3}"/>
              </a:ext>
            </a:extLst>
          </p:cNvPr>
          <p:cNvCxnSpPr>
            <a:cxnSpLocks/>
            <a:stCxn id="12" idx="3"/>
            <a:endCxn id="93" idx="1"/>
          </p:cNvCxnSpPr>
          <p:nvPr/>
        </p:nvCxnSpPr>
        <p:spPr>
          <a:xfrm flipV="1">
            <a:off x="3149156" y="1072349"/>
            <a:ext cx="411865" cy="3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5804A35-8884-C229-9A0F-6DF3372BEB4B}"/>
              </a:ext>
            </a:extLst>
          </p:cNvPr>
          <p:cNvGrpSpPr/>
          <p:nvPr/>
        </p:nvGrpSpPr>
        <p:grpSpPr>
          <a:xfrm>
            <a:off x="5672854" y="797976"/>
            <a:ext cx="504000" cy="504568"/>
            <a:chOff x="873349" y="557606"/>
            <a:chExt cx="504000" cy="50456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090F22-071D-C34E-2346-CBD5FD926D33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DD3965-8F0B-C493-E515-4BB465413BD9}"/>
                </a:ext>
              </a:extLst>
            </p:cNvPr>
            <p:cNvSpPr/>
            <p:nvPr/>
          </p:nvSpPr>
          <p:spPr>
            <a:xfrm>
              <a:off x="983918" y="668897"/>
              <a:ext cx="29527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2BB78-20C9-E297-01A8-0A1DCF33224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flipH="1">
            <a:off x="2357589" y="1398993"/>
            <a:ext cx="5935" cy="86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D32C3B-597A-B0D0-50BE-33FA95BCA048}"/>
              </a:ext>
            </a:extLst>
          </p:cNvPr>
          <p:cNvGrpSpPr/>
          <p:nvPr/>
        </p:nvGrpSpPr>
        <p:grpSpPr>
          <a:xfrm>
            <a:off x="1542352" y="2268424"/>
            <a:ext cx="1603513" cy="646331"/>
            <a:chOff x="1825486" y="497970"/>
            <a:chExt cx="1603513" cy="6463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13077C-AFF4-5535-F8A7-B08C747C75B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A83692-A635-83E5-4BC6-D7A53C225D29}"/>
                </a:ext>
              </a:extLst>
            </p:cNvPr>
            <p:cNvSpPr/>
            <p:nvPr/>
          </p:nvSpPr>
          <p:spPr>
            <a:xfrm>
              <a:off x="1899174" y="497970"/>
              <a:ext cx="148309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Pick Up dan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menjadi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PIC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Penandatangan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Digital via </a:t>
              </a:r>
              <a:r>
                <a:rPr lang="en-US" sz="12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TekenAja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B41227-2201-8982-6100-F27F11DE36C4}"/>
              </a:ext>
            </a:extLst>
          </p:cNvPr>
          <p:cNvSpPr/>
          <p:nvPr/>
        </p:nvSpPr>
        <p:spPr>
          <a:xfrm rot="16200000">
            <a:off x="-175642" y="2292423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DigiSign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CE546F-CEF0-80C2-0BAA-557F2A22EDC3}"/>
              </a:ext>
            </a:extLst>
          </p:cNvPr>
          <p:cNvCxnSpPr>
            <a:cxnSpLocks/>
            <a:stCxn id="108" idx="6"/>
            <a:endCxn id="11" idx="1"/>
          </p:cNvCxnSpPr>
          <p:nvPr/>
        </p:nvCxnSpPr>
        <p:spPr>
          <a:xfrm flipV="1">
            <a:off x="1281437" y="1060959"/>
            <a:ext cx="280312" cy="52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DC187A4-14B3-F26C-341D-95727B194937}"/>
              </a:ext>
            </a:extLst>
          </p:cNvPr>
          <p:cNvSpPr/>
          <p:nvPr/>
        </p:nvSpPr>
        <p:spPr>
          <a:xfrm>
            <a:off x="3940429" y="4496786"/>
            <a:ext cx="19860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- MIG: Y (All Category) </a:t>
            </a:r>
            <a:r>
              <a:rPr lang="en-US" sz="1200" cap="none" spc="0" dirty="0" err="1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atau</a:t>
            </a:r>
            <a:endParaRPr lang="en-US" sz="1200" cap="none" spc="0" dirty="0">
              <a:ln w="0"/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- MIG: N dan Category: LHF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598EE94-8CAB-983B-7549-AAF0922810EC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rot="10800000" flipV="1">
            <a:off x="1034574" y="2575355"/>
            <a:ext cx="507779" cy="3516017"/>
          </a:xfrm>
          <a:prstGeom prst="bentConnector3">
            <a:avLst>
              <a:gd name="adj1" fmla="val 145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34652F-98CC-F28C-C4FA-E299039E5553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>
            <a:off x="3145865" y="2575356"/>
            <a:ext cx="1123978" cy="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9DA83FE0-ADC5-B07B-62B6-2E08566FC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0364"/>
              </p:ext>
            </p:extLst>
          </p:nvPr>
        </p:nvGraphicFramePr>
        <p:xfrm>
          <a:off x="6749890" y="152400"/>
          <a:ext cx="12129781" cy="9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06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  <a:gridCol w="4387355">
                  <a:extLst>
                    <a:ext uri="{9D8B030D-6E8A-4147-A177-3AD203B41FA5}">
                      <a16:colId xmlns:a16="http://schemas.microsoft.com/office/drawing/2014/main" val="2628027603"/>
                    </a:ext>
                  </a:extLst>
                </a:gridCol>
                <a:gridCol w="4548720">
                  <a:extLst>
                    <a:ext uri="{9D8B030D-6E8A-4147-A177-3AD203B41FA5}">
                      <a16:colId xmlns:a16="http://schemas.microsoft.com/office/drawing/2014/main" val="166172783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Register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maksimal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5 PIC/Cabang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Pending Sign (Non LHF)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MY-Doc Registration/MP-DE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Administration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(All Bank)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Send API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PIC dan proses 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Send API Tanda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Tangan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Digital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SIGN DOCUMENT -&gt; Signing Document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Close Approved 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bisa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submit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MA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sudah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di Sign)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Signature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4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Monitoring Digital Signature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(ALL ROLE: EDIT, DELETE, SYNC)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</a:rPr>
                        <a:t>Existing Process</a:t>
                      </a:r>
                    </a:p>
                    <a:p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</a:rPr>
                        <a:t>Existing Process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</a:rPr>
                        <a:t>Existing Process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585149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5CD1EA00-99EE-0D0D-D7AA-BCD0E9CAD3C4}"/>
              </a:ext>
            </a:extLst>
          </p:cNvPr>
          <p:cNvSpPr/>
          <p:nvPr/>
        </p:nvSpPr>
        <p:spPr>
          <a:xfrm>
            <a:off x="2927409" y="-273745"/>
            <a:ext cx="125547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ALUR PROSES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C720FF-9984-8CD2-5F3A-6BDADFCF6D20}"/>
              </a:ext>
            </a:extLst>
          </p:cNvPr>
          <p:cNvSpPr/>
          <p:nvPr/>
        </p:nvSpPr>
        <p:spPr>
          <a:xfrm>
            <a:off x="7673808" y="-273745"/>
            <a:ext cx="115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72FC06-514E-8C8E-3752-A0D58B571F17}"/>
              </a:ext>
            </a:extLst>
          </p:cNvPr>
          <p:cNvSpPr/>
          <p:nvPr/>
        </p:nvSpPr>
        <p:spPr>
          <a:xfrm>
            <a:off x="11488351" y="-273746"/>
            <a:ext cx="106792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85D728-33DE-0A98-B732-32EB90C2E734}"/>
              </a:ext>
            </a:extLst>
          </p:cNvPr>
          <p:cNvSpPr/>
          <p:nvPr/>
        </p:nvSpPr>
        <p:spPr>
          <a:xfrm>
            <a:off x="14808042" y="-273747"/>
            <a:ext cx="3447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MENU - MERCHANT REGISTRATIONS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15F51C-2DF9-7CFC-F468-BBDC9D5F4C79}"/>
              </a:ext>
            </a:extLst>
          </p:cNvPr>
          <p:cNvGrpSpPr/>
          <p:nvPr/>
        </p:nvGrpSpPr>
        <p:grpSpPr>
          <a:xfrm>
            <a:off x="1561749" y="752662"/>
            <a:ext cx="1603513" cy="646331"/>
            <a:chOff x="1825486" y="496605"/>
            <a:chExt cx="1603513" cy="646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1623D3-F073-D0A7-6E7A-A718338CF2C0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FBE7DB-47BF-8A3A-1DEB-D293F0A0CD83}"/>
                </a:ext>
              </a:extLst>
            </p:cNvPr>
            <p:cNvSpPr/>
            <p:nvPr/>
          </p:nvSpPr>
          <p:spPr>
            <a:xfrm>
              <a:off x="1841629" y="496605"/>
              <a:ext cx="157126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Register PIC </a:t>
              </a:r>
              <a:r>
                <a:rPr lang="en-US" sz="12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DigiSign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&amp; Input MID-TID*</a:t>
              </a:r>
            </a:p>
            <a:p>
              <a:pPr algn="ctr"/>
              <a:r>
                <a:rPr lang="en-US" sz="1200" dirty="0">
                  <a:ln w="0"/>
                  <a:latin typeface="Times New Roman" panose="02020603050405020304" pitchFamily="18" charset="0"/>
                </a:rPr>
                <a:t>(*BRI-BNI)</a:t>
              </a:r>
              <a:endParaRPr lang="en-US" sz="36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999EE-A70F-E130-D2E0-FF70CE8FDBB3}"/>
              </a:ext>
            </a:extLst>
          </p:cNvPr>
          <p:cNvCxnSpPr>
            <a:cxnSpLocks/>
            <a:stCxn id="28" idx="2"/>
            <a:endCxn id="118" idx="0"/>
          </p:cNvCxnSpPr>
          <p:nvPr/>
        </p:nvCxnSpPr>
        <p:spPr>
          <a:xfrm>
            <a:off x="2357589" y="2914755"/>
            <a:ext cx="1717" cy="1062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3E47DE-4ADC-C060-3A7A-39B1B0B47762}"/>
              </a:ext>
            </a:extLst>
          </p:cNvPr>
          <p:cNvGrpSpPr/>
          <p:nvPr/>
        </p:nvGrpSpPr>
        <p:grpSpPr>
          <a:xfrm>
            <a:off x="1034573" y="5785833"/>
            <a:ext cx="1603513" cy="611079"/>
            <a:chOff x="1825486" y="499362"/>
            <a:chExt cx="1603513" cy="61107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7E276D-A570-C7CD-AAAE-EBC46C3C38EE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038B0A8-F980-35B3-66B3-DA4271F8D494}"/>
                </a:ext>
              </a:extLst>
            </p:cNvPr>
            <p:cNvSpPr/>
            <p:nvPr/>
          </p:nvSpPr>
          <p:spPr>
            <a:xfrm>
              <a:off x="1973087" y="595101"/>
              <a:ext cx="130837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Generate &amp; </a:t>
              </a:r>
              <a:r>
                <a:rPr lang="en-US" sz="12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Kirim</a:t>
              </a:r>
              <a:endParaRPr lang="en-US" sz="1200" dirty="0">
                <a:ln w="0"/>
                <a:latin typeface="Times New Roman" panose="02020603050405020304" pitchFamily="18" charset="0"/>
              </a:endParaRP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Text File </a:t>
              </a:r>
              <a:r>
                <a:rPr lang="en-US" sz="12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Aplikasi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19127"/>
              </p:ext>
            </p:extLst>
          </p:nvPr>
        </p:nvGraphicFramePr>
        <p:xfrm>
          <a:off x="149005" y="49530"/>
          <a:ext cx="6530009" cy="980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2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8884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8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67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5604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627D21-DAAD-41A7-8B4E-15AC4E402ED2}"/>
              </a:ext>
            </a:extLst>
          </p:cNvPr>
          <p:cNvSpPr/>
          <p:nvPr/>
        </p:nvSpPr>
        <p:spPr>
          <a:xfrm rot="16200000">
            <a:off x="-277939" y="788955"/>
            <a:ext cx="137569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MB-Analyst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79D3F-255E-4DD7-BD2E-DA04E88C8F03}"/>
              </a:ext>
            </a:extLst>
          </p:cNvPr>
          <p:cNvSpPr/>
          <p:nvPr/>
        </p:nvSpPr>
        <p:spPr>
          <a:xfrm rot="16200000">
            <a:off x="-373344" y="2328787"/>
            <a:ext cx="155523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MA-Member Bank </a:t>
            </a:r>
          </a:p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Approval 1 (MTI-MA)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E1F8C8-67DA-4CAC-996F-8E86DB78B02F}"/>
              </a:ext>
            </a:extLst>
          </p:cNvPr>
          <p:cNvGrpSpPr/>
          <p:nvPr/>
        </p:nvGrpSpPr>
        <p:grpSpPr>
          <a:xfrm>
            <a:off x="2372716" y="320134"/>
            <a:ext cx="1883031" cy="611079"/>
            <a:chOff x="1825486" y="499362"/>
            <a:chExt cx="1603513" cy="611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49FA27-8D9E-4EB2-97A1-66E4EB77B40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32D117-A28C-45AF-AD60-32137F3DB4A6}"/>
                </a:ext>
              </a:extLst>
            </p:cNvPr>
            <p:cNvSpPr/>
            <p:nvPr/>
          </p:nvSpPr>
          <p:spPr>
            <a:xfrm>
              <a:off x="1897602" y="586891"/>
              <a:ext cx="1519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Merchant Analyst Bank*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memberikan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rekomendasi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4" name="Diamond 23">
            <a:extLst>
              <a:ext uri="{FF2B5EF4-FFF2-40B4-BE49-F238E27FC236}">
                <a16:creationId xmlns:a16="http://schemas.microsoft.com/office/drawing/2014/main" id="{EBE6D4B1-4D89-4A82-A5F6-550B85C82C5B}"/>
              </a:ext>
            </a:extLst>
          </p:cNvPr>
          <p:cNvSpPr/>
          <p:nvPr/>
        </p:nvSpPr>
        <p:spPr>
          <a:xfrm>
            <a:off x="3067114" y="1227976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363FC9-F3B3-45AD-B04A-ACE2F0F42714}"/>
              </a:ext>
            </a:extLst>
          </p:cNvPr>
          <p:cNvCxnSpPr>
            <a:cxnSpLocks/>
            <a:stCxn id="24" idx="2"/>
            <a:endCxn id="141" idx="0"/>
          </p:cNvCxnSpPr>
          <p:nvPr/>
        </p:nvCxnSpPr>
        <p:spPr>
          <a:xfrm rot="5400000">
            <a:off x="2522621" y="1569717"/>
            <a:ext cx="674200" cy="91837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5D2649A-F4F2-4058-ACBC-895242592842}"/>
              </a:ext>
            </a:extLst>
          </p:cNvPr>
          <p:cNvSpPr/>
          <p:nvPr/>
        </p:nvSpPr>
        <p:spPr>
          <a:xfrm>
            <a:off x="1974724" y="2615590"/>
            <a:ext cx="7922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Approve?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9EE493-BF9E-4EA5-B1D2-478D2FED4C52}"/>
              </a:ext>
            </a:extLst>
          </p:cNvPr>
          <p:cNvGrpSpPr/>
          <p:nvPr/>
        </p:nvGrpSpPr>
        <p:grpSpPr>
          <a:xfrm>
            <a:off x="788187" y="361872"/>
            <a:ext cx="1043876" cy="534535"/>
            <a:chOff x="2281281" y="3747049"/>
            <a:chExt cx="1099094" cy="39895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CF8080-D44C-4269-B21E-EA98AC19EBDC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BB7A6C-1088-4994-838A-1ADAD587A852}"/>
                </a:ext>
              </a:extLst>
            </p:cNvPr>
            <p:cNvSpPr/>
            <p:nvPr/>
          </p:nvSpPr>
          <p:spPr>
            <a:xfrm>
              <a:off x="2281281" y="3781289"/>
              <a:ext cx="1099094" cy="3445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On Boarding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</a:t>
              </a:r>
              <a:endPara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6B144-F3E4-4132-B0AB-DEB39F424BD1}"/>
              </a:ext>
            </a:extLst>
          </p:cNvPr>
          <p:cNvSpPr/>
          <p:nvPr/>
        </p:nvSpPr>
        <p:spPr>
          <a:xfrm rot="16200000">
            <a:off x="-379954" y="3868948"/>
            <a:ext cx="155523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MB-Member Bank </a:t>
            </a:r>
          </a:p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Approval 2 (TBRS)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D23AD3-7DCC-482B-8C3A-589CA165AB79}"/>
              </a:ext>
            </a:extLst>
          </p:cNvPr>
          <p:cNvSpPr/>
          <p:nvPr/>
        </p:nvSpPr>
        <p:spPr>
          <a:xfrm rot="16200000">
            <a:off x="-298318" y="5301111"/>
            <a:ext cx="1407862" cy="4282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MB-Member Bank </a:t>
            </a:r>
          </a:p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Approval 3 (RISK)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610BB7CF-3C61-46B5-91BE-76C525EB54C0}"/>
              </a:ext>
            </a:extLst>
          </p:cNvPr>
          <p:cNvCxnSpPr>
            <a:cxnSpLocks/>
            <a:stCxn id="24" idx="2"/>
            <a:endCxn id="164" idx="0"/>
          </p:cNvCxnSpPr>
          <p:nvPr/>
        </p:nvCxnSpPr>
        <p:spPr>
          <a:xfrm rot="16200000" flipH="1">
            <a:off x="2905782" y="2104925"/>
            <a:ext cx="2043478" cy="1217231"/>
          </a:xfrm>
          <a:prstGeom prst="bentConnector3">
            <a:avLst>
              <a:gd name="adj1" fmla="val 162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45444DC4-BDC9-4A25-A5EE-CC2B00505103}"/>
              </a:ext>
            </a:extLst>
          </p:cNvPr>
          <p:cNvSpPr/>
          <p:nvPr/>
        </p:nvSpPr>
        <p:spPr>
          <a:xfrm>
            <a:off x="1849707" y="2366002"/>
            <a:ext cx="1101656" cy="80631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D0AB44-5FF1-4765-8C37-A227A313713F}"/>
              </a:ext>
            </a:extLst>
          </p:cNvPr>
          <p:cNvSpPr/>
          <p:nvPr/>
        </p:nvSpPr>
        <p:spPr>
          <a:xfrm>
            <a:off x="2918411" y="3998239"/>
            <a:ext cx="7922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Approve?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Diamond 151">
            <a:extLst>
              <a:ext uri="{FF2B5EF4-FFF2-40B4-BE49-F238E27FC236}">
                <a16:creationId xmlns:a16="http://schemas.microsoft.com/office/drawing/2014/main" id="{F4C057E8-A111-42C7-B7D5-1FF7440DCFD7}"/>
              </a:ext>
            </a:extLst>
          </p:cNvPr>
          <p:cNvSpPr/>
          <p:nvPr/>
        </p:nvSpPr>
        <p:spPr>
          <a:xfrm>
            <a:off x="2763414" y="3733661"/>
            <a:ext cx="1101656" cy="80631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79A1F0F-3061-49E1-8DA1-5F1626DD4CBC}"/>
              </a:ext>
            </a:extLst>
          </p:cNvPr>
          <p:cNvCxnSpPr>
            <a:cxnSpLocks/>
            <a:stCxn id="24" idx="2"/>
            <a:endCxn id="152" idx="0"/>
          </p:cNvCxnSpPr>
          <p:nvPr/>
        </p:nvCxnSpPr>
        <p:spPr>
          <a:xfrm flipH="1">
            <a:off x="3314242" y="1691802"/>
            <a:ext cx="4664" cy="20418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37148E2-5B5D-447A-BB11-151DC7354BFD}"/>
              </a:ext>
            </a:extLst>
          </p:cNvPr>
          <p:cNvSpPr/>
          <p:nvPr/>
        </p:nvSpPr>
        <p:spPr>
          <a:xfrm>
            <a:off x="4164658" y="3984868"/>
            <a:ext cx="7922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Approve?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Diamond 163">
            <a:extLst>
              <a:ext uri="{FF2B5EF4-FFF2-40B4-BE49-F238E27FC236}">
                <a16:creationId xmlns:a16="http://schemas.microsoft.com/office/drawing/2014/main" id="{D9FD34FF-3878-430B-86DC-9CE6154E01B5}"/>
              </a:ext>
            </a:extLst>
          </p:cNvPr>
          <p:cNvSpPr/>
          <p:nvPr/>
        </p:nvSpPr>
        <p:spPr>
          <a:xfrm>
            <a:off x="3985309" y="3735280"/>
            <a:ext cx="1101656" cy="80631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6ED7677-F7AF-46C6-A63E-6071CD1B233A}"/>
              </a:ext>
            </a:extLst>
          </p:cNvPr>
          <p:cNvSpPr/>
          <p:nvPr/>
        </p:nvSpPr>
        <p:spPr>
          <a:xfrm>
            <a:off x="4958455" y="5320946"/>
            <a:ext cx="7922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Approve?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Diamond 173">
            <a:extLst>
              <a:ext uri="{FF2B5EF4-FFF2-40B4-BE49-F238E27FC236}">
                <a16:creationId xmlns:a16="http://schemas.microsoft.com/office/drawing/2014/main" id="{D4FB78A0-30A7-4F54-B5DC-9D64FAD893A4}"/>
              </a:ext>
            </a:extLst>
          </p:cNvPr>
          <p:cNvSpPr/>
          <p:nvPr/>
        </p:nvSpPr>
        <p:spPr>
          <a:xfrm>
            <a:off x="4806934" y="5056118"/>
            <a:ext cx="1101656" cy="80631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9DC11FD4-393A-477C-B192-4D5D477D0B40}"/>
              </a:ext>
            </a:extLst>
          </p:cNvPr>
          <p:cNvCxnSpPr>
            <a:cxnSpLocks/>
            <a:stCxn id="164" idx="3"/>
            <a:endCxn id="174" idx="0"/>
          </p:cNvCxnSpPr>
          <p:nvPr/>
        </p:nvCxnSpPr>
        <p:spPr>
          <a:xfrm>
            <a:off x="5086965" y="4138439"/>
            <a:ext cx="270797" cy="91767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Diamond 175">
            <a:extLst>
              <a:ext uri="{FF2B5EF4-FFF2-40B4-BE49-F238E27FC236}">
                <a16:creationId xmlns:a16="http://schemas.microsoft.com/office/drawing/2014/main" id="{4590C9BA-2106-4244-B337-804DC8CE6007}"/>
              </a:ext>
            </a:extLst>
          </p:cNvPr>
          <p:cNvSpPr/>
          <p:nvPr/>
        </p:nvSpPr>
        <p:spPr>
          <a:xfrm>
            <a:off x="1992574" y="5230564"/>
            <a:ext cx="803017" cy="46382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7EC5CD3-B631-484E-A875-45D12F69D265}"/>
              </a:ext>
            </a:extLst>
          </p:cNvPr>
          <p:cNvCxnSpPr>
            <a:cxnSpLocks/>
            <a:stCxn id="152" idx="2"/>
            <a:endCxn id="176" idx="3"/>
          </p:cNvCxnSpPr>
          <p:nvPr/>
        </p:nvCxnSpPr>
        <p:spPr>
          <a:xfrm rot="5400000">
            <a:off x="2593668" y="4741903"/>
            <a:ext cx="922498" cy="518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FD2F73-DE6A-413E-A3C1-E9B83EDF3632}"/>
              </a:ext>
            </a:extLst>
          </p:cNvPr>
          <p:cNvSpPr/>
          <p:nvPr/>
        </p:nvSpPr>
        <p:spPr>
          <a:xfrm>
            <a:off x="2018292" y="5353957"/>
            <a:ext cx="7489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cap="none" spc="0" dirty="0">
                <a:ln w="0"/>
                <a:latin typeface="Times New Roman" panose="02020603050405020304" pitchFamily="18" charset="0"/>
              </a:rPr>
              <a:t>Approved</a:t>
            </a:r>
            <a:endParaRPr lang="en-U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AE1F9A8-0870-4723-8114-D9511A9CAB66}"/>
              </a:ext>
            </a:extLst>
          </p:cNvPr>
          <p:cNvCxnSpPr>
            <a:cxnSpLocks/>
            <a:stCxn id="83" idx="3"/>
            <a:endCxn id="17" idx="1"/>
          </p:cNvCxnSpPr>
          <p:nvPr/>
        </p:nvCxnSpPr>
        <p:spPr>
          <a:xfrm flipV="1">
            <a:off x="1785770" y="625674"/>
            <a:ext cx="586946" cy="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0FF2282-0AA9-4928-8618-0C54A3472463}"/>
              </a:ext>
            </a:extLst>
          </p:cNvPr>
          <p:cNvSpPr/>
          <p:nvPr/>
        </p:nvSpPr>
        <p:spPr>
          <a:xfrm>
            <a:off x="3603058" y="1317386"/>
            <a:ext cx="1159292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cap="none" spc="0" dirty="0">
                <a:ln w="0"/>
                <a:latin typeface="Times New Roman" panose="02020603050405020304" pitchFamily="18" charset="0"/>
              </a:rPr>
              <a:t>Routing Approval</a:t>
            </a:r>
            <a:endParaRPr lang="en-U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34C00-14D9-BA0F-39DD-E1E063E0B2DA}"/>
              </a:ext>
            </a:extLst>
          </p:cNvPr>
          <p:cNvSpPr/>
          <p:nvPr/>
        </p:nvSpPr>
        <p:spPr>
          <a:xfrm>
            <a:off x="1905553" y="1966184"/>
            <a:ext cx="562975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RAC 1</a:t>
            </a:r>
            <a:endParaRPr lang="en-US" sz="320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D08051-09D7-DBB1-EE66-199E8159BA7B}"/>
              </a:ext>
            </a:extLst>
          </p:cNvPr>
          <p:cNvSpPr/>
          <p:nvPr/>
        </p:nvSpPr>
        <p:spPr>
          <a:xfrm>
            <a:off x="2777723" y="1800068"/>
            <a:ext cx="562975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RAC 2</a:t>
            </a:r>
            <a:endParaRPr lang="en-US" sz="320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FD9EB-0E12-9D72-9E6A-73BADAA299C8}"/>
              </a:ext>
            </a:extLst>
          </p:cNvPr>
          <p:cNvSpPr/>
          <p:nvPr/>
        </p:nvSpPr>
        <p:spPr>
          <a:xfrm>
            <a:off x="3973162" y="1786248"/>
            <a:ext cx="562975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RAC 3</a:t>
            </a:r>
            <a:endParaRPr lang="en-US" sz="320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C87BC6C-E003-3A0A-9C67-89833446E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47143"/>
              </p:ext>
            </p:extLst>
          </p:nvPr>
        </p:nvGraphicFramePr>
        <p:xfrm>
          <a:off x="6779035" y="49530"/>
          <a:ext cx="12129781" cy="980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06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  <a:gridCol w="4387355">
                  <a:extLst>
                    <a:ext uri="{9D8B030D-6E8A-4147-A177-3AD203B41FA5}">
                      <a16:colId xmlns:a16="http://schemas.microsoft.com/office/drawing/2014/main" val="2628027603"/>
                    </a:ext>
                  </a:extLst>
                </a:gridCol>
                <a:gridCol w="4548720">
                  <a:extLst>
                    <a:ext uri="{9D8B030D-6E8A-4147-A177-3AD203B41FA5}">
                      <a16:colId xmlns:a16="http://schemas.microsoft.com/office/drawing/2014/main" val="166172783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BMRI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Slide Onboarding Process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MIG: N &amp; Category: Non LHF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APPROVE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REJECT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Registration/MA-QAM/MP-DE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Analyst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MTI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4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RAC 2: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RAC 3: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Approval Bank (RISK)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TBRS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Risk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Pending 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58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(All Bank)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Send API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PIC dan proses 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Send API Tanda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Tangan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Digital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SIGN DOCUMENT -&gt; Signing Document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Close Approved 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(API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bisa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submit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MA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sudah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di Sign)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Signature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52277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05E6C73-0594-8586-D98D-106413DAD4F4}"/>
              </a:ext>
            </a:extLst>
          </p:cNvPr>
          <p:cNvSpPr/>
          <p:nvPr/>
        </p:nvSpPr>
        <p:spPr>
          <a:xfrm>
            <a:off x="7702953" y="-376615"/>
            <a:ext cx="115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56D98-8E00-30BB-9A74-69BD3187648C}"/>
              </a:ext>
            </a:extLst>
          </p:cNvPr>
          <p:cNvSpPr/>
          <p:nvPr/>
        </p:nvSpPr>
        <p:spPr>
          <a:xfrm>
            <a:off x="11517496" y="-376616"/>
            <a:ext cx="106792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6339B-21E6-55AD-279F-C8FB899EE8AF}"/>
              </a:ext>
            </a:extLst>
          </p:cNvPr>
          <p:cNvSpPr/>
          <p:nvPr/>
        </p:nvSpPr>
        <p:spPr>
          <a:xfrm>
            <a:off x="14837187" y="-376617"/>
            <a:ext cx="3447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MENU - MERCHANT REGISTRATIONS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A41C8-4F68-6C3B-DCCD-24A6CA5E44CA}"/>
              </a:ext>
            </a:extLst>
          </p:cNvPr>
          <p:cNvSpPr/>
          <p:nvPr/>
        </p:nvSpPr>
        <p:spPr>
          <a:xfrm rot="16200000">
            <a:off x="-252291" y="7025617"/>
            <a:ext cx="132440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MB-Admin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41B3BB-FBAC-56B5-93DB-D8DD7232400F}"/>
              </a:ext>
            </a:extLst>
          </p:cNvPr>
          <p:cNvSpPr/>
          <p:nvPr/>
        </p:nvSpPr>
        <p:spPr>
          <a:xfrm>
            <a:off x="4241867" y="539908"/>
            <a:ext cx="20955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*Wilayah/Area/Cabang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tergantung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kebijakan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Bank</a:t>
            </a:r>
            <a:endParaRPr lang="en-US" sz="36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546BECD-2C15-2068-FA9C-BC134E47D37A}"/>
              </a:ext>
            </a:extLst>
          </p:cNvPr>
          <p:cNvGrpSpPr/>
          <p:nvPr/>
        </p:nvGrpSpPr>
        <p:grpSpPr>
          <a:xfrm>
            <a:off x="1218511" y="6712882"/>
            <a:ext cx="2422449" cy="776536"/>
            <a:chOff x="1767279" y="499362"/>
            <a:chExt cx="1758463" cy="611079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6DA8B2C-1152-1F54-A2DB-569FD5C36785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A9CD359-2D25-EBF3-8A92-C4FD1DEAC947}"/>
                </a:ext>
              </a:extLst>
            </p:cNvPr>
            <p:cNvSpPr/>
            <p:nvPr/>
          </p:nvSpPr>
          <p:spPr>
            <a:xfrm>
              <a:off x="1767279" y="563656"/>
              <a:ext cx="1758463" cy="5086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Penentuan</a:t>
              </a:r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PIC Digital Sign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(Non LHF 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Sharing) &amp;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Submit MID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-TID (*BRI-BNI)</a:t>
              </a:r>
              <a:endParaRPr lang="en-US" sz="36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2624885-1E69-FCAD-C8E3-59B70710EE49}"/>
              </a:ext>
            </a:extLst>
          </p:cNvPr>
          <p:cNvCxnSpPr>
            <a:cxnSpLocks/>
            <a:stCxn id="176" idx="2"/>
            <a:endCxn id="272" idx="0"/>
          </p:cNvCxnSpPr>
          <p:nvPr/>
        </p:nvCxnSpPr>
        <p:spPr>
          <a:xfrm>
            <a:off x="2394083" y="5694390"/>
            <a:ext cx="9110" cy="101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6950A06-D8B0-84BB-BEB9-3521F0269B6E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3314232" y="931213"/>
            <a:ext cx="4674" cy="29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7476E6AC-75C6-D224-B3DD-1AA211335476}"/>
              </a:ext>
            </a:extLst>
          </p:cNvPr>
          <p:cNvCxnSpPr>
            <a:cxnSpLocks/>
            <a:stCxn id="141" idx="2"/>
            <a:endCxn id="176" idx="0"/>
          </p:cNvCxnSpPr>
          <p:nvPr/>
        </p:nvCxnSpPr>
        <p:spPr>
          <a:xfrm flipH="1">
            <a:off x="2394083" y="3172320"/>
            <a:ext cx="6452" cy="205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F0EEE96F-017E-EA61-F00F-F4B06B84D375}"/>
              </a:ext>
            </a:extLst>
          </p:cNvPr>
          <p:cNvCxnSpPr>
            <a:cxnSpLocks/>
            <a:stCxn id="174" idx="1"/>
            <a:endCxn id="176" idx="3"/>
          </p:cNvCxnSpPr>
          <p:nvPr/>
        </p:nvCxnSpPr>
        <p:spPr>
          <a:xfrm flipH="1">
            <a:off x="2795591" y="5459277"/>
            <a:ext cx="2011343" cy="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DAA64B7-842D-7178-F276-A11D00E40019}"/>
              </a:ext>
            </a:extLst>
          </p:cNvPr>
          <p:cNvSpPr/>
          <p:nvPr/>
        </p:nvSpPr>
        <p:spPr>
          <a:xfrm rot="16200000">
            <a:off x="-113436" y="8823065"/>
            <a:ext cx="104868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DigiSign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EE4BE9-1D8A-61EF-0BD9-8B96D5B4BCA9}"/>
              </a:ext>
            </a:extLst>
          </p:cNvPr>
          <p:cNvGrpSpPr/>
          <p:nvPr/>
        </p:nvGrpSpPr>
        <p:grpSpPr>
          <a:xfrm>
            <a:off x="1304069" y="8627520"/>
            <a:ext cx="2208993" cy="776536"/>
            <a:chOff x="1825486" y="499362"/>
            <a:chExt cx="1603513" cy="6110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044264-8D7F-DC8E-B99C-28CAD5E68B6C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E0B5EA-5541-7D06-8C61-DF272F29AF6B}"/>
                </a:ext>
              </a:extLst>
            </p:cNvPr>
            <p:cNvSpPr/>
            <p:nvPr/>
          </p:nvSpPr>
          <p:spPr>
            <a:xfrm>
              <a:off x="2038816" y="634432"/>
              <a:ext cx="1237165" cy="3632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Proses PIC Digital Sign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(Non LHF 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Sharing)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19CA12-A496-8259-75F4-C704C7FBDD2A}"/>
              </a:ext>
            </a:extLst>
          </p:cNvPr>
          <p:cNvCxnSpPr>
            <a:cxnSpLocks/>
            <a:stCxn id="272" idx="2"/>
            <a:endCxn id="40" idx="0"/>
          </p:cNvCxnSpPr>
          <p:nvPr/>
        </p:nvCxnSpPr>
        <p:spPr>
          <a:xfrm>
            <a:off x="2403193" y="7489418"/>
            <a:ext cx="5373" cy="113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1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27401"/>
              </p:ext>
            </p:extLst>
          </p:nvPr>
        </p:nvGraphicFramePr>
        <p:xfrm>
          <a:off x="163995" y="49530"/>
          <a:ext cx="6530009" cy="9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2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8884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8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67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2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3186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627D21-DAAD-41A7-8B4E-15AC4E402ED2}"/>
              </a:ext>
            </a:extLst>
          </p:cNvPr>
          <p:cNvSpPr/>
          <p:nvPr/>
        </p:nvSpPr>
        <p:spPr>
          <a:xfrm rot="16200000">
            <a:off x="-128058" y="558213"/>
            <a:ext cx="1075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Analyst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E1F8C8-67DA-4CAC-996F-8E86DB78B02F}"/>
              </a:ext>
            </a:extLst>
          </p:cNvPr>
          <p:cNvGrpSpPr/>
          <p:nvPr/>
        </p:nvGrpSpPr>
        <p:grpSpPr>
          <a:xfrm>
            <a:off x="2672517" y="273414"/>
            <a:ext cx="1907624" cy="611079"/>
            <a:chOff x="1825486" y="499362"/>
            <a:chExt cx="1624455" cy="611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49FA27-8D9E-4EB2-97A1-66E4EB77B40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32D117-A28C-45AF-AD60-32137F3DB4A6}"/>
                </a:ext>
              </a:extLst>
            </p:cNvPr>
            <p:cNvSpPr/>
            <p:nvPr/>
          </p:nvSpPr>
          <p:spPr>
            <a:xfrm>
              <a:off x="1864841" y="586891"/>
              <a:ext cx="158510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Merchant Analyst Bank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memberikan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rekomendasi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*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4" name="Diamond 23">
            <a:extLst>
              <a:ext uri="{FF2B5EF4-FFF2-40B4-BE49-F238E27FC236}">
                <a16:creationId xmlns:a16="http://schemas.microsoft.com/office/drawing/2014/main" id="{EBE6D4B1-4D89-4A82-A5F6-550B85C82C5B}"/>
              </a:ext>
            </a:extLst>
          </p:cNvPr>
          <p:cNvSpPr/>
          <p:nvPr/>
        </p:nvSpPr>
        <p:spPr>
          <a:xfrm>
            <a:off x="3366914" y="1051591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9EE493-BF9E-4EA5-B1D2-478D2FED4C52}"/>
              </a:ext>
            </a:extLst>
          </p:cNvPr>
          <p:cNvGrpSpPr/>
          <p:nvPr/>
        </p:nvGrpSpPr>
        <p:grpSpPr>
          <a:xfrm>
            <a:off x="818167" y="315152"/>
            <a:ext cx="1043876" cy="534535"/>
            <a:chOff x="2281281" y="3747049"/>
            <a:chExt cx="1099094" cy="39895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CF8080-D44C-4269-B21E-EA98AC19EBDC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BB7A6C-1088-4994-838A-1ADAD587A852}"/>
                </a:ext>
              </a:extLst>
            </p:cNvPr>
            <p:cNvSpPr/>
            <p:nvPr/>
          </p:nvSpPr>
          <p:spPr>
            <a:xfrm>
              <a:off x="2281281" y="3781289"/>
              <a:ext cx="1099094" cy="3445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On Boarding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</a:t>
              </a:r>
              <a:endPara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AE1F9A8-0870-4723-8114-D9511A9CAB66}"/>
              </a:ext>
            </a:extLst>
          </p:cNvPr>
          <p:cNvCxnSpPr>
            <a:cxnSpLocks/>
            <a:stCxn id="83" idx="3"/>
            <a:endCxn id="17" idx="1"/>
          </p:cNvCxnSpPr>
          <p:nvPr/>
        </p:nvCxnSpPr>
        <p:spPr>
          <a:xfrm flipV="1">
            <a:off x="1815750" y="578954"/>
            <a:ext cx="856767" cy="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0FF2282-0AA9-4928-8618-0C54A3472463}"/>
              </a:ext>
            </a:extLst>
          </p:cNvPr>
          <p:cNvSpPr/>
          <p:nvPr/>
        </p:nvSpPr>
        <p:spPr>
          <a:xfrm>
            <a:off x="3793925" y="1340085"/>
            <a:ext cx="177965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dirty="0">
                <a:ln w="0"/>
                <a:latin typeface="Times New Roman" panose="02020603050405020304" pitchFamily="18" charset="0"/>
              </a:rPr>
              <a:t>Hasil Scoring (Analyst Bank)</a:t>
            </a:r>
            <a:endParaRPr lang="en-US" sz="3200" cap="none" spc="0" dirty="0">
              <a:ln w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C87BC6C-E003-3A0A-9C67-89833446E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28683"/>
              </p:ext>
            </p:extLst>
          </p:nvPr>
        </p:nvGraphicFramePr>
        <p:xfrm>
          <a:off x="6779035" y="49530"/>
          <a:ext cx="12129781" cy="9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06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  <a:gridCol w="4387355">
                  <a:extLst>
                    <a:ext uri="{9D8B030D-6E8A-4147-A177-3AD203B41FA5}">
                      <a16:colId xmlns:a16="http://schemas.microsoft.com/office/drawing/2014/main" val="2628027603"/>
                    </a:ext>
                  </a:extLst>
                </a:gridCol>
                <a:gridCol w="4548720">
                  <a:extLst>
                    <a:ext uri="{9D8B030D-6E8A-4147-A177-3AD203B41FA5}">
                      <a16:colId xmlns:a16="http://schemas.microsoft.com/office/drawing/2014/main" val="166172783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(BMRI-BRI-BNI-RPF BMRI)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Existing (BTN –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app.btn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Slide Onboarding Process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MIG: N &amp; Category: Non LHF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APPROVE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REJECT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Registration/MA-QAM/MP-DE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Analyst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RO Head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4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RAC 2: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RAC 2: 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RAC 3: APPROVE -&gt; Approval Bank (RISK)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Dept. Head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Div. Head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Direktur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58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(All Bank)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Send API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PIC dan proses 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Send API Tanda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Tangan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Digital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Approval Member Bank (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Scoring)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ysClr val="windowText" lastClr="000000"/>
                          </a:solidFill>
                        </a:rPr>
                        <a:t>RETURN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Admin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(All Bank)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Send API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PIC dan proses 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Send API Tanda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Tangan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Digital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SIGN DOCUMENT -&gt; Signing Document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Close Approved 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(API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bisa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submit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MA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sudah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di Sign)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Signature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5189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05E6C73-0594-8586-D98D-106413DAD4F4}"/>
              </a:ext>
            </a:extLst>
          </p:cNvPr>
          <p:cNvSpPr/>
          <p:nvPr/>
        </p:nvSpPr>
        <p:spPr>
          <a:xfrm>
            <a:off x="7702953" y="-376615"/>
            <a:ext cx="115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56D98-8E00-30BB-9A74-69BD3187648C}"/>
              </a:ext>
            </a:extLst>
          </p:cNvPr>
          <p:cNvSpPr/>
          <p:nvPr/>
        </p:nvSpPr>
        <p:spPr>
          <a:xfrm>
            <a:off x="11517496" y="-376616"/>
            <a:ext cx="106792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6339B-21E6-55AD-279F-C8FB899EE8AF}"/>
              </a:ext>
            </a:extLst>
          </p:cNvPr>
          <p:cNvSpPr/>
          <p:nvPr/>
        </p:nvSpPr>
        <p:spPr>
          <a:xfrm>
            <a:off x="14837187" y="-376617"/>
            <a:ext cx="3447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MENU - MERCHANT REGISTRATIONS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A41C8-4F68-6C3B-DCCD-24A6CA5E44CA}"/>
              </a:ext>
            </a:extLst>
          </p:cNvPr>
          <p:cNvSpPr/>
          <p:nvPr/>
        </p:nvSpPr>
        <p:spPr>
          <a:xfrm rot="16200000">
            <a:off x="-130045" y="7820894"/>
            <a:ext cx="10246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MB-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 Bank</a:t>
            </a:r>
            <a:endParaRPr lang="en-US" sz="4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41B3BB-FBAC-56B5-93DB-D8DD7232400F}"/>
              </a:ext>
            </a:extLst>
          </p:cNvPr>
          <p:cNvSpPr/>
          <p:nvPr/>
        </p:nvSpPr>
        <p:spPr>
          <a:xfrm>
            <a:off x="3678118" y="892295"/>
            <a:ext cx="2095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*Scoring</a:t>
            </a:r>
            <a:endParaRPr lang="en-US" sz="36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546BECD-2C15-2068-FA9C-BC134E47D37A}"/>
              </a:ext>
            </a:extLst>
          </p:cNvPr>
          <p:cNvGrpSpPr/>
          <p:nvPr/>
        </p:nvGrpSpPr>
        <p:grpSpPr>
          <a:xfrm>
            <a:off x="1889991" y="7789059"/>
            <a:ext cx="1922933" cy="560917"/>
            <a:chOff x="1825486" y="499362"/>
            <a:chExt cx="1637493" cy="611079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6DA8B2C-1152-1F54-A2DB-569FD5C36785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A9CD359-2D25-EBF3-8A92-C4FD1DEAC947}"/>
                </a:ext>
              </a:extLst>
            </p:cNvPr>
            <p:cNvSpPr/>
            <p:nvPr/>
          </p:nvSpPr>
          <p:spPr>
            <a:xfrm>
              <a:off x="1850578" y="572100"/>
              <a:ext cx="1612401" cy="3632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Penentuan</a:t>
              </a:r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PIC Digital Sign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(Non LHF 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Sharing)</a:t>
              </a:r>
            </a:p>
          </p:txBody>
        </p: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2624885-1E69-FCAD-C8E3-59B70710EE49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3614033" y="884493"/>
            <a:ext cx="4673" cy="16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6950A06-D8B0-84BB-BEB9-3521F0269B6E}"/>
              </a:ext>
            </a:extLst>
          </p:cNvPr>
          <p:cNvCxnSpPr>
            <a:cxnSpLocks/>
            <a:stCxn id="272" idx="2"/>
            <a:endCxn id="244" idx="0"/>
          </p:cNvCxnSpPr>
          <p:nvPr/>
        </p:nvCxnSpPr>
        <p:spPr>
          <a:xfrm>
            <a:off x="2831506" y="8349976"/>
            <a:ext cx="4961" cy="5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47831-8E23-DCFC-B20C-B7A7DE6E554D}"/>
              </a:ext>
            </a:extLst>
          </p:cNvPr>
          <p:cNvSpPr/>
          <p:nvPr/>
        </p:nvSpPr>
        <p:spPr>
          <a:xfrm rot="16200000">
            <a:off x="-294620" y="2256228"/>
            <a:ext cx="136098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MB-Member Bank</a:t>
            </a:r>
          </a:p>
          <a:p>
            <a:pPr algn="ctr"/>
            <a:r>
              <a:rPr lang="en-US" sz="11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RCB Head (BTN)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48884A-CB24-5578-8AAF-3796C336AC78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5400000">
            <a:off x="2186460" y="689923"/>
            <a:ext cx="606753" cy="225774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145AD-8002-CBA7-1AC3-B30EE2EBB84F}"/>
              </a:ext>
            </a:extLst>
          </p:cNvPr>
          <p:cNvSpPr/>
          <p:nvPr/>
        </p:nvSpPr>
        <p:spPr>
          <a:xfrm rot="16200000">
            <a:off x="-342803" y="3766249"/>
            <a:ext cx="150629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MB-Member Bank</a:t>
            </a:r>
          </a:p>
          <a:p>
            <a:pPr algn="ctr"/>
            <a:r>
              <a:rPr lang="en-US" sz="105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DRM Business (BTN)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DA206E-A038-A936-7B3C-75FDA8BE5D5F}"/>
              </a:ext>
            </a:extLst>
          </p:cNvPr>
          <p:cNvSpPr/>
          <p:nvPr/>
        </p:nvSpPr>
        <p:spPr>
          <a:xfrm rot="16200000">
            <a:off x="-289083" y="5185982"/>
            <a:ext cx="138051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MB-Member Bank</a:t>
            </a:r>
          </a:p>
          <a:p>
            <a:pPr algn="ctr"/>
            <a:r>
              <a:rPr lang="en-US" sz="1100" b="1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Div</a:t>
            </a:r>
            <a:r>
              <a:rPr lang="en-US" sz="11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 Head (BTN)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5B1924-1072-07C7-5880-9488FB2A8B4D}"/>
              </a:ext>
            </a:extLst>
          </p:cNvPr>
          <p:cNvCxnSpPr>
            <a:cxnSpLocks/>
            <a:stCxn id="24" idx="2"/>
            <a:endCxn id="55" idx="0"/>
          </p:cNvCxnSpPr>
          <p:nvPr/>
        </p:nvCxnSpPr>
        <p:spPr>
          <a:xfrm rot="16200000" flipH="1">
            <a:off x="2610587" y="2523536"/>
            <a:ext cx="2031228" cy="1499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B76C6B-31E7-691F-662F-BAAE5A920CC5}"/>
              </a:ext>
            </a:extLst>
          </p:cNvPr>
          <p:cNvGrpSpPr/>
          <p:nvPr/>
        </p:nvGrpSpPr>
        <p:grpSpPr>
          <a:xfrm>
            <a:off x="810138" y="2122170"/>
            <a:ext cx="1101656" cy="806318"/>
            <a:chOff x="1916690" y="2394237"/>
            <a:chExt cx="1101656" cy="80631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A77E6-6EEE-2837-4E2B-83125CBB480B}"/>
                </a:ext>
              </a:extLst>
            </p:cNvPr>
            <p:cNvSpPr/>
            <p:nvPr/>
          </p:nvSpPr>
          <p:spPr>
            <a:xfrm>
              <a:off x="2054959" y="2643825"/>
              <a:ext cx="7922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Approve?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5CC428B4-2543-96B8-E5B0-5EAF1C1FC6A3}"/>
                </a:ext>
              </a:extLst>
            </p:cNvPr>
            <p:cNvSpPr/>
            <p:nvPr/>
          </p:nvSpPr>
          <p:spPr>
            <a:xfrm>
              <a:off x="1916690" y="2394237"/>
              <a:ext cx="1101656" cy="8063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FE5E92-8DCF-26BC-8DC2-07D746595D13}"/>
              </a:ext>
            </a:extLst>
          </p:cNvPr>
          <p:cNvGrpSpPr/>
          <p:nvPr/>
        </p:nvGrpSpPr>
        <p:grpSpPr>
          <a:xfrm>
            <a:off x="1676742" y="3531287"/>
            <a:ext cx="1101656" cy="806318"/>
            <a:chOff x="2763414" y="3925274"/>
            <a:chExt cx="1101656" cy="80631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CFFFE29-EDD9-1469-8CB0-4B26774C2675}"/>
                </a:ext>
              </a:extLst>
            </p:cNvPr>
            <p:cNvSpPr/>
            <p:nvPr/>
          </p:nvSpPr>
          <p:spPr>
            <a:xfrm>
              <a:off x="2928187" y="4174862"/>
              <a:ext cx="7922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Approve?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D3D9AF03-C2CD-505B-B761-2C3AD157C029}"/>
                </a:ext>
              </a:extLst>
            </p:cNvPr>
            <p:cNvSpPr/>
            <p:nvPr/>
          </p:nvSpPr>
          <p:spPr>
            <a:xfrm>
              <a:off x="2763414" y="3925274"/>
              <a:ext cx="1101656" cy="8063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87DF76-FAB0-F6D6-5B4B-926C1703C916}"/>
              </a:ext>
            </a:extLst>
          </p:cNvPr>
          <p:cNvGrpSpPr/>
          <p:nvPr/>
        </p:nvGrpSpPr>
        <p:grpSpPr>
          <a:xfrm>
            <a:off x="3082868" y="3546645"/>
            <a:ext cx="1101656" cy="806318"/>
            <a:chOff x="3985309" y="4998695"/>
            <a:chExt cx="1101656" cy="8063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6A3A9E8-C4C6-23AC-FE95-70D6FF229602}"/>
                </a:ext>
              </a:extLst>
            </p:cNvPr>
            <p:cNvSpPr/>
            <p:nvPr/>
          </p:nvSpPr>
          <p:spPr>
            <a:xfrm>
              <a:off x="4136830" y="5235031"/>
              <a:ext cx="7922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Approve?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197B59F0-1B3C-174E-7819-7925D96B5E83}"/>
                </a:ext>
              </a:extLst>
            </p:cNvPr>
            <p:cNvSpPr/>
            <p:nvPr/>
          </p:nvSpPr>
          <p:spPr>
            <a:xfrm>
              <a:off x="3985309" y="4998695"/>
              <a:ext cx="1101656" cy="8063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01DA979-5332-5CC3-12A5-0AAFCB81AF9F}"/>
              </a:ext>
            </a:extLst>
          </p:cNvPr>
          <p:cNvGrpSpPr/>
          <p:nvPr/>
        </p:nvGrpSpPr>
        <p:grpSpPr>
          <a:xfrm>
            <a:off x="3080795" y="4907741"/>
            <a:ext cx="1101656" cy="806318"/>
            <a:chOff x="4806934" y="6448194"/>
            <a:chExt cx="1101656" cy="80631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9191921-FF61-DE12-8314-91534A83414A}"/>
                </a:ext>
              </a:extLst>
            </p:cNvPr>
            <p:cNvSpPr/>
            <p:nvPr/>
          </p:nvSpPr>
          <p:spPr>
            <a:xfrm>
              <a:off x="4958455" y="6697782"/>
              <a:ext cx="7922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Approve?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143EA6E4-A0F7-E6B5-EF5A-7DF8F4E7889C}"/>
                </a:ext>
              </a:extLst>
            </p:cNvPr>
            <p:cNvSpPr/>
            <p:nvPr/>
          </p:nvSpPr>
          <p:spPr>
            <a:xfrm>
              <a:off x="4806934" y="6448194"/>
              <a:ext cx="1101656" cy="8063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851E93DF-42D7-E84B-DB14-0F2A4336C165}"/>
              </a:ext>
            </a:extLst>
          </p:cNvPr>
          <p:cNvSpPr/>
          <p:nvPr/>
        </p:nvSpPr>
        <p:spPr>
          <a:xfrm rot="16200000">
            <a:off x="-279674" y="6618916"/>
            <a:ext cx="1380512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MB-Member Bank</a:t>
            </a:r>
          </a:p>
          <a:p>
            <a:pPr algn="ctr"/>
            <a:r>
              <a:rPr lang="en-US" sz="1100" b="1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Direktur</a:t>
            </a:r>
            <a:r>
              <a:rPr lang="en-US" sz="11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 (BTN)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D7F2F1-0B86-5003-F670-EB93E3819805}"/>
              </a:ext>
            </a:extLst>
          </p:cNvPr>
          <p:cNvGrpSpPr/>
          <p:nvPr/>
        </p:nvGrpSpPr>
        <p:grpSpPr>
          <a:xfrm>
            <a:off x="4712979" y="3525834"/>
            <a:ext cx="1101656" cy="806318"/>
            <a:chOff x="3985309" y="4998695"/>
            <a:chExt cx="1101656" cy="80631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A1B9B41-E9A7-5ED1-F102-06565F87B077}"/>
                </a:ext>
              </a:extLst>
            </p:cNvPr>
            <p:cNvSpPr/>
            <p:nvPr/>
          </p:nvSpPr>
          <p:spPr>
            <a:xfrm>
              <a:off x="4136830" y="5235031"/>
              <a:ext cx="7922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Approve?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FEF09674-F326-E170-F387-5C7BC551BA7B}"/>
                </a:ext>
              </a:extLst>
            </p:cNvPr>
            <p:cNvSpPr/>
            <p:nvPr/>
          </p:nvSpPr>
          <p:spPr>
            <a:xfrm>
              <a:off x="3985309" y="4998695"/>
              <a:ext cx="1101656" cy="8063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1EF202-1416-BC69-F455-4F6C07366D64}"/>
              </a:ext>
            </a:extLst>
          </p:cNvPr>
          <p:cNvGrpSpPr/>
          <p:nvPr/>
        </p:nvGrpSpPr>
        <p:grpSpPr>
          <a:xfrm>
            <a:off x="4712969" y="4907741"/>
            <a:ext cx="1101656" cy="806318"/>
            <a:chOff x="4806934" y="6448194"/>
            <a:chExt cx="1101656" cy="80631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1F67F97-52B8-5A2B-3752-235C6C72F230}"/>
                </a:ext>
              </a:extLst>
            </p:cNvPr>
            <p:cNvSpPr/>
            <p:nvPr/>
          </p:nvSpPr>
          <p:spPr>
            <a:xfrm>
              <a:off x="4958455" y="6697782"/>
              <a:ext cx="7922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Approve?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4" name="Diamond 103">
              <a:extLst>
                <a:ext uri="{FF2B5EF4-FFF2-40B4-BE49-F238E27FC236}">
                  <a16:creationId xmlns:a16="http://schemas.microsoft.com/office/drawing/2014/main" id="{DB68B9B2-E9D0-3CDB-70DC-B2368C427D26}"/>
                </a:ext>
              </a:extLst>
            </p:cNvPr>
            <p:cNvSpPr/>
            <p:nvPr/>
          </p:nvSpPr>
          <p:spPr>
            <a:xfrm>
              <a:off x="4806934" y="6448194"/>
              <a:ext cx="1101656" cy="8063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DB1A4A-0EE9-9BB6-CBE3-8AB00A7BBB13}"/>
              </a:ext>
            </a:extLst>
          </p:cNvPr>
          <p:cNvGrpSpPr/>
          <p:nvPr/>
        </p:nvGrpSpPr>
        <p:grpSpPr>
          <a:xfrm>
            <a:off x="4711081" y="6289341"/>
            <a:ext cx="1101656" cy="806318"/>
            <a:chOff x="4806934" y="6448194"/>
            <a:chExt cx="1101656" cy="80631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A7D1B42-91DE-DCAD-CEF6-FA799FE9F5A0}"/>
                </a:ext>
              </a:extLst>
            </p:cNvPr>
            <p:cNvSpPr/>
            <p:nvPr/>
          </p:nvSpPr>
          <p:spPr>
            <a:xfrm>
              <a:off x="4958455" y="6697782"/>
              <a:ext cx="7922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Approve?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6" name="Diamond 115">
              <a:extLst>
                <a:ext uri="{FF2B5EF4-FFF2-40B4-BE49-F238E27FC236}">
                  <a16:creationId xmlns:a16="http://schemas.microsoft.com/office/drawing/2014/main" id="{168CDB92-6309-F890-C2D2-C7B8FB4A105E}"/>
                </a:ext>
              </a:extLst>
            </p:cNvPr>
            <p:cNvSpPr/>
            <p:nvPr/>
          </p:nvSpPr>
          <p:spPr>
            <a:xfrm>
              <a:off x="4806934" y="6448194"/>
              <a:ext cx="1101656" cy="8063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105C337-1EDF-9B9F-5BC5-C1540DC4E4FD}"/>
              </a:ext>
            </a:extLst>
          </p:cNvPr>
          <p:cNvCxnSpPr>
            <a:cxnSpLocks/>
            <a:stCxn id="24" idx="2"/>
            <a:endCxn id="92" idx="0"/>
          </p:cNvCxnSpPr>
          <p:nvPr/>
        </p:nvCxnSpPr>
        <p:spPr>
          <a:xfrm rot="16200000" flipH="1">
            <a:off x="3436048" y="1698074"/>
            <a:ext cx="2010417" cy="164510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106B407-90E1-AB1E-BCD0-036529D3D8D0}"/>
              </a:ext>
            </a:extLst>
          </p:cNvPr>
          <p:cNvCxnSpPr>
            <a:cxnSpLocks/>
            <a:stCxn id="24" idx="2"/>
            <a:endCxn id="44" idx="0"/>
          </p:cNvCxnSpPr>
          <p:nvPr/>
        </p:nvCxnSpPr>
        <p:spPr>
          <a:xfrm rot="5400000">
            <a:off x="1915203" y="1827784"/>
            <a:ext cx="2015870" cy="139113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55C7BA0-4666-E0B0-2BBD-D065EEB46851}"/>
              </a:ext>
            </a:extLst>
          </p:cNvPr>
          <p:cNvSpPr/>
          <p:nvPr/>
        </p:nvSpPr>
        <p:spPr>
          <a:xfrm>
            <a:off x="1186164" y="1541187"/>
            <a:ext cx="144755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cap="none" spc="0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Reguler</a:t>
            </a:r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 &amp; Bronze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Diamond 183">
            <a:extLst>
              <a:ext uri="{FF2B5EF4-FFF2-40B4-BE49-F238E27FC236}">
                <a16:creationId xmlns:a16="http://schemas.microsoft.com/office/drawing/2014/main" id="{A7BCBB42-0123-A329-3F8A-2976949383B9}"/>
              </a:ext>
            </a:extLst>
          </p:cNvPr>
          <p:cNvSpPr/>
          <p:nvPr/>
        </p:nvSpPr>
        <p:spPr>
          <a:xfrm>
            <a:off x="961733" y="6461151"/>
            <a:ext cx="803017" cy="46382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56BED12-40A5-5ACF-2A89-64616D010D6E}"/>
              </a:ext>
            </a:extLst>
          </p:cNvPr>
          <p:cNvSpPr/>
          <p:nvPr/>
        </p:nvSpPr>
        <p:spPr>
          <a:xfrm>
            <a:off x="1004019" y="6573242"/>
            <a:ext cx="7489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cap="none" spc="0" dirty="0">
                <a:ln w="0"/>
                <a:latin typeface="Times New Roman" panose="02020603050405020304" pitchFamily="18" charset="0"/>
              </a:rPr>
              <a:t>Approved</a:t>
            </a:r>
            <a:endParaRPr lang="en-U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48AACA5F-2BF5-F37F-6ACC-F143FE443E9B}"/>
              </a:ext>
            </a:extLst>
          </p:cNvPr>
          <p:cNvCxnSpPr>
            <a:cxnSpLocks/>
            <a:stCxn id="44" idx="2"/>
            <a:endCxn id="184" idx="3"/>
          </p:cNvCxnSpPr>
          <p:nvPr/>
        </p:nvCxnSpPr>
        <p:spPr>
          <a:xfrm rot="5400000">
            <a:off x="818431" y="5283924"/>
            <a:ext cx="2355459" cy="462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E2A0883-D494-490C-44CD-5FF882999C17}"/>
              </a:ext>
            </a:extLst>
          </p:cNvPr>
          <p:cNvCxnSpPr>
            <a:cxnSpLocks/>
            <a:stCxn id="33" idx="2"/>
            <a:endCxn id="184" idx="0"/>
          </p:cNvCxnSpPr>
          <p:nvPr/>
        </p:nvCxnSpPr>
        <p:spPr>
          <a:xfrm>
            <a:off x="1360966" y="2928488"/>
            <a:ext cx="2276" cy="353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6297D74-FA67-109E-CB5B-0F13FD04433C}"/>
              </a:ext>
            </a:extLst>
          </p:cNvPr>
          <p:cNvCxnSpPr>
            <a:cxnSpLocks/>
            <a:stCxn id="116" idx="1"/>
            <a:endCxn id="184" idx="3"/>
          </p:cNvCxnSpPr>
          <p:nvPr/>
        </p:nvCxnSpPr>
        <p:spPr>
          <a:xfrm flipH="1">
            <a:off x="1764750" y="6692500"/>
            <a:ext cx="2946331" cy="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A2C3867-2018-086B-21B9-C174556750EA}"/>
              </a:ext>
            </a:extLst>
          </p:cNvPr>
          <p:cNvCxnSpPr>
            <a:cxnSpLocks/>
            <a:stCxn id="104" idx="2"/>
            <a:endCxn id="116" idx="0"/>
          </p:cNvCxnSpPr>
          <p:nvPr/>
        </p:nvCxnSpPr>
        <p:spPr>
          <a:xfrm flipH="1">
            <a:off x="5261909" y="5714059"/>
            <a:ext cx="1888" cy="5752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00D62C9-EE40-33CF-E507-C7B4CC9E4942}"/>
              </a:ext>
            </a:extLst>
          </p:cNvPr>
          <p:cNvCxnSpPr>
            <a:cxnSpLocks/>
          </p:cNvCxnSpPr>
          <p:nvPr/>
        </p:nvCxnSpPr>
        <p:spPr>
          <a:xfrm flipH="1">
            <a:off x="5258704" y="4332152"/>
            <a:ext cx="10" cy="57558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0A064B5D-01A0-FF2F-1E59-86F0EC4B1FA2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 flipH="1">
            <a:off x="3631623" y="4352963"/>
            <a:ext cx="2073" cy="5547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475BF75A-94F9-336D-1356-E1AFA9AFB70B}"/>
              </a:ext>
            </a:extLst>
          </p:cNvPr>
          <p:cNvCxnSpPr>
            <a:cxnSpLocks/>
            <a:stCxn id="66" idx="2"/>
            <a:endCxn id="184" idx="3"/>
          </p:cNvCxnSpPr>
          <p:nvPr/>
        </p:nvCxnSpPr>
        <p:spPr>
          <a:xfrm rot="5400000">
            <a:off x="2208685" y="5270125"/>
            <a:ext cx="979005" cy="1866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6" name="Picture 235">
            <a:extLst>
              <a:ext uri="{FF2B5EF4-FFF2-40B4-BE49-F238E27FC236}">
                <a16:creationId xmlns:a16="http://schemas.microsoft.com/office/drawing/2014/main" id="{DD16B3AE-9846-3154-3DB3-4544C139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79" y="95460"/>
            <a:ext cx="1779654" cy="1056218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04AB5A5B-5C49-A5C6-C93F-25CE556A3D1F}"/>
              </a:ext>
            </a:extLst>
          </p:cNvPr>
          <p:cNvSpPr/>
          <p:nvPr/>
        </p:nvSpPr>
        <p:spPr>
          <a:xfrm>
            <a:off x="2183410" y="1985249"/>
            <a:ext cx="100045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Silver</a:t>
            </a:r>
            <a:endParaRPr lang="en-US" sz="400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7EA493D-F981-6450-2ED4-21D88E9A4C35}"/>
              </a:ext>
            </a:extLst>
          </p:cNvPr>
          <p:cNvSpPr/>
          <p:nvPr/>
        </p:nvSpPr>
        <p:spPr>
          <a:xfrm>
            <a:off x="3082104" y="2766075"/>
            <a:ext cx="67087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accent4"/>
                </a:solidFill>
                <a:latin typeface="Times New Roman" panose="02020603050405020304" pitchFamily="18" charset="0"/>
              </a:rPr>
              <a:t>Gold</a:t>
            </a:r>
            <a:endParaRPr lang="en-US" sz="4000" cap="none" spc="0" dirty="0">
              <a:ln w="0"/>
              <a:solidFill>
                <a:schemeClr val="accent4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E014665-00CB-99D4-6944-777CBA9C2D4D}"/>
              </a:ext>
            </a:extLst>
          </p:cNvPr>
          <p:cNvSpPr/>
          <p:nvPr/>
        </p:nvSpPr>
        <p:spPr>
          <a:xfrm>
            <a:off x="4022668" y="2275686"/>
            <a:ext cx="144755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Platinum</a:t>
            </a:r>
            <a:endParaRPr lang="en-US" sz="400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E1493D0-63C4-C221-C733-2FA85E856B93}"/>
              </a:ext>
            </a:extLst>
          </p:cNvPr>
          <p:cNvSpPr/>
          <p:nvPr/>
        </p:nvSpPr>
        <p:spPr>
          <a:xfrm rot="16200000">
            <a:off x="-157937" y="8967796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DigiSign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BE66AEE7-4FB8-0510-4B51-6A58765C2BE7}"/>
              </a:ext>
            </a:extLst>
          </p:cNvPr>
          <p:cNvGrpSpPr/>
          <p:nvPr/>
        </p:nvGrpSpPr>
        <p:grpSpPr>
          <a:xfrm>
            <a:off x="1894952" y="8868057"/>
            <a:ext cx="1883030" cy="560917"/>
            <a:chOff x="1825486" y="499362"/>
            <a:chExt cx="1603513" cy="61107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20456F2-58ED-AC0D-EC75-113D52A48A0B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28B3C45-8BB2-6074-37A1-66D2C68A0AC6}"/>
                </a:ext>
              </a:extLst>
            </p:cNvPr>
            <p:cNvSpPr/>
            <p:nvPr/>
          </p:nvSpPr>
          <p:spPr>
            <a:xfrm>
              <a:off x="1953639" y="572100"/>
              <a:ext cx="1406278" cy="5029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Proses PIC Digital Sign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(Non LHF 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Sharing)</a:t>
              </a:r>
            </a:p>
          </p:txBody>
        </p:sp>
      </p:grp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B5DC12A1-F246-917A-2E43-FDE078CF9F69}"/>
              </a:ext>
            </a:extLst>
          </p:cNvPr>
          <p:cNvCxnSpPr>
            <a:cxnSpLocks/>
            <a:stCxn id="184" idx="2"/>
            <a:endCxn id="272" idx="1"/>
          </p:cNvCxnSpPr>
          <p:nvPr/>
        </p:nvCxnSpPr>
        <p:spPr>
          <a:xfrm rot="16200000" flipH="1">
            <a:off x="1054346" y="7233872"/>
            <a:ext cx="1144541" cy="526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/>
        </p:nvGraphicFramePr>
        <p:xfrm>
          <a:off x="163995" y="49530"/>
          <a:ext cx="6530009" cy="83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2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8884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867922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5026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627D21-DAAD-41A7-8B4E-15AC4E402ED2}"/>
              </a:ext>
            </a:extLst>
          </p:cNvPr>
          <p:cNvSpPr/>
          <p:nvPr/>
        </p:nvSpPr>
        <p:spPr>
          <a:xfrm rot="16200000">
            <a:off x="-277939" y="684025"/>
            <a:ext cx="137569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MB-Analyst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E1F8C8-67DA-4CAC-996F-8E86DB78B02F}"/>
              </a:ext>
            </a:extLst>
          </p:cNvPr>
          <p:cNvGrpSpPr/>
          <p:nvPr/>
        </p:nvGrpSpPr>
        <p:grpSpPr>
          <a:xfrm>
            <a:off x="2372716" y="380094"/>
            <a:ext cx="1883031" cy="611079"/>
            <a:chOff x="1825486" y="499362"/>
            <a:chExt cx="1603513" cy="611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49FA27-8D9E-4EB2-97A1-66E4EB77B40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32D117-A28C-45AF-AD60-32137F3DB4A6}"/>
                </a:ext>
              </a:extLst>
            </p:cNvPr>
            <p:cNvSpPr/>
            <p:nvPr/>
          </p:nvSpPr>
          <p:spPr>
            <a:xfrm>
              <a:off x="1897602" y="586891"/>
              <a:ext cx="1519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Merchant Analyst Bank*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memberikan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rekomendasi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9EE493-BF9E-4EA5-B1D2-478D2FED4C52}"/>
              </a:ext>
            </a:extLst>
          </p:cNvPr>
          <p:cNvGrpSpPr/>
          <p:nvPr/>
        </p:nvGrpSpPr>
        <p:grpSpPr>
          <a:xfrm>
            <a:off x="818167" y="421832"/>
            <a:ext cx="1043876" cy="534535"/>
            <a:chOff x="2281281" y="3747049"/>
            <a:chExt cx="1099094" cy="39895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CF8080-D44C-4269-B21E-EA98AC19EBDC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BB7A6C-1088-4994-838A-1ADAD587A852}"/>
                </a:ext>
              </a:extLst>
            </p:cNvPr>
            <p:cNvSpPr/>
            <p:nvPr/>
          </p:nvSpPr>
          <p:spPr>
            <a:xfrm>
              <a:off x="2281281" y="3781289"/>
              <a:ext cx="1099094" cy="3445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On Boarding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</a:t>
              </a:r>
              <a:endPara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6B7BD4-8BD4-C154-5300-7C0849479D8F}"/>
              </a:ext>
            </a:extLst>
          </p:cNvPr>
          <p:cNvGrpSpPr/>
          <p:nvPr/>
        </p:nvGrpSpPr>
        <p:grpSpPr>
          <a:xfrm>
            <a:off x="2764107" y="2248698"/>
            <a:ext cx="1101656" cy="806318"/>
            <a:chOff x="2779347" y="4287234"/>
            <a:chExt cx="1101656" cy="80631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D2649A-F4F2-4058-ACBC-895242592842}"/>
                </a:ext>
              </a:extLst>
            </p:cNvPr>
            <p:cNvSpPr/>
            <p:nvPr/>
          </p:nvSpPr>
          <p:spPr>
            <a:xfrm>
              <a:off x="2904364" y="4536822"/>
              <a:ext cx="7922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Approve?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1" name="Diamond 140">
              <a:extLst>
                <a:ext uri="{FF2B5EF4-FFF2-40B4-BE49-F238E27FC236}">
                  <a16:creationId xmlns:a16="http://schemas.microsoft.com/office/drawing/2014/main" id="{45444DC4-BDC9-4A25-A5EE-CC2B00505103}"/>
                </a:ext>
              </a:extLst>
            </p:cNvPr>
            <p:cNvSpPr/>
            <p:nvPr/>
          </p:nvSpPr>
          <p:spPr>
            <a:xfrm>
              <a:off x="2779347" y="4287234"/>
              <a:ext cx="1101656" cy="8063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AE1F9A8-0870-4723-8114-D9511A9CAB66}"/>
              </a:ext>
            </a:extLst>
          </p:cNvPr>
          <p:cNvCxnSpPr>
            <a:cxnSpLocks/>
            <a:stCxn id="83" idx="3"/>
            <a:endCxn id="17" idx="1"/>
          </p:cNvCxnSpPr>
          <p:nvPr/>
        </p:nvCxnSpPr>
        <p:spPr>
          <a:xfrm flipV="1">
            <a:off x="1815750" y="685634"/>
            <a:ext cx="556966" cy="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C87BC6C-E003-3A0A-9C67-89833446E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07122"/>
              </p:ext>
            </p:extLst>
          </p:nvPr>
        </p:nvGraphicFramePr>
        <p:xfrm>
          <a:off x="6779035" y="49530"/>
          <a:ext cx="12129781" cy="83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06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  <a:gridCol w="4387355">
                  <a:extLst>
                    <a:ext uri="{9D8B030D-6E8A-4147-A177-3AD203B41FA5}">
                      <a16:colId xmlns:a16="http://schemas.microsoft.com/office/drawing/2014/main" val="2628027603"/>
                    </a:ext>
                  </a:extLst>
                </a:gridCol>
                <a:gridCol w="4548720">
                  <a:extLst>
                    <a:ext uri="{9D8B030D-6E8A-4147-A177-3AD203B41FA5}">
                      <a16:colId xmlns:a16="http://schemas.microsoft.com/office/drawing/2014/main" val="166172783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BRI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Slide Onboarding Process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MIG: N &amp; Category: Non LHF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APPROVE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REJECT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Registration/MA-QAM/MP-DE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Analyst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MTI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4243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(All Bank)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Send API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PIC dan proses 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Send API Tanda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Tangan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Digital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Pending 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ysClr val="windowText" lastClr="000000"/>
                          </a:solidFill>
                        </a:rPr>
                        <a:t>RETURN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Admin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4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(All Bank)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Send API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PIC dan proses 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Send API Tanda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Tangan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Digital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SIGN DOCUMENT -&gt; Signing Document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Close Approved 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(API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bisa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submit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MA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sudah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di Sign)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Signature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026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05E6C73-0594-8586-D98D-106413DAD4F4}"/>
              </a:ext>
            </a:extLst>
          </p:cNvPr>
          <p:cNvSpPr/>
          <p:nvPr/>
        </p:nvSpPr>
        <p:spPr>
          <a:xfrm>
            <a:off x="7702953" y="-376615"/>
            <a:ext cx="115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56D98-8E00-30BB-9A74-69BD3187648C}"/>
              </a:ext>
            </a:extLst>
          </p:cNvPr>
          <p:cNvSpPr/>
          <p:nvPr/>
        </p:nvSpPr>
        <p:spPr>
          <a:xfrm>
            <a:off x="11517496" y="-376616"/>
            <a:ext cx="106792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6339B-21E6-55AD-279F-C8FB899EE8AF}"/>
              </a:ext>
            </a:extLst>
          </p:cNvPr>
          <p:cNvSpPr/>
          <p:nvPr/>
        </p:nvSpPr>
        <p:spPr>
          <a:xfrm>
            <a:off x="14837187" y="-376617"/>
            <a:ext cx="3447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MENU - MERCHANT REGISTRATIONS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A41C8-4F68-6C3B-DCCD-24A6CA5E44CA}"/>
              </a:ext>
            </a:extLst>
          </p:cNvPr>
          <p:cNvSpPr/>
          <p:nvPr/>
        </p:nvSpPr>
        <p:spPr>
          <a:xfrm rot="16200000">
            <a:off x="-267530" y="4913536"/>
            <a:ext cx="132440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MB-Admin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41B3BB-FBAC-56B5-93DB-D8DD7232400F}"/>
              </a:ext>
            </a:extLst>
          </p:cNvPr>
          <p:cNvSpPr/>
          <p:nvPr/>
        </p:nvSpPr>
        <p:spPr>
          <a:xfrm>
            <a:off x="4302152" y="570433"/>
            <a:ext cx="20955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*Wilayah/Area/Cabang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tergantung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kebijakan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Bank</a:t>
            </a:r>
            <a:endParaRPr lang="en-US" sz="36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546BECD-2C15-2068-FA9C-BC134E47D37A}"/>
              </a:ext>
            </a:extLst>
          </p:cNvPr>
          <p:cNvGrpSpPr/>
          <p:nvPr/>
        </p:nvGrpSpPr>
        <p:grpSpPr>
          <a:xfrm>
            <a:off x="2378499" y="4557228"/>
            <a:ext cx="1923653" cy="817973"/>
            <a:chOff x="1825486" y="499362"/>
            <a:chExt cx="1638106" cy="64368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6DA8B2C-1152-1F54-A2DB-569FD5C36785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A9CD359-2D25-EBF3-8A92-C4FD1DEAC947}"/>
                </a:ext>
              </a:extLst>
            </p:cNvPr>
            <p:cNvSpPr/>
            <p:nvPr/>
          </p:nvSpPr>
          <p:spPr>
            <a:xfrm>
              <a:off x="1851191" y="634432"/>
              <a:ext cx="1612401" cy="5086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Penentuan</a:t>
              </a:r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PIC Digital Sign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(Non LHF 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Sharing) &amp;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Submit MID-TID</a:t>
              </a:r>
              <a:endParaRPr lang="en-US" sz="36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2624885-1E69-FCAD-C8E3-59B70710EE49}"/>
              </a:ext>
            </a:extLst>
          </p:cNvPr>
          <p:cNvCxnSpPr>
            <a:cxnSpLocks/>
            <a:stCxn id="141" idx="2"/>
            <a:endCxn id="272" idx="0"/>
          </p:cNvCxnSpPr>
          <p:nvPr/>
        </p:nvCxnSpPr>
        <p:spPr>
          <a:xfrm>
            <a:off x="3314935" y="3055016"/>
            <a:ext cx="5079" cy="150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6950A06-D8B0-84BB-BEB9-3521F0269B6E}"/>
              </a:ext>
            </a:extLst>
          </p:cNvPr>
          <p:cNvCxnSpPr>
            <a:cxnSpLocks/>
            <a:stCxn id="17" idx="2"/>
            <a:endCxn id="141" idx="0"/>
          </p:cNvCxnSpPr>
          <p:nvPr/>
        </p:nvCxnSpPr>
        <p:spPr>
          <a:xfrm>
            <a:off x="3314232" y="991173"/>
            <a:ext cx="703" cy="125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7476E6AC-75C6-D224-B3DD-1AA211335476}"/>
              </a:ext>
            </a:extLst>
          </p:cNvPr>
          <p:cNvCxnSpPr>
            <a:cxnSpLocks/>
            <a:stCxn id="273" idx="2"/>
            <a:endCxn id="28" idx="0"/>
          </p:cNvCxnSpPr>
          <p:nvPr/>
        </p:nvCxnSpPr>
        <p:spPr>
          <a:xfrm>
            <a:off x="3355419" y="5375201"/>
            <a:ext cx="2059" cy="153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55DD3-907B-6932-7034-CC1297D2F512}"/>
              </a:ext>
            </a:extLst>
          </p:cNvPr>
          <p:cNvSpPr/>
          <p:nvPr/>
        </p:nvSpPr>
        <p:spPr>
          <a:xfrm rot="16200000">
            <a:off x="-427743" y="2458243"/>
            <a:ext cx="16738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MB-Member Bank Approval  (BRI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17504-1678-B3DA-505D-38347B0A4E70}"/>
              </a:ext>
            </a:extLst>
          </p:cNvPr>
          <p:cNvSpPr/>
          <p:nvPr/>
        </p:nvSpPr>
        <p:spPr>
          <a:xfrm rot="16200000">
            <a:off x="-188566" y="7040661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DigiSign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EBD652-59ED-006E-D20A-8405A23B52BF}"/>
              </a:ext>
            </a:extLst>
          </p:cNvPr>
          <p:cNvGrpSpPr/>
          <p:nvPr/>
        </p:nvGrpSpPr>
        <p:grpSpPr>
          <a:xfrm>
            <a:off x="2415963" y="6908630"/>
            <a:ext cx="1883030" cy="560917"/>
            <a:chOff x="1825486" y="499362"/>
            <a:chExt cx="1603513" cy="61107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BBCC14-F76D-AB7E-9E80-ED053E863D7F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07A88B-2BAD-69BE-BA26-CC5D310EA97A}"/>
                </a:ext>
              </a:extLst>
            </p:cNvPr>
            <p:cNvSpPr/>
            <p:nvPr/>
          </p:nvSpPr>
          <p:spPr>
            <a:xfrm>
              <a:off x="1953639" y="572100"/>
              <a:ext cx="1406278" cy="5029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Proses PIC Digital Sign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(Non LHF 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Sharing)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07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/>
        </p:nvGraphicFramePr>
        <p:xfrm>
          <a:off x="163995" y="49530"/>
          <a:ext cx="6530009" cy="83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2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8884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867922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5026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627D21-DAAD-41A7-8B4E-15AC4E402ED2}"/>
              </a:ext>
            </a:extLst>
          </p:cNvPr>
          <p:cNvSpPr/>
          <p:nvPr/>
        </p:nvSpPr>
        <p:spPr>
          <a:xfrm rot="16200000">
            <a:off x="-277939" y="684025"/>
            <a:ext cx="137569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MB-Analyst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E1F8C8-67DA-4CAC-996F-8E86DB78B02F}"/>
              </a:ext>
            </a:extLst>
          </p:cNvPr>
          <p:cNvGrpSpPr/>
          <p:nvPr/>
        </p:nvGrpSpPr>
        <p:grpSpPr>
          <a:xfrm>
            <a:off x="2372716" y="380094"/>
            <a:ext cx="1883031" cy="611079"/>
            <a:chOff x="1825486" y="499362"/>
            <a:chExt cx="1603513" cy="611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49FA27-8D9E-4EB2-97A1-66E4EB77B40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32D117-A28C-45AF-AD60-32137F3DB4A6}"/>
                </a:ext>
              </a:extLst>
            </p:cNvPr>
            <p:cNvSpPr/>
            <p:nvPr/>
          </p:nvSpPr>
          <p:spPr>
            <a:xfrm>
              <a:off x="1897602" y="586891"/>
              <a:ext cx="1519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Merchant Analyst Bank*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memberikan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rekomendasi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9EE493-BF9E-4EA5-B1D2-478D2FED4C52}"/>
              </a:ext>
            </a:extLst>
          </p:cNvPr>
          <p:cNvGrpSpPr/>
          <p:nvPr/>
        </p:nvGrpSpPr>
        <p:grpSpPr>
          <a:xfrm>
            <a:off x="818167" y="421832"/>
            <a:ext cx="1043876" cy="534535"/>
            <a:chOff x="2281281" y="3747049"/>
            <a:chExt cx="1099094" cy="39895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CF8080-D44C-4269-B21E-EA98AC19EBDC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BB7A6C-1088-4994-838A-1ADAD587A852}"/>
                </a:ext>
              </a:extLst>
            </p:cNvPr>
            <p:cNvSpPr/>
            <p:nvPr/>
          </p:nvSpPr>
          <p:spPr>
            <a:xfrm>
              <a:off x="2281281" y="3781289"/>
              <a:ext cx="1099094" cy="3445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On Boarding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</a:t>
              </a:r>
              <a:endPara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6B7BD4-8BD4-C154-5300-7C0849479D8F}"/>
              </a:ext>
            </a:extLst>
          </p:cNvPr>
          <p:cNvGrpSpPr/>
          <p:nvPr/>
        </p:nvGrpSpPr>
        <p:grpSpPr>
          <a:xfrm>
            <a:off x="2764107" y="2248698"/>
            <a:ext cx="1101656" cy="806318"/>
            <a:chOff x="2779347" y="4287234"/>
            <a:chExt cx="1101656" cy="80631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D2649A-F4F2-4058-ACBC-895242592842}"/>
                </a:ext>
              </a:extLst>
            </p:cNvPr>
            <p:cNvSpPr/>
            <p:nvPr/>
          </p:nvSpPr>
          <p:spPr>
            <a:xfrm>
              <a:off x="2904364" y="4536822"/>
              <a:ext cx="79220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Approve?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1" name="Diamond 140">
              <a:extLst>
                <a:ext uri="{FF2B5EF4-FFF2-40B4-BE49-F238E27FC236}">
                  <a16:creationId xmlns:a16="http://schemas.microsoft.com/office/drawing/2014/main" id="{45444DC4-BDC9-4A25-A5EE-CC2B00505103}"/>
                </a:ext>
              </a:extLst>
            </p:cNvPr>
            <p:cNvSpPr/>
            <p:nvPr/>
          </p:nvSpPr>
          <p:spPr>
            <a:xfrm>
              <a:off x="2779347" y="4287234"/>
              <a:ext cx="1101656" cy="80631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AE1F9A8-0870-4723-8114-D9511A9CAB66}"/>
              </a:ext>
            </a:extLst>
          </p:cNvPr>
          <p:cNvCxnSpPr>
            <a:cxnSpLocks/>
            <a:stCxn id="83" idx="3"/>
            <a:endCxn id="17" idx="1"/>
          </p:cNvCxnSpPr>
          <p:nvPr/>
        </p:nvCxnSpPr>
        <p:spPr>
          <a:xfrm flipV="1">
            <a:off x="1815750" y="685634"/>
            <a:ext cx="556966" cy="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C87BC6C-E003-3A0A-9C67-89833446E49C}"/>
              </a:ext>
            </a:extLst>
          </p:cNvPr>
          <p:cNvGraphicFramePr>
            <a:graphicFrameLocks noGrp="1"/>
          </p:cNvGraphicFramePr>
          <p:nvPr/>
        </p:nvGraphicFramePr>
        <p:xfrm>
          <a:off x="6779035" y="49530"/>
          <a:ext cx="12129781" cy="83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06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  <a:gridCol w="4387355">
                  <a:extLst>
                    <a:ext uri="{9D8B030D-6E8A-4147-A177-3AD203B41FA5}">
                      <a16:colId xmlns:a16="http://schemas.microsoft.com/office/drawing/2014/main" val="2628027603"/>
                    </a:ext>
                  </a:extLst>
                </a:gridCol>
                <a:gridCol w="4548720">
                  <a:extLst>
                    <a:ext uri="{9D8B030D-6E8A-4147-A177-3AD203B41FA5}">
                      <a16:colId xmlns:a16="http://schemas.microsoft.com/office/drawing/2014/main" val="166172783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BRI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Slide Onboarding Process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MIG: N &amp; Category: Non LHF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APPROVE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REJECT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Registration/MA-QAM/MP-DE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Analyst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MTI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4243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(All Bank)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Send API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PIC dan proses 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Send API Tanda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Tangan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Digital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Pending 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ysClr val="windowText" lastClr="000000"/>
                          </a:solidFill>
                        </a:rPr>
                        <a:t>RETURN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Admin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4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(All Bank)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Send API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PIC dan proses 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Send API Tanda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Tangan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Digital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SIGN DOCUMENT -&gt; Signing Document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Close Approved 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(API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bisa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submit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MA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sudah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di Sign)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Signature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026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05E6C73-0594-8586-D98D-106413DAD4F4}"/>
              </a:ext>
            </a:extLst>
          </p:cNvPr>
          <p:cNvSpPr/>
          <p:nvPr/>
        </p:nvSpPr>
        <p:spPr>
          <a:xfrm>
            <a:off x="7702953" y="-376615"/>
            <a:ext cx="115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56D98-8E00-30BB-9A74-69BD3187648C}"/>
              </a:ext>
            </a:extLst>
          </p:cNvPr>
          <p:cNvSpPr/>
          <p:nvPr/>
        </p:nvSpPr>
        <p:spPr>
          <a:xfrm>
            <a:off x="11517496" y="-376616"/>
            <a:ext cx="106792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6339B-21E6-55AD-279F-C8FB899EE8AF}"/>
              </a:ext>
            </a:extLst>
          </p:cNvPr>
          <p:cNvSpPr/>
          <p:nvPr/>
        </p:nvSpPr>
        <p:spPr>
          <a:xfrm>
            <a:off x="14837187" y="-376617"/>
            <a:ext cx="3447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MENU - MERCHANT REGISTRATIONS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A41C8-4F68-6C3B-DCCD-24A6CA5E44CA}"/>
              </a:ext>
            </a:extLst>
          </p:cNvPr>
          <p:cNvSpPr/>
          <p:nvPr/>
        </p:nvSpPr>
        <p:spPr>
          <a:xfrm rot="16200000">
            <a:off x="-267530" y="4913536"/>
            <a:ext cx="132440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MB-Admin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41B3BB-FBAC-56B5-93DB-D8DD7232400F}"/>
              </a:ext>
            </a:extLst>
          </p:cNvPr>
          <p:cNvSpPr/>
          <p:nvPr/>
        </p:nvSpPr>
        <p:spPr>
          <a:xfrm>
            <a:off x="4302152" y="570433"/>
            <a:ext cx="20955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*Wilayah/Area/Cabang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tergantung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kebijakan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Bank</a:t>
            </a:r>
            <a:endParaRPr lang="en-US" sz="36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546BECD-2C15-2068-FA9C-BC134E47D37A}"/>
              </a:ext>
            </a:extLst>
          </p:cNvPr>
          <p:cNvGrpSpPr/>
          <p:nvPr/>
        </p:nvGrpSpPr>
        <p:grpSpPr>
          <a:xfrm>
            <a:off x="2378499" y="4557228"/>
            <a:ext cx="1923653" cy="817973"/>
            <a:chOff x="1825486" y="499362"/>
            <a:chExt cx="1638106" cy="64368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6DA8B2C-1152-1F54-A2DB-569FD5C36785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A9CD359-2D25-EBF3-8A92-C4FD1DEAC947}"/>
                </a:ext>
              </a:extLst>
            </p:cNvPr>
            <p:cNvSpPr/>
            <p:nvPr/>
          </p:nvSpPr>
          <p:spPr>
            <a:xfrm>
              <a:off x="1851191" y="634432"/>
              <a:ext cx="1612401" cy="5086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Penentuan</a:t>
              </a:r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PIC Digital Sign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(Non LHF 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Sharing) &amp;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Submit MID-TID</a:t>
              </a:r>
              <a:endParaRPr lang="en-US" sz="36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2624885-1E69-FCAD-C8E3-59B70710EE49}"/>
              </a:ext>
            </a:extLst>
          </p:cNvPr>
          <p:cNvCxnSpPr>
            <a:cxnSpLocks/>
            <a:stCxn id="141" idx="2"/>
            <a:endCxn id="272" idx="0"/>
          </p:cNvCxnSpPr>
          <p:nvPr/>
        </p:nvCxnSpPr>
        <p:spPr>
          <a:xfrm>
            <a:off x="3314935" y="3055016"/>
            <a:ext cx="5079" cy="150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6950A06-D8B0-84BB-BEB9-3521F0269B6E}"/>
              </a:ext>
            </a:extLst>
          </p:cNvPr>
          <p:cNvCxnSpPr>
            <a:cxnSpLocks/>
            <a:stCxn id="17" idx="2"/>
            <a:endCxn id="141" idx="0"/>
          </p:cNvCxnSpPr>
          <p:nvPr/>
        </p:nvCxnSpPr>
        <p:spPr>
          <a:xfrm>
            <a:off x="3314232" y="991173"/>
            <a:ext cx="703" cy="125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7476E6AC-75C6-D224-B3DD-1AA211335476}"/>
              </a:ext>
            </a:extLst>
          </p:cNvPr>
          <p:cNvCxnSpPr>
            <a:cxnSpLocks/>
            <a:stCxn id="273" idx="2"/>
            <a:endCxn id="28" idx="0"/>
          </p:cNvCxnSpPr>
          <p:nvPr/>
        </p:nvCxnSpPr>
        <p:spPr>
          <a:xfrm>
            <a:off x="3355419" y="5375201"/>
            <a:ext cx="2059" cy="153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55DD3-907B-6932-7034-CC1297D2F512}"/>
              </a:ext>
            </a:extLst>
          </p:cNvPr>
          <p:cNvSpPr/>
          <p:nvPr/>
        </p:nvSpPr>
        <p:spPr>
          <a:xfrm rot="16200000">
            <a:off x="-427743" y="2458243"/>
            <a:ext cx="16738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MB-Member Bank Approval  (BNI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17504-1678-B3DA-505D-38347B0A4E70}"/>
              </a:ext>
            </a:extLst>
          </p:cNvPr>
          <p:cNvSpPr/>
          <p:nvPr/>
        </p:nvSpPr>
        <p:spPr>
          <a:xfrm rot="16200000">
            <a:off x="-188566" y="7040661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DigiSign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EBD652-59ED-006E-D20A-8405A23B52BF}"/>
              </a:ext>
            </a:extLst>
          </p:cNvPr>
          <p:cNvGrpSpPr/>
          <p:nvPr/>
        </p:nvGrpSpPr>
        <p:grpSpPr>
          <a:xfrm>
            <a:off x="2415963" y="6908630"/>
            <a:ext cx="1883030" cy="560917"/>
            <a:chOff x="1825486" y="499362"/>
            <a:chExt cx="1603513" cy="61107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BBCC14-F76D-AB7E-9E80-ED053E863D7F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07A88B-2BAD-69BE-BA26-CC5D310EA97A}"/>
                </a:ext>
              </a:extLst>
            </p:cNvPr>
            <p:cNvSpPr/>
            <p:nvPr/>
          </p:nvSpPr>
          <p:spPr>
            <a:xfrm>
              <a:off x="1953639" y="572100"/>
              <a:ext cx="1406278" cy="5029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Proses PIC Digital Sign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(Non LHF 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Sharing)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32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8586"/>
              </p:ext>
            </p:extLst>
          </p:nvPr>
        </p:nvGraphicFramePr>
        <p:xfrm>
          <a:off x="242492" y="103658"/>
          <a:ext cx="6530009" cy="980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2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5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4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6997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6B98A44-3C3F-4D2B-8627-308C224C2DF1}"/>
              </a:ext>
            </a:extLst>
          </p:cNvPr>
          <p:cNvSpPr/>
          <p:nvPr/>
        </p:nvSpPr>
        <p:spPr>
          <a:xfrm rot="16200000">
            <a:off x="-131477" y="722822"/>
            <a:ext cx="123142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MB-Admin MA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A1801-899C-4604-9ECB-C2B956D4FF7A}"/>
              </a:ext>
            </a:extLst>
          </p:cNvPr>
          <p:cNvSpPr/>
          <p:nvPr/>
        </p:nvSpPr>
        <p:spPr>
          <a:xfrm rot="16200000">
            <a:off x="-68756" y="3659193"/>
            <a:ext cx="10262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YOE Syste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9C265-1AB8-4DFF-B48D-09C4F67C1AD4}"/>
              </a:ext>
            </a:extLst>
          </p:cNvPr>
          <p:cNvSpPr/>
          <p:nvPr/>
        </p:nvSpPr>
        <p:spPr>
          <a:xfrm rot="16200000">
            <a:off x="63332" y="5580987"/>
            <a:ext cx="76206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Verijelas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7FB48A5-9904-4773-A032-3A702FEDFD5E}"/>
              </a:ext>
            </a:extLst>
          </p:cNvPr>
          <p:cNvGrpSpPr/>
          <p:nvPr/>
        </p:nvGrpSpPr>
        <p:grpSpPr>
          <a:xfrm>
            <a:off x="939630" y="1984780"/>
            <a:ext cx="1691490" cy="611079"/>
            <a:chOff x="1781510" y="499362"/>
            <a:chExt cx="1691490" cy="61107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71288C3-5FEA-456C-971E-5664365F6D85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B3B9FB2-AFE2-46DA-86BE-9F85CD2A2A6F}"/>
                </a:ext>
              </a:extLst>
            </p:cNvPr>
            <p:cNvSpPr/>
            <p:nvPr/>
          </p:nvSpPr>
          <p:spPr>
            <a:xfrm>
              <a:off x="1781510" y="670051"/>
              <a:ext cx="169149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Approval Member Bank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82B20C7-43D3-43E8-8383-CF2C67F0F727}"/>
              </a:ext>
            </a:extLst>
          </p:cNvPr>
          <p:cNvCxnSpPr>
            <a:cxnSpLocks/>
            <a:stCxn id="71" idx="1"/>
            <a:endCxn id="120" idx="2"/>
          </p:cNvCxnSpPr>
          <p:nvPr/>
        </p:nvCxnSpPr>
        <p:spPr>
          <a:xfrm rot="10800000">
            <a:off x="3722217" y="4031846"/>
            <a:ext cx="892007" cy="146979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89BA0B0-016A-4801-9A34-AA1301EB6FDF}"/>
              </a:ext>
            </a:extLst>
          </p:cNvPr>
          <p:cNvGrpSpPr/>
          <p:nvPr/>
        </p:nvGrpSpPr>
        <p:grpSpPr>
          <a:xfrm>
            <a:off x="983619" y="538155"/>
            <a:ext cx="1603513" cy="646331"/>
            <a:chOff x="1825486" y="471271"/>
            <a:chExt cx="1603513" cy="64633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3344CCC-7049-4B17-BC6B-175BBA00CB8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2F913F-4557-447A-B83E-FB0F05016FDF}"/>
                </a:ext>
              </a:extLst>
            </p:cNvPr>
            <p:cNvSpPr/>
            <p:nvPr/>
          </p:nvSpPr>
          <p:spPr>
            <a:xfrm>
              <a:off x="2010754" y="471271"/>
              <a:ext cx="123303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Menentukan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PIC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Penandatangan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Dokumen</a:t>
              </a:r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 MA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34C0E25-F5AA-4981-974B-D72220816066}"/>
              </a:ext>
            </a:extLst>
          </p:cNvPr>
          <p:cNvGrpSpPr/>
          <p:nvPr/>
        </p:nvGrpSpPr>
        <p:grpSpPr>
          <a:xfrm>
            <a:off x="2920459" y="3420767"/>
            <a:ext cx="1603513" cy="611079"/>
            <a:chOff x="1825486" y="499362"/>
            <a:chExt cx="1603513" cy="61107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E1F1237-2B00-486F-B275-17B81B669939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C837F4A-AF35-4D48-BAAD-42AD9C89843B}"/>
                </a:ext>
              </a:extLst>
            </p:cNvPr>
            <p:cNvSpPr/>
            <p:nvPr/>
          </p:nvSpPr>
          <p:spPr>
            <a:xfrm>
              <a:off x="1892127" y="577287"/>
              <a:ext cx="147027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Notifikasi</a:t>
              </a:r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 by E-Mail</a:t>
              </a:r>
            </a:p>
            <a:p>
              <a:pPr algn="ctr"/>
              <a:r>
                <a:rPr lang="en-US" sz="1200" dirty="0">
                  <a:ln w="0"/>
                  <a:latin typeface="Times New Roman" panose="02020603050405020304" pitchFamily="18" charset="0"/>
                </a:rPr>
                <a:t>dan WA </a:t>
              </a:r>
              <a:r>
                <a:rPr lang="en-US" sz="1200" dirty="0" err="1">
                  <a:ln w="0"/>
                  <a:latin typeface="Times New Roman" panose="02020603050405020304" pitchFamily="18" charset="0"/>
                </a:rPr>
                <a:t>ke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 PIC</a:t>
              </a:r>
              <a:endParaRPr lang="en-US" sz="40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804F58E-24BC-46A7-B1C4-A5BC239FF8DF}"/>
              </a:ext>
            </a:extLst>
          </p:cNvPr>
          <p:cNvGrpSpPr/>
          <p:nvPr/>
        </p:nvGrpSpPr>
        <p:grpSpPr>
          <a:xfrm>
            <a:off x="4568571" y="3412979"/>
            <a:ext cx="1692643" cy="611079"/>
            <a:chOff x="1780955" y="499362"/>
            <a:chExt cx="1692643" cy="61107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7277546-FE45-42B1-B6CE-1EE1D64E411F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3BBFD53-289B-47A8-8C7F-BB5CCAD3EDCE}"/>
                </a:ext>
              </a:extLst>
            </p:cNvPr>
            <p:cNvSpPr/>
            <p:nvPr/>
          </p:nvSpPr>
          <p:spPr>
            <a:xfrm>
              <a:off x="1780955" y="577287"/>
              <a:ext cx="169264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Share Data PIC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Nama &amp; E-Mail via API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FEB2469-91B2-47B4-8ED5-9F59B9E9BABE}"/>
              </a:ext>
            </a:extLst>
          </p:cNvPr>
          <p:cNvSpPr txBox="1"/>
          <p:nvPr/>
        </p:nvSpPr>
        <p:spPr>
          <a:xfrm rot="16200000">
            <a:off x="-201691" y="9009119"/>
            <a:ext cx="1332099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Appl. Approval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5C89DE-44E6-45FB-A5B1-E15F4FA60DA7}"/>
              </a:ext>
            </a:extLst>
          </p:cNvPr>
          <p:cNvSpPr txBox="1"/>
          <p:nvPr/>
        </p:nvSpPr>
        <p:spPr>
          <a:xfrm rot="16200000">
            <a:off x="-300620" y="7472954"/>
            <a:ext cx="154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MB-PIC Sign</a:t>
            </a:r>
          </a:p>
          <a:p>
            <a:pPr algn="ctr"/>
            <a:r>
              <a:rPr lang="en-US" sz="12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&amp; Merchant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056205D-82E6-4620-9D3D-AB22A8F88570}"/>
              </a:ext>
            </a:extLst>
          </p:cNvPr>
          <p:cNvGrpSpPr/>
          <p:nvPr/>
        </p:nvGrpSpPr>
        <p:grpSpPr>
          <a:xfrm>
            <a:off x="977471" y="8667683"/>
            <a:ext cx="1603513" cy="830997"/>
            <a:chOff x="1825486" y="484523"/>
            <a:chExt cx="1603513" cy="83099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E1052BA-2C87-4187-A444-B31E54E54450}"/>
                </a:ext>
              </a:extLst>
            </p:cNvPr>
            <p:cNvSpPr/>
            <p:nvPr/>
          </p:nvSpPr>
          <p:spPr>
            <a:xfrm>
              <a:off x="1825486" y="499362"/>
              <a:ext cx="1603513" cy="816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55DE1EE-C650-49F2-A36E-44BD9AE91086}"/>
                </a:ext>
              </a:extLst>
            </p:cNvPr>
            <p:cNvSpPr/>
            <p:nvPr/>
          </p:nvSpPr>
          <p:spPr>
            <a:xfrm>
              <a:off x="1841636" y="484523"/>
              <a:ext cx="1571263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Monitoring Hasil Sign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Dokumen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MA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Tiap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Bank</a:t>
              </a: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&amp; Merchant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9C36F9-45F5-E6DC-2BEB-B996785DB4F9}"/>
              </a:ext>
            </a:extLst>
          </p:cNvPr>
          <p:cNvCxnSpPr>
            <a:cxnSpLocks/>
            <a:stCxn id="118" idx="2"/>
            <a:endCxn id="90" idx="0"/>
          </p:cNvCxnSpPr>
          <p:nvPr/>
        </p:nvCxnSpPr>
        <p:spPr>
          <a:xfrm flipH="1">
            <a:off x="1785363" y="1184486"/>
            <a:ext cx="39" cy="80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8C079A-88C8-7AE6-87DF-FD2CA706567C}"/>
              </a:ext>
            </a:extLst>
          </p:cNvPr>
          <p:cNvCxnSpPr>
            <a:cxnSpLocks/>
            <a:stCxn id="117" idx="3"/>
            <a:endCxn id="35" idx="1"/>
          </p:cNvCxnSpPr>
          <p:nvPr/>
        </p:nvCxnSpPr>
        <p:spPr>
          <a:xfrm>
            <a:off x="2587132" y="871786"/>
            <a:ext cx="2567795" cy="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63E5AB-29EA-E451-437A-36C4682B512D}"/>
              </a:ext>
            </a:extLst>
          </p:cNvPr>
          <p:cNvCxnSpPr>
            <a:cxnSpLocks/>
            <a:stCxn id="132" idx="2"/>
            <a:endCxn id="71" idx="0"/>
          </p:cNvCxnSpPr>
          <p:nvPr/>
        </p:nvCxnSpPr>
        <p:spPr>
          <a:xfrm>
            <a:off x="5414859" y="4024058"/>
            <a:ext cx="1121" cy="117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EB8D2A-80D7-D021-CE36-77EB56C0CE1A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1779228" y="7464021"/>
            <a:ext cx="910" cy="34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3DF8287A-460C-5E39-7AC8-609541F73C59}"/>
              </a:ext>
            </a:extLst>
          </p:cNvPr>
          <p:cNvSpPr/>
          <p:nvPr/>
        </p:nvSpPr>
        <p:spPr>
          <a:xfrm>
            <a:off x="5154927" y="644647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4E23BC-4577-EE81-FB9B-63C84F0E15EC}"/>
              </a:ext>
            </a:extLst>
          </p:cNvPr>
          <p:cNvSpPr/>
          <p:nvPr/>
        </p:nvSpPr>
        <p:spPr>
          <a:xfrm>
            <a:off x="4546072" y="393543"/>
            <a:ext cx="817853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cap="none" spc="0" dirty="0">
                <a:ln w="0"/>
                <a:latin typeface="Times New Roman" panose="02020603050405020304" pitchFamily="18" charset="0"/>
              </a:rPr>
              <a:t>PIC</a:t>
            </a:r>
          </a:p>
          <a:p>
            <a:r>
              <a:rPr lang="en-US" sz="1050" cap="none" spc="0" dirty="0">
                <a:ln w="0"/>
                <a:latin typeface="Times New Roman" panose="02020603050405020304" pitchFamily="18" charset="0"/>
              </a:rPr>
              <a:t>Registered?</a:t>
            </a:r>
            <a:endParaRPr lang="en-U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A5A42A-4429-0A7B-3143-514D9961EAE3}"/>
              </a:ext>
            </a:extLst>
          </p:cNvPr>
          <p:cNvSpPr/>
          <p:nvPr/>
        </p:nvSpPr>
        <p:spPr>
          <a:xfrm rot="16200000">
            <a:off x="-103490" y="2066389"/>
            <a:ext cx="1135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MB-Approval</a:t>
            </a:r>
          </a:p>
          <a:p>
            <a:pPr algn="ctr"/>
            <a:r>
              <a:rPr lang="en-US" sz="1200" b="1" dirty="0">
                <a:ln w="0"/>
                <a:latin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350A37-EB56-3752-6709-FCE44E90A141}"/>
              </a:ext>
            </a:extLst>
          </p:cNvPr>
          <p:cNvSpPr/>
          <p:nvPr/>
        </p:nvSpPr>
        <p:spPr>
          <a:xfrm>
            <a:off x="3611309" y="607404"/>
            <a:ext cx="572593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i="1" cap="none" spc="0" dirty="0">
                <a:ln w="0"/>
                <a:latin typeface="Times New Roman" panose="02020603050405020304" pitchFamily="18" charset="0"/>
              </a:rPr>
              <a:t>Submit</a:t>
            </a:r>
            <a:endParaRPr lang="en-US" sz="320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9C41B1-0183-F63C-A8B8-0E9D762F0DF4}"/>
              </a:ext>
            </a:extLst>
          </p:cNvPr>
          <p:cNvCxnSpPr>
            <a:cxnSpLocks/>
            <a:stCxn id="35" idx="2"/>
            <a:endCxn id="132" idx="0"/>
          </p:cNvCxnSpPr>
          <p:nvPr/>
        </p:nvCxnSpPr>
        <p:spPr>
          <a:xfrm>
            <a:off x="5406719" y="1108473"/>
            <a:ext cx="8140" cy="230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7511386-CA03-3C83-6CAE-1204033A788C}"/>
              </a:ext>
            </a:extLst>
          </p:cNvPr>
          <p:cNvSpPr/>
          <p:nvPr/>
        </p:nvSpPr>
        <p:spPr>
          <a:xfrm>
            <a:off x="1733520" y="1355175"/>
            <a:ext cx="572593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i="1" cap="none" spc="0" dirty="0">
                <a:ln w="0"/>
                <a:latin typeface="Times New Roman" panose="02020603050405020304" pitchFamily="18" charset="0"/>
              </a:rPr>
              <a:t>Submit</a:t>
            </a:r>
            <a:endParaRPr lang="en-US" sz="320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4A0686-BDB2-7BF9-D2C7-619BAC862296}"/>
              </a:ext>
            </a:extLst>
          </p:cNvPr>
          <p:cNvSpPr/>
          <p:nvPr/>
        </p:nvSpPr>
        <p:spPr>
          <a:xfrm>
            <a:off x="5387504" y="1251503"/>
            <a:ext cx="341760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i="1" cap="none" spc="0" dirty="0">
                <a:ln w="0"/>
                <a:latin typeface="Times New Roman" panose="02020603050405020304" pitchFamily="18" charset="0"/>
              </a:rPr>
              <a:t>No</a:t>
            </a:r>
            <a:endParaRPr lang="en-US" sz="320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098172-A464-2C92-47F4-FBCA5992F6EA}"/>
              </a:ext>
            </a:extLst>
          </p:cNvPr>
          <p:cNvGrpSpPr/>
          <p:nvPr/>
        </p:nvGrpSpPr>
        <p:grpSpPr>
          <a:xfrm>
            <a:off x="5959697" y="666044"/>
            <a:ext cx="700318" cy="411481"/>
            <a:chOff x="1825486" y="499362"/>
            <a:chExt cx="1603513" cy="61107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B7964BF-3C60-E3B7-74F4-844775AB62F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E9AB8E-1818-6960-79AC-7A2C5E28D2A8}"/>
                </a:ext>
              </a:extLst>
            </p:cNvPr>
            <p:cNvSpPr/>
            <p:nvPr/>
          </p:nvSpPr>
          <p:spPr>
            <a:xfrm>
              <a:off x="1825486" y="606547"/>
              <a:ext cx="1531092" cy="4113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Stop</a:t>
              </a:r>
              <a:endParaRPr lang="en-US" sz="40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35B6E9-0387-A282-A6C0-C6410A870791}"/>
              </a:ext>
            </a:extLst>
          </p:cNvPr>
          <p:cNvCxnSpPr>
            <a:cxnSpLocks/>
            <a:stCxn id="35" idx="3"/>
            <a:endCxn id="63" idx="1"/>
          </p:cNvCxnSpPr>
          <p:nvPr/>
        </p:nvCxnSpPr>
        <p:spPr>
          <a:xfrm>
            <a:off x="5658510" y="876560"/>
            <a:ext cx="301187" cy="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833F44C-6457-3CF9-5B86-DB9DF3D3C94C}"/>
              </a:ext>
            </a:extLst>
          </p:cNvPr>
          <p:cNvSpPr/>
          <p:nvPr/>
        </p:nvSpPr>
        <p:spPr>
          <a:xfrm>
            <a:off x="5585954" y="596248"/>
            <a:ext cx="37221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i="1" cap="none" spc="0" dirty="0">
                <a:ln w="0"/>
                <a:latin typeface="Times New Roman" panose="02020603050405020304" pitchFamily="18" charset="0"/>
              </a:rPr>
              <a:t>Yes</a:t>
            </a:r>
            <a:endParaRPr lang="en-US" sz="320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6D408E-D5FF-3DAE-6B2C-6E75130F04B4}"/>
              </a:ext>
            </a:extLst>
          </p:cNvPr>
          <p:cNvGrpSpPr/>
          <p:nvPr/>
        </p:nvGrpSpPr>
        <p:grpSpPr>
          <a:xfrm>
            <a:off x="4614223" y="5196100"/>
            <a:ext cx="1603513" cy="611079"/>
            <a:chOff x="1825486" y="499362"/>
            <a:chExt cx="1603513" cy="61107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F78813F-F7F8-5C0C-64F8-A3473F17064A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9DDF6D8-76AA-1686-83AE-24C42488E827}"/>
                </a:ext>
              </a:extLst>
            </p:cNvPr>
            <p:cNvSpPr/>
            <p:nvPr/>
          </p:nvSpPr>
          <p:spPr>
            <a:xfrm>
              <a:off x="1876913" y="577287"/>
              <a:ext cx="15007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Mengirimkan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E-Mail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Link </a:t>
              </a:r>
              <a:r>
                <a:rPr lang="en-US" sz="12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Registrasi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3FDA4A-88AA-0D83-8453-67CD10CF0F10}"/>
              </a:ext>
            </a:extLst>
          </p:cNvPr>
          <p:cNvGrpSpPr/>
          <p:nvPr/>
        </p:nvGrpSpPr>
        <p:grpSpPr>
          <a:xfrm>
            <a:off x="977471" y="6852942"/>
            <a:ext cx="1603513" cy="611079"/>
            <a:chOff x="1825486" y="499362"/>
            <a:chExt cx="1603513" cy="6110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EC49DF-55DD-D53C-DA32-BA7414BE229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EACFE-8008-8A10-1D4C-312213024E67}"/>
                </a:ext>
              </a:extLst>
            </p:cNvPr>
            <p:cNvSpPr/>
            <p:nvPr/>
          </p:nvSpPr>
          <p:spPr>
            <a:xfrm>
              <a:off x="1968264" y="670051"/>
              <a:ext cx="131799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Pick Up Digi Sign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CA776-C98F-7B7A-35F6-6E4FC8534FCA}"/>
              </a:ext>
            </a:extLst>
          </p:cNvPr>
          <p:cNvCxnSpPr>
            <a:cxnSpLocks/>
            <a:stCxn id="90" idx="2"/>
            <a:endCxn id="3" idx="0"/>
          </p:cNvCxnSpPr>
          <p:nvPr/>
        </p:nvCxnSpPr>
        <p:spPr>
          <a:xfrm flipH="1">
            <a:off x="1779228" y="2595859"/>
            <a:ext cx="6135" cy="42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1D6C8F-2350-4442-329B-B5B2DEFEA084}"/>
              </a:ext>
            </a:extLst>
          </p:cNvPr>
          <p:cNvGrpSpPr/>
          <p:nvPr/>
        </p:nvGrpSpPr>
        <p:grpSpPr>
          <a:xfrm>
            <a:off x="978381" y="7806914"/>
            <a:ext cx="1603513" cy="611079"/>
            <a:chOff x="1825486" y="499362"/>
            <a:chExt cx="1603513" cy="6110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1920D9-84E0-350D-A3DA-E7E5A782559B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1BE71E-78D8-496F-BD68-821684E428C9}"/>
                </a:ext>
              </a:extLst>
            </p:cNvPr>
            <p:cNvSpPr/>
            <p:nvPr/>
          </p:nvSpPr>
          <p:spPr>
            <a:xfrm>
              <a:off x="2017959" y="670051"/>
              <a:ext cx="121860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Proses Digi Sign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A4997-366F-9938-8C54-BA80E3136F44}"/>
              </a:ext>
            </a:extLst>
          </p:cNvPr>
          <p:cNvSpPr/>
          <p:nvPr/>
        </p:nvSpPr>
        <p:spPr>
          <a:xfrm>
            <a:off x="1783375" y="7526744"/>
            <a:ext cx="1010213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i="1" cap="none" spc="0" dirty="0">
                <a:ln w="0"/>
                <a:latin typeface="Times New Roman" panose="02020603050405020304" pitchFamily="18" charset="0"/>
              </a:rPr>
              <a:t>Sign Document</a:t>
            </a:r>
            <a:endParaRPr lang="en-US" sz="320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0D99A4-6077-1668-2B3B-F4CAFD072365}"/>
              </a:ext>
            </a:extLst>
          </p:cNvPr>
          <p:cNvGrpSpPr/>
          <p:nvPr/>
        </p:nvGrpSpPr>
        <p:grpSpPr>
          <a:xfrm>
            <a:off x="2722005" y="5693812"/>
            <a:ext cx="1603513" cy="611079"/>
            <a:chOff x="1825486" y="499362"/>
            <a:chExt cx="1603513" cy="6110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63EB67-3E6E-69A5-D972-CAC958C41750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7B2159-7FC1-0FC8-E219-FCE61D664FEA}"/>
                </a:ext>
              </a:extLst>
            </p:cNvPr>
            <p:cNvSpPr/>
            <p:nvPr/>
          </p:nvSpPr>
          <p:spPr>
            <a:xfrm>
              <a:off x="1876913" y="577287"/>
              <a:ext cx="15007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Mengirimkan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E-Mail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Link </a:t>
              </a:r>
              <a:r>
                <a:rPr lang="en-US" sz="12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Registrasi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1F362FE-3864-0B56-553A-113E281C954D}"/>
              </a:ext>
            </a:extLst>
          </p:cNvPr>
          <p:cNvCxnSpPr>
            <a:cxnSpLocks/>
            <a:stCxn id="26" idx="1"/>
            <a:endCxn id="121" idx="1"/>
          </p:cNvCxnSpPr>
          <p:nvPr/>
        </p:nvCxnSpPr>
        <p:spPr>
          <a:xfrm rot="10800000" flipH="1">
            <a:off x="2722004" y="3729526"/>
            <a:ext cx="265095" cy="2269827"/>
          </a:xfrm>
          <a:prstGeom prst="bentConnector3">
            <a:avLst>
              <a:gd name="adj1" fmla="val -862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955C4B-A053-D860-8000-3E358FA3ED75}"/>
              </a:ext>
            </a:extLst>
          </p:cNvPr>
          <p:cNvCxnSpPr>
            <a:cxnSpLocks/>
            <a:stCxn id="22" idx="3"/>
            <a:endCxn id="26" idx="2"/>
          </p:cNvCxnSpPr>
          <p:nvPr/>
        </p:nvCxnSpPr>
        <p:spPr>
          <a:xfrm flipV="1">
            <a:off x="2793588" y="6304891"/>
            <a:ext cx="730174" cy="1348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B089497-5A59-C781-2B9D-317569ABD0E2}"/>
              </a:ext>
            </a:extLst>
          </p:cNvPr>
          <p:cNvCxnSpPr>
            <a:cxnSpLocks/>
            <a:stCxn id="20" idx="3"/>
            <a:endCxn id="147" idx="3"/>
          </p:cNvCxnSpPr>
          <p:nvPr/>
        </p:nvCxnSpPr>
        <p:spPr>
          <a:xfrm flipH="1">
            <a:off x="2564884" y="8112454"/>
            <a:ext cx="17010" cy="970728"/>
          </a:xfrm>
          <a:prstGeom prst="bentConnector3">
            <a:avLst>
              <a:gd name="adj1" fmla="val -13439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7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3606"/>
              </p:ext>
            </p:extLst>
          </p:nvPr>
        </p:nvGraphicFramePr>
        <p:xfrm>
          <a:off x="163995" y="49530"/>
          <a:ext cx="6530009" cy="747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2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27194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8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627D21-DAAD-41A7-8B4E-15AC4E402ED2}"/>
              </a:ext>
            </a:extLst>
          </p:cNvPr>
          <p:cNvSpPr/>
          <p:nvPr/>
        </p:nvSpPr>
        <p:spPr>
          <a:xfrm rot="16200000">
            <a:off x="-277939" y="1141225"/>
            <a:ext cx="137569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MB-Analyst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79D3F-255E-4DD7-BD2E-DA04E88C8F03}"/>
              </a:ext>
            </a:extLst>
          </p:cNvPr>
          <p:cNvSpPr/>
          <p:nvPr/>
        </p:nvSpPr>
        <p:spPr>
          <a:xfrm rot="16200000">
            <a:off x="-388054" y="3615330"/>
            <a:ext cx="155523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MA-Member Bank </a:t>
            </a:r>
          </a:p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Approval 1 (MTI-MA)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E1F8C8-67DA-4CAC-996F-8E86DB78B02F}"/>
              </a:ext>
            </a:extLst>
          </p:cNvPr>
          <p:cNvGrpSpPr/>
          <p:nvPr/>
        </p:nvGrpSpPr>
        <p:grpSpPr>
          <a:xfrm>
            <a:off x="2372716" y="486774"/>
            <a:ext cx="1883031" cy="611079"/>
            <a:chOff x="1825486" y="499362"/>
            <a:chExt cx="1603513" cy="611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49FA27-8D9E-4EB2-97A1-66E4EB77B40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32D117-A28C-45AF-AD60-32137F3DB4A6}"/>
                </a:ext>
              </a:extLst>
            </p:cNvPr>
            <p:cNvSpPr/>
            <p:nvPr/>
          </p:nvSpPr>
          <p:spPr>
            <a:xfrm>
              <a:off x="1897602" y="586891"/>
              <a:ext cx="1519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Merchant Analyst Bank*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memberikan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rekomendasi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4" name="Diamond 23">
            <a:extLst>
              <a:ext uri="{FF2B5EF4-FFF2-40B4-BE49-F238E27FC236}">
                <a16:creationId xmlns:a16="http://schemas.microsoft.com/office/drawing/2014/main" id="{EBE6D4B1-4D89-4A82-A5F6-550B85C82C5B}"/>
              </a:ext>
            </a:extLst>
          </p:cNvPr>
          <p:cNvSpPr/>
          <p:nvPr/>
        </p:nvSpPr>
        <p:spPr>
          <a:xfrm>
            <a:off x="3067114" y="1492298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363FC9-F3B3-45AD-B04A-ACE2F0F42714}"/>
              </a:ext>
            </a:extLst>
          </p:cNvPr>
          <p:cNvCxnSpPr>
            <a:cxnSpLocks/>
            <a:stCxn id="24" idx="2"/>
            <a:endCxn id="141" idx="0"/>
          </p:cNvCxnSpPr>
          <p:nvPr/>
        </p:nvCxnSpPr>
        <p:spPr>
          <a:xfrm rot="5400000">
            <a:off x="2072176" y="2351466"/>
            <a:ext cx="1642073" cy="85138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5D2649A-F4F2-4058-ACBC-895242592842}"/>
              </a:ext>
            </a:extLst>
          </p:cNvPr>
          <p:cNvSpPr/>
          <p:nvPr/>
        </p:nvSpPr>
        <p:spPr>
          <a:xfrm>
            <a:off x="2087333" y="3860145"/>
            <a:ext cx="7922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Approve?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9EE493-BF9E-4EA5-B1D2-478D2FED4C52}"/>
              </a:ext>
            </a:extLst>
          </p:cNvPr>
          <p:cNvGrpSpPr/>
          <p:nvPr/>
        </p:nvGrpSpPr>
        <p:grpSpPr>
          <a:xfrm>
            <a:off x="818167" y="528512"/>
            <a:ext cx="1043876" cy="534535"/>
            <a:chOff x="2281281" y="3747049"/>
            <a:chExt cx="1099094" cy="39895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CF8080-D44C-4269-B21E-EA98AC19EBDC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BB7A6C-1088-4994-838A-1ADAD587A852}"/>
                </a:ext>
              </a:extLst>
            </p:cNvPr>
            <p:cNvSpPr/>
            <p:nvPr/>
          </p:nvSpPr>
          <p:spPr>
            <a:xfrm>
              <a:off x="2281281" y="3781289"/>
              <a:ext cx="1099094" cy="3445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On Boarding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</a:t>
              </a:r>
              <a:endPara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6B144-F3E4-4132-B0AB-DEB39F424BD1}"/>
              </a:ext>
            </a:extLst>
          </p:cNvPr>
          <p:cNvSpPr/>
          <p:nvPr/>
        </p:nvSpPr>
        <p:spPr>
          <a:xfrm rot="16200000">
            <a:off x="-382514" y="5995297"/>
            <a:ext cx="155523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MB-Member Bank </a:t>
            </a:r>
          </a:p>
          <a:p>
            <a:pPr algn="ctr"/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Approval 2 (TBRS)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0E21D91-C9AB-4577-9743-ADA3F008EBCD}"/>
              </a:ext>
            </a:extLst>
          </p:cNvPr>
          <p:cNvGrpSpPr/>
          <p:nvPr/>
        </p:nvGrpSpPr>
        <p:grpSpPr>
          <a:xfrm>
            <a:off x="975552" y="3798537"/>
            <a:ext cx="684000" cy="398951"/>
            <a:chOff x="2330020" y="3747049"/>
            <a:chExt cx="1001614" cy="398951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404FD7F-5490-4994-95DB-430334389C74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E69DD08-1CCC-4098-9FA4-1AFF1385540A}"/>
                </a:ext>
              </a:extLst>
            </p:cNvPr>
            <p:cNvSpPr/>
            <p:nvPr/>
          </p:nvSpPr>
          <p:spPr>
            <a:xfrm>
              <a:off x="2528500" y="3808657"/>
              <a:ext cx="60465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Return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405B92E-CABB-41AA-8790-2AA53531CCA7}"/>
              </a:ext>
            </a:extLst>
          </p:cNvPr>
          <p:cNvCxnSpPr>
            <a:cxnSpLocks/>
            <a:stCxn id="141" idx="1"/>
            <a:endCxn id="125" idx="3"/>
          </p:cNvCxnSpPr>
          <p:nvPr/>
        </p:nvCxnSpPr>
        <p:spPr>
          <a:xfrm flipH="1" flipV="1">
            <a:off x="1659552" y="3998013"/>
            <a:ext cx="257138" cy="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4CE8A83-A662-4027-B7A1-D7C664B3171A}"/>
              </a:ext>
            </a:extLst>
          </p:cNvPr>
          <p:cNvCxnSpPr>
            <a:cxnSpLocks/>
            <a:stCxn id="141" idx="2"/>
            <a:endCxn id="138" idx="3"/>
          </p:cNvCxnSpPr>
          <p:nvPr/>
        </p:nvCxnSpPr>
        <p:spPr>
          <a:xfrm rot="5400000">
            <a:off x="1972941" y="4094392"/>
            <a:ext cx="184455" cy="804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49D12CD-5EA0-43FE-B590-07B6EBB13FF3}"/>
              </a:ext>
            </a:extLst>
          </p:cNvPr>
          <p:cNvGrpSpPr/>
          <p:nvPr/>
        </p:nvGrpSpPr>
        <p:grpSpPr>
          <a:xfrm>
            <a:off x="978818" y="4389494"/>
            <a:ext cx="684000" cy="398951"/>
            <a:chOff x="2330020" y="3747049"/>
            <a:chExt cx="1001614" cy="398951"/>
          </a:xfrm>
          <a:solidFill>
            <a:srgbClr val="FF0000"/>
          </a:solidFill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ABA4B3AE-2FC8-424B-B0BC-14C7F4D5E634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9BBD773-0F19-4141-A4EA-5A43044C65AF}"/>
                </a:ext>
              </a:extLst>
            </p:cNvPr>
            <p:cNvSpPr/>
            <p:nvPr/>
          </p:nvSpPr>
          <p:spPr>
            <a:xfrm>
              <a:off x="2405722" y="3808657"/>
              <a:ext cx="850212" cy="276999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Reject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1" name="Diamond 140">
            <a:extLst>
              <a:ext uri="{FF2B5EF4-FFF2-40B4-BE49-F238E27FC236}">
                <a16:creationId xmlns:a16="http://schemas.microsoft.com/office/drawing/2014/main" id="{45444DC4-BDC9-4A25-A5EE-CC2B00505103}"/>
              </a:ext>
            </a:extLst>
          </p:cNvPr>
          <p:cNvSpPr/>
          <p:nvPr/>
        </p:nvSpPr>
        <p:spPr>
          <a:xfrm>
            <a:off x="1916690" y="3598197"/>
            <a:ext cx="1101656" cy="80631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D0AB44-5FF1-4765-8C37-A227A313713F}"/>
              </a:ext>
            </a:extLst>
          </p:cNvPr>
          <p:cNvSpPr/>
          <p:nvPr/>
        </p:nvSpPr>
        <p:spPr>
          <a:xfrm>
            <a:off x="4302046" y="6490774"/>
            <a:ext cx="7922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</a:rPr>
              <a:t>Approve?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415F372-E7F7-4224-8F23-54B456887D83}"/>
              </a:ext>
            </a:extLst>
          </p:cNvPr>
          <p:cNvGrpSpPr/>
          <p:nvPr/>
        </p:nvGrpSpPr>
        <p:grpSpPr>
          <a:xfrm>
            <a:off x="3178636" y="6426854"/>
            <a:ext cx="684000" cy="398951"/>
            <a:chOff x="2330020" y="3747049"/>
            <a:chExt cx="1001614" cy="398951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39731983-0970-4F15-9BB3-3D74EB1004B8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03B28C4-479E-4A78-B929-36A4749FF0BE}"/>
                </a:ext>
              </a:extLst>
            </p:cNvPr>
            <p:cNvSpPr/>
            <p:nvPr/>
          </p:nvSpPr>
          <p:spPr>
            <a:xfrm>
              <a:off x="2528500" y="3808657"/>
              <a:ext cx="60465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Return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741BB0B-38E0-40E4-9B84-1DFE846E592C}"/>
              </a:ext>
            </a:extLst>
          </p:cNvPr>
          <p:cNvCxnSpPr>
            <a:cxnSpLocks/>
            <a:stCxn id="152" idx="1"/>
            <a:endCxn id="145" idx="3"/>
          </p:cNvCxnSpPr>
          <p:nvPr/>
        </p:nvCxnSpPr>
        <p:spPr>
          <a:xfrm flipH="1" flipV="1">
            <a:off x="3862636" y="6626330"/>
            <a:ext cx="241898" cy="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35ECF604-81E5-4CD1-A6BF-CC9ACEC7CAB8}"/>
              </a:ext>
            </a:extLst>
          </p:cNvPr>
          <p:cNvCxnSpPr>
            <a:cxnSpLocks/>
            <a:stCxn id="152" idx="2"/>
            <a:endCxn id="150" idx="3"/>
          </p:cNvCxnSpPr>
          <p:nvPr/>
        </p:nvCxnSpPr>
        <p:spPr>
          <a:xfrm rot="5400000">
            <a:off x="4168405" y="6730329"/>
            <a:ext cx="184455" cy="789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921CEEF-A640-47FD-9BFF-ED8FFD043620}"/>
              </a:ext>
            </a:extLst>
          </p:cNvPr>
          <p:cNvGrpSpPr/>
          <p:nvPr/>
        </p:nvGrpSpPr>
        <p:grpSpPr>
          <a:xfrm>
            <a:off x="3181902" y="7017811"/>
            <a:ext cx="684000" cy="398951"/>
            <a:chOff x="2330020" y="3747049"/>
            <a:chExt cx="1001614" cy="398951"/>
          </a:xfrm>
          <a:solidFill>
            <a:srgbClr val="FF0000"/>
          </a:solidFill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0496528-5230-423A-85E7-E9995D4F06BA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79B886E-71F9-43D0-9CDB-A3DA85791EA6}"/>
                </a:ext>
              </a:extLst>
            </p:cNvPr>
            <p:cNvSpPr/>
            <p:nvPr/>
          </p:nvSpPr>
          <p:spPr>
            <a:xfrm>
              <a:off x="2405722" y="3808657"/>
              <a:ext cx="850212" cy="276999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Reject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2" name="Diamond 151">
            <a:extLst>
              <a:ext uri="{FF2B5EF4-FFF2-40B4-BE49-F238E27FC236}">
                <a16:creationId xmlns:a16="http://schemas.microsoft.com/office/drawing/2014/main" id="{F4C057E8-A111-42C7-B7D5-1FF7440DCFD7}"/>
              </a:ext>
            </a:extLst>
          </p:cNvPr>
          <p:cNvSpPr/>
          <p:nvPr/>
        </p:nvSpPr>
        <p:spPr>
          <a:xfrm>
            <a:off x="4104534" y="6226514"/>
            <a:ext cx="1101656" cy="80631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4E80208-E498-44FF-9A25-9DADB42097A4}"/>
              </a:ext>
            </a:extLst>
          </p:cNvPr>
          <p:cNvCxnSpPr>
            <a:cxnSpLocks/>
            <a:stCxn id="141" idx="3"/>
            <a:endCxn id="69" idx="0"/>
          </p:cNvCxnSpPr>
          <p:nvPr/>
        </p:nvCxnSpPr>
        <p:spPr>
          <a:xfrm>
            <a:off x="3018346" y="4001356"/>
            <a:ext cx="3099485" cy="2364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AE1F9A8-0870-4723-8114-D9511A9CAB66}"/>
              </a:ext>
            </a:extLst>
          </p:cNvPr>
          <p:cNvCxnSpPr>
            <a:cxnSpLocks/>
            <a:stCxn id="83" idx="3"/>
            <a:endCxn id="17" idx="1"/>
          </p:cNvCxnSpPr>
          <p:nvPr/>
        </p:nvCxnSpPr>
        <p:spPr>
          <a:xfrm flipV="1">
            <a:off x="1815750" y="792314"/>
            <a:ext cx="556966" cy="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55C37E5-814A-4054-A446-ADA0CEE5C9FD}"/>
              </a:ext>
            </a:extLst>
          </p:cNvPr>
          <p:cNvGrpSpPr/>
          <p:nvPr/>
        </p:nvGrpSpPr>
        <p:grpSpPr>
          <a:xfrm>
            <a:off x="2105027" y="1524867"/>
            <a:ext cx="684000" cy="398951"/>
            <a:chOff x="2330020" y="3747049"/>
            <a:chExt cx="1001614" cy="39895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B632C30-55D7-4839-A781-E09FDB5E3034}"/>
                </a:ext>
              </a:extLst>
            </p:cNvPr>
            <p:cNvSpPr/>
            <p:nvPr/>
          </p:nvSpPr>
          <p:spPr>
            <a:xfrm>
              <a:off x="2330020" y="3747049"/>
              <a:ext cx="1001614" cy="3989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6449B00-53B2-4668-8781-0B6D7BC740B4}"/>
                </a:ext>
              </a:extLst>
            </p:cNvPr>
            <p:cNvSpPr/>
            <p:nvPr/>
          </p:nvSpPr>
          <p:spPr>
            <a:xfrm>
              <a:off x="2528500" y="3808657"/>
              <a:ext cx="60465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Return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589D6B-2167-4B79-9910-6F0FCBBD5A6C}"/>
              </a:ext>
            </a:extLst>
          </p:cNvPr>
          <p:cNvCxnSpPr>
            <a:cxnSpLocks/>
            <a:stCxn id="24" idx="1"/>
            <a:endCxn id="75" idx="3"/>
          </p:cNvCxnSpPr>
          <p:nvPr/>
        </p:nvCxnSpPr>
        <p:spPr>
          <a:xfrm flipH="1">
            <a:off x="2789027" y="1724211"/>
            <a:ext cx="278087" cy="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0FF2282-0AA9-4928-8618-0C54A3472463}"/>
              </a:ext>
            </a:extLst>
          </p:cNvPr>
          <p:cNvSpPr/>
          <p:nvPr/>
        </p:nvSpPr>
        <p:spPr>
          <a:xfrm>
            <a:off x="3603058" y="1581708"/>
            <a:ext cx="1159292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cap="none" spc="0" dirty="0">
                <a:ln w="0"/>
                <a:latin typeface="Times New Roman" panose="02020603050405020304" pitchFamily="18" charset="0"/>
              </a:rPr>
              <a:t>Routing Approval</a:t>
            </a:r>
          </a:p>
          <a:p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Based On Action</a:t>
            </a:r>
            <a:endParaRPr lang="en-U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34C00-14D9-BA0F-39DD-E1E063E0B2DA}"/>
              </a:ext>
            </a:extLst>
          </p:cNvPr>
          <p:cNvSpPr/>
          <p:nvPr/>
        </p:nvSpPr>
        <p:spPr>
          <a:xfrm>
            <a:off x="2477156" y="2812593"/>
            <a:ext cx="1420582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05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Action:</a:t>
            </a:r>
          </a:p>
          <a:p>
            <a:r>
              <a:rPr lang="en-US" sz="1050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Rekomendasi</a:t>
            </a:r>
            <a:r>
              <a:rPr lang="en-US" sz="105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 Approve</a:t>
            </a:r>
            <a:endParaRPr lang="en-US" sz="320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D08051-09D7-DBB1-EE66-199E8159BA7B}"/>
              </a:ext>
            </a:extLst>
          </p:cNvPr>
          <p:cNvSpPr/>
          <p:nvPr/>
        </p:nvSpPr>
        <p:spPr>
          <a:xfrm>
            <a:off x="4663575" y="2789608"/>
            <a:ext cx="1442490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05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Action:</a:t>
            </a:r>
          </a:p>
          <a:p>
            <a:r>
              <a:rPr lang="en-US" sz="1050" dirty="0" err="1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Rekomendasi</a:t>
            </a:r>
            <a:r>
              <a:rPr lang="en-US" sz="105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Reject</a:t>
            </a:r>
            <a:endParaRPr lang="en-US" sz="3200" cap="none" spc="0" dirty="0">
              <a:ln w="0"/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C87BC6C-E003-3A0A-9C67-89833446E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4690"/>
              </p:ext>
            </p:extLst>
          </p:nvPr>
        </p:nvGraphicFramePr>
        <p:xfrm>
          <a:off x="6779035" y="49530"/>
          <a:ext cx="12129781" cy="747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706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  <a:gridCol w="4387355">
                  <a:extLst>
                    <a:ext uri="{9D8B030D-6E8A-4147-A177-3AD203B41FA5}">
                      <a16:colId xmlns:a16="http://schemas.microsoft.com/office/drawing/2014/main" val="2628027603"/>
                    </a:ext>
                  </a:extLst>
                </a:gridCol>
                <a:gridCol w="4548720">
                  <a:extLst>
                    <a:ext uri="{9D8B030D-6E8A-4147-A177-3AD203B41FA5}">
                      <a16:colId xmlns:a16="http://schemas.microsoft.com/office/drawing/2014/main" val="166172783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(RPF BMRI)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Slide Onboarding Process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Category: E-Commerce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APPROVE -&gt; MB-Approval MB (RAC-Approval MTI)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REJECT -&gt; MB-Approval MB (RAC-Approval TBRS)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Registration/MA-QAM/MP-DE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Analyst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Category: E-Commerce)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MTI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4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Alur Proses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User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submit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Eksepsi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Eksepsi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Mandatory (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bisa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action Approve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Dokumen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belum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di Upload)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APPROVE -&gt; Close Approved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Return 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Approval Bank (Assignment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Approval TBRS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05E6C73-0594-8586-D98D-106413DAD4F4}"/>
              </a:ext>
            </a:extLst>
          </p:cNvPr>
          <p:cNvSpPr/>
          <p:nvPr/>
        </p:nvSpPr>
        <p:spPr>
          <a:xfrm>
            <a:off x="7702953" y="-376615"/>
            <a:ext cx="115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56D98-8E00-30BB-9A74-69BD3187648C}"/>
              </a:ext>
            </a:extLst>
          </p:cNvPr>
          <p:cNvSpPr/>
          <p:nvPr/>
        </p:nvSpPr>
        <p:spPr>
          <a:xfrm>
            <a:off x="11517496" y="-376616"/>
            <a:ext cx="106792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6339B-21E6-55AD-279F-C8FB899EE8AF}"/>
              </a:ext>
            </a:extLst>
          </p:cNvPr>
          <p:cNvSpPr/>
          <p:nvPr/>
        </p:nvSpPr>
        <p:spPr>
          <a:xfrm>
            <a:off x="14837187" y="-376617"/>
            <a:ext cx="3447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MENU - MERCHANT REGISTRATIONS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41B3BB-FBAC-56B5-93DB-D8DD7232400F}"/>
              </a:ext>
            </a:extLst>
          </p:cNvPr>
          <p:cNvSpPr/>
          <p:nvPr/>
        </p:nvSpPr>
        <p:spPr>
          <a:xfrm>
            <a:off x="4241867" y="860854"/>
            <a:ext cx="2095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*RPF Bank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Mandiri</a:t>
            </a:r>
            <a:endParaRPr lang="en-US" sz="36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2624885-1E69-FCAD-C8E3-59B70710EE49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3314232" y="1097853"/>
            <a:ext cx="4674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FE240E5-5C2B-B487-F6DB-594DA884B605}"/>
              </a:ext>
            </a:extLst>
          </p:cNvPr>
          <p:cNvSpPr/>
          <p:nvPr/>
        </p:nvSpPr>
        <p:spPr>
          <a:xfrm>
            <a:off x="2674297" y="97343"/>
            <a:ext cx="2095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Category: E-COMMERCE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7AD2B73-BDB5-AB1B-F6E1-0B6578541E13}"/>
              </a:ext>
            </a:extLst>
          </p:cNvPr>
          <p:cNvCxnSpPr>
            <a:cxnSpLocks/>
            <a:stCxn id="24" idx="2"/>
            <a:endCxn id="56" idx="0"/>
          </p:cNvCxnSpPr>
          <p:nvPr/>
        </p:nvCxnSpPr>
        <p:spPr>
          <a:xfrm rot="16200000" flipH="1">
            <a:off x="2337580" y="2937449"/>
            <a:ext cx="3307320" cy="1344669"/>
          </a:xfrm>
          <a:prstGeom prst="bentConnector3">
            <a:avLst>
              <a:gd name="adj1" fmla="val 2511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00D10-A4B6-2EF6-CE5E-365452CFFE24}"/>
              </a:ext>
            </a:extLst>
          </p:cNvPr>
          <p:cNvCxnSpPr>
            <a:cxnSpLocks/>
            <a:stCxn id="152" idx="3"/>
            <a:endCxn id="69" idx="1"/>
          </p:cNvCxnSpPr>
          <p:nvPr/>
        </p:nvCxnSpPr>
        <p:spPr>
          <a:xfrm>
            <a:off x="5206190" y="6629673"/>
            <a:ext cx="435994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31555A-5264-467B-F609-19EF76D1F6BE}"/>
              </a:ext>
            </a:extLst>
          </p:cNvPr>
          <p:cNvGrpSpPr/>
          <p:nvPr/>
        </p:nvGrpSpPr>
        <p:grpSpPr>
          <a:xfrm>
            <a:off x="3722058" y="5263444"/>
            <a:ext cx="1883034" cy="763282"/>
            <a:chOff x="1825486" y="499362"/>
            <a:chExt cx="1603513" cy="67280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83C75C-EC28-196A-E1BF-3FDEE1FB143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54381C1-3FE6-C2DC-0867-6E064EB8E67B}"/>
                </a:ext>
              </a:extLst>
            </p:cNvPr>
            <p:cNvSpPr/>
            <p:nvPr/>
          </p:nvSpPr>
          <p:spPr>
            <a:xfrm>
              <a:off x="1975978" y="525839"/>
              <a:ext cx="130253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Membuat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dan Upload</a:t>
              </a:r>
            </a:p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Dokumen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Eksepsi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Jika Akan Approve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4A309C-DA6D-DEDE-96FC-6D082AF35DA7}"/>
              </a:ext>
            </a:extLst>
          </p:cNvPr>
          <p:cNvCxnSpPr>
            <a:cxnSpLocks/>
            <a:stCxn id="56" idx="2"/>
            <a:endCxn id="152" idx="0"/>
          </p:cNvCxnSpPr>
          <p:nvPr/>
        </p:nvCxnSpPr>
        <p:spPr>
          <a:xfrm flipH="1">
            <a:off x="4655362" y="5956696"/>
            <a:ext cx="8213" cy="26981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148EF89-0BFF-90B2-8C8B-28C7971511DD}"/>
              </a:ext>
            </a:extLst>
          </p:cNvPr>
          <p:cNvGrpSpPr/>
          <p:nvPr/>
        </p:nvGrpSpPr>
        <p:grpSpPr>
          <a:xfrm>
            <a:off x="5642184" y="6365894"/>
            <a:ext cx="951293" cy="534535"/>
            <a:chOff x="2330021" y="3747049"/>
            <a:chExt cx="1001614" cy="39895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9C78FDC-D38D-AD32-2734-323D2FBB3467}"/>
                </a:ext>
              </a:extLst>
            </p:cNvPr>
            <p:cNvSpPr/>
            <p:nvPr/>
          </p:nvSpPr>
          <p:spPr>
            <a:xfrm>
              <a:off x="2330021" y="3747049"/>
              <a:ext cx="1001614" cy="39895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C68464B-0134-83FB-ACFD-F55582AE704E}"/>
                </a:ext>
              </a:extLst>
            </p:cNvPr>
            <p:cNvSpPr/>
            <p:nvPr/>
          </p:nvSpPr>
          <p:spPr>
            <a:xfrm>
              <a:off x="2389064" y="3838161"/>
              <a:ext cx="883528" cy="2067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Approved</a:t>
              </a:r>
              <a:endPara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6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FA19C-02E8-474D-A4F1-EFB9A31B59F2}"/>
              </a:ext>
            </a:extLst>
          </p:cNvPr>
          <p:cNvGraphicFramePr>
            <a:graphicFrameLocks noGrp="1"/>
          </p:cNvGraphicFramePr>
          <p:nvPr/>
        </p:nvGraphicFramePr>
        <p:xfrm>
          <a:off x="163995" y="23580"/>
          <a:ext cx="6530007" cy="989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67">
                  <a:extLst>
                    <a:ext uri="{9D8B030D-6E8A-4147-A177-3AD203B41FA5}">
                      <a16:colId xmlns:a16="http://schemas.microsoft.com/office/drawing/2014/main" val="4043114228"/>
                    </a:ext>
                  </a:extLst>
                </a:gridCol>
                <a:gridCol w="6056240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8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67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41527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50987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627D21-DAAD-41A7-8B4E-15AC4E402ED2}"/>
              </a:ext>
            </a:extLst>
          </p:cNvPr>
          <p:cNvSpPr/>
          <p:nvPr/>
        </p:nvSpPr>
        <p:spPr>
          <a:xfrm rot="16200000">
            <a:off x="-239224" y="468989"/>
            <a:ext cx="12923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 Registration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79D3F-255E-4DD7-BD2E-DA04E88C8F03}"/>
              </a:ext>
            </a:extLst>
          </p:cNvPr>
          <p:cNvSpPr/>
          <p:nvPr/>
        </p:nvSpPr>
        <p:spPr>
          <a:xfrm rot="16200000">
            <a:off x="-27627" y="1687096"/>
            <a:ext cx="86914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MA-QAM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98A44-3C3F-4D2B-8627-308C224C2DF1}"/>
              </a:ext>
            </a:extLst>
          </p:cNvPr>
          <p:cNvSpPr/>
          <p:nvPr/>
        </p:nvSpPr>
        <p:spPr>
          <a:xfrm rot="16200000">
            <a:off x="-54878" y="4004538"/>
            <a:ext cx="9236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Entry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CB6CE-0D5D-49E0-BB9E-43E1D4DA4E4A}"/>
              </a:ext>
            </a:extLst>
          </p:cNvPr>
          <p:cNvSpPr/>
          <p:nvPr/>
        </p:nvSpPr>
        <p:spPr>
          <a:xfrm rot="16200000">
            <a:off x="-106720" y="4929233"/>
            <a:ext cx="10038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Appl. Check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A1801-899C-4604-9ECB-C2B956D4FF7A}"/>
              </a:ext>
            </a:extLst>
          </p:cNvPr>
          <p:cNvSpPr/>
          <p:nvPr/>
        </p:nvSpPr>
        <p:spPr>
          <a:xfrm rot="16200000">
            <a:off x="-287859" y="2774027"/>
            <a:ext cx="13660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MA-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Merchant Analyst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9C265-1AB8-4DFF-B48D-09C4F67C1AD4}"/>
              </a:ext>
            </a:extLst>
          </p:cNvPr>
          <p:cNvSpPr/>
          <p:nvPr/>
        </p:nvSpPr>
        <p:spPr>
          <a:xfrm rot="16200000">
            <a:off x="-195208" y="6721641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Analyst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41B979-D73C-4978-BC70-8F59EEEA8AA5}"/>
              </a:ext>
            </a:extLst>
          </p:cNvPr>
          <p:cNvGrpSpPr/>
          <p:nvPr/>
        </p:nvGrpSpPr>
        <p:grpSpPr>
          <a:xfrm>
            <a:off x="859257" y="181090"/>
            <a:ext cx="518092" cy="504568"/>
            <a:chOff x="859257" y="557606"/>
            <a:chExt cx="518092" cy="5045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F867D8-2866-4CB7-AC41-906AE9F5C0C0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5CB2A5-A3C3-4636-A089-8CFDA3FF3F8F}"/>
                </a:ext>
              </a:extLst>
            </p:cNvPr>
            <p:cNvSpPr/>
            <p:nvPr/>
          </p:nvSpPr>
          <p:spPr>
            <a:xfrm>
              <a:off x="859257" y="668897"/>
              <a:ext cx="51809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Start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17945C-62B6-4A75-B714-679B5BF72964}"/>
              </a:ext>
            </a:extLst>
          </p:cNvPr>
          <p:cNvGrpSpPr/>
          <p:nvPr/>
        </p:nvGrpSpPr>
        <p:grpSpPr>
          <a:xfrm>
            <a:off x="3776630" y="178596"/>
            <a:ext cx="518092" cy="504568"/>
            <a:chOff x="859257" y="557606"/>
            <a:chExt cx="518092" cy="5045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73115E-F221-4F1E-9C38-23A6154E8B1A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0FEF67-7E81-47EE-AA17-C4D82E28F600}"/>
                </a:ext>
              </a:extLst>
            </p:cNvPr>
            <p:cNvSpPr/>
            <p:nvPr/>
          </p:nvSpPr>
          <p:spPr>
            <a:xfrm>
              <a:off x="859257" y="668897"/>
              <a:ext cx="51809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Start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E1F8C8-67DA-4CAC-996F-8E86DB78B02F}"/>
              </a:ext>
            </a:extLst>
          </p:cNvPr>
          <p:cNvGrpSpPr/>
          <p:nvPr/>
        </p:nvGrpSpPr>
        <p:grpSpPr>
          <a:xfrm>
            <a:off x="1825486" y="122846"/>
            <a:ext cx="1603513" cy="611079"/>
            <a:chOff x="1825486" y="499362"/>
            <a:chExt cx="1603513" cy="611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49FA27-8D9E-4EB2-97A1-66E4EB77B408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32D117-A28C-45AF-AD60-32137F3DB4A6}"/>
                </a:ext>
              </a:extLst>
            </p:cNvPr>
            <p:cNvSpPr/>
            <p:nvPr/>
          </p:nvSpPr>
          <p:spPr>
            <a:xfrm>
              <a:off x="1895064" y="666403"/>
              <a:ext cx="152464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Create Ticket Manual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7476FC-B21B-4737-8C57-DE1D7A577592}"/>
              </a:ext>
            </a:extLst>
          </p:cNvPr>
          <p:cNvGrpSpPr/>
          <p:nvPr/>
        </p:nvGrpSpPr>
        <p:grpSpPr>
          <a:xfrm>
            <a:off x="4709038" y="122845"/>
            <a:ext cx="1603513" cy="611079"/>
            <a:chOff x="1825486" y="499362"/>
            <a:chExt cx="1603513" cy="6110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E96BDE-EA44-4DF0-A4CB-514A5A814AEA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466743-1EB3-4AB7-BF27-D351290B0E61}"/>
                </a:ext>
              </a:extLst>
            </p:cNvPr>
            <p:cNvSpPr/>
            <p:nvPr/>
          </p:nvSpPr>
          <p:spPr>
            <a:xfrm>
              <a:off x="1887852" y="666403"/>
              <a:ext cx="153907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Upload Ticket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Massal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4" name="Diamond 23">
            <a:extLst>
              <a:ext uri="{FF2B5EF4-FFF2-40B4-BE49-F238E27FC236}">
                <a16:creationId xmlns:a16="http://schemas.microsoft.com/office/drawing/2014/main" id="{EBE6D4B1-4D89-4A82-A5F6-550B85C82C5B}"/>
              </a:ext>
            </a:extLst>
          </p:cNvPr>
          <p:cNvSpPr/>
          <p:nvPr/>
        </p:nvSpPr>
        <p:spPr>
          <a:xfrm>
            <a:off x="4542412" y="6658408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D67DDB-478A-49AF-847C-85F6C6A1A1E1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377349" y="428386"/>
            <a:ext cx="448137" cy="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77A952-DA3D-45A1-BDD8-55DA4E8D02FE}"/>
              </a:ext>
            </a:extLst>
          </p:cNvPr>
          <p:cNvCxnSpPr>
            <a:cxnSpLocks/>
            <a:stCxn id="15" idx="6"/>
            <a:endCxn id="22" idx="1"/>
          </p:cNvCxnSpPr>
          <p:nvPr/>
        </p:nvCxnSpPr>
        <p:spPr>
          <a:xfrm flipV="1">
            <a:off x="4294722" y="428385"/>
            <a:ext cx="414316" cy="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18CF51-9BC5-45DB-BAA1-50DBDCABA313}"/>
              </a:ext>
            </a:extLst>
          </p:cNvPr>
          <p:cNvGrpSpPr/>
          <p:nvPr/>
        </p:nvGrpSpPr>
        <p:grpSpPr>
          <a:xfrm>
            <a:off x="1774914" y="1523067"/>
            <a:ext cx="1731563" cy="611079"/>
            <a:chOff x="1761460" y="499362"/>
            <a:chExt cx="1731563" cy="61107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08D197-7971-4379-A0E1-D33EB9C265BE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92DCCD2-C5A3-42E1-BDE0-947095FD794A}"/>
                </a:ext>
              </a:extLst>
            </p:cNvPr>
            <p:cNvSpPr/>
            <p:nvPr/>
          </p:nvSpPr>
          <p:spPr>
            <a:xfrm>
              <a:off x="1761460" y="590539"/>
              <a:ext cx="1731563" cy="4462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Check Ticket</a:t>
              </a:r>
            </a:p>
            <a:p>
              <a:pPr algn="ctr"/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11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Dokumen</a:t>
              </a:r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, SLIK OJK, </a:t>
              </a:r>
              <a:r>
                <a:rPr lang="en-US" sz="1100" dirty="0" err="1">
                  <a:ln w="0"/>
                  <a:latin typeface="Times New Roman" panose="02020603050405020304" pitchFamily="18" charset="0"/>
                </a:rPr>
                <a:t>dll</a:t>
              </a:r>
              <a:r>
                <a:rPr lang="en-US" sz="1100" dirty="0">
                  <a:ln w="0"/>
                  <a:latin typeface="Times New Roman" panose="02020603050405020304" pitchFamily="18" charset="0"/>
                </a:rPr>
                <a:t>)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22E5D0-F0A2-486A-9DD8-92C8993C7AD5}"/>
              </a:ext>
            </a:extLst>
          </p:cNvPr>
          <p:cNvCxnSpPr>
            <a:cxnSpLocks/>
            <a:stCxn id="130" idx="1"/>
            <a:endCxn id="149" idx="3"/>
          </p:cNvCxnSpPr>
          <p:nvPr/>
        </p:nvCxnSpPr>
        <p:spPr>
          <a:xfrm flipH="1" flipV="1">
            <a:off x="2948229" y="7687940"/>
            <a:ext cx="1045741" cy="51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3AB05A-36F1-4464-85F0-34C6BFE9B698}"/>
              </a:ext>
            </a:extLst>
          </p:cNvPr>
          <p:cNvGrpSpPr/>
          <p:nvPr/>
        </p:nvGrpSpPr>
        <p:grpSpPr>
          <a:xfrm>
            <a:off x="3985178" y="4010807"/>
            <a:ext cx="1603513" cy="611079"/>
            <a:chOff x="1825486" y="499362"/>
            <a:chExt cx="1603513" cy="61107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95EA0F-CD7B-4B6B-A483-24B5D9A0ED24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03FCD9-2377-4F87-B4C8-AF5709C96645}"/>
                </a:ext>
              </a:extLst>
            </p:cNvPr>
            <p:cNvSpPr/>
            <p:nvPr/>
          </p:nvSpPr>
          <p:spPr>
            <a:xfrm>
              <a:off x="2009124" y="590539"/>
              <a:ext cx="1236236" cy="4462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Entry Data</a:t>
              </a:r>
            </a:p>
            <a:p>
              <a:pPr algn="ctr"/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11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Sesuai</a:t>
              </a:r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1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Dokumen</a:t>
              </a:r>
              <a:r>
                <a:rPr lang="en-US" sz="1100" dirty="0">
                  <a:ln w="0"/>
                  <a:latin typeface="Times New Roman" panose="02020603050405020304" pitchFamily="18" charset="0"/>
                </a:rPr>
                <a:t>)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C22472E-D4F1-440A-A3B6-A8B9C1F1690F}"/>
              </a:ext>
            </a:extLst>
          </p:cNvPr>
          <p:cNvGrpSpPr/>
          <p:nvPr/>
        </p:nvGrpSpPr>
        <p:grpSpPr>
          <a:xfrm>
            <a:off x="3985178" y="4910518"/>
            <a:ext cx="1603513" cy="611079"/>
            <a:chOff x="1825486" y="499362"/>
            <a:chExt cx="1603513" cy="61107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D2B9C7-BE42-4AA7-A173-66E214F44211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BAB953-8369-4270-A954-0EB5F2C2A710}"/>
                </a:ext>
              </a:extLst>
            </p:cNvPr>
            <p:cNvSpPr/>
            <p:nvPr/>
          </p:nvSpPr>
          <p:spPr>
            <a:xfrm>
              <a:off x="2015536" y="590539"/>
              <a:ext cx="1223412" cy="4462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Check Ticket</a:t>
              </a:r>
            </a:p>
            <a:p>
              <a:pPr algn="ctr"/>
              <a:r>
                <a:rPr lang="en-US" sz="11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(Hasil Data Entry</a:t>
              </a:r>
              <a:r>
                <a:rPr lang="en-US" sz="1100" dirty="0">
                  <a:ln w="0"/>
                  <a:latin typeface="Times New Roman" panose="02020603050405020304" pitchFamily="18" charset="0"/>
                </a:rPr>
                <a:t>)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7BCF94-8329-4BE0-A23F-5C055FE57B6F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4786935" y="4621886"/>
            <a:ext cx="0" cy="28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202F6-4C90-45E8-A3EC-CC75102E19A8}"/>
              </a:ext>
            </a:extLst>
          </p:cNvPr>
          <p:cNvGrpSpPr/>
          <p:nvPr/>
        </p:nvGrpSpPr>
        <p:grpSpPr>
          <a:xfrm>
            <a:off x="1840061" y="2378628"/>
            <a:ext cx="1603513" cy="456121"/>
            <a:chOff x="1825486" y="499362"/>
            <a:chExt cx="1603513" cy="45612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D1AF28-3622-4985-80CA-E1F78E872ABA}"/>
                </a:ext>
              </a:extLst>
            </p:cNvPr>
            <p:cNvSpPr/>
            <p:nvPr/>
          </p:nvSpPr>
          <p:spPr>
            <a:xfrm>
              <a:off x="1825486" y="499362"/>
              <a:ext cx="1603513" cy="456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55FCA0-B5F5-4C21-8AD8-5E8674CBA877}"/>
                </a:ext>
              </a:extLst>
            </p:cNvPr>
            <p:cNvSpPr/>
            <p:nvPr/>
          </p:nvSpPr>
          <p:spPr>
            <a:xfrm>
              <a:off x="1940493" y="590539"/>
              <a:ext cx="137351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Phone Verification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999BE3-25A6-4462-B7C5-59E9116F31EB}"/>
              </a:ext>
            </a:extLst>
          </p:cNvPr>
          <p:cNvCxnSpPr>
            <a:cxnSpLocks/>
            <a:stCxn id="75" idx="3"/>
            <a:endCxn id="85" idx="1"/>
          </p:cNvCxnSpPr>
          <p:nvPr/>
        </p:nvCxnSpPr>
        <p:spPr>
          <a:xfrm>
            <a:off x="3443574" y="2606689"/>
            <a:ext cx="1095488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111366FE-F93F-4AAF-A9C4-BA6F706A7325}"/>
              </a:ext>
            </a:extLst>
          </p:cNvPr>
          <p:cNvSpPr/>
          <p:nvPr/>
        </p:nvSpPr>
        <p:spPr>
          <a:xfrm>
            <a:off x="4539062" y="2375508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D5B9D9-20DC-492F-8578-35F1BB370062}"/>
              </a:ext>
            </a:extLst>
          </p:cNvPr>
          <p:cNvCxnSpPr>
            <a:cxnSpLocks/>
            <a:stCxn id="38" idx="2"/>
            <a:endCxn id="75" idx="0"/>
          </p:cNvCxnSpPr>
          <p:nvPr/>
        </p:nvCxnSpPr>
        <p:spPr>
          <a:xfrm>
            <a:off x="2640697" y="2134146"/>
            <a:ext cx="1121" cy="24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718C36-E9FE-4362-A40C-25E395BA6A99}"/>
              </a:ext>
            </a:extLst>
          </p:cNvPr>
          <p:cNvGrpSpPr/>
          <p:nvPr/>
        </p:nvGrpSpPr>
        <p:grpSpPr>
          <a:xfrm>
            <a:off x="6035254" y="6639404"/>
            <a:ext cx="504000" cy="504568"/>
            <a:chOff x="873349" y="557606"/>
            <a:chExt cx="504000" cy="50456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19808B4-9509-4E91-A1C7-63CD6A48CB24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A97EFB7-D334-493B-BDDA-11D2B6827226}"/>
                </a:ext>
              </a:extLst>
            </p:cNvPr>
            <p:cNvSpPr/>
            <p:nvPr/>
          </p:nvSpPr>
          <p:spPr>
            <a:xfrm>
              <a:off x="983918" y="668897"/>
              <a:ext cx="29527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01AF75-8B51-4393-843D-D3A5461B8D3C}"/>
              </a:ext>
            </a:extLst>
          </p:cNvPr>
          <p:cNvGrpSpPr/>
          <p:nvPr/>
        </p:nvGrpSpPr>
        <p:grpSpPr>
          <a:xfrm>
            <a:off x="3987389" y="3223423"/>
            <a:ext cx="1603513" cy="437469"/>
            <a:chOff x="1825486" y="499362"/>
            <a:chExt cx="1603513" cy="43746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F6C72B0-E27C-4A3A-A959-E710C2B31173}"/>
                </a:ext>
              </a:extLst>
            </p:cNvPr>
            <p:cNvSpPr/>
            <p:nvPr/>
          </p:nvSpPr>
          <p:spPr>
            <a:xfrm>
              <a:off x="1825486" y="499362"/>
              <a:ext cx="1603513" cy="437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5499B10-4DA7-4392-A1DE-CEFA046DBB8C}"/>
                </a:ext>
              </a:extLst>
            </p:cNvPr>
            <p:cNvSpPr/>
            <p:nvPr/>
          </p:nvSpPr>
          <p:spPr>
            <a:xfrm>
              <a:off x="1984512" y="590539"/>
              <a:ext cx="128548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Merchant Analyst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FED45290-32FB-4D37-92EE-3442D66026B0}"/>
              </a:ext>
            </a:extLst>
          </p:cNvPr>
          <p:cNvSpPr/>
          <p:nvPr/>
        </p:nvSpPr>
        <p:spPr>
          <a:xfrm>
            <a:off x="5844714" y="2901548"/>
            <a:ext cx="819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i="1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Submit:</a:t>
            </a:r>
          </a:p>
          <a:p>
            <a:r>
              <a:rPr lang="en-US" sz="1100" i="1" dirty="0" err="1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Hanya</a:t>
            </a:r>
            <a:endParaRPr lang="en-US" sz="1100" i="1" dirty="0">
              <a:ln w="0"/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r>
              <a:rPr lang="en-US" sz="1100" i="1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Front End</a:t>
            </a:r>
          </a:p>
          <a:p>
            <a:r>
              <a:rPr lang="en-US" sz="1100" i="1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(BRI-BNI)</a:t>
            </a:r>
            <a:endParaRPr lang="en-US" sz="3600" i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82CBA27-1583-40E0-A231-42F13980C1C5}"/>
              </a:ext>
            </a:extLst>
          </p:cNvPr>
          <p:cNvCxnSpPr>
            <a:cxnSpLocks/>
            <a:stCxn id="53" idx="2"/>
            <a:endCxn id="24" idx="0"/>
          </p:cNvCxnSpPr>
          <p:nvPr/>
        </p:nvCxnSpPr>
        <p:spPr>
          <a:xfrm>
            <a:off x="4786935" y="5521597"/>
            <a:ext cx="7269" cy="113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7175B4F-0736-B982-8329-426AEB4332C4}"/>
              </a:ext>
            </a:extLst>
          </p:cNvPr>
          <p:cNvCxnSpPr>
            <a:cxnSpLocks/>
            <a:stCxn id="22" idx="2"/>
            <a:endCxn id="96" idx="0"/>
          </p:cNvCxnSpPr>
          <p:nvPr/>
        </p:nvCxnSpPr>
        <p:spPr>
          <a:xfrm rot="5400000">
            <a:off x="4591618" y="683389"/>
            <a:ext cx="868643" cy="969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6A3C1CCA-250F-A5A6-2452-0DB955422AE4}"/>
              </a:ext>
            </a:extLst>
          </p:cNvPr>
          <p:cNvSpPr/>
          <p:nvPr/>
        </p:nvSpPr>
        <p:spPr>
          <a:xfrm>
            <a:off x="4289291" y="1602567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49C81A2-4E31-2C4B-7190-5D02058554CC}"/>
              </a:ext>
            </a:extLst>
          </p:cNvPr>
          <p:cNvCxnSpPr>
            <a:cxnSpLocks/>
            <a:stCxn id="17" idx="2"/>
            <a:endCxn id="96" idx="0"/>
          </p:cNvCxnSpPr>
          <p:nvPr/>
        </p:nvCxnSpPr>
        <p:spPr>
          <a:xfrm rot="16200000" flipH="1">
            <a:off x="3149842" y="211326"/>
            <a:ext cx="868642" cy="1913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E402C8A-0C8F-C847-0F99-D7AC44E22988}"/>
              </a:ext>
            </a:extLst>
          </p:cNvPr>
          <p:cNvSpPr/>
          <p:nvPr/>
        </p:nvSpPr>
        <p:spPr>
          <a:xfrm>
            <a:off x="4996871" y="1557526"/>
            <a:ext cx="66947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MIG: Y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9E8D7B4-0AF4-1FD4-BA07-80C528BC50BB}"/>
              </a:ext>
            </a:extLst>
          </p:cNvPr>
          <p:cNvCxnSpPr>
            <a:cxnSpLocks/>
            <a:stCxn id="96" idx="3"/>
            <a:endCxn id="47" idx="3"/>
          </p:cNvCxnSpPr>
          <p:nvPr/>
        </p:nvCxnSpPr>
        <p:spPr>
          <a:xfrm>
            <a:off x="4792874" y="1834480"/>
            <a:ext cx="795817" cy="2481867"/>
          </a:xfrm>
          <a:prstGeom prst="bentConnector3">
            <a:avLst>
              <a:gd name="adj1" fmla="val 12872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FB34B5-CEF0-D80A-55E9-7BE2A2900B0D}"/>
              </a:ext>
            </a:extLst>
          </p:cNvPr>
          <p:cNvSpPr/>
          <p:nvPr/>
        </p:nvSpPr>
        <p:spPr>
          <a:xfrm>
            <a:off x="3563501" y="1548596"/>
            <a:ext cx="66947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MIG: N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E137172-BDC0-8F9B-065F-21C8B5B0CD7D}"/>
              </a:ext>
            </a:extLst>
          </p:cNvPr>
          <p:cNvCxnSpPr>
            <a:cxnSpLocks/>
            <a:stCxn id="85" idx="3"/>
            <a:endCxn id="47" idx="3"/>
          </p:cNvCxnSpPr>
          <p:nvPr/>
        </p:nvCxnSpPr>
        <p:spPr>
          <a:xfrm>
            <a:off x="5042645" y="2607421"/>
            <a:ext cx="546046" cy="1708926"/>
          </a:xfrm>
          <a:prstGeom prst="bentConnector3">
            <a:avLst>
              <a:gd name="adj1" fmla="val 14186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9B8785-E96F-7783-B95F-FD5CE5AB44CF}"/>
              </a:ext>
            </a:extLst>
          </p:cNvPr>
          <p:cNvSpPr/>
          <p:nvPr/>
        </p:nvSpPr>
        <p:spPr>
          <a:xfrm>
            <a:off x="4978992" y="5868716"/>
            <a:ext cx="121792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- MIG: Y</a:t>
            </a:r>
            <a:b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</a:br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  (All Category)</a:t>
            </a:r>
          </a:p>
          <a:p>
            <a:r>
              <a:rPr lang="en-US" sz="1200" cap="none" spc="0" dirty="0" err="1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atau</a:t>
            </a:r>
            <a:endParaRPr lang="en-US" sz="1200" cap="none" spc="0" dirty="0">
              <a:ln w="0"/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- MIG: N dan</a:t>
            </a:r>
            <a:b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</a:br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  </a:t>
            </a:r>
            <a:r>
              <a:rPr lang="en-US" sz="1200" cap="none" spc="0" dirty="0" err="1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Kategori</a:t>
            </a:r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: LHF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FE4FC92-EDFE-B676-C616-982A81A56244}"/>
              </a:ext>
            </a:extLst>
          </p:cNvPr>
          <p:cNvGrpSpPr/>
          <p:nvPr/>
        </p:nvGrpSpPr>
        <p:grpSpPr>
          <a:xfrm>
            <a:off x="3966913" y="9240123"/>
            <a:ext cx="1654619" cy="646331"/>
            <a:chOff x="1799951" y="496605"/>
            <a:chExt cx="1654619" cy="64633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DBD6274-E7E4-195A-F327-4595DAAD5FC1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07C1C77-2061-5525-8098-A503A30AFEB9}"/>
                </a:ext>
              </a:extLst>
            </p:cNvPr>
            <p:cNvSpPr/>
            <p:nvPr/>
          </p:nvSpPr>
          <p:spPr>
            <a:xfrm>
              <a:off x="1799951" y="496605"/>
              <a:ext cx="165461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Register di </a:t>
              </a:r>
              <a:r>
                <a:rPr lang="en-US" sz="1200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sistem</a:t>
              </a:r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Bank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&amp; Input MID-TID</a:t>
              </a:r>
            </a:p>
            <a:p>
              <a:pPr algn="ctr"/>
              <a:r>
                <a:rPr lang="en-US" sz="1200" dirty="0">
                  <a:ln w="0"/>
                  <a:latin typeface="Times New Roman" panose="02020603050405020304" pitchFamily="18" charset="0"/>
                </a:rPr>
                <a:t>(BRI-BNI)</a:t>
              </a:r>
              <a:endParaRPr lang="en-US" sz="36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21B7009-C3D2-3920-8C77-F23E4F7881C2}"/>
              </a:ext>
            </a:extLst>
          </p:cNvPr>
          <p:cNvGrpSpPr/>
          <p:nvPr/>
        </p:nvGrpSpPr>
        <p:grpSpPr>
          <a:xfrm>
            <a:off x="1145943" y="8890194"/>
            <a:ext cx="504000" cy="504568"/>
            <a:chOff x="873349" y="557606"/>
            <a:chExt cx="504000" cy="50456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AE7F141-964D-AA9C-14FE-3E1012190B69}"/>
                </a:ext>
              </a:extLst>
            </p:cNvPr>
            <p:cNvSpPr/>
            <p:nvPr/>
          </p:nvSpPr>
          <p:spPr>
            <a:xfrm>
              <a:off x="873349" y="557606"/>
              <a:ext cx="504000" cy="504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5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0DB8F9-21C6-7A75-D11B-549374849041}"/>
                </a:ext>
              </a:extLst>
            </p:cNvPr>
            <p:cNvSpPr/>
            <p:nvPr/>
          </p:nvSpPr>
          <p:spPr>
            <a:xfrm>
              <a:off x="983918" y="668897"/>
              <a:ext cx="29527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69F6E0E-4624-A82F-CEEC-15D540B1EC40}"/>
              </a:ext>
            </a:extLst>
          </p:cNvPr>
          <p:cNvCxnSpPr>
            <a:cxnSpLocks/>
            <a:stCxn id="146" idx="1"/>
            <a:endCxn id="122" idx="0"/>
          </p:cNvCxnSpPr>
          <p:nvPr/>
        </p:nvCxnSpPr>
        <p:spPr>
          <a:xfrm rot="10800000" flipV="1">
            <a:off x="1397944" y="8679436"/>
            <a:ext cx="3150021" cy="21075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D54442-8D39-992C-6EAA-1CBD82D25BC0}"/>
              </a:ext>
            </a:extLst>
          </p:cNvPr>
          <p:cNvSpPr/>
          <p:nvPr/>
        </p:nvSpPr>
        <p:spPr>
          <a:xfrm>
            <a:off x="3424111" y="2650944"/>
            <a:ext cx="1382743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i="1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Submit Registration:</a:t>
            </a:r>
          </a:p>
          <a:p>
            <a:r>
              <a:rPr lang="en-US" sz="1100" i="1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Ada Full Acquiring</a:t>
            </a:r>
          </a:p>
          <a:p>
            <a:r>
              <a:rPr lang="en-US" sz="1100" i="1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(BMRI-BTN)</a:t>
            </a:r>
            <a:endParaRPr lang="en-US" sz="3600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76FC71-35DC-C762-6CC2-F2E00629EAA7}"/>
              </a:ext>
            </a:extLst>
          </p:cNvPr>
          <p:cNvSpPr/>
          <p:nvPr/>
        </p:nvSpPr>
        <p:spPr>
          <a:xfrm rot="16200000">
            <a:off x="-195207" y="8951402"/>
            <a:ext cx="11356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</a:p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 Bank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E4866E0-ACBA-E90F-88C6-75BCE3B4C61C}"/>
              </a:ext>
            </a:extLst>
          </p:cNvPr>
          <p:cNvGrpSpPr/>
          <p:nvPr/>
        </p:nvGrpSpPr>
        <p:grpSpPr>
          <a:xfrm>
            <a:off x="3993970" y="7384591"/>
            <a:ext cx="1603513" cy="646331"/>
            <a:chOff x="1825486" y="496410"/>
            <a:chExt cx="1603513" cy="64633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28F80BA-C1ED-3F7C-6F1E-6FD290943FAF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9CDF881-8F43-3CAA-2FDF-AB9396A61BE7}"/>
                </a:ext>
              </a:extLst>
            </p:cNvPr>
            <p:cNvSpPr/>
            <p:nvPr/>
          </p:nvSpPr>
          <p:spPr>
            <a:xfrm>
              <a:off x="1830619" y="496410"/>
              <a:ext cx="159325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Penentuan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200" dirty="0" err="1">
                  <a:ln w="0"/>
                  <a:latin typeface="Times New Roman" panose="02020603050405020304" pitchFamily="18" charset="0"/>
                </a:rPr>
                <a:t>Rekomendasi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 </a:t>
              </a:r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Approve</a:t>
              </a:r>
              <a:endParaRPr lang="en-US" sz="1200" dirty="0">
                <a:ln w="0"/>
                <a:latin typeface="Times New Roman" panose="02020603050405020304" pitchFamily="18" charset="0"/>
              </a:endParaRP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sz="12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Rekomendasi</a:t>
              </a:r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 Reject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7FEBB7D-D183-0977-A29D-B29D58759520}"/>
              </a:ext>
            </a:extLst>
          </p:cNvPr>
          <p:cNvSpPr/>
          <p:nvPr/>
        </p:nvSpPr>
        <p:spPr>
          <a:xfrm>
            <a:off x="4794204" y="6966219"/>
            <a:ext cx="15969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- MIG: N dan</a:t>
            </a:r>
          </a:p>
          <a:p>
            <a:r>
              <a:rPr lang="en-US" sz="120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- </a:t>
            </a:r>
            <a:r>
              <a:rPr lang="en-US" sz="120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Category </a:t>
            </a:r>
            <a:r>
              <a:rPr lang="en-US" sz="1200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: Non LHF</a:t>
            </a: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49421352-C3A3-2406-57E3-C38F5F27960D}"/>
              </a:ext>
            </a:extLst>
          </p:cNvPr>
          <p:cNvSpPr/>
          <p:nvPr/>
        </p:nvSpPr>
        <p:spPr>
          <a:xfrm>
            <a:off x="4547964" y="8447523"/>
            <a:ext cx="503583" cy="4638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E1AFDC1-27D1-B8FF-B55A-E3DAB20424CC}"/>
              </a:ext>
            </a:extLst>
          </p:cNvPr>
          <p:cNvSpPr/>
          <p:nvPr/>
        </p:nvSpPr>
        <p:spPr>
          <a:xfrm>
            <a:off x="5089712" y="8252938"/>
            <a:ext cx="166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MID-TID: N &amp;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Bank Front End (New)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CA9E5FE-CE9E-790E-68F8-9B6A153203D1}"/>
              </a:ext>
            </a:extLst>
          </p:cNvPr>
          <p:cNvGrpSpPr/>
          <p:nvPr/>
        </p:nvGrpSpPr>
        <p:grpSpPr>
          <a:xfrm>
            <a:off x="1344716" y="7379448"/>
            <a:ext cx="1603513" cy="646331"/>
            <a:chOff x="1825486" y="496410"/>
            <a:chExt cx="1603513" cy="64633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888E5C2-D159-44D5-14A8-2E04DA61C702}"/>
                </a:ext>
              </a:extLst>
            </p:cNvPr>
            <p:cNvSpPr/>
            <p:nvPr/>
          </p:nvSpPr>
          <p:spPr>
            <a:xfrm>
              <a:off x="1825486" y="499362"/>
              <a:ext cx="1603513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41E1A43-FE46-0EE2-AEA9-F5C0EE65B5E2}"/>
                </a:ext>
              </a:extLst>
            </p:cNvPr>
            <p:cNvSpPr/>
            <p:nvPr/>
          </p:nvSpPr>
          <p:spPr>
            <a:xfrm>
              <a:off x="1868999" y="496410"/>
              <a:ext cx="151650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Klik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Button Register</a:t>
              </a: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PIC Cabang</a:t>
              </a:r>
              <a:endParaRPr lang="en-US" sz="1200" dirty="0">
                <a:ln w="0"/>
                <a:latin typeface="Times New Roman" panose="02020603050405020304" pitchFamily="18" charset="0"/>
              </a:endParaRPr>
            </a:p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</a:rPr>
                <a:t>Tanda </a:t>
              </a:r>
              <a:r>
                <a:rPr lang="en-US" sz="1200" dirty="0" err="1">
                  <a:ln w="0"/>
                  <a:latin typeface="Times New Roman" panose="02020603050405020304" pitchFamily="18" charset="0"/>
                </a:rPr>
                <a:t>Tangan</a:t>
              </a:r>
              <a:r>
                <a:rPr lang="en-US" sz="1200" dirty="0">
                  <a:ln w="0"/>
                  <a:latin typeface="Times New Roman" panose="02020603050405020304" pitchFamily="18" charset="0"/>
                </a:rPr>
                <a:t> Digital</a:t>
              </a:r>
              <a:endParaRPr lang="en-US" sz="360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DFB32C3-CE61-707A-2EFE-3C6BCFEFE259}"/>
              </a:ext>
            </a:extLst>
          </p:cNvPr>
          <p:cNvCxnSpPr>
            <a:cxnSpLocks/>
            <a:stCxn id="24" idx="3"/>
            <a:endCxn id="108" idx="2"/>
          </p:cNvCxnSpPr>
          <p:nvPr/>
        </p:nvCxnSpPr>
        <p:spPr>
          <a:xfrm>
            <a:off x="5045995" y="6890321"/>
            <a:ext cx="989259" cy="13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D9D229A6-F64F-90E7-5A3E-B0C631A3045D}"/>
              </a:ext>
            </a:extLst>
          </p:cNvPr>
          <p:cNvCxnSpPr>
            <a:cxnSpLocks/>
            <a:stCxn id="111" idx="1"/>
            <a:endCxn id="122" idx="4"/>
          </p:cNvCxnSpPr>
          <p:nvPr/>
        </p:nvCxnSpPr>
        <p:spPr>
          <a:xfrm rot="10800000">
            <a:off x="1397944" y="9394762"/>
            <a:ext cx="2594505" cy="15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1A83074-FCA5-56A4-0947-B4F0937C687A}"/>
              </a:ext>
            </a:extLst>
          </p:cNvPr>
          <p:cNvSpPr/>
          <p:nvPr/>
        </p:nvSpPr>
        <p:spPr>
          <a:xfrm>
            <a:off x="1774961" y="8708990"/>
            <a:ext cx="19787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MID-TID: Y /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cap="none" spc="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Bank Front End (Existing)</a:t>
            </a:r>
          </a:p>
          <a:p>
            <a:r>
              <a:rPr lang="en-US" sz="1200" dirty="0">
                <a:ln w="0"/>
                <a:solidFill>
                  <a:schemeClr val="accent6"/>
                </a:solidFill>
                <a:latin typeface="Times New Roman" panose="02020603050405020304" pitchFamily="18" charset="0"/>
              </a:rPr>
              <a:t>Bank Full Acquiring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CE06790E-0EA2-20BF-5476-A3C97B50606E}"/>
              </a:ext>
            </a:extLst>
          </p:cNvPr>
          <p:cNvCxnSpPr>
            <a:cxnSpLocks/>
            <a:stCxn id="24" idx="1"/>
            <a:endCxn id="122" idx="2"/>
          </p:cNvCxnSpPr>
          <p:nvPr/>
        </p:nvCxnSpPr>
        <p:spPr>
          <a:xfrm rot="10800000" flipV="1">
            <a:off x="1145944" y="6890320"/>
            <a:ext cx="3396469" cy="2252157"/>
          </a:xfrm>
          <a:prstGeom prst="bentConnector3">
            <a:avLst>
              <a:gd name="adj1" fmla="val 10673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23779C8-3E8B-DC0D-15F6-7DC071AA2711}"/>
              </a:ext>
            </a:extLst>
          </p:cNvPr>
          <p:cNvSpPr/>
          <p:nvPr/>
        </p:nvSpPr>
        <p:spPr>
          <a:xfrm>
            <a:off x="2734825" y="6456390"/>
            <a:ext cx="19239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- MIG: N dan</a:t>
            </a:r>
          </a:p>
          <a:p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- Category: </a:t>
            </a:r>
            <a:r>
              <a:rPr lang="en-US" sz="1200" cap="none" spc="0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Reguler</a:t>
            </a:r>
            <a:r>
              <a:rPr lang="en-US" sz="1200" cap="none" spc="0" dirty="0">
                <a:ln w="0"/>
                <a:solidFill>
                  <a:schemeClr val="accent1"/>
                </a:solidFill>
                <a:latin typeface="Times New Roman" panose="02020603050405020304" pitchFamily="18" charset="0"/>
              </a:rPr>
              <a:t>/QRIS</a:t>
            </a:r>
          </a:p>
        </p:txBody>
      </p:sp>
      <p:graphicFrame>
        <p:nvGraphicFramePr>
          <p:cNvPr id="191" name="Table 4">
            <a:extLst>
              <a:ext uri="{FF2B5EF4-FFF2-40B4-BE49-F238E27FC236}">
                <a16:creationId xmlns:a16="http://schemas.microsoft.com/office/drawing/2014/main" id="{749EF30F-A562-7B90-DADB-EB07A1AF1B61}"/>
              </a:ext>
            </a:extLst>
          </p:cNvPr>
          <p:cNvGraphicFramePr>
            <a:graphicFrameLocks noGrp="1"/>
          </p:cNvGraphicFramePr>
          <p:nvPr/>
        </p:nvGraphicFramePr>
        <p:xfrm>
          <a:off x="6725929" y="23580"/>
          <a:ext cx="12328553" cy="989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189">
                  <a:extLst>
                    <a:ext uri="{9D8B030D-6E8A-4147-A177-3AD203B41FA5}">
                      <a16:colId xmlns:a16="http://schemas.microsoft.com/office/drawing/2014/main" val="163630055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858183029"/>
                    </a:ext>
                  </a:extLst>
                </a:gridCol>
                <a:gridCol w="3590364">
                  <a:extLst>
                    <a:ext uri="{9D8B030D-6E8A-4147-A177-3AD203B41FA5}">
                      <a16:colId xmlns:a16="http://schemas.microsoft.com/office/drawing/2014/main" val="205260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Field Mandatory &amp; Tab Menu (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buka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sampai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MDR,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dst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Penambahan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Field “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Yokke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Member” – Choice List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 (Full Acquiring &amp; Front End) – Bank New/Existing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Penambahan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Category: E-Commerce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MA-QAM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Create New Merchant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Doc Registration Draft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Doc Registration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Doc Registration Action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Export/Import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5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Ada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MA-Merchant Analyst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QAM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QAM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Alur Proses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Penambahan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Category: E-Commerce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MP-Data Entry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REGISTRATION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MA-Appl. Registration Analyst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MY-Doc Registration/MA-QAM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Phone Verification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Registration Analyst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Analyst (PV + App. Analyst)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Field Mandatory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MP-Application Check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MY-Doc Registration/MA-QAM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Data Entry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Data Entry Action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Export/Import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7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Ada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MB-Analyst (MIG: N &amp; Non LHF)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-&gt; MB-Admin Bank (MIG: N &amp;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Reguler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/QRIS)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-&gt; Close Approved (MIG: Y / MIG: N &amp; LHF)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Registration/MA-QAM/MP-DE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Application Check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Merchant Application Check Action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Registration (VIEW)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New (BMRI-BRI-BNI-RPF BMRI)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Existing (BTN –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app.btn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Alur Proses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Terbuka Tab: Application Analyst (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seperti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user MA-Analyst)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Register PIC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Scoring BTN</a:t>
                      </a:r>
                      <a:br>
                        <a:rPr lang="en-ID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I: ≥ 85%;</a:t>
                      </a:r>
                      <a:br>
                        <a:rPr lang="en-ID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II: ≥ 75% - 84,99%; III: : ≥ 60% - 74,99%; </a:t>
                      </a:r>
                      <a:br>
                        <a:rPr lang="en-ID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IV: : ≥ 50% - 59,99%; V: &lt; 50%)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MIG: N &amp; Category: E-Commerce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APPROVE -&gt; MB-Approval MB (RAC)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REJECT -&gt; MB-Approval MB (RAC)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Registration/MA-QAM/MP-DE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MIG: N &amp; Category: Non LHF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APPROVE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RECOMMENDATION REJECT -&gt; MB-Admin Bank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-&gt; MY-Doc Registration/MA-QAM/MP-DE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Analyst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/Area/Cabang/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Category: E-Commerce)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Role: Existing</a:t>
                      </a:r>
                    </a:p>
                    <a:p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Perubahan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Alur Proses</a:t>
                      </a:r>
                    </a:p>
                    <a:p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Register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maksimal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</a:rPr>
                        <a:t> 5 PIC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SUBMIT -&gt; Pending Approval (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RAC/Score)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REJECT -&gt; Close Rejected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-&gt; MY-Doc Registration/MA-QAM/MP-DE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Member Bank Administration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(Based on State per Member Bank/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Kanwil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/Area/Cabang)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 Merchant Member Bank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(VIEW-Based on Tab Menu – Bank New/Existing)</a:t>
                      </a:r>
                    </a:p>
                    <a:p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09877"/>
                  </a:ext>
                </a:extLst>
              </a:tr>
            </a:tbl>
          </a:graphicData>
        </a:graphic>
      </p:graphicFrame>
      <p:sp>
        <p:nvSpPr>
          <p:cNvPr id="193" name="Rectangle 192">
            <a:extLst>
              <a:ext uri="{FF2B5EF4-FFF2-40B4-BE49-F238E27FC236}">
                <a16:creationId xmlns:a16="http://schemas.microsoft.com/office/drawing/2014/main" id="{8C2E4FDD-EE15-853D-DB1B-62AB38B8A1E4}"/>
              </a:ext>
            </a:extLst>
          </p:cNvPr>
          <p:cNvSpPr/>
          <p:nvPr/>
        </p:nvSpPr>
        <p:spPr>
          <a:xfrm>
            <a:off x="2927409" y="-340980"/>
            <a:ext cx="125547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ALUR PROSES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93BD8D-2870-1B20-0891-EEFF06273BB9}"/>
              </a:ext>
            </a:extLst>
          </p:cNvPr>
          <p:cNvSpPr/>
          <p:nvPr/>
        </p:nvSpPr>
        <p:spPr>
          <a:xfrm>
            <a:off x="7673808" y="-340980"/>
            <a:ext cx="115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5ABD691-D59F-4B12-F0A9-073423A7F4DD}"/>
              </a:ext>
            </a:extLst>
          </p:cNvPr>
          <p:cNvSpPr/>
          <p:nvPr/>
        </p:nvSpPr>
        <p:spPr>
          <a:xfrm>
            <a:off x="12080019" y="-345012"/>
            <a:ext cx="106792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ROLE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9EE6338-2273-264A-8698-885CA2DF003D}"/>
              </a:ext>
            </a:extLst>
          </p:cNvPr>
          <p:cNvSpPr/>
          <p:nvPr/>
        </p:nvSpPr>
        <p:spPr>
          <a:xfrm>
            <a:off x="15435421" y="-345012"/>
            <a:ext cx="3447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MENU - MERCHANT REGISTRATIONS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48D38D-14D0-72A2-9EFB-9D48B7D3A3FF}"/>
              </a:ext>
            </a:extLst>
          </p:cNvPr>
          <p:cNvCxnSpPr>
            <a:cxnSpLocks/>
            <a:stCxn id="85" idx="2"/>
            <a:endCxn id="83" idx="0"/>
          </p:cNvCxnSpPr>
          <p:nvPr/>
        </p:nvCxnSpPr>
        <p:spPr>
          <a:xfrm flipH="1">
            <a:off x="4789146" y="2839334"/>
            <a:ext cx="1708" cy="3840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B0C283-8761-0764-7A7C-DA9A3CB97015}"/>
              </a:ext>
            </a:extLst>
          </p:cNvPr>
          <p:cNvCxnSpPr>
            <a:cxnSpLocks/>
            <a:stCxn id="96" idx="1"/>
            <a:endCxn id="38" idx="3"/>
          </p:cNvCxnSpPr>
          <p:nvPr/>
        </p:nvCxnSpPr>
        <p:spPr>
          <a:xfrm flipH="1" flipV="1">
            <a:off x="3442453" y="1828607"/>
            <a:ext cx="846838" cy="58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EACA39A-6918-8AC6-5BB4-8EABA645CCC6}"/>
              </a:ext>
            </a:extLst>
          </p:cNvPr>
          <p:cNvCxnSpPr>
            <a:cxnSpLocks/>
            <a:stCxn id="83" idx="2"/>
            <a:endCxn id="47" idx="0"/>
          </p:cNvCxnSpPr>
          <p:nvPr/>
        </p:nvCxnSpPr>
        <p:spPr>
          <a:xfrm flipH="1">
            <a:off x="4786935" y="3660892"/>
            <a:ext cx="2211" cy="34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806073A-AA14-C56A-CC74-27FF0066F6B8}"/>
              </a:ext>
            </a:extLst>
          </p:cNvPr>
          <p:cNvCxnSpPr>
            <a:cxnSpLocks/>
            <a:stCxn id="24" idx="2"/>
            <a:endCxn id="131" idx="0"/>
          </p:cNvCxnSpPr>
          <p:nvPr/>
        </p:nvCxnSpPr>
        <p:spPr>
          <a:xfrm>
            <a:off x="4794204" y="7122234"/>
            <a:ext cx="1528" cy="2623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48B5EDE-E1E1-D39B-418A-8F471ACF60D0}"/>
              </a:ext>
            </a:extLst>
          </p:cNvPr>
          <p:cNvCxnSpPr>
            <a:cxnSpLocks/>
            <a:stCxn id="131" idx="2"/>
            <a:endCxn id="146" idx="0"/>
          </p:cNvCxnSpPr>
          <p:nvPr/>
        </p:nvCxnSpPr>
        <p:spPr>
          <a:xfrm>
            <a:off x="4795732" y="8030922"/>
            <a:ext cx="4024" cy="41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C249147-F858-9654-1ED5-423B63594156}"/>
              </a:ext>
            </a:extLst>
          </p:cNvPr>
          <p:cNvSpPr/>
          <p:nvPr/>
        </p:nvSpPr>
        <p:spPr>
          <a:xfrm>
            <a:off x="3123444" y="7305076"/>
            <a:ext cx="81928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i="1" cap="none" spc="0" dirty="0">
                <a:ln w="0"/>
                <a:latin typeface="Times New Roman" panose="02020603050405020304" pitchFamily="18" charset="0"/>
              </a:rPr>
              <a:t>Category: Non LHF</a:t>
            </a:r>
            <a:endParaRPr lang="en-US" sz="360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A1C192D-F355-83BD-0C3D-B1CB124709E6}"/>
              </a:ext>
            </a:extLst>
          </p:cNvPr>
          <p:cNvCxnSpPr>
            <a:cxnSpLocks/>
            <a:stCxn id="146" idx="3"/>
            <a:endCxn id="112" idx="3"/>
          </p:cNvCxnSpPr>
          <p:nvPr/>
        </p:nvCxnSpPr>
        <p:spPr>
          <a:xfrm>
            <a:off x="5051547" y="8679436"/>
            <a:ext cx="569985" cy="883853"/>
          </a:xfrm>
          <a:prstGeom prst="bentConnector3">
            <a:avLst>
              <a:gd name="adj1" fmla="val 14010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1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9414</TotalTime>
  <Words>3792</Words>
  <Application>Microsoft Office PowerPoint</Application>
  <PresentationFormat>A4 Paper (210x297 mm)</PresentationFormat>
  <Paragraphs>1213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Muharram Nur Ikhsan</dc:creator>
  <cp:lastModifiedBy>Muharram Nur Ikhsan</cp:lastModifiedBy>
  <cp:revision>34</cp:revision>
  <dcterms:created xsi:type="dcterms:W3CDTF">2021-12-16T06:36:17Z</dcterms:created>
  <dcterms:modified xsi:type="dcterms:W3CDTF">2023-01-30T09:13:19Z</dcterms:modified>
</cp:coreProperties>
</file>