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0" r:id="rId2"/>
    <p:sldMasterId id="2147483710" r:id="rId3"/>
    <p:sldMasterId id="2147483734" r:id="rId4"/>
  </p:sldMasterIdLst>
  <p:notesMasterIdLst>
    <p:notesMasterId r:id="rId11"/>
  </p:notesMasterIdLst>
  <p:sldIdLst>
    <p:sldId id="258" r:id="rId5"/>
    <p:sldId id="4403" r:id="rId6"/>
    <p:sldId id="4415" r:id="rId7"/>
    <p:sldId id="4416" r:id="rId8"/>
    <p:sldId id="4417" r:id="rId9"/>
    <p:sldId id="262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7F6"/>
    <a:srgbClr val="FFFFA2"/>
    <a:srgbClr val="11BB19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>
        <p:scale>
          <a:sx n="112" d="100"/>
          <a:sy n="112" d="100"/>
        </p:scale>
        <p:origin x="1620" y="49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0" y="472705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0069"/>
            <a:ext cx="9143999" cy="480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97130"/>
            <a:ext cx="9143998" cy="60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5" y="1172861"/>
            <a:ext cx="927042" cy="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44" y="244314"/>
            <a:ext cx="8229600" cy="537661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" y="261881"/>
            <a:ext cx="633182" cy="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78" y="1432589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" y="2132745"/>
            <a:ext cx="927042" cy="73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99" y="2370426"/>
            <a:ext cx="6801323" cy="78719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13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2F2-0AD5-4B93-9C00-3AD82C7D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023" y="2276708"/>
            <a:ext cx="7015978" cy="427303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0FCBF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6409-4B0A-478D-AF4F-F5D58120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022" y="552503"/>
            <a:ext cx="6858000" cy="240041"/>
          </a:xfrm>
        </p:spPr>
        <p:txBody>
          <a:bodyPr>
            <a:noAutofit/>
          </a:bodyPr>
          <a:lstStyle>
            <a:lvl1pPr marL="0" indent="0" algn="l">
              <a:buNone/>
              <a:defRPr sz="1350" b="1">
                <a:solidFill>
                  <a:schemeClr val="bg1">
                    <a:lumMod val="6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18869-29FF-C54C-A315-2D0FDD1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10" y="108819"/>
            <a:ext cx="842122" cy="9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5B65-5E80-4E6C-BB08-657E3200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D4AB-5186-463C-851C-D711DE93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A9F9-96FE-48E6-A7DE-0C91744C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D7D9-D2BF-48B0-9767-C896E724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689F-F667-46F9-9A68-39B736A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3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21EA-3010-4FD0-A887-3173EE2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5E99-C6A3-4565-9BE7-F6853EFD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FF9C-5B15-41FB-9764-37C942A7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B5AC-FD64-4FD1-B903-F22F7550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2A-3B8F-430E-A682-5C5C1158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5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A25-A9D6-4AAB-8380-0001CF15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A1CE-021E-4FA5-9A26-CCBD663ED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CD8A-AE42-4B16-ADEA-60D9B99B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1A2A-2BD3-475E-A7B3-E820B8C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FBE5-6617-4ED5-9EF3-B1044345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F873-8DA6-4F58-B044-8A845A8C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95" y="1012324"/>
            <a:ext cx="1493010" cy="1184930"/>
          </a:xfrm>
          <a:prstGeom prst="rect">
            <a:avLst/>
          </a:prstGeom>
        </p:spPr>
      </p:pic>
      <p:pic>
        <p:nvPicPr>
          <p:cNvPr id="6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754" y="33317"/>
            <a:ext cx="3408807" cy="564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44288" y="435789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PT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Mitra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Transaksi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Indonesia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Times New Roman"/>
              <a:cs typeface="Calibri"/>
            </a:endParaRP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Millennium Centennial Center Lt. 17,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Jl.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Jendral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Sudirman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Kav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25, RT.10/RW.01, </a:t>
            </a:r>
          </a:p>
          <a:p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Karet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Kec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Setiabudi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Kota Jakarta Selatan,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Daerah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Khusus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Ibukota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Jakarta 12920.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86000" y="2378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Thank You</a:t>
            </a:r>
            <a:endParaRPr lang="ko-KR" altLang="en-US" sz="5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779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04B4-CD83-4BBF-AFF7-090C9AC2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3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3DB8-398D-469C-948B-6B1001CB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02373-681F-49C7-98FC-163B7640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37EEB-10DD-4DE8-B44D-5D3C3E49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30FB5-2EAB-49EC-B863-3F7397F0A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5CAC5-3CDE-48F2-B9D5-A4AB2B9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A4982-2181-46D5-A89D-6D2840AA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39EBC-7C72-4326-B00F-BAEF631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7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3A5-ED2B-4A33-B85C-EA487EE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953DC-2EC3-4C7A-A008-CA4E0D62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AB566-26FD-4E13-8F12-8A48E56E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1A4C6-6935-4646-80A3-0837DA2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C7E5E-B4BF-4BC8-93CA-982127D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2E4EF-2DFC-46FC-96E4-54A3340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AC70-2301-44DB-A8C0-2C221A3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4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FC6-120D-4E46-AAE0-9AFEBE65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FDFA-D5F3-4705-AACE-49ACC0D3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7910C-9EF5-4716-A83A-18F96F0B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FEDC9-158F-4FDB-BFED-30417AA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A148-9555-4C49-9520-2318C020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F099-9262-45A1-80E7-2831D526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A253-8A94-4672-A0B2-7A808690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25816-E805-4D10-8743-36869E219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25D5-3417-4AD8-85BF-08179A3F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AEE5-9F87-4F26-9EF5-ED079CA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1CAF-E470-4C23-91C2-7D2829A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BDBD-6F23-4D51-A096-0C9189B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2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11C0-6D90-4E1B-95D6-24BE1F06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2239-7669-43A1-954B-9D06E810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8FF5-6215-4B7D-BB83-7223743C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7B5C-E81A-47B7-AC1A-FDE5A12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8ED5-0BDC-4CBC-95E4-F07A5DA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77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B9D6-11D2-4DD2-BACB-028062F5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0C6D4-9189-402F-A69D-5F64D23B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64E8-E00A-4C00-BBBB-209212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81A4-69F9-4F38-ADE1-B124E41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84DC-756C-4C37-869C-7A47B65C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6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32B5-F19B-C14B-874F-792A2C7F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70331"/>
            <a:ext cx="7526991" cy="42377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9E0E0-DECF-4D43-A3F2-D0F9AEF2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 descr="Click to edit Sub Title text&#10;">
            <a:extLst>
              <a:ext uri="{FF2B5EF4-FFF2-40B4-BE49-F238E27FC236}">
                <a16:creationId xmlns:a16="http://schemas.microsoft.com/office/drawing/2014/main" id="{EE1B98C4-1D84-4745-B785-6A870A7BD5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6848" y="2232402"/>
            <a:ext cx="7526991" cy="42377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FCBF0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13F740-EC06-2A41-8546-68DCF870E4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8358" y="594102"/>
            <a:ext cx="7526991" cy="304271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 title text</a:t>
            </a:r>
          </a:p>
        </p:txBody>
      </p:sp>
    </p:spTree>
    <p:extLst>
      <p:ext uri="{BB962C8B-B14F-4D97-AF65-F5344CB8AC3E}">
        <p14:creationId xmlns:p14="http://schemas.microsoft.com/office/powerpoint/2010/main" val="25308525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207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14904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3500"/>
            <a:ext cx="2133600" cy="306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074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microsoft.com/office/2007/relationships/hdphoto" Target="../media/hdphoto6.wdp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4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1" r:id="rId8"/>
    <p:sldLayoutId id="2147483692" r:id="rId9"/>
    <p:sldLayoutId id="2147483732" r:id="rId10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45868-198A-41D7-940B-A1048006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70331"/>
            <a:ext cx="7526991" cy="6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2FE0-5089-4F2B-B7A1-23D2919B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914" y="1059051"/>
            <a:ext cx="8086436" cy="408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677-7E20-4E2D-AE96-B28C7AD9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13874" y="170330"/>
            <a:ext cx="919931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672ED-C696-434B-A825-E90714A2CF54}"/>
              </a:ext>
            </a:extLst>
          </p:cNvPr>
          <p:cNvSpPr txBox="1"/>
          <p:nvPr/>
        </p:nvSpPr>
        <p:spPr>
          <a:xfrm>
            <a:off x="6757922" y="5296958"/>
            <a:ext cx="2175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© PT Mitra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Transaksi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Indonesia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A5475-C97E-9448-BA18-C7B1698B7D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" y="200218"/>
            <a:ext cx="681027" cy="6009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7954F2-DC4C-D042-A5E0-51B7E2D51A9A}"/>
              </a:ext>
            </a:extLst>
          </p:cNvPr>
          <p:cNvSpPr/>
          <p:nvPr/>
        </p:nvSpPr>
        <p:spPr>
          <a:xfrm>
            <a:off x="885491" y="170330"/>
            <a:ext cx="34289" cy="630840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176338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63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FCBF0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Flow Process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Flow New Process Project  – UARF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B6CFF9-1EFC-8352-0EFF-A3D56F0D3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8860"/>
              </p:ext>
            </p:extLst>
          </p:nvPr>
        </p:nvGraphicFramePr>
        <p:xfrm>
          <a:off x="115200" y="825500"/>
          <a:ext cx="8760352" cy="48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00">
                  <a:extLst>
                    <a:ext uri="{9D8B030D-6E8A-4147-A177-3AD203B41FA5}">
                      <a16:colId xmlns:a16="http://schemas.microsoft.com/office/drawing/2014/main" val="618241457"/>
                    </a:ext>
                  </a:extLst>
                </a:gridCol>
                <a:gridCol w="2421776">
                  <a:extLst>
                    <a:ext uri="{9D8B030D-6E8A-4147-A177-3AD203B41FA5}">
                      <a16:colId xmlns:a16="http://schemas.microsoft.com/office/drawing/2014/main" val="3804964233"/>
                    </a:ext>
                  </a:extLst>
                </a:gridCol>
                <a:gridCol w="2190088">
                  <a:extLst>
                    <a:ext uri="{9D8B030D-6E8A-4147-A177-3AD203B41FA5}">
                      <a16:colId xmlns:a16="http://schemas.microsoft.com/office/drawing/2014/main" val="2077637335"/>
                    </a:ext>
                  </a:extLst>
                </a:gridCol>
                <a:gridCol w="2190088">
                  <a:extLst>
                    <a:ext uri="{9D8B030D-6E8A-4147-A177-3AD203B41FA5}">
                      <a16:colId xmlns:a16="http://schemas.microsoft.com/office/drawing/2014/main" val="2529613075"/>
                    </a:ext>
                  </a:extLst>
                </a:gridCol>
              </a:tblGrid>
              <a:tr h="322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Key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43994"/>
                  </a:ext>
                </a:extLst>
              </a:tr>
              <a:tr h="4496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235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5C3967A-0451-17E2-592F-5994307B12C8}"/>
              </a:ext>
            </a:extLst>
          </p:cNvPr>
          <p:cNvSpPr/>
          <p:nvPr/>
        </p:nvSpPr>
        <p:spPr>
          <a:xfrm>
            <a:off x="354788" y="1741400"/>
            <a:ext cx="1332000" cy="390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UARF , Request TTD </a:t>
            </a:r>
            <a:r>
              <a:rPr lang="en-US" sz="800" dirty="0" err="1"/>
              <a:t>Atasan</a:t>
            </a:r>
            <a:r>
              <a:rPr lang="en-US" sz="800" dirty="0"/>
              <a:t>, Request TTD </a:t>
            </a:r>
            <a:r>
              <a:rPr lang="en-US" sz="800" dirty="0" err="1"/>
              <a:t>ke</a:t>
            </a:r>
            <a:r>
              <a:rPr lang="en-US" sz="800" dirty="0"/>
              <a:t> IT Key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E7F31-45F4-C580-2724-2B41D54ED5F8}"/>
              </a:ext>
            </a:extLst>
          </p:cNvPr>
          <p:cNvSpPr/>
          <p:nvPr/>
        </p:nvSpPr>
        <p:spPr>
          <a:xfrm>
            <a:off x="2527200" y="2814100"/>
            <a:ext cx="139397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Reset Password , </a:t>
            </a:r>
            <a:r>
              <a:rPr lang="en-US" sz="800" dirty="0" err="1"/>
              <a:t>berikan</a:t>
            </a:r>
            <a:r>
              <a:rPr lang="en-US" sz="800" dirty="0"/>
              <a:t> password </a:t>
            </a:r>
            <a:r>
              <a:rPr lang="en-US" sz="800" dirty="0" err="1"/>
              <a:t>baru</a:t>
            </a:r>
            <a:r>
              <a:rPr lang="en-US" sz="800" dirty="0"/>
              <a:t> </a:t>
            </a:r>
            <a:r>
              <a:rPr lang="en-US" sz="800" dirty="0" err="1"/>
              <a:t>ke</a:t>
            </a:r>
            <a:r>
              <a:rPr lang="en-US" sz="800" dirty="0"/>
              <a:t>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6D9A-D087-C419-D940-27A0C6249262}"/>
              </a:ext>
            </a:extLst>
          </p:cNvPr>
          <p:cNvSpPr/>
          <p:nvPr/>
        </p:nvSpPr>
        <p:spPr>
          <a:xfrm>
            <a:off x="348062" y="2470071"/>
            <a:ext cx="1393971" cy="667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form UARF yang </a:t>
            </a:r>
            <a:r>
              <a:rPr lang="en-US" sz="800" dirty="0" err="1"/>
              <a:t>sudah</a:t>
            </a:r>
            <a:r>
              <a:rPr lang="en-US" sz="800" dirty="0"/>
              <a:t> full sign , </a:t>
            </a:r>
            <a:r>
              <a:rPr lang="en-US" sz="800" dirty="0" err="1"/>
              <a:t>kemudian</a:t>
            </a:r>
            <a:r>
              <a:rPr lang="en-US" sz="800" dirty="0"/>
              <a:t> create </a:t>
            </a:r>
            <a:r>
              <a:rPr lang="en-US" sz="800" dirty="0" err="1"/>
              <a:t>tiket</a:t>
            </a:r>
            <a:r>
              <a:rPr lang="en-US" sz="800" dirty="0"/>
              <a:t> di </a:t>
            </a:r>
            <a:r>
              <a:rPr lang="en-US" sz="800" dirty="0" err="1"/>
              <a:t>redmine</a:t>
            </a:r>
            <a:r>
              <a:rPr lang="en-US" sz="800" dirty="0"/>
              <a:t> dan Upload form UARF &amp; File </a:t>
            </a:r>
            <a:r>
              <a:rPr lang="en-US" sz="800" dirty="0" err="1"/>
              <a:t>Matrixnya</a:t>
            </a:r>
            <a:r>
              <a:rPr lang="en-US" sz="800" dirty="0"/>
              <a:t> , Assign Suryanto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A3ABED3-06B5-D9F0-F31E-129BCE83BA1F}"/>
              </a:ext>
            </a:extLst>
          </p:cNvPr>
          <p:cNvSpPr/>
          <p:nvPr/>
        </p:nvSpPr>
        <p:spPr>
          <a:xfrm>
            <a:off x="2433600" y="1439307"/>
            <a:ext cx="1771200" cy="1022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form UARF , TTD . </a:t>
            </a:r>
            <a:r>
              <a:rPr lang="en-US" sz="800" dirty="0" err="1"/>
              <a:t>Kirimkan</a:t>
            </a:r>
            <a:r>
              <a:rPr lang="en-US" sz="800" dirty="0"/>
              <a:t> Kembali UARF yang </a:t>
            </a:r>
            <a:r>
              <a:rPr lang="en-US" sz="800" dirty="0" err="1"/>
              <a:t>sudah</a:t>
            </a:r>
            <a:r>
              <a:rPr lang="en-US" sz="800" dirty="0"/>
              <a:t> full sign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70E9A73-9E72-C046-16BD-689364EFA068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>
            <a:off x="3921171" y="1950507"/>
            <a:ext cx="283629" cy="1048259"/>
          </a:xfrm>
          <a:prstGeom prst="bentConnector3">
            <a:avLst>
              <a:gd name="adj1" fmla="val -8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58622A-F54B-8684-BA3E-FDB5D2B63797}"/>
              </a:ext>
            </a:extLst>
          </p:cNvPr>
          <p:cNvSpPr txBox="1"/>
          <p:nvPr/>
        </p:nvSpPr>
        <p:spPr>
          <a:xfrm>
            <a:off x="3853806" y="241920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D297D7-332C-B418-2694-8C39585B5B7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1742034" y="1950506"/>
            <a:ext cx="691567" cy="853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99092-6883-3BFC-573C-01AAD3FA19F7}"/>
              </a:ext>
            </a:extLst>
          </p:cNvPr>
          <p:cNvSpPr txBox="1"/>
          <p:nvPr/>
        </p:nvSpPr>
        <p:spPr>
          <a:xfrm>
            <a:off x="2043019" y="240950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Daftar MAAS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AF7E385-CCA0-C4D5-FC9D-2F8E70DE5E6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V="1">
            <a:off x="1686788" y="1439307"/>
            <a:ext cx="1632412" cy="497251"/>
          </a:xfrm>
          <a:prstGeom prst="bentConnector4">
            <a:avLst>
              <a:gd name="adj1" fmla="val 18022"/>
              <a:gd name="adj2" fmla="val 121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16C43DC-83C1-99EC-70DF-FE2C069C0FFB}"/>
              </a:ext>
            </a:extLst>
          </p:cNvPr>
          <p:cNvSpPr/>
          <p:nvPr/>
        </p:nvSpPr>
        <p:spPr>
          <a:xfrm>
            <a:off x="345600" y="3645448"/>
            <a:ext cx="1317481" cy="2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Password Baru dan Change Password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36D3ECE-C48E-6579-BC3A-7C6C318CE291}"/>
              </a:ext>
            </a:extLst>
          </p:cNvPr>
          <p:cNvCxnSpPr>
            <a:cxnSpLocks/>
            <a:stCxn id="8" idx="1"/>
            <a:endCxn id="64" idx="3"/>
          </p:cNvCxnSpPr>
          <p:nvPr/>
        </p:nvCxnSpPr>
        <p:spPr>
          <a:xfrm rot="10800000" flipV="1">
            <a:off x="1663082" y="2998766"/>
            <a:ext cx="864119" cy="781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F8153A-FF87-AD15-898D-3B70CD2CFEE3}"/>
              </a:ext>
            </a:extLst>
          </p:cNvPr>
          <p:cNvSpPr/>
          <p:nvPr/>
        </p:nvSpPr>
        <p:spPr>
          <a:xfrm>
            <a:off x="4773600" y="1359726"/>
            <a:ext cx="1346281" cy="519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Cek &amp; Download di Redmine , Update Matrix OPS , dan </a:t>
            </a:r>
            <a:r>
              <a:rPr lang="en-US" sz="800" dirty="0" err="1"/>
              <a:t>kirim</a:t>
            </a:r>
            <a:r>
              <a:rPr lang="en-US" sz="800" dirty="0"/>
              <a:t> request </a:t>
            </a:r>
            <a:r>
              <a:rPr lang="en-US" sz="800" dirty="0" err="1"/>
              <a:t>ke</a:t>
            </a:r>
            <a:r>
              <a:rPr lang="en-US" sz="800" dirty="0"/>
              <a:t> Risk Via Mail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47A738-51DB-B36F-BD44-22F7D955FC95}"/>
              </a:ext>
            </a:extLst>
          </p:cNvPr>
          <p:cNvSpPr/>
          <p:nvPr/>
        </p:nvSpPr>
        <p:spPr>
          <a:xfrm>
            <a:off x="6859552" y="1359726"/>
            <a:ext cx="1456448" cy="519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, </a:t>
            </a:r>
            <a:r>
              <a:rPr lang="en-US" sz="800" dirty="0" err="1"/>
              <a:t>Validasi</a:t>
            </a:r>
            <a:r>
              <a:rPr lang="en-US" sz="800" dirty="0"/>
              <a:t> &amp; Update Matrix , </a:t>
            </a:r>
            <a:r>
              <a:rPr lang="en-US" sz="800" dirty="0" err="1"/>
              <a:t>Kirim</a:t>
            </a:r>
            <a:r>
              <a:rPr lang="en-US" sz="800" dirty="0"/>
              <a:t> Kembali Matrix yang </a:t>
            </a:r>
            <a:r>
              <a:rPr lang="en-US" sz="800" dirty="0" err="1"/>
              <a:t>sudah</a:t>
            </a:r>
            <a:r>
              <a:rPr lang="en-US" sz="800" dirty="0"/>
              <a:t> di </a:t>
            </a:r>
            <a:r>
              <a:rPr lang="en-US" sz="800" dirty="0" err="1"/>
              <a:t>Validasi</a:t>
            </a:r>
            <a:r>
              <a:rPr lang="en-US" sz="800" dirty="0"/>
              <a:t> Via Email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357E8B-C6C6-AE22-234E-D995E26AEF7E}"/>
              </a:ext>
            </a:extLst>
          </p:cNvPr>
          <p:cNvSpPr/>
          <p:nvPr/>
        </p:nvSpPr>
        <p:spPr>
          <a:xfrm>
            <a:off x="4787999" y="2253519"/>
            <a:ext cx="13174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, Data Update Matrix , Follow Up </a:t>
            </a:r>
            <a:r>
              <a:rPr lang="en-US" sz="800" dirty="0" err="1"/>
              <a:t>untuk</a:t>
            </a:r>
            <a:r>
              <a:rPr lang="en-US" sz="800" dirty="0"/>
              <a:t> Daftar </a:t>
            </a:r>
            <a:r>
              <a:rPr lang="en-US" sz="800" dirty="0" err="1"/>
              <a:t>Matrx</a:t>
            </a:r>
            <a:r>
              <a:rPr lang="en-US" sz="800" dirty="0"/>
              <a:t> </a:t>
            </a:r>
            <a:r>
              <a:rPr lang="en-US" sz="800" dirty="0" err="1"/>
              <a:t>MAASnya</a:t>
            </a:r>
            <a:endParaRPr lang="en-US" sz="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1CCFEC-81F8-6F21-3E6A-B7972F5A4973}"/>
              </a:ext>
            </a:extLst>
          </p:cNvPr>
          <p:cNvSpPr/>
          <p:nvPr/>
        </p:nvSpPr>
        <p:spPr>
          <a:xfrm>
            <a:off x="2552400" y="3632232"/>
            <a:ext cx="1347173" cy="283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Daftar Account MAAS &amp; Matrix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E8E19B-D4E4-B833-FA84-39355F1EE7CA}"/>
              </a:ext>
            </a:extLst>
          </p:cNvPr>
          <p:cNvSpPr/>
          <p:nvPr/>
        </p:nvSpPr>
        <p:spPr>
          <a:xfrm>
            <a:off x="4787999" y="3069340"/>
            <a:ext cx="1317481" cy="431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ID &amp; Account MAAS, </a:t>
            </a:r>
            <a:r>
              <a:rPr lang="en-US" sz="800" dirty="0" err="1"/>
              <a:t>kirim</a:t>
            </a:r>
            <a:r>
              <a:rPr lang="en-US" sz="800" dirty="0"/>
              <a:t> </a:t>
            </a:r>
            <a:r>
              <a:rPr lang="en-US" sz="800" dirty="0" err="1"/>
              <a:t>ke</a:t>
            </a:r>
            <a:r>
              <a:rPr lang="en-US" sz="800" dirty="0"/>
              <a:t> User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85683D-F7D4-8656-F1EF-3F0EC8EC7627}"/>
              </a:ext>
            </a:extLst>
          </p:cNvPr>
          <p:cNvSpPr/>
          <p:nvPr/>
        </p:nvSpPr>
        <p:spPr>
          <a:xfrm>
            <a:off x="345600" y="4304389"/>
            <a:ext cx="1317481" cy="389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Terima</a:t>
            </a:r>
            <a:r>
              <a:rPr lang="en-US" sz="800" dirty="0"/>
              <a:t> ID &amp; Password &amp; Change Password &amp; </a:t>
            </a:r>
            <a:r>
              <a:rPr lang="en-US" sz="800" dirty="0" err="1"/>
              <a:t>Makesure</a:t>
            </a:r>
            <a:r>
              <a:rPr lang="en-US" sz="800" dirty="0"/>
              <a:t> Screen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452DF69-1CC6-B01F-4D40-B4CABAA3BE6F}"/>
              </a:ext>
            </a:extLst>
          </p:cNvPr>
          <p:cNvCxnSpPr>
            <a:stCxn id="9" idx="1"/>
            <a:endCxn id="72" idx="0"/>
          </p:cNvCxnSpPr>
          <p:nvPr/>
        </p:nvCxnSpPr>
        <p:spPr>
          <a:xfrm rot="10800000" flipH="1">
            <a:off x="348061" y="1359726"/>
            <a:ext cx="5098679" cy="1443882"/>
          </a:xfrm>
          <a:prstGeom prst="bentConnector4">
            <a:avLst>
              <a:gd name="adj1" fmla="val -2789"/>
              <a:gd name="adj2" fmla="val 107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6D79220-37C4-5C75-9C7B-F20C6B27E1C8}"/>
              </a:ext>
            </a:extLst>
          </p:cNvPr>
          <p:cNvCxnSpPr>
            <a:stCxn id="72" idx="3"/>
            <a:endCxn id="81" idx="1"/>
          </p:cNvCxnSpPr>
          <p:nvPr/>
        </p:nvCxnSpPr>
        <p:spPr>
          <a:xfrm>
            <a:off x="6119881" y="1619463"/>
            <a:ext cx="73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A4A82CC5-CB3E-57FA-4676-932B0B544EA8}"/>
              </a:ext>
            </a:extLst>
          </p:cNvPr>
          <p:cNvCxnSpPr>
            <a:endCxn id="82" idx="3"/>
          </p:cNvCxnSpPr>
          <p:nvPr/>
        </p:nvCxnSpPr>
        <p:spPr>
          <a:xfrm rot="10800000" flipV="1">
            <a:off x="6105480" y="1879199"/>
            <a:ext cx="1482296" cy="558985"/>
          </a:xfrm>
          <a:prstGeom prst="bentConnector3">
            <a:avLst>
              <a:gd name="adj1" fmla="val 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3579F33-2FB3-0BC7-12F7-4134C5FF4548}"/>
              </a:ext>
            </a:extLst>
          </p:cNvPr>
          <p:cNvCxnSpPr>
            <a:cxnSpLocks/>
            <a:stCxn id="84" idx="3"/>
            <a:endCxn id="85" idx="3"/>
          </p:cNvCxnSpPr>
          <p:nvPr/>
        </p:nvCxnSpPr>
        <p:spPr>
          <a:xfrm flipH="1">
            <a:off x="1663081" y="3285160"/>
            <a:ext cx="4442399" cy="1214083"/>
          </a:xfrm>
          <a:prstGeom prst="bentConnector3">
            <a:avLst>
              <a:gd name="adj1" fmla="val -5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94B3E21-2899-A517-E338-88B51A32A6F2}"/>
              </a:ext>
            </a:extLst>
          </p:cNvPr>
          <p:cNvCxnSpPr>
            <a:cxnSpLocks/>
            <a:stCxn id="82" idx="1"/>
            <a:endCxn id="83" idx="3"/>
          </p:cNvCxnSpPr>
          <p:nvPr/>
        </p:nvCxnSpPr>
        <p:spPr>
          <a:xfrm rot="10800000" flipV="1">
            <a:off x="3899573" y="2438184"/>
            <a:ext cx="888426" cy="1335655"/>
          </a:xfrm>
          <a:prstGeom prst="bentConnector3">
            <a:avLst>
              <a:gd name="adj1" fmla="val 24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08D0A29-1C6D-0CBF-B145-1FE31A9916BC}"/>
              </a:ext>
            </a:extLst>
          </p:cNvPr>
          <p:cNvCxnSpPr>
            <a:stCxn id="83" idx="2"/>
            <a:endCxn id="84" idx="2"/>
          </p:cNvCxnSpPr>
          <p:nvPr/>
        </p:nvCxnSpPr>
        <p:spPr>
          <a:xfrm rot="5400000" flipH="1" flipV="1">
            <a:off x="4129128" y="2597837"/>
            <a:ext cx="414469" cy="2220753"/>
          </a:xfrm>
          <a:prstGeom prst="bentConnector3">
            <a:avLst>
              <a:gd name="adj1" fmla="val -5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93F2FE8-DA28-19CF-99DC-ED3088D90897}"/>
              </a:ext>
            </a:extLst>
          </p:cNvPr>
          <p:cNvSpPr/>
          <p:nvPr/>
        </p:nvSpPr>
        <p:spPr>
          <a:xfrm>
            <a:off x="640800" y="1366708"/>
            <a:ext cx="784800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F06164C-DD73-BDAF-548F-9E576F42A519}"/>
              </a:ext>
            </a:extLst>
          </p:cNvPr>
          <p:cNvSpPr/>
          <p:nvPr/>
        </p:nvSpPr>
        <p:spPr>
          <a:xfrm>
            <a:off x="567464" y="5055947"/>
            <a:ext cx="873753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987BECD-4279-5506-FDEB-CFB6BD681624}"/>
              </a:ext>
            </a:extLst>
          </p:cNvPr>
          <p:cNvCxnSpPr>
            <a:cxnSpLocks/>
            <a:stCxn id="64" idx="1"/>
            <a:endCxn id="155" idx="1"/>
          </p:cNvCxnSpPr>
          <p:nvPr/>
        </p:nvCxnSpPr>
        <p:spPr>
          <a:xfrm rot="10800000" flipH="1" flipV="1">
            <a:off x="345600" y="3780447"/>
            <a:ext cx="221864" cy="1388837"/>
          </a:xfrm>
          <a:prstGeom prst="bentConnector3">
            <a:avLst>
              <a:gd name="adj1" fmla="val -67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F537578-8A5B-39B0-0460-6D0D74D13AE9}"/>
              </a:ext>
            </a:extLst>
          </p:cNvPr>
          <p:cNvCxnSpPr>
            <a:stCxn id="85" idx="2"/>
            <a:endCxn id="155" idx="0"/>
          </p:cNvCxnSpPr>
          <p:nvPr/>
        </p:nvCxnSpPr>
        <p:spPr>
          <a:xfrm>
            <a:off x="1004341" y="4694096"/>
            <a:ext cx="0" cy="36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99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Flow New Process Project  – SR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9CD559-1F12-7390-5CE9-77049D6B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5700"/>
              </p:ext>
            </p:extLst>
          </p:nvPr>
        </p:nvGraphicFramePr>
        <p:xfrm>
          <a:off x="60000" y="751827"/>
          <a:ext cx="9024000" cy="485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000">
                  <a:extLst>
                    <a:ext uri="{9D8B030D-6E8A-4147-A177-3AD203B41FA5}">
                      <a16:colId xmlns:a16="http://schemas.microsoft.com/office/drawing/2014/main" val="3798098218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2174130711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3784335661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1509864612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813310513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2565083837"/>
                    </a:ext>
                  </a:extLst>
                </a:gridCol>
              </a:tblGrid>
              <a:tr h="2524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PROJECT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PROBLEM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5613"/>
                  </a:ext>
                </a:extLst>
              </a:tr>
              <a:tr h="4604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971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A9BAD9-C93C-32CC-FE0F-9926B6F2A5CB}"/>
              </a:ext>
            </a:extLst>
          </p:cNvPr>
          <p:cNvSpPr/>
          <p:nvPr/>
        </p:nvSpPr>
        <p:spPr>
          <a:xfrm>
            <a:off x="249238" y="1419896"/>
            <a:ext cx="1207612" cy="426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Create form SR  , Request TTD </a:t>
            </a:r>
            <a:r>
              <a:rPr lang="en-US" sz="600" dirty="0" err="1"/>
              <a:t>Atasan</a:t>
            </a:r>
            <a:r>
              <a:rPr lang="en-US" sz="600" dirty="0"/>
              <a:t>, Request TTD  </a:t>
            </a:r>
            <a:r>
              <a:rPr lang="en-US" sz="600" dirty="0" err="1"/>
              <a:t>Drektur</a:t>
            </a:r>
            <a:r>
              <a:rPr lang="en-US" sz="600" dirty="0"/>
              <a:t> OPS , IT  &amp; Risk, </a:t>
            </a:r>
            <a:r>
              <a:rPr lang="en-US" sz="600" dirty="0" err="1"/>
              <a:t>kirik</a:t>
            </a:r>
            <a:r>
              <a:rPr lang="en-US" sz="600" dirty="0"/>
              <a:t> </a:t>
            </a:r>
            <a:r>
              <a:rPr lang="en-US" sz="600" dirty="0" err="1"/>
              <a:t>Ke</a:t>
            </a:r>
            <a:r>
              <a:rPr lang="en-US" sz="600" dirty="0"/>
              <a:t> 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D1D26E-651C-D89B-1C77-07FA44144E79}"/>
              </a:ext>
            </a:extLst>
          </p:cNvPr>
          <p:cNvSpPr/>
          <p:nvPr/>
        </p:nvSpPr>
        <p:spPr>
          <a:xfrm>
            <a:off x="460644" y="1044747"/>
            <a:ext cx="784800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8BE2F-CE06-E314-7B64-532B60837EB6}"/>
              </a:ext>
            </a:extLst>
          </p:cNvPr>
          <p:cNvSpPr/>
          <p:nvPr/>
        </p:nvSpPr>
        <p:spPr>
          <a:xfrm>
            <a:off x="1713394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Create </a:t>
            </a:r>
            <a:r>
              <a:rPr lang="en-US" sz="600" dirty="0" err="1"/>
              <a:t>Tiket</a:t>
            </a:r>
            <a:r>
              <a:rPr lang="en-US" sz="600" dirty="0"/>
              <a:t> di Redmine &amp; </a:t>
            </a:r>
            <a:r>
              <a:rPr lang="en-US" sz="600" dirty="0" err="1"/>
              <a:t>Uoload</a:t>
            </a:r>
            <a:r>
              <a:rPr lang="en-US" sz="600" dirty="0"/>
              <a:t> </a:t>
            </a:r>
            <a:r>
              <a:rPr lang="en-US" sz="600" dirty="0" err="1"/>
              <a:t>Dokumen</a:t>
            </a:r>
            <a:r>
              <a:rPr lang="en-US" sz="600" dirty="0"/>
              <a:t>  , FU </a:t>
            </a:r>
            <a:r>
              <a:rPr lang="en-US" sz="600" dirty="0" err="1"/>
              <a:t>ke</a:t>
            </a:r>
            <a:r>
              <a:rPr lang="en-US" sz="600" dirty="0"/>
              <a:t> Problem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C47E-A878-D696-384A-9CFF40E99BE4}"/>
              </a:ext>
            </a:extLst>
          </p:cNvPr>
          <p:cNvSpPr/>
          <p:nvPr/>
        </p:nvSpPr>
        <p:spPr>
          <a:xfrm>
            <a:off x="1713394" y="14803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Melakukan</a:t>
            </a:r>
            <a:r>
              <a:rPr lang="en-US" sz="600" dirty="0"/>
              <a:t> Q&amp;A </a:t>
            </a:r>
            <a:r>
              <a:rPr lang="en-US" sz="600" dirty="0" err="1"/>
              <a:t>ke</a:t>
            </a:r>
            <a:r>
              <a:rPr lang="en-US" sz="600" dirty="0"/>
              <a:t> User </a:t>
            </a:r>
            <a:r>
              <a:rPr lang="en-US" sz="600" dirty="0" err="1"/>
              <a:t>latar</a:t>
            </a:r>
            <a:r>
              <a:rPr lang="en-US" sz="600" dirty="0"/>
              <a:t> </a:t>
            </a:r>
            <a:r>
              <a:rPr lang="en-US" sz="600" dirty="0" err="1"/>
              <a:t>belakang</a:t>
            </a:r>
            <a:r>
              <a:rPr lang="en-US" sz="600" dirty="0"/>
              <a:t> dan </a:t>
            </a:r>
            <a:r>
              <a:rPr lang="en-US" sz="600" dirty="0" err="1"/>
              <a:t>tujuannya</a:t>
            </a:r>
            <a:r>
              <a:rPr lang="en-US" sz="6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1ED2C-F62B-99A4-F4AF-107D6BEFAFCA}"/>
              </a:ext>
            </a:extLst>
          </p:cNvPr>
          <p:cNvSpPr/>
          <p:nvPr/>
        </p:nvSpPr>
        <p:spPr>
          <a:xfrm>
            <a:off x="3177550" y="14803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Analysis SR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4B20C-A7C0-B8E4-F5D1-78F70CCBE59A}"/>
              </a:ext>
            </a:extLst>
          </p:cNvPr>
          <p:cNvSpPr/>
          <p:nvPr/>
        </p:nvSpPr>
        <p:spPr>
          <a:xfrm>
            <a:off x="3174742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Melakukan</a:t>
            </a:r>
            <a:r>
              <a:rPr lang="en-US" sz="600" dirty="0"/>
              <a:t> Q&amp;A </a:t>
            </a:r>
            <a:r>
              <a:rPr lang="en-US" sz="600" dirty="0" err="1"/>
              <a:t>ke</a:t>
            </a:r>
            <a:r>
              <a:rPr lang="en-US" sz="600" dirty="0"/>
              <a:t> Project OPS  </a:t>
            </a:r>
            <a:r>
              <a:rPr lang="en-US" sz="600" dirty="0" err="1"/>
              <a:t>latar</a:t>
            </a:r>
            <a:r>
              <a:rPr lang="en-US" sz="600" dirty="0"/>
              <a:t> </a:t>
            </a:r>
            <a:r>
              <a:rPr lang="en-US" sz="600" dirty="0" err="1"/>
              <a:t>belakang</a:t>
            </a:r>
            <a:r>
              <a:rPr lang="en-US" sz="600" dirty="0"/>
              <a:t> dan </a:t>
            </a:r>
            <a:r>
              <a:rPr lang="en-US" sz="600" dirty="0" err="1"/>
              <a:t>tujuannya</a:t>
            </a:r>
            <a:r>
              <a:rPr lang="en-US" sz="600" dirty="0"/>
              <a:t>, FU </a:t>
            </a:r>
            <a:r>
              <a:rPr lang="en-US" sz="600" dirty="0" err="1"/>
              <a:t>ke</a:t>
            </a:r>
            <a:r>
              <a:rPr lang="en-US" sz="600" dirty="0"/>
              <a:t> IT 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B7DF1-9AAC-EC7A-0A42-E9C712EDA705}"/>
              </a:ext>
            </a:extLst>
          </p:cNvPr>
          <p:cNvSpPr/>
          <p:nvPr/>
        </p:nvSpPr>
        <p:spPr>
          <a:xfrm>
            <a:off x="4758840" y="1480307"/>
            <a:ext cx="1207612" cy="463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Membuat</a:t>
            </a:r>
            <a:r>
              <a:rPr lang="en-US" sz="600" dirty="0"/>
              <a:t> script Patching , Test  SIT , Create Draft Impact Analysis &amp; </a:t>
            </a:r>
            <a:r>
              <a:rPr lang="en-US" sz="600" dirty="0" err="1"/>
              <a:t>Sirkuler</a:t>
            </a:r>
            <a:endParaRPr lang="en-US" sz="600" dirty="0"/>
          </a:p>
          <a:p>
            <a:pPr algn="ctr"/>
            <a:endParaRPr lang="en-US" sz="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F8CEF-6087-82C2-D6C3-A52A5DD84458}"/>
              </a:ext>
            </a:extLst>
          </p:cNvPr>
          <p:cNvSpPr/>
          <p:nvPr/>
        </p:nvSpPr>
        <p:spPr>
          <a:xfrm>
            <a:off x="1731188" y="258503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Request Kickoff UAT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8A62B-62CE-899F-10AC-4008DF63832C}"/>
              </a:ext>
            </a:extLst>
          </p:cNvPr>
          <p:cNvSpPr/>
          <p:nvPr/>
        </p:nvSpPr>
        <p:spPr>
          <a:xfrm>
            <a:off x="3177550" y="258503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Agendakan</a:t>
            </a:r>
            <a:r>
              <a:rPr lang="en-US" sz="600" dirty="0"/>
              <a:t> PRA UAT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78E41-BF45-E550-D708-60794086C412}"/>
              </a:ext>
            </a:extLst>
          </p:cNvPr>
          <p:cNvSpPr/>
          <p:nvPr/>
        </p:nvSpPr>
        <p:spPr>
          <a:xfrm>
            <a:off x="6222994" y="148030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PRA UAT  , Test UAT , Create DF </a:t>
            </a:r>
            <a:r>
              <a:rPr lang="en-US" sz="600" dirty="0" err="1"/>
              <a:t>ttd</a:t>
            </a:r>
            <a:r>
              <a:rPr lang="en-US" sz="600" dirty="0"/>
              <a:t> </a:t>
            </a:r>
            <a:r>
              <a:rPr lang="en-US" sz="600" dirty="0" err="1"/>
              <a:t>atasan</a:t>
            </a:r>
            <a:endParaRPr lang="en-US" sz="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992B3-114F-060C-1DF4-1E5D0C588227}"/>
              </a:ext>
            </a:extLst>
          </p:cNvPr>
          <p:cNvSpPr/>
          <p:nvPr/>
        </p:nvSpPr>
        <p:spPr>
          <a:xfrm>
            <a:off x="1731188" y="320708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Team Project &amp; </a:t>
            </a:r>
            <a:r>
              <a:rPr lang="en-US" sz="600" dirty="0" err="1"/>
              <a:t>Atasan</a:t>
            </a:r>
            <a:r>
              <a:rPr lang="en-US" sz="6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5A5E5-DF3A-475E-8B27-63CA2B86D7D8}"/>
              </a:ext>
            </a:extLst>
          </p:cNvPr>
          <p:cNvSpPr/>
          <p:nvPr/>
        </p:nvSpPr>
        <p:spPr>
          <a:xfrm>
            <a:off x="3177550" y="3206840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Team Problem Management &amp; </a:t>
            </a:r>
            <a:r>
              <a:rPr lang="en-US" sz="600" dirty="0" err="1"/>
              <a:t>Atasan</a:t>
            </a:r>
            <a:endParaRPr lang="en-US" sz="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9BB65-B161-F3AA-E3B5-EBCC666AC191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1456850" y="1632954"/>
            <a:ext cx="25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19FC90-8062-C61A-24A1-E2BC1FD5795C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317200" y="1785600"/>
            <a:ext cx="0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EB3D38-8557-672A-8D13-B39C956CD0D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921006" y="1632954"/>
            <a:ext cx="256544" cy="511200"/>
          </a:xfrm>
          <a:prstGeom prst="bentConnector3">
            <a:avLst>
              <a:gd name="adj1" fmla="val 3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88F49E-CB2C-3C81-B9B8-9F32FBEE2F4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3778548" y="1785600"/>
            <a:ext cx="2808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C32E3D3-6106-CAFE-6E00-FF610245CE6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4382354" y="1712063"/>
            <a:ext cx="376486" cy="432091"/>
          </a:xfrm>
          <a:prstGeom prst="bentConnector3">
            <a:avLst>
              <a:gd name="adj1" fmla="val 4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1161D65-6454-3A6E-2608-E6A5E48B600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3528212" y="750601"/>
            <a:ext cx="641217" cy="3027652"/>
          </a:xfrm>
          <a:prstGeom prst="bentConnector3">
            <a:avLst>
              <a:gd name="adj1" fmla="val 68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DC5F5A0-F663-EA6B-F3B4-5CDFA654479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5400000">
            <a:off x="3870153" y="250440"/>
            <a:ext cx="1421488" cy="4491806"/>
          </a:xfrm>
          <a:prstGeom prst="bentConnector3">
            <a:avLst>
              <a:gd name="adj1" fmla="val 8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D77466-DD1B-C5F1-9C1F-C00F5F98F6C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938800" y="2737683"/>
            <a:ext cx="23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8F9F145-BF75-D2E2-DA9E-BD6DEAF676A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4385162" y="1632953"/>
            <a:ext cx="1837832" cy="1104730"/>
          </a:xfrm>
          <a:prstGeom prst="bentConnector3">
            <a:avLst>
              <a:gd name="adj1" fmla="val 88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9785F2-684D-F86F-9754-D20C17779E3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938800" y="3359487"/>
            <a:ext cx="238750" cy="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E656506-A3B2-3A93-9A43-EA2B1AED22C4}"/>
              </a:ext>
            </a:extLst>
          </p:cNvPr>
          <p:cNvSpPr/>
          <p:nvPr/>
        </p:nvSpPr>
        <p:spPr>
          <a:xfrm>
            <a:off x="3177550" y="3647969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Daftar CCB </a:t>
            </a:r>
            <a:r>
              <a:rPr lang="en-US" sz="600" dirty="0" err="1"/>
              <a:t>ke</a:t>
            </a:r>
            <a:r>
              <a:rPr lang="en-US" sz="600" dirty="0"/>
              <a:t> Team CM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C05273-D23F-92EF-2F47-BA44A7A3D96A}"/>
              </a:ext>
            </a:extLst>
          </p:cNvPr>
          <p:cNvSpPr/>
          <p:nvPr/>
        </p:nvSpPr>
        <p:spPr>
          <a:xfrm>
            <a:off x="7687148" y="1480305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Terima</a:t>
            </a:r>
            <a:r>
              <a:rPr lang="en-US" sz="600" dirty="0"/>
              <a:t> Request Daftar CCB , </a:t>
            </a:r>
            <a:r>
              <a:rPr lang="en-US" sz="600" dirty="0" err="1"/>
              <a:t>Agebdakan</a:t>
            </a:r>
            <a:r>
              <a:rPr lang="en-US" sz="600" dirty="0"/>
              <a:t> CCB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49782-6F6D-F5AD-360D-362C01756738}"/>
              </a:ext>
            </a:extLst>
          </p:cNvPr>
          <p:cNvSpPr/>
          <p:nvPr/>
        </p:nvSpPr>
        <p:spPr>
          <a:xfrm>
            <a:off x="7687148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Migrasi</a:t>
            </a:r>
            <a:r>
              <a:rPr lang="en-US" sz="600" dirty="0"/>
              <a:t> Request </a:t>
            </a:r>
            <a:r>
              <a:rPr lang="en-US" sz="600" dirty="0" err="1"/>
              <a:t>Ke</a:t>
            </a:r>
            <a:r>
              <a:rPr lang="en-US" sz="600" dirty="0"/>
              <a:t> prod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8EB49F-0C24-915A-71C3-604E3A92DEA6}"/>
              </a:ext>
            </a:extLst>
          </p:cNvPr>
          <p:cNvCxnSpPr>
            <a:stCxn id="27" idx="2"/>
            <a:endCxn id="97" idx="0"/>
          </p:cNvCxnSpPr>
          <p:nvPr/>
        </p:nvCxnSpPr>
        <p:spPr>
          <a:xfrm>
            <a:off x="3781356" y="3512133"/>
            <a:ext cx="0" cy="1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15F57CE-445D-7EC8-BE77-09E60D3925C4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4385162" y="1632952"/>
            <a:ext cx="3301986" cy="2167664"/>
          </a:xfrm>
          <a:prstGeom prst="bentConnector3">
            <a:avLst>
              <a:gd name="adj1" fmla="val 93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E38C2E-D9BD-79C0-0F0F-BAD2D3B1F25D}"/>
              </a:ext>
            </a:extLst>
          </p:cNvPr>
          <p:cNvCxnSpPr>
            <a:endCxn id="99" idx="0"/>
          </p:cNvCxnSpPr>
          <p:nvPr/>
        </p:nvCxnSpPr>
        <p:spPr>
          <a:xfrm>
            <a:off x="8290954" y="1785600"/>
            <a:ext cx="0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AC125B-E3EE-0E16-D381-E549D4F0D7B1}"/>
              </a:ext>
            </a:extLst>
          </p:cNvPr>
          <p:cNvSpPr/>
          <p:nvPr/>
        </p:nvSpPr>
        <p:spPr>
          <a:xfrm>
            <a:off x="234994" y="414245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PTR SR Request 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9B4C3A6-77CD-F495-6479-596553156BF2}"/>
              </a:ext>
            </a:extLst>
          </p:cNvPr>
          <p:cNvCxnSpPr>
            <a:endCxn id="107" idx="3"/>
          </p:cNvCxnSpPr>
          <p:nvPr/>
        </p:nvCxnSpPr>
        <p:spPr>
          <a:xfrm rot="10800000" flipV="1">
            <a:off x="1442606" y="2296800"/>
            <a:ext cx="6848348" cy="1998304"/>
          </a:xfrm>
          <a:prstGeom prst="bentConnector3">
            <a:avLst>
              <a:gd name="adj1" fmla="val 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BC606FA-468A-8870-9875-A79263AEBA0A}"/>
              </a:ext>
            </a:extLst>
          </p:cNvPr>
          <p:cNvSpPr/>
          <p:nvPr/>
        </p:nvSpPr>
        <p:spPr>
          <a:xfrm>
            <a:off x="404184" y="4660699"/>
            <a:ext cx="859406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6B7FC4-5DD4-5CA9-0270-DBC76B766BD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833887" y="4470753"/>
            <a:ext cx="0" cy="18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0AD056-8CA1-0A3D-2119-6D82C98C00DD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853044" y="1271423"/>
            <a:ext cx="0" cy="14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615FE8B-806A-F406-B414-83EDBD9C19BF}"/>
              </a:ext>
            </a:extLst>
          </p:cNvPr>
          <p:cNvCxnSpPr/>
          <p:nvPr/>
        </p:nvCxnSpPr>
        <p:spPr>
          <a:xfrm rot="5400000">
            <a:off x="4251393" y="1473782"/>
            <a:ext cx="641217" cy="1581290"/>
          </a:xfrm>
          <a:prstGeom prst="bentConnector3">
            <a:avLst>
              <a:gd name="adj1" fmla="val 6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14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Flow New </a:t>
            </a:r>
            <a:r>
              <a:rPr lang="en-US" sz="2000" b="1" kern="0" dirty="0" err="1">
                <a:solidFill>
                  <a:srgbClr val="002060"/>
                </a:solidFill>
              </a:rPr>
              <a:t>Proces</a:t>
            </a:r>
            <a:r>
              <a:rPr lang="en-US" sz="2000" b="1" kern="0" dirty="0">
                <a:solidFill>
                  <a:srgbClr val="002060"/>
                </a:solidFill>
              </a:rPr>
              <a:t> Project  – Incident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9CD559-1F12-7390-5CE9-77049D6B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1827"/>
              </p:ext>
            </p:extLst>
          </p:nvPr>
        </p:nvGraphicFramePr>
        <p:xfrm>
          <a:off x="60000" y="751827"/>
          <a:ext cx="9024000" cy="485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000">
                  <a:extLst>
                    <a:ext uri="{9D8B030D-6E8A-4147-A177-3AD203B41FA5}">
                      <a16:colId xmlns:a16="http://schemas.microsoft.com/office/drawing/2014/main" val="3798098218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2174130711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3784335661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1509864612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813310513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2565083837"/>
                    </a:ext>
                  </a:extLst>
                </a:gridCol>
              </a:tblGrid>
              <a:tr h="2524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PROJECT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PROBLEM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5613"/>
                  </a:ext>
                </a:extLst>
              </a:tr>
              <a:tr h="4604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971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A9BAD9-C93C-32CC-FE0F-9926B6F2A5CB}"/>
              </a:ext>
            </a:extLst>
          </p:cNvPr>
          <p:cNvSpPr/>
          <p:nvPr/>
        </p:nvSpPr>
        <p:spPr>
          <a:xfrm>
            <a:off x="249238" y="1419896"/>
            <a:ext cx="1207612" cy="426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Request Incident , dan </a:t>
            </a:r>
            <a:r>
              <a:rPr lang="en-US" sz="600" dirty="0" err="1"/>
              <a:t>memberikan</a:t>
            </a:r>
            <a:r>
              <a:rPr lang="en-US" sz="600" dirty="0"/>
              <a:t> </a:t>
            </a:r>
            <a:r>
              <a:rPr lang="en-US" sz="600" dirty="0" err="1"/>
              <a:t>Screenshoot</a:t>
            </a:r>
            <a:r>
              <a:rPr lang="en-US" sz="600" dirty="0"/>
              <a:t> Issue ,</a:t>
            </a:r>
            <a:r>
              <a:rPr lang="en-US" sz="600" dirty="0" err="1"/>
              <a:t>kirim</a:t>
            </a:r>
            <a:r>
              <a:rPr lang="en-US" sz="600" dirty="0"/>
              <a:t> </a:t>
            </a:r>
            <a:r>
              <a:rPr lang="en-US" sz="600" dirty="0" err="1"/>
              <a:t>ke</a:t>
            </a:r>
            <a:r>
              <a:rPr lang="en-US" sz="600" dirty="0"/>
              <a:t> Team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D1D26E-651C-D89B-1C77-07FA44144E79}"/>
              </a:ext>
            </a:extLst>
          </p:cNvPr>
          <p:cNvSpPr/>
          <p:nvPr/>
        </p:nvSpPr>
        <p:spPr>
          <a:xfrm>
            <a:off x="460644" y="1044747"/>
            <a:ext cx="784800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8BE2F-CE06-E314-7B64-532B60837EB6}"/>
              </a:ext>
            </a:extLst>
          </p:cNvPr>
          <p:cNvSpPr/>
          <p:nvPr/>
        </p:nvSpPr>
        <p:spPr>
          <a:xfrm>
            <a:off x="1713394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Create </a:t>
            </a:r>
            <a:r>
              <a:rPr lang="en-US" sz="600" dirty="0" err="1"/>
              <a:t>Tiket</a:t>
            </a:r>
            <a:r>
              <a:rPr lang="en-US" sz="600" dirty="0"/>
              <a:t> di Redmine &amp; </a:t>
            </a:r>
            <a:r>
              <a:rPr lang="en-US" sz="600" dirty="0" err="1"/>
              <a:t>Uoload</a:t>
            </a:r>
            <a:r>
              <a:rPr lang="en-US" sz="600" dirty="0"/>
              <a:t> </a:t>
            </a:r>
            <a:r>
              <a:rPr lang="en-US" sz="600" dirty="0" err="1"/>
              <a:t>Dokumen</a:t>
            </a:r>
            <a:r>
              <a:rPr lang="en-US" sz="600" dirty="0"/>
              <a:t> Issue   , FU </a:t>
            </a:r>
            <a:r>
              <a:rPr lang="en-US" sz="600" dirty="0" err="1"/>
              <a:t>ke</a:t>
            </a:r>
            <a:r>
              <a:rPr lang="en-US" sz="600" dirty="0"/>
              <a:t> Problem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C47E-A878-D696-384A-9CFF40E99BE4}"/>
              </a:ext>
            </a:extLst>
          </p:cNvPr>
          <p:cNvSpPr/>
          <p:nvPr/>
        </p:nvSpPr>
        <p:spPr>
          <a:xfrm>
            <a:off x="1713394" y="14803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Melakukan</a:t>
            </a:r>
            <a:r>
              <a:rPr lang="en-US" sz="600" dirty="0"/>
              <a:t> Q&amp;A </a:t>
            </a:r>
            <a:r>
              <a:rPr lang="en-US" sz="600" dirty="0" err="1"/>
              <a:t>ke</a:t>
            </a:r>
            <a:r>
              <a:rPr lang="en-US" sz="600" dirty="0"/>
              <a:t> User </a:t>
            </a:r>
            <a:r>
              <a:rPr lang="en-US" sz="600" dirty="0" err="1"/>
              <a:t>latar</a:t>
            </a:r>
            <a:r>
              <a:rPr lang="en-US" sz="600" dirty="0"/>
              <a:t> </a:t>
            </a:r>
            <a:r>
              <a:rPr lang="en-US" sz="600" dirty="0" err="1"/>
              <a:t>belakang</a:t>
            </a:r>
            <a:r>
              <a:rPr lang="en-US" sz="600" dirty="0"/>
              <a:t> dan </a:t>
            </a:r>
            <a:r>
              <a:rPr lang="en-US" sz="600" dirty="0" err="1"/>
              <a:t>tujuannya</a:t>
            </a:r>
            <a:r>
              <a:rPr lang="en-US" sz="6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1ED2C-F62B-99A4-F4AF-107D6BEFAFCA}"/>
              </a:ext>
            </a:extLst>
          </p:cNvPr>
          <p:cNvSpPr/>
          <p:nvPr/>
        </p:nvSpPr>
        <p:spPr>
          <a:xfrm>
            <a:off x="3177550" y="14803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Analysis Incident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4B20C-A7C0-B8E4-F5D1-78F70CCBE59A}"/>
              </a:ext>
            </a:extLst>
          </p:cNvPr>
          <p:cNvSpPr/>
          <p:nvPr/>
        </p:nvSpPr>
        <p:spPr>
          <a:xfrm>
            <a:off x="3174742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Melakukan</a:t>
            </a:r>
            <a:r>
              <a:rPr lang="en-US" sz="600" dirty="0"/>
              <a:t> Q&amp;A </a:t>
            </a:r>
            <a:r>
              <a:rPr lang="en-US" sz="600" dirty="0" err="1"/>
              <a:t>ke</a:t>
            </a:r>
            <a:r>
              <a:rPr lang="en-US" sz="600" dirty="0"/>
              <a:t> Project OPS  </a:t>
            </a:r>
            <a:r>
              <a:rPr lang="en-US" sz="600" dirty="0" err="1"/>
              <a:t>latar</a:t>
            </a:r>
            <a:r>
              <a:rPr lang="en-US" sz="600" dirty="0"/>
              <a:t> </a:t>
            </a:r>
            <a:r>
              <a:rPr lang="en-US" sz="600" dirty="0" err="1"/>
              <a:t>belakang</a:t>
            </a:r>
            <a:r>
              <a:rPr lang="en-US" sz="600" dirty="0"/>
              <a:t> dan </a:t>
            </a:r>
            <a:r>
              <a:rPr lang="en-US" sz="600" dirty="0" err="1"/>
              <a:t>tujuannya</a:t>
            </a:r>
            <a:r>
              <a:rPr lang="en-US" sz="600" dirty="0"/>
              <a:t>, FU </a:t>
            </a:r>
            <a:r>
              <a:rPr lang="en-US" sz="600" dirty="0" err="1"/>
              <a:t>ke</a:t>
            </a:r>
            <a:r>
              <a:rPr lang="en-US" sz="600" dirty="0"/>
              <a:t> IT 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B7DF1-9AAC-EC7A-0A42-E9C712EDA705}"/>
              </a:ext>
            </a:extLst>
          </p:cNvPr>
          <p:cNvSpPr/>
          <p:nvPr/>
        </p:nvSpPr>
        <p:spPr>
          <a:xfrm>
            <a:off x="4758840" y="1480307"/>
            <a:ext cx="1207612" cy="463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Develop </a:t>
            </a:r>
            <a:r>
              <a:rPr lang="en-US" sz="600" dirty="0" err="1"/>
              <a:t>perbaikan</a:t>
            </a:r>
            <a:r>
              <a:rPr lang="en-US" sz="600" dirty="0"/>
              <a:t>  , Test  SIT , Create Draft Impact Analysis &amp; </a:t>
            </a:r>
            <a:r>
              <a:rPr lang="en-US" sz="600" dirty="0" err="1"/>
              <a:t>Sirkuler</a:t>
            </a:r>
            <a:endParaRPr lang="en-US" sz="600" dirty="0"/>
          </a:p>
          <a:p>
            <a:pPr algn="ctr"/>
            <a:endParaRPr lang="en-US" sz="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F8CEF-6087-82C2-D6C3-A52A5DD84458}"/>
              </a:ext>
            </a:extLst>
          </p:cNvPr>
          <p:cNvSpPr/>
          <p:nvPr/>
        </p:nvSpPr>
        <p:spPr>
          <a:xfrm>
            <a:off x="1731188" y="258503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Request Kickoff UAT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8A62B-62CE-899F-10AC-4008DF63832C}"/>
              </a:ext>
            </a:extLst>
          </p:cNvPr>
          <p:cNvSpPr/>
          <p:nvPr/>
        </p:nvSpPr>
        <p:spPr>
          <a:xfrm>
            <a:off x="3177550" y="258503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Agendakan</a:t>
            </a:r>
            <a:r>
              <a:rPr lang="en-US" sz="600" dirty="0"/>
              <a:t> PRA UAT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78E41-BF45-E550-D708-60794086C412}"/>
              </a:ext>
            </a:extLst>
          </p:cNvPr>
          <p:cNvSpPr/>
          <p:nvPr/>
        </p:nvSpPr>
        <p:spPr>
          <a:xfrm>
            <a:off x="6222994" y="1480306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PRA UAT  , Test UAT , Create DF </a:t>
            </a:r>
            <a:r>
              <a:rPr lang="en-US" sz="600" dirty="0" err="1"/>
              <a:t>ttd</a:t>
            </a:r>
            <a:r>
              <a:rPr lang="en-US" sz="600" dirty="0"/>
              <a:t> </a:t>
            </a:r>
            <a:r>
              <a:rPr lang="en-US" sz="600" dirty="0" err="1"/>
              <a:t>atasan</a:t>
            </a:r>
            <a:endParaRPr lang="en-US" sz="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992B3-114F-060C-1DF4-1E5D0C588227}"/>
              </a:ext>
            </a:extLst>
          </p:cNvPr>
          <p:cNvSpPr/>
          <p:nvPr/>
        </p:nvSpPr>
        <p:spPr>
          <a:xfrm>
            <a:off x="1731188" y="320708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Team Project &amp; </a:t>
            </a:r>
            <a:r>
              <a:rPr lang="en-US" sz="600" dirty="0" err="1"/>
              <a:t>Atasan</a:t>
            </a:r>
            <a:r>
              <a:rPr lang="en-US" sz="6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5A5E5-DF3A-475E-8B27-63CA2B86D7D8}"/>
              </a:ext>
            </a:extLst>
          </p:cNvPr>
          <p:cNvSpPr/>
          <p:nvPr/>
        </p:nvSpPr>
        <p:spPr>
          <a:xfrm>
            <a:off x="3177550" y="3206840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Team Problem Management &amp; </a:t>
            </a:r>
            <a:r>
              <a:rPr lang="en-US" sz="600" dirty="0" err="1"/>
              <a:t>Atasan</a:t>
            </a:r>
            <a:endParaRPr lang="en-US" sz="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9BB65-B161-F3AA-E3B5-EBCC666AC191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1456850" y="1632954"/>
            <a:ext cx="25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19FC90-8062-C61A-24A1-E2BC1FD5795C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317200" y="1785600"/>
            <a:ext cx="0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EB3D38-8557-672A-8D13-B39C956CD0D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921006" y="1632954"/>
            <a:ext cx="256544" cy="511200"/>
          </a:xfrm>
          <a:prstGeom prst="bentConnector3">
            <a:avLst>
              <a:gd name="adj1" fmla="val 3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88F49E-CB2C-3C81-B9B8-9F32FBEE2F4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3778548" y="1785600"/>
            <a:ext cx="2808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C32E3D3-6106-CAFE-6E00-FF610245CE6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4382354" y="1712063"/>
            <a:ext cx="376486" cy="432091"/>
          </a:xfrm>
          <a:prstGeom prst="bentConnector3">
            <a:avLst>
              <a:gd name="adj1" fmla="val 4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1161D65-6454-3A6E-2608-E6A5E48B600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3528212" y="750601"/>
            <a:ext cx="641217" cy="3027652"/>
          </a:xfrm>
          <a:prstGeom prst="bentConnector3">
            <a:avLst>
              <a:gd name="adj1" fmla="val 68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DC5F5A0-F663-EA6B-F3B4-5CDFA654479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5400000">
            <a:off x="3870153" y="250440"/>
            <a:ext cx="1421488" cy="4491806"/>
          </a:xfrm>
          <a:prstGeom prst="bentConnector3">
            <a:avLst>
              <a:gd name="adj1" fmla="val 8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D77466-DD1B-C5F1-9C1F-C00F5F98F6C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938800" y="2737683"/>
            <a:ext cx="23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8F9F145-BF75-D2E2-DA9E-BD6DEAF676A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4385162" y="1632953"/>
            <a:ext cx="1837832" cy="1104730"/>
          </a:xfrm>
          <a:prstGeom prst="bentConnector3">
            <a:avLst>
              <a:gd name="adj1" fmla="val 88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9785F2-684D-F86F-9754-D20C17779E3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938800" y="3359487"/>
            <a:ext cx="238750" cy="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E656506-A3B2-3A93-9A43-EA2B1AED22C4}"/>
              </a:ext>
            </a:extLst>
          </p:cNvPr>
          <p:cNvSpPr/>
          <p:nvPr/>
        </p:nvSpPr>
        <p:spPr>
          <a:xfrm>
            <a:off x="3177550" y="3647969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Daftar CCB </a:t>
            </a:r>
            <a:r>
              <a:rPr lang="en-US" sz="600" dirty="0" err="1"/>
              <a:t>ke</a:t>
            </a:r>
            <a:r>
              <a:rPr lang="en-US" sz="600" dirty="0"/>
              <a:t> Team CM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C05273-D23F-92EF-2F47-BA44A7A3D96A}"/>
              </a:ext>
            </a:extLst>
          </p:cNvPr>
          <p:cNvSpPr/>
          <p:nvPr/>
        </p:nvSpPr>
        <p:spPr>
          <a:xfrm>
            <a:off x="7687148" y="1480305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Terima</a:t>
            </a:r>
            <a:r>
              <a:rPr lang="en-US" sz="600" dirty="0"/>
              <a:t> Request Daftar CCB , </a:t>
            </a:r>
            <a:r>
              <a:rPr lang="en-US" sz="600" dirty="0" err="1"/>
              <a:t>Agebdakan</a:t>
            </a:r>
            <a:r>
              <a:rPr lang="en-US" sz="600" dirty="0"/>
              <a:t> CCB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49782-6F6D-F5AD-360D-362C01756738}"/>
              </a:ext>
            </a:extLst>
          </p:cNvPr>
          <p:cNvSpPr/>
          <p:nvPr/>
        </p:nvSpPr>
        <p:spPr>
          <a:xfrm>
            <a:off x="7687148" y="199150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Migrasi</a:t>
            </a:r>
            <a:r>
              <a:rPr lang="en-US" sz="600" dirty="0"/>
              <a:t> Request </a:t>
            </a:r>
            <a:r>
              <a:rPr lang="en-US" sz="600" dirty="0" err="1"/>
              <a:t>Ke</a:t>
            </a:r>
            <a:r>
              <a:rPr lang="en-US" sz="600" dirty="0"/>
              <a:t> prod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8EB49F-0C24-915A-71C3-604E3A92DEA6}"/>
              </a:ext>
            </a:extLst>
          </p:cNvPr>
          <p:cNvCxnSpPr>
            <a:stCxn id="27" idx="2"/>
            <a:endCxn id="97" idx="0"/>
          </p:cNvCxnSpPr>
          <p:nvPr/>
        </p:nvCxnSpPr>
        <p:spPr>
          <a:xfrm>
            <a:off x="3781356" y="3512133"/>
            <a:ext cx="0" cy="1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15F57CE-445D-7EC8-BE77-09E60D3925C4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4385162" y="1632952"/>
            <a:ext cx="3301986" cy="2167664"/>
          </a:xfrm>
          <a:prstGeom prst="bentConnector3">
            <a:avLst>
              <a:gd name="adj1" fmla="val 93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E38C2E-D9BD-79C0-0F0F-BAD2D3B1F25D}"/>
              </a:ext>
            </a:extLst>
          </p:cNvPr>
          <p:cNvCxnSpPr>
            <a:endCxn id="99" idx="0"/>
          </p:cNvCxnSpPr>
          <p:nvPr/>
        </p:nvCxnSpPr>
        <p:spPr>
          <a:xfrm>
            <a:off x="8290954" y="1785600"/>
            <a:ext cx="0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AC125B-E3EE-0E16-D381-E549D4F0D7B1}"/>
              </a:ext>
            </a:extLst>
          </p:cNvPr>
          <p:cNvSpPr/>
          <p:nvPr/>
        </p:nvSpPr>
        <p:spPr>
          <a:xfrm>
            <a:off x="234994" y="414245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PTR  Request 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9B4C3A6-77CD-F495-6479-596553156BF2}"/>
              </a:ext>
            </a:extLst>
          </p:cNvPr>
          <p:cNvCxnSpPr>
            <a:endCxn id="107" idx="3"/>
          </p:cNvCxnSpPr>
          <p:nvPr/>
        </p:nvCxnSpPr>
        <p:spPr>
          <a:xfrm rot="10800000" flipV="1">
            <a:off x="1442606" y="2296800"/>
            <a:ext cx="6848348" cy="1998304"/>
          </a:xfrm>
          <a:prstGeom prst="bentConnector3">
            <a:avLst>
              <a:gd name="adj1" fmla="val 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BC606FA-468A-8870-9875-A79263AEBA0A}"/>
              </a:ext>
            </a:extLst>
          </p:cNvPr>
          <p:cNvSpPr/>
          <p:nvPr/>
        </p:nvSpPr>
        <p:spPr>
          <a:xfrm>
            <a:off x="404184" y="4660699"/>
            <a:ext cx="859406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6B7FC4-5DD4-5CA9-0270-DBC76B766BD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833887" y="4470753"/>
            <a:ext cx="0" cy="18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0AD056-8CA1-0A3D-2119-6D82C98C00DD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853044" y="1271423"/>
            <a:ext cx="0" cy="14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0B6AC7E-5953-1D54-A8C0-D982B4B37DC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5400000">
            <a:off x="4251393" y="1473782"/>
            <a:ext cx="641217" cy="1581290"/>
          </a:xfrm>
          <a:prstGeom prst="bentConnector3">
            <a:avLst>
              <a:gd name="adj1" fmla="val 6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141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Flow New </a:t>
            </a:r>
            <a:r>
              <a:rPr lang="en-US" sz="2000" b="1" kern="0" dirty="0" err="1">
                <a:solidFill>
                  <a:srgbClr val="002060"/>
                </a:solidFill>
              </a:rPr>
              <a:t>Proces</a:t>
            </a:r>
            <a:r>
              <a:rPr lang="en-US" sz="2000" b="1" kern="0" dirty="0">
                <a:solidFill>
                  <a:srgbClr val="002060"/>
                </a:solidFill>
              </a:rPr>
              <a:t> Project  – UREQ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9CD559-1F12-7390-5CE9-77049D6B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7630"/>
              </p:ext>
            </p:extLst>
          </p:nvPr>
        </p:nvGraphicFramePr>
        <p:xfrm>
          <a:off x="0" y="751827"/>
          <a:ext cx="9144000" cy="496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594">
                  <a:extLst>
                    <a:ext uri="{9D8B030D-6E8A-4147-A177-3AD203B41FA5}">
                      <a16:colId xmlns:a16="http://schemas.microsoft.com/office/drawing/2014/main" val="3798098218"/>
                    </a:ext>
                  </a:extLst>
                </a:gridCol>
                <a:gridCol w="1307787">
                  <a:extLst>
                    <a:ext uri="{9D8B030D-6E8A-4147-A177-3AD203B41FA5}">
                      <a16:colId xmlns:a16="http://schemas.microsoft.com/office/drawing/2014/main" val="2174130711"/>
                    </a:ext>
                  </a:extLst>
                </a:gridCol>
                <a:gridCol w="1290135">
                  <a:extLst>
                    <a:ext uri="{9D8B030D-6E8A-4147-A177-3AD203B41FA5}">
                      <a16:colId xmlns:a16="http://schemas.microsoft.com/office/drawing/2014/main" val="3784335661"/>
                    </a:ext>
                  </a:extLst>
                </a:gridCol>
                <a:gridCol w="1375873">
                  <a:extLst>
                    <a:ext uri="{9D8B030D-6E8A-4147-A177-3AD203B41FA5}">
                      <a16:colId xmlns:a16="http://schemas.microsoft.com/office/drawing/2014/main" val="1509864612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95994968"/>
                    </a:ext>
                  </a:extLst>
                </a:gridCol>
                <a:gridCol w="1391068">
                  <a:extLst>
                    <a:ext uri="{9D8B030D-6E8A-4147-A177-3AD203B41FA5}">
                      <a16:colId xmlns:a16="http://schemas.microsoft.com/office/drawing/2014/main" val="813310513"/>
                    </a:ext>
                  </a:extLst>
                </a:gridCol>
                <a:gridCol w="1189762">
                  <a:extLst>
                    <a:ext uri="{9D8B030D-6E8A-4147-A177-3AD203B41FA5}">
                      <a16:colId xmlns:a16="http://schemas.microsoft.com/office/drawing/2014/main" val="2565083837"/>
                    </a:ext>
                  </a:extLst>
                </a:gridCol>
              </a:tblGrid>
              <a:tr h="25799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PROJECT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Demand 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IT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5613"/>
                  </a:ext>
                </a:extLst>
              </a:tr>
              <a:tr h="4705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971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A9BAD9-C93C-32CC-FE0F-9926B6F2A5CB}"/>
              </a:ext>
            </a:extLst>
          </p:cNvPr>
          <p:cNvSpPr/>
          <p:nvPr/>
        </p:nvSpPr>
        <p:spPr>
          <a:xfrm>
            <a:off x="62401" y="1528131"/>
            <a:ext cx="1065909" cy="426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Create form UREQ   ,  Review </a:t>
            </a:r>
            <a:r>
              <a:rPr lang="en-US" sz="600" dirty="0" err="1"/>
              <a:t>Atasan</a:t>
            </a:r>
            <a:r>
              <a:rPr lang="en-US" sz="600" dirty="0"/>
              <a:t> , </a:t>
            </a:r>
            <a:r>
              <a:rPr lang="en-US" sz="600" dirty="0" err="1"/>
              <a:t>Kirim</a:t>
            </a:r>
            <a:r>
              <a:rPr lang="en-US" sz="600" dirty="0"/>
              <a:t> Draft </a:t>
            </a:r>
            <a:r>
              <a:rPr lang="en-US" sz="600" dirty="0" err="1"/>
              <a:t>ke</a:t>
            </a:r>
            <a:r>
              <a:rPr lang="en-US" sz="600" dirty="0"/>
              <a:t> Team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D1D26E-651C-D89B-1C77-07FA44144E79}"/>
              </a:ext>
            </a:extLst>
          </p:cNvPr>
          <p:cNvSpPr/>
          <p:nvPr/>
        </p:nvSpPr>
        <p:spPr>
          <a:xfrm>
            <a:off x="202956" y="1108887"/>
            <a:ext cx="784800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8BE2F-CE06-E314-7B64-532B60837EB6}"/>
              </a:ext>
            </a:extLst>
          </p:cNvPr>
          <p:cNvSpPr/>
          <p:nvPr/>
        </p:nvSpPr>
        <p:spPr>
          <a:xfrm>
            <a:off x="1289051" y="2041200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Create </a:t>
            </a:r>
            <a:r>
              <a:rPr lang="en-US" sz="600" dirty="0" err="1"/>
              <a:t>Tiket</a:t>
            </a:r>
            <a:r>
              <a:rPr lang="en-US" sz="600" dirty="0"/>
              <a:t> di Redmine &amp; </a:t>
            </a:r>
            <a:r>
              <a:rPr lang="en-US" sz="600" dirty="0" err="1"/>
              <a:t>Uoload</a:t>
            </a:r>
            <a:r>
              <a:rPr lang="en-US" sz="600" dirty="0"/>
              <a:t> </a:t>
            </a:r>
            <a:r>
              <a:rPr lang="en-US" sz="600" dirty="0" err="1"/>
              <a:t>Dokumen</a:t>
            </a:r>
            <a:r>
              <a:rPr lang="en-US" sz="600" dirty="0"/>
              <a:t>  , FU </a:t>
            </a:r>
            <a:r>
              <a:rPr lang="en-US" sz="600" dirty="0" err="1"/>
              <a:t>ke</a:t>
            </a:r>
            <a:r>
              <a:rPr lang="en-US" sz="600" dirty="0"/>
              <a:t> Demand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C47E-A878-D696-384A-9CFF40E99BE4}"/>
              </a:ext>
            </a:extLst>
          </p:cNvPr>
          <p:cNvSpPr/>
          <p:nvPr/>
        </p:nvSpPr>
        <p:spPr>
          <a:xfrm>
            <a:off x="1289051" y="1583260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Melakukan</a:t>
            </a:r>
            <a:r>
              <a:rPr lang="en-US" sz="600" dirty="0"/>
              <a:t> Q&amp;A </a:t>
            </a:r>
            <a:r>
              <a:rPr lang="en-US" sz="600" dirty="0" err="1"/>
              <a:t>ke</a:t>
            </a:r>
            <a:r>
              <a:rPr lang="en-US" sz="600" dirty="0"/>
              <a:t> User </a:t>
            </a:r>
            <a:r>
              <a:rPr lang="en-US" sz="600" dirty="0" err="1"/>
              <a:t>latar</a:t>
            </a:r>
            <a:r>
              <a:rPr lang="en-US" sz="600" dirty="0"/>
              <a:t> </a:t>
            </a:r>
            <a:r>
              <a:rPr lang="en-US" sz="600" dirty="0" err="1"/>
              <a:t>belakang</a:t>
            </a:r>
            <a:r>
              <a:rPr lang="en-US" sz="600" dirty="0"/>
              <a:t> dan </a:t>
            </a:r>
            <a:r>
              <a:rPr lang="en-US" sz="600" dirty="0" err="1"/>
              <a:t>tujuannya</a:t>
            </a:r>
            <a:r>
              <a:rPr lang="en-US" sz="6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1ED2C-F62B-99A4-F4AF-107D6BEFAFCA}"/>
              </a:ext>
            </a:extLst>
          </p:cNvPr>
          <p:cNvSpPr/>
          <p:nvPr/>
        </p:nvSpPr>
        <p:spPr>
          <a:xfrm>
            <a:off x="2677097" y="1583260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Analysis UREQ , </a:t>
            </a:r>
            <a:r>
              <a:rPr lang="en-US" sz="600" dirty="0" err="1"/>
              <a:t>Sirkuler</a:t>
            </a:r>
            <a:r>
              <a:rPr lang="en-US" sz="600" dirty="0"/>
              <a:t> Review </a:t>
            </a:r>
            <a:r>
              <a:rPr lang="en-US" sz="600" dirty="0" err="1"/>
              <a:t>ke</a:t>
            </a:r>
            <a:r>
              <a:rPr lang="en-US" sz="600" dirty="0"/>
              <a:t> RISK , Info Sec &amp; Product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4B20C-A7C0-B8E4-F5D1-78F70CCBE59A}"/>
              </a:ext>
            </a:extLst>
          </p:cNvPr>
          <p:cNvSpPr/>
          <p:nvPr/>
        </p:nvSpPr>
        <p:spPr>
          <a:xfrm>
            <a:off x="1289051" y="2543239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Merespon</a:t>
            </a:r>
            <a:r>
              <a:rPr lang="en-US" sz="600" dirty="0"/>
              <a:t> </a:t>
            </a:r>
            <a:r>
              <a:rPr lang="en-US" sz="600" dirty="0" err="1"/>
              <a:t>isian</a:t>
            </a:r>
            <a:r>
              <a:rPr lang="en-US" sz="600" dirty="0"/>
              <a:t> draft yang di review oleh Reviewer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B7DF1-9AAC-EC7A-0A42-E9C712EDA705}"/>
              </a:ext>
            </a:extLst>
          </p:cNvPr>
          <p:cNvSpPr/>
          <p:nvPr/>
        </p:nvSpPr>
        <p:spPr>
          <a:xfrm>
            <a:off x="5285388" y="1475925"/>
            <a:ext cx="1207612" cy="463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Membuat</a:t>
            </a:r>
            <a:r>
              <a:rPr lang="en-US" sz="600" dirty="0"/>
              <a:t> script Patching , Test  SIT , Create Draft Impact Analysis &amp; </a:t>
            </a:r>
            <a:r>
              <a:rPr lang="en-US" sz="600" dirty="0" err="1"/>
              <a:t>Sirkuler</a:t>
            </a:r>
            <a:endParaRPr lang="en-US" sz="600" dirty="0"/>
          </a:p>
          <a:p>
            <a:pPr algn="ctr"/>
            <a:endParaRPr lang="en-US" sz="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8A62B-62CE-899F-10AC-4008DF63832C}"/>
              </a:ext>
            </a:extLst>
          </p:cNvPr>
          <p:cNvSpPr/>
          <p:nvPr/>
        </p:nvSpPr>
        <p:spPr>
          <a:xfrm>
            <a:off x="2677097" y="3106700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Assign PM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78E41-BF45-E550-D708-60794086C412}"/>
              </a:ext>
            </a:extLst>
          </p:cNvPr>
          <p:cNvSpPr/>
          <p:nvPr/>
        </p:nvSpPr>
        <p:spPr>
          <a:xfrm>
            <a:off x="6852214" y="1550654"/>
            <a:ext cx="929837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PRA UAT  , Test UAT , Create DF </a:t>
            </a:r>
            <a:r>
              <a:rPr lang="en-US" sz="600" dirty="0" err="1"/>
              <a:t>ttd</a:t>
            </a:r>
            <a:r>
              <a:rPr lang="en-US" sz="600" dirty="0"/>
              <a:t> </a:t>
            </a:r>
            <a:r>
              <a:rPr lang="en-US" sz="600" dirty="0" err="1"/>
              <a:t>atasan</a:t>
            </a:r>
            <a:endParaRPr lang="en-US" sz="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992B3-114F-060C-1DF4-1E5D0C588227}"/>
              </a:ext>
            </a:extLst>
          </p:cNvPr>
          <p:cNvSpPr/>
          <p:nvPr/>
        </p:nvSpPr>
        <p:spPr>
          <a:xfrm>
            <a:off x="1289051" y="3488157"/>
            <a:ext cx="1207612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Team Project &amp; </a:t>
            </a:r>
            <a:r>
              <a:rPr lang="en-US" sz="600" dirty="0" err="1"/>
              <a:t>Atasan</a:t>
            </a:r>
            <a:r>
              <a:rPr lang="en-US" sz="6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5A5E5-DF3A-475E-8B27-63CA2B86D7D8}"/>
              </a:ext>
            </a:extLst>
          </p:cNvPr>
          <p:cNvSpPr/>
          <p:nvPr/>
        </p:nvSpPr>
        <p:spPr>
          <a:xfrm>
            <a:off x="4039046" y="3488158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TTD PM &amp; </a:t>
            </a:r>
            <a:r>
              <a:rPr lang="en-US" sz="600" dirty="0" err="1"/>
              <a:t>Atasan</a:t>
            </a:r>
            <a:endParaRPr lang="en-US" sz="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9BB65-B161-F3AA-E3B5-EBCC666AC19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1128310" y="1735907"/>
            <a:ext cx="160741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19FC90-8062-C61A-24A1-E2BC1FD5795C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1892857" y="1888553"/>
            <a:ext cx="0" cy="15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EB3D38-8557-672A-8D13-B39C956CD0D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496663" y="1735907"/>
            <a:ext cx="180434" cy="457940"/>
          </a:xfrm>
          <a:prstGeom prst="bentConnector3">
            <a:avLst>
              <a:gd name="adj1" fmla="val 35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E656506-A3B2-3A93-9A43-EA2B1AED22C4}"/>
              </a:ext>
            </a:extLst>
          </p:cNvPr>
          <p:cNvSpPr/>
          <p:nvPr/>
        </p:nvSpPr>
        <p:spPr>
          <a:xfrm>
            <a:off x="4042170" y="4110629"/>
            <a:ext cx="1062784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Daftar CCB </a:t>
            </a:r>
            <a:r>
              <a:rPr lang="en-US" sz="600" dirty="0" err="1"/>
              <a:t>ke</a:t>
            </a:r>
            <a:r>
              <a:rPr lang="en-US" sz="600" dirty="0"/>
              <a:t> Team CM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C05273-D23F-92EF-2F47-BA44A7A3D96A}"/>
              </a:ext>
            </a:extLst>
          </p:cNvPr>
          <p:cNvSpPr/>
          <p:nvPr/>
        </p:nvSpPr>
        <p:spPr>
          <a:xfrm>
            <a:off x="8063211" y="1530014"/>
            <a:ext cx="840264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Terima</a:t>
            </a:r>
            <a:r>
              <a:rPr lang="en-US" sz="600" dirty="0"/>
              <a:t> Request Daftar CCB , </a:t>
            </a:r>
            <a:r>
              <a:rPr lang="en-US" sz="600" dirty="0" err="1"/>
              <a:t>Agebdakan</a:t>
            </a:r>
            <a:r>
              <a:rPr lang="en-US" sz="600" dirty="0"/>
              <a:t> CCB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49782-6F6D-F5AD-360D-362C01756738}"/>
              </a:ext>
            </a:extLst>
          </p:cNvPr>
          <p:cNvSpPr/>
          <p:nvPr/>
        </p:nvSpPr>
        <p:spPr>
          <a:xfrm>
            <a:off x="8026605" y="2212390"/>
            <a:ext cx="946479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Migrasi</a:t>
            </a:r>
            <a:r>
              <a:rPr lang="en-US" sz="600" dirty="0"/>
              <a:t> Request </a:t>
            </a:r>
            <a:r>
              <a:rPr lang="en-US" sz="600" dirty="0" err="1"/>
              <a:t>Ke</a:t>
            </a:r>
            <a:r>
              <a:rPr lang="en-US" sz="600" dirty="0"/>
              <a:t> prod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AC125B-E3EE-0E16-D381-E549D4F0D7B1}"/>
              </a:ext>
            </a:extLst>
          </p:cNvPr>
          <p:cNvSpPr/>
          <p:nvPr/>
        </p:nvSpPr>
        <p:spPr>
          <a:xfrm>
            <a:off x="89644" y="4657880"/>
            <a:ext cx="804920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PTR SR Request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BC606FA-468A-8870-9875-A79263AEBA0A}"/>
              </a:ext>
            </a:extLst>
          </p:cNvPr>
          <p:cNvSpPr/>
          <p:nvPr/>
        </p:nvSpPr>
        <p:spPr>
          <a:xfrm>
            <a:off x="62401" y="5151050"/>
            <a:ext cx="859406" cy="226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6B7FC4-5DD4-5CA9-0270-DBC76B766BDD}"/>
              </a:ext>
            </a:extLst>
          </p:cNvPr>
          <p:cNvCxnSpPr>
            <a:cxnSpLocks/>
            <a:stCxn id="107" idx="2"/>
            <a:endCxn id="112" idx="0"/>
          </p:cNvCxnSpPr>
          <p:nvPr/>
        </p:nvCxnSpPr>
        <p:spPr>
          <a:xfrm>
            <a:off x="492104" y="4963173"/>
            <a:ext cx="0" cy="18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0AD056-8CA1-0A3D-2119-6D82C98C00D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95356" y="1335563"/>
            <a:ext cx="0" cy="19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39CB05-BEC0-295A-FE98-74C11EE52B5A}"/>
              </a:ext>
            </a:extLst>
          </p:cNvPr>
          <p:cNvSpPr/>
          <p:nvPr/>
        </p:nvSpPr>
        <p:spPr>
          <a:xfrm>
            <a:off x="2677097" y="2016354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Memberikan</a:t>
            </a:r>
            <a:r>
              <a:rPr lang="en-US" sz="600" dirty="0"/>
              <a:t> </a:t>
            </a:r>
            <a:r>
              <a:rPr lang="en-US" sz="600" dirty="0" err="1"/>
              <a:t>hasil</a:t>
            </a:r>
            <a:r>
              <a:rPr lang="en-US" sz="600" dirty="0"/>
              <a:t> Reviewer Risk , Infosec, &amp; Product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5B5CC3-5C90-6EA9-67B4-AB0F435F31C0}"/>
              </a:ext>
            </a:extLst>
          </p:cNvPr>
          <p:cNvSpPr/>
          <p:nvPr/>
        </p:nvSpPr>
        <p:spPr>
          <a:xfrm>
            <a:off x="2677097" y="2543239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Fu Kembali </a:t>
            </a:r>
            <a:r>
              <a:rPr lang="en-US" sz="600" dirty="0" err="1"/>
              <a:t>ke</a:t>
            </a:r>
            <a:r>
              <a:rPr lang="en-US" sz="600" dirty="0"/>
              <a:t> Reviewer , &amp; </a:t>
            </a:r>
            <a:r>
              <a:rPr lang="en-US" sz="600" dirty="0" err="1"/>
              <a:t>Sirkuler</a:t>
            </a:r>
            <a:r>
              <a:rPr lang="en-US" sz="600" dirty="0"/>
              <a:t> </a:t>
            </a:r>
            <a:r>
              <a:rPr lang="en-US" sz="600" dirty="0" err="1"/>
              <a:t>ttd</a:t>
            </a:r>
            <a:r>
              <a:rPr lang="en-US" sz="600" dirty="0"/>
              <a:t>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77AA6D-783F-5BD3-425B-1A0CB732072F}"/>
              </a:ext>
            </a:extLst>
          </p:cNvPr>
          <p:cNvSpPr/>
          <p:nvPr/>
        </p:nvSpPr>
        <p:spPr>
          <a:xfrm>
            <a:off x="4039046" y="1583260"/>
            <a:ext cx="1065908" cy="305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Agendakan</a:t>
            </a:r>
            <a:r>
              <a:rPr lang="en-US" sz="600" dirty="0"/>
              <a:t> PRA UAT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D3DCB5-25B3-86AC-5759-D8539E09962C}"/>
              </a:ext>
            </a:extLst>
          </p:cNvPr>
          <p:cNvCxnSpPr>
            <a:stCxn id="15" idx="2"/>
          </p:cNvCxnSpPr>
          <p:nvPr/>
        </p:nvCxnSpPr>
        <p:spPr>
          <a:xfrm>
            <a:off x="3210051" y="1888553"/>
            <a:ext cx="0" cy="12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CF43EBE-E1B9-06BF-FDEF-D9799CEBD706}"/>
              </a:ext>
            </a:extLst>
          </p:cNvPr>
          <p:cNvCxnSpPr>
            <a:stCxn id="39" idx="2"/>
            <a:endCxn id="16" idx="0"/>
          </p:cNvCxnSpPr>
          <p:nvPr/>
        </p:nvCxnSpPr>
        <p:spPr>
          <a:xfrm rot="5400000">
            <a:off x="2440658" y="1773846"/>
            <a:ext cx="221592" cy="1317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1C612F-6841-26C3-1175-BB01565A065B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>
            <a:off x="2496663" y="2695886"/>
            <a:ext cx="1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AEDE0D-536E-1E98-8FB4-9208F53C8F66}"/>
              </a:ext>
            </a:extLst>
          </p:cNvPr>
          <p:cNvCxnSpPr>
            <a:endCxn id="21" idx="0"/>
          </p:cNvCxnSpPr>
          <p:nvPr/>
        </p:nvCxnSpPr>
        <p:spPr>
          <a:xfrm>
            <a:off x="3210051" y="2857500"/>
            <a:ext cx="0" cy="24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2F23A0E-880F-EDF9-00A6-38A07907B3FC}"/>
              </a:ext>
            </a:extLst>
          </p:cNvPr>
          <p:cNvCxnSpPr>
            <a:stCxn id="21" idx="3"/>
            <a:endCxn id="77" idx="1"/>
          </p:cNvCxnSpPr>
          <p:nvPr/>
        </p:nvCxnSpPr>
        <p:spPr>
          <a:xfrm flipV="1">
            <a:off x="3743005" y="1735907"/>
            <a:ext cx="296041" cy="1523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521B4DE-FA19-4DF7-8551-F8AE3B17C9B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15366" y="1703301"/>
            <a:ext cx="470022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E5C528-5E1A-F285-EFE8-0BCECCE32C10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6493000" y="1703301"/>
            <a:ext cx="359214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FD4CFE8-387E-BA8D-4A8E-0F48EBE94AE1}"/>
              </a:ext>
            </a:extLst>
          </p:cNvPr>
          <p:cNvCxnSpPr>
            <a:stCxn id="23" idx="2"/>
            <a:endCxn id="27" idx="3"/>
          </p:cNvCxnSpPr>
          <p:nvPr/>
        </p:nvCxnSpPr>
        <p:spPr>
          <a:xfrm rot="5400000">
            <a:off x="5318615" y="1642287"/>
            <a:ext cx="1784858" cy="2212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F0B0C9-E16F-D8D0-5A9A-C22678E59EA5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 flipV="1">
            <a:off x="2496663" y="3640804"/>
            <a:ext cx="1542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9445EA7-0492-0AE1-F68D-47C6959153DE}"/>
              </a:ext>
            </a:extLst>
          </p:cNvPr>
          <p:cNvCxnSpPr>
            <a:cxnSpLocks/>
            <a:stCxn id="26" idx="2"/>
            <a:endCxn id="97" idx="1"/>
          </p:cNvCxnSpPr>
          <p:nvPr/>
        </p:nvCxnSpPr>
        <p:spPr>
          <a:xfrm rot="16200000" flipH="1">
            <a:off x="2732600" y="2953706"/>
            <a:ext cx="469826" cy="2149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3062BA9-A924-4114-9163-E239A82B263A}"/>
              </a:ext>
            </a:extLst>
          </p:cNvPr>
          <p:cNvCxnSpPr>
            <a:endCxn id="98" idx="1"/>
          </p:cNvCxnSpPr>
          <p:nvPr/>
        </p:nvCxnSpPr>
        <p:spPr>
          <a:xfrm flipV="1">
            <a:off x="5104954" y="1682661"/>
            <a:ext cx="2958257" cy="2580615"/>
          </a:xfrm>
          <a:prstGeom prst="bentConnector3">
            <a:avLst>
              <a:gd name="adj1" fmla="val 93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52D9EC-5C2B-AE71-4789-BE146E79A18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8483343" y="1835307"/>
            <a:ext cx="16502" cy="3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AB1E27D-104F-6FCB-E33F-59CC32561259}"/>
              </a:ext>
            </a:extLst>
          </p:cNvPr>
          <p:cNvCxnSpPr>
            <a:stCxn id="99" idx="2"/>
            <a:endCxn id="107" idx="3"/>
          </p:cNvCxnSpPr>
          <p:nvPr/>
        </p:nvCxnSpPr>
        <p:spPr>
          <a:xfrm rot="5400000">
            <a:off x="3550783" y="-138535"/>
            <a:ext cx="2292844" cy="760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5813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19" y="4107089"/>
            <a:ext cx="1939262" cy="132498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xfrm>
            <a:off x="4677196" y="3823165"/>
            <a:ext cx="3037229" cy="5678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656">
                <a:solidFill>
                  <a:srgbClr val="FFFFFF"/>
                </a:solidFill>
              </a:defRPr>
            </a:lvl1pPr>
          </a:lstStyle>
          <a:p>
            <a:r>
              <a:t>Thank</a:t>
            </a:r>
            <a:r>
              <a:rPr lang="en-US"/>
              <a:t>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1799E-197A-854A-BCC2-A24A347BE3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95752" y="5272972"/>
            <a:ext cx="2133600" cy="306918"/>
          </a:xfrm>
        </p:spPr>
        <p:txBody>
          <a:bodyPr/>
          <a:lstStyle/>
          <a:p>
            <a:fld id="{86CB4B4D-7CA3-9044-876B-883B54F8677D}" type="slidenum">
              <a:rPr lang="en-ID" smtClean="0"/>
              <a:t>6</a:t>
            </a:fld>
            <a:endParaRPr lang="en-ID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FF68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Yokk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14103</TotalTime>
  <Words>582</Words>
  <Application>Microsoft Office PowerPoint</Application>
  <PresentationFormat>On-screen Show (16:10)</PresentationFormat>
  <Paragraphs>104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1_Office Theme</vt:lpstr>
      <vt:lpstr>Contents Slide Master</vt:lpstr>
      <vt:lpstr>Yokke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Suryanto suryanto</cp:lastModifiedBy>
  <cp:revision>480</cp:revision>
  <dcterms:created xsi:type="dcterms:W3CDTF">2021-11-10T04:35:38Z</dcterms:created>
  <dcterms:modified xsi:type="dcterms:W3CDTF">2023-07-03T08:34:10Z</dcterms:modified>
</cp:coreProperties>
</file>