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lly.ramdan\Documents\Eco\Prediksi%20Transaksi%20&amp;%20Kebutuhan%20Thermal%20Mandir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Prediksi Kebutuhan Thermal Mandiri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Sheet2!$D$21</c:f>
              <c:strCache>
                <c:ptCount val="1"/>
                <c:pt idx="0">
                  <c:v>Prediksi Trx Mandiri Roll</c:v>
                </c:pt>
              </c:strCache>
            </c:strRef>
          </c:tx>
          <c:spPr>
            <a:ln w="635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lt1"/>
              </a:solidFill>
              <a:ln>
                <a:solidFill>
                  <a:srgbClr val="00206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Sheet2!$E$20:$P$20</c:f>
              <c:numCache>
                <c:formatCode>mmm\-yy</c:formatCode>
                <c:ptCount val="12"/>
                <c:pt idx="0">
                  <c:v>44949</c:v>
                </c:pt>
                <c:pt idx="1">
                  <c:v>44980</c:v>
                </c:pt>
                <c:pt idx="2">
                  <c:v>45008</c:v>
                </c:pt>
                <c:pt idx="3">
                  <c:v>45039</c:v>
                </c:pt>
                <c:pt idx="4">
                  <c:v>45069</c:v>
                </c:pt>
                <c:pt idx="5">
                  <c:v>45100</c:v>
                </c:pt>
                <c:pt idx="6">
                  <c:v>45130</c:v>
                </c:pt>
                <c:pt idx="7">
                  <c:v>45161</c:v>
                </c:pt>
                <c:pt idx="8">
                  <c:v>45192</c:v>
                </c:pt>
                <c:pt idx="9">
                  <c:v>45222</c:v>
                </c:pt>
                <c:pt idx="10">
                  <c:v>45253</c:v>
                </c:pt>
                <c:pt idx="11">
                  <c:v>45283</c:v>
                </c:pt>
              </c:numCache>
            </c:numRef>
          </c:cat>
          <c:val>
            <c:numRef>
              <c:f>Sheet2!$E$21:$P$21</c:f>
              <c:numCache>
                <c:formatCode>_(* #,##0_);_(* \(#,##0\);_(* "-"??_);_(@_)</c:formatCode>
                <c:ptCount val="12"/>
                <c:pt idx="0">
                  <c:v>784043</c:v>
                </c:pt>
                <c:pt idx="1">
                  <c:v>743796</c:v>
                </c:pt>
                <c:pt idx="2">
                  <c:v>780985.8</c:v>
                </c:pt>
                <c:pt idx="3">
                  <c:v>796605.51600000006</c:v>
                </c:pt>
                <c:pt idx="4">
                  <c:v>716944.96440000006</c:v>
                </c:pt>
                <c:pt idx="5">
                  <c:v>681098</c:v>
                </c:pt>
                <c:pt idx="6">
                  <c:v>738909</c:v>
                </c:pt>
                <c:pt idx="7">
                  <c:v>717263</c:v>
                </c:pt>
                <c:pt idx="8">
                  <c:v>787730</c:v>
                </c:pt>
                <c:pt idx="9">
                  <c:v>797175</c:v>
                </c:pt>
                <c:pt idx="10">
                  <c:v>789579</c:v>
                </c:pt>
                <c:pt idx="11">
                  <c:v>915117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5C7-4FD5-9EA9-3E9CFFE29847}"/>
            </c:ext>
          </c:extLst>
        </c:ser>
        <c:ser>
          <c:idx val="1"/>
          <c:order val="1"/>
          <c:tx>
            <c:strRef>
              <c:f>Sheet2!$D$22</c:f>
              <c:strCache>
                <c:ptCount val="1"/>
                <c:pt idx="0">
                  <c:v>Prediksi Thermal Mandiri</c:v>
                </c:pt>
              </c:strCache>
            </c:strRef>
          </c:tx>
          <c:spPr>
            <a:ln w="635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lt1"/>
              </a:solidFill>
              <a:ln>
                <a:solidFill>
                  <a:srgbClr val="00B0F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Sheet2!$E$20:$P$20</c:f>
              <c:numCache>
                <c:formatCode>mmm\-yy</c:formatCode>
                <c:ptCount val="12"/>
                <c:pt idx="0">
                  <c:v>44949</c:v>
                </c:pt>
                <c:pt idx="1">
                  <c:v>44980</c:v>
                </c:pt>
                <c:pt idx="2">
                  <c:v>45008</c:v>
                </c:pt>
                <c:pt idx="3">
                  <c:v>45039</c:v>
                </c:pt>
                <c:pt idx="4">
                  <c:v>45069</c:v>
                </c:pt>
                <c:pt idx="5">
                  <c:v>45100</c:v>
                </c:pt>
                <c:pt idx="6">
                  <c:v>45130</c:v>
                </c:pt>
                <c:pt idx="7">
                  <c:v>45161</c:v>
                </c:pt>
                <c:pt idx="8">
                  <c:v>45192</c:v>
                </c:pt>
                <c:pt idx="9">
                  <c:v>45222</c:v>
                </c:pt>
                <c:pt idx="10">
                  <c:v>45253</c:v>
                </c:pt>
                <c:pt idx="11">
                  <c:v>45283</c:v>
                </c:pt>
              </c:numCache>
            </c:numRef>
          </c:cat>
          <c:val>
            <c:numRef>
              <c:f>Sheet2!$E$22:$P$22</c:f>
              <c:numCache>
                <c:formatCode>_(* #,##0_);_(* \(#,##0\);_(* "-"??_);_(@_)</c:formatCode>
                <c:ptCount val="12"/>
                <c:pt idx="0">
                  <c:v>572475</c:v>
                </c:pt>
                <c:pt idx="1">
                  <c:v>784861</c:v>
                </c:pt>
                <c:pt idx="2">
                  <c:v>703891</c:v>
                </c:pt>
                <c:pt idx="3">
                  <c:v>725007.73</c:v>
                </c:pt>
                <c:pt idx="4">
                  <c:v>666758.81689200003</c:v>
                </c:pt>
                <c:pt idx="5">
                  <c:v>633421.14</c:v>
                </c:pt>
                <c:pt idx="6">
                  <c:v>687185.37</c:v>
                </c:pt>
                <c:pt idx="7">
                  <c:v>667054.59</c:v>
                </c:pt>
                <c:pt idx="8">
                  <c:v>732588.9</c:v>
                </c:pt>
                <c:pt idx="9">
                  <c:v>741372.75</c:v>
                </c:pt>
                <c:pt idx="10">
                  <c:v>734308.47</c:v>
                </c:pt>
                <c:pt idx="11">
                  <c:v>851058.80999999994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5C7-4FD5-9EA9-3E9CFFE298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43341712"/>
        <c:axId val="1443342960"/>
      </c:lineChart>
      <c:dateAx>
        <c:axId val="144334171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342960"/>
        <c:crosses val="autoZero"/>
        <c:auto val="1"/>
        <c:lblOffset val="100"/>
        <c:baseTimeUnit val="months"/>
      </c:dateAx>
      <c:valAx>
        <c:axId val="1443342960"/>
        <c:scaling>
          <c:orientation val="minMax"/>
          <c:min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341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A3EF-2B01-EF63-B464-A4708C1FE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52543-23C7-DC20-7F8B-B84CE2DF1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220B-5C5C-0047-F506-99DB9461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07A2-1B80-40D0-2DA2-D62EDAC6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A159-8777-495C-64AD-520C472D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1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775A-74F9-A439-D231-D8EBA90F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BE05E-ACB1-3C51-4217-824C54849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4A203-3872-A5DE-F1D7-C08A152D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8A8F-EB01-04D6-3D86-A1FC9676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E3453-7707-5F09-2B63-A2A0C1A1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7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6868A-EBD8-0183-E9E1-6669AF1D9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E916-A261-6494-C62A-436601AC1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07D4-8140-7038-19DD-691F6367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EA69-3EC2-F7EF-7B71-B524D131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067A-5391-5E34-C602-2E5E6D08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0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0C99-1A4E-E189-FDDA-616E5EE2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31FE-6087-6CAB-002D-19E218B1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FFB2-8304-5EB5-3535-35D4CB6C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A834-797B-BB45-EA4D-4BF497D9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63D3-B7BB-4171-CB16-DE601D60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069A-9B7A-B7EF-BEEA-C66DE58E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7054-31A6-8F9C-F84A-B2000399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1351D-F183-7866-EBBB-D2A42C1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5A1A5-566A-1A4B-D972-08453472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17AC-06D1-335E-4E0A-918CD9C7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7D96-F84C-5DFF-4000-77768282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1631-8735-9FA4-8517-3A875A75C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1250A-F678-030E-EED2-26B5FF15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524A-A90D-B4DB-670F-493D913F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8A9D-90FC-ADE9-CE6C-CB48030A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41476-1DD3-4689-D037-A5F7A01E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23C9-1CCF-C713-61C1-A8197D5F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ACCED-43BA-EE5C-0EB3-8BD9F867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8FC7-F3E1-F6FD-4D39-98B28E4B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08F1A-B769-9A17-FA4E-D4905CB2D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06A35-E249-3750-CAF2-D30A29FB2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81D3A-27F1-46AE-3074-C62A8221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321CA-4477-9087-31BC-9C55D478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62320-6C77-878C-DD5E-6F4D1F08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23AC-ECE9-C81D-413B-DC89C5EE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DCFE-650A-E362-716D-4924D95E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5370B-3AEB-A329-7CA7-2B7AE30A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483D2-5C57-2ACD-F461-B2FA92D8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E52FA-73A7-6618-521D-5DC28E65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A4988-4DAD-26E9-A6E7-87FED751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D375-37B8-8826-636A-125F1FD6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5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0FA3-58DC-147F-BD72-E3D7951E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23A1-4702-9B26-10F1-97D5112D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8CE30-B37A-DFF5-0E8D-521B64115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D6F3-5CC9-64C2-7343-E0F50058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16514-A190-B6C8-0836-2DFDED86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20B33-C48D-3857-E4B6-DC850047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2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A794-BD78-0F53-6F61-B751AE9D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58FB7-792B-DA24-81F3-33B8625B9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21DA4-0816-8FB8-0DDF-E6AD3E942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A53C-6987-850A-F7C4-0A35ECEA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52D8-064C-1905-99FF-D746192E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5955C-7258-D446-0098-BF1D9B4B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46035-F74E-3421-DE68-972815E3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3CB9D-687A-0761-7680-59425CB4F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CEE7-523E-CDF8-9923-F5CF35793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DC95B-8D0D-450F-A072-E776426FE47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6D88-1813-786D-8F6D-2C46B847B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CBDB-98D2-FB5E-8C16-96610A00F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707E-BD82-4804-8AAE-C59C5BAF0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8717-A8E4-DFC2-306F-548577DB3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A0645-0089-6222-F0AE-90E11A715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2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04A57B9-85BC-4D70-8EEE-A25D9CC59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829676"/>
              </p:ext>
            </p:extLst>
          </p:nvPr>
        </p:nvGraphicFramePr>
        <p:xfrm>
          <a:off x="579959" y="1125366"/>
          <a:ext cx="11032081" cy="3535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641AE35-65BD-AB8B-29C8-B1960E4D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9" y="4953288"/>
            <a:ext cx="10848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2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Yokke 11</dc:creator>
  <cp:lastModifiedBy>Yokke 11</cp:lastModifiedBy>
  <cp:revision>1</cp:revision>
  <dcterms:created xsi:type="dcterms:W3CDTF">2023-02-14T12:07:54Z</dcterms:created>
  <dcterms:modified xsi:type="dcterms:W3CDTF">2023-02-14T12:08:45Z</dcterms:modified>
</cp:coreProperties>
</file>