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0" r:id="rId2"/>
    <p:sldMasterId id="2147483710" r:id="rId3"/>
    <p:sldMasterId id="2147483749" r:id="rId4"/>
  </p:sldMasterIdLst>
  <p:notesMasterIdLst>
    <p:notesMasterId r:id="rId19"/>
  </p:notesMasterIdLst>
  <p:sldIdLst>
    <p:sldId id="258" r:id="rId5"/>
    <p:sldId id="4377" r:id="rId6"/>
    <p:sldId id="4302" r:id="rId7"/>
    <p:sldId id="4403" r:id="rId8"/>
    <p:sldId id="4411" r:id="rId9"/>
    <p:sldId id="4412" r:id="rId10"/>
    <p:sldId id="4414" r:id="rId11"/>
    <p:sldId id="4413" r:id="rId12"/>
    <p:sldId id="4404" r:id="rId13"/>
    <p:sldId id="4406" r:id="rId14"/>
    <p:sldId id="4408" r:id="rId15"/>
    <p:sldId id="4395" r:id="rId16"/>
    <p:sldId id="4396" r:id="rId17"/>
    <p:sldId id="262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AE1DB3-D83B-47F4-B952-203A9EE871A3}">
          <p14:sldIdLst>
            <p14:sldId id="258"/>
          </p14:sldIdLst>
        </p14:section>
        <p14:section name="HIGHLIGHTED PROJECTS" id="{D3DF9D68-7FA3-40FE-BCB7-B8573BC1293E}">
          <p14:sldIdLst>
            <p14:sldId id="4377"/>
            <p14:sldId id="4302"/>
          </p14:sldIdLst>
        </p14:section>
        <p14:section name="PRIORITY UREQ" id="{B89F51F6-442F-43CC-AED1-0682D6F6120C}">
          <p14:sldIdLst>
            <p14:sldId id="4403"/>
            <p14:sldId id="4411"/>
            <p14:sldId id="4412"/>
            <p14:sldId id="4414"/>
            <p14:sldId id="4413"/>
            <p14:sldId id="4404"/>
            <p14:sldId id="4406"/>
            <p14:sldId id="4408"/>
          </p14:sldIdLst>
        </p14:section>
        <p14:section name="LAMPIRAN" id="{6DFC2411-E004-475A-83CF-863DB5E05DA5}">
          <p14:sldIdLst>
            <p14:sldId id="4395"/>
            <p14:sldId id="439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2"/>
    <a:srgbClr val="11BB19"/>
    <a:srgbClr val="B5E7F6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268" autoAdjust="0"/>
  </p:normalViewPr>
  <p:slideViewPr>
    <p:cSldViewPr snapToGrid="0" snapToObjects="1">
      <p:cViewPr>
        <p:scale>
          <a:sx n="100" d="100"/>
          <a:sy n="100" d="100"/>
        </p:scale>
        <p:origin x="1134" y="216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12/06/2022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8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51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12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84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76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C5E111-09A1-4B1D-9F42-61DA183979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0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0" y="472705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10069"/>
            <a:ext cx="9143999" cy="480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97130"/>
            <a:ext cx="9143998" cy="60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05" y="1172861"/>
            <a:ext cx="927042" cy="7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38538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44" y="244314"/>
            <a:ext cx="8229600" cy="537661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12/06/2022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5" y="261881"/>
            <a:ext cx="633182" cy="5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78" y="1432589"/>
            <a:ext cx="1997960" cy="3307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okke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" y="2132745"/>
            <a:ext cx="927042" cy="73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99" y="2370426"/>
            <a:ext cx="6801323" cy="78719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135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82F2-0AD5-4B93-9C00-3AD82C7D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023" y="2276708"/>
            <a:ext cx="7015978" cy="427303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0FCBF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86409-4B0A-478D-AF4F-F5D58120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022" y="552503"/>
            <a:ext cx="6858000" cy="240041"/>
          </a:xfrm>
        </p:spPr>
        <p:txBody>
          <a:bodyPr>
            <a:noAutofit/>
          </a:bodyPr>
          <a:lstStyle>
            <a:lvl1pPr marL="0" indent="0" algn="l">
              <a:buNone/>
              <a:defRPr sz="1350" b="1">
                <a:solidFill>
                  <a:schemeClr val="bg1">
                    <a:lumMod val="6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18869-29FF-C54C-A315-2D0FDD17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10" y="108819"/>
            <a:ext cx="842122" cy="9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5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5B65-5E80-4E6C-BB08-657E3200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D4AB-5186-463C-851C-D711DE93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A9F9-96FE-48E6-A7DE-0C91744C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D7D9-D2BF-48B0-9767-C896E724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689F-F667-46F9-9A68-39B736AF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okk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032" y1="12000" x2="96032" y2="12000"/>
                        <a14:foregroundMark x1="95635" y1="40500" x2="95635" y2="40500"/>
                        <a14:foregroundMark x1="19841" y1="64000" x2="19841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95" y="1012324"/>
            <a:ext cx="1493010" cy="1184930"/>
          </a:xfrm>
          <a:prstGeom prst="rect">
            <a:avLst/>
          </a:prstGeom>
        </p:spPr>
      </p:pic>
      <p:pic>
        <p:nvPicPr>
          <p:cNvPr id="6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9754" y="33317"/>
            <a:ext cx="3408807" cy="56424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944288" y="4357895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PT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Mitra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Transaksi</a:t>
            </a:r>
            <a:r>
              <a:rPr 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Indonesia</a:t>
            </a:r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Times New Roman"/>
              <a:cs typeface="Calibri"/>
            </a:endParaRP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Millennium Centennial Center Lt. 17,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Jl.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Jendral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Sudirman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Kav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25, RT.10/RW.01, </a:t>
            </a:r>
          </a:p>
          <a:p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Karet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Kuningan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Kec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.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Setiabudi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Kota Jakarta Selatan, </a:t>
            </a:r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Daerah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Khusus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1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Ibukota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 Jakarta 12920.</a:t>
            </a: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Calibri"/>
              </a:rPr>
              <a:t> 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86000" y="23789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Times New Roman"/>
                <a:cs typeface="Calibri"/>
              </a:rPr>
              <a:t>Thank You</a:t>
            </a:r>
            <a:endParaRPr lang="ko-KR" altLang="en-US" sz="5400" b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779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21EA-3010-4FD0-A887-3173EE20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35E99-C6A3-4565-9BE7-F6853EFD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5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FF9C-5B15-41FB-9764-37C942A7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B5AC-FD64-4FD1-B903-F22F7550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2A-3B8F-430E-A682-5C5C1158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14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A25-A9D6-4AAB-8380-0001CF15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A1CE-021E-4FA5-9A26-CCBD663ED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CD8A-AE42-4B16-ADEA-60D9B99B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1A2A-2BD3-475E-A7B3-E820B8C1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FBE5-6617-4ED5-9EF3-B1044345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FF873-8DA6-4F58-B044-8A845A8C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05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04B4-CD83-4BBF-AFF7-090C9AC2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3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53DB8-398D-469C-948B-6B1001CB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02373-681F-49C7-98FC-163B7640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37EEB-10DD-4DE8-B44D-5D3C3E49D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30FB5-2EAB-49EC-B863-3F7397F0A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5CAC5-3CDE-48F2-B9D5-A4AB2B98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A4982-2181-46D5-A89D-6D2840AA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39EBC-7C72-4326-B00F-BAEF6313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92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13A5-ED2B-4A33-B85C-EA487EE1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953DC-2EC3-4C7A-A008-CA4E0D62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AB566-26FD-4E13-8F12-8A48E56E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1A4C6-6935-4646-80A3-0837DA2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70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C7E5E-B4BF-4BC8-93CA-982127D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2E4EF-2DFC-46FC-96E4-54A33406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AC70-2301-44DB-A8C0-2C221A37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76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9FC6-120D-4E46-AAE0-9AFEBE65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FDFA-D5F3-4705-AACE-49ACC0D3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7910C-9EF5-4716-A83A-18F96F0B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FEDC9-158F-4FDB-BFED-30417AA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6A148-9555-4C49-9520-2318C020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F099-9262-45A1-80E7-2831D526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7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A253-8A94-4672-A0B2-7A808690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25816-E805-4D10-8743-36869E219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25D5-3417-4AD8-85BF-08179A3F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AEE5-9F87-4F26-9EF5-ED079CA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1CAF-E470-4C23-91C2-7D2829A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BDBD-6F23-4D51-A096-0C9189B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861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11C0-6D90-4E1B-95D6-24BE1F06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2239-7669-43A1-954B-9D06E810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8FF5-6215-4B7D-BB83-7223743C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7B5C-E81A-47B7-AC1A-FDE5A124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8ED5-0BDC-4CBC-95E4-F07A5DA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83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B9D6-11D2-4DD2-BACB-028062F5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0C6D4-9189-402F-A69D-5F64D23B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64E8-E00A-4C00-BBBB-209212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fld id="{65072B54-8892-453A-9513-E21D89104E37}" type="datetimeFigureOut">
              <a:rPr lang="en-US" smtClean="0"/>
              <a:pPr/>
              <a:t>12/06/2022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81A4-69F9-4F38-ADE1-B124E41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84DC-756C-4C37-869C-7A47B65C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11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32B5-F19B-C14B-874F-792A2C7F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8" y="170331"/>
            <a:ext cx="7526991" cy="42377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9E0E0-DECF-4D43-A3F2-D0F9AEF22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 descr="Click to edit Sub Title text&#10;">
            <a:extLst>
              <a:ext uri="{FF2B5EF4-FFF2-40B4-BE49-F238E27FC236}">
                <a16:creationId xmlns:a16="http://schemas.microsoft.com/office/drawing/2014/main" id="{EE1B98C4-1D84-4745-B785-6A870A7BD5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46848" y="2232402"/>
            <a:ext cx="7526991" cy="42377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FCBF0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13F740-EC06-2A41-8546-68DCF870E4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8358" y="594102"/>
            <a:ext cx="7526991" cy="304271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 title text</a:t>
            </a:r>
          </a:p>
        </p:txBody>
      </p:sp>
    </p:spTree>
    <p:extLst>
      <p:ext uri="{BB962C8B-B14F-4D97-AF65-F5344CB8AC3E}">
        <p14:creationId xmlns:p14="http://schemas.microsoft.com/office/powerpoint/2010/main" val="25863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143500"/>
            <a:ext cx="2133600" cy="30691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107403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633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45998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microsoft.com/office/2007/relationships/hdphoto" Target="../media/hdphoto6.wdp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95B7-36D5-FB4A-9593-4A8D2715079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12/06/2022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B051-0AA2-B748-A263-C9752D238E8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4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732" r:id="rId12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45868-198A-41D7-940B-A1048006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8" y="170331"/>
            <a:ext cx="7526991" cy="6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2FE0-5089-4F2B-B7A1-23D2919B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914" y="1059051"/>
            <a:ext cx="8086436" cy="408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677-7E20-4E2D-AE96-B28C7AD94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13874" y="170330"/>
            <a:ext cx="919931" cy="3042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A12A-F210-42E1-8615-B7EA8B00D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672ED-C696-434B-A825-E90714A2CF54}"/>
              </a:ext>
            </a:extLst>
          </p:cNvPr>
          <p:cNvSpPr txBox="1"/>
          <p:nvPr/>
        </p:nvSpPr>
        <p:spPr>
          <a:xfrm>
            <a:off x="6757922" y="5296958"/>
            <a:ext cx="2175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© PT Mitra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Transaksi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Indonesia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A5475-C97E-9448-BA18-C7B1698B7DB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1" y="200218"/>
            <a:ext cx="681027" cy="6009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7954F2-DC4C-D042-A5E0-51B7E2D51A9A}"/>
              </a:ext>
            </a:extLst>
          </p:cNvPr>
          <p:cNvSpPr/>
          <p:nvPr/>
        </p:nvSpPr>
        <p:spPr>
          <a:xfrm>
            <a:off x="885491" y="170330"/>
            <a:ext cx="34289" cy="630840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</p:spTree>
    <p:extLst>
      <p:ext uri="{BB962C8B-B14F-4D97-AF65-F5344CB8AC3E}">
        <p14:creationId xmlns:p14="http://schemas.microsoft.com/office/powerpoint/2010/main" val="301033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FCBF0"/>
          </a:solidFill>
          <a:latin typeface="+mn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Project Status – Highlighted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7BB4D-5715-4A7E-B84A-F1EE993716D1}"/>
              </a:ext>
            </a:extLst>
          </p:cNvPr>
          <p:cNvSpPr/>
          <p:nvPr/>
        </p:nvSpPr>
        <p:spPr>
          <a:xfrm>
            <a:off x="427886" y="2802582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naik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Production dan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pass PTR.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49A34-CE52-4541-9CF3-A2E670EBD6CD}"/>
              </a:ext>
            </a:extLst>
          </p:cNvPr>
          <p:cNvSpPr/>
          <p:nvPr/>
        </p:nvSpPr>
        <p:spPr>
          <a:xfrm>
            <a:off x="2115354" y="2802582"/>
            <a:ext cx="1548000" cy="175432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IT Infosec &amp;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Netwok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masih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dalam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0CA82-E217-41A2-8DB5-7BD58121B30A}"/>
              </a:ext>
            </a:extLst>
          </p:cNvPr>
          <p:cNvSpPr/>
          <p:nvPr/>
        </p:nvSpPr>
        <p:spPr>
          <a:xfrm>
            <a:off x="3803579" y="2802582"/>
            <a:ext cx="1548000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IT Infosec &amp;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Netwok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1A4DC-F710-4BAC-BBC2-E538E74785F1}"/>
              </a:ext>
            </a:extLst>
          </p:cNvPr>
          <p:cNvSpPr/>
          <p:nvPr/>
        </p:nvSpPr>
        <p:spPr>
          <a:xfrm>
            <a:off x="5497332" y="2802582"/>
            <a:ext cx="1548000" cy="12003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25904-136A-4B20-A4D8-95D29AD855A8}"/>
              </a:ext>
            </a:extLst>
          </p:cNvPr>
          <p:cNvSpPr/>
          <p:nvPr/>
        </p:nvSpPr>
        <p:spPr>
          <a:xfrm>
            <a:off x="7163927" y="2802582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belum dimulai.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FEF81-D725-4960-B740-41487CC1D686}"/>
              </a:ext>
            </a:extLst>
          </p:cNvPr>
          <p:cNvSpPr txBox="1"/>
          <p:nvPr/>
        </p:nvSpPr>
        <p:spPr>
          <a:xfrm>
            <a:off x="3666172" y="1582592"/>
            <a:ext cx="1800000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Total UARF Project OPS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74F92-5134-4405-8F5D-3FED3DE5B914}"/>
              </a:ext>
            </a:extLst>
          </p:cNvPr>
          <p:cNvGrpSpPr/>
          <p:nvPr/>
        </p:nvGrpSpPr>
        <p:grpSpPr>
          <a:xfrm>
            <a:off x="427886" y="2025896"/>
            <a:ext cx="1548000" cy="758756"/>
            <a:chOff x="3036172" y="4372452"/>
            <a:chExt cx="1548000" cy="7587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275C45-A4BF-4CFF-A546-7E6B85FF53FE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Live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3D5BCB-DA3C-4644-820C-39FDDFBB903B}"/>
                </a:ext>
              </a:extLst>
            </p:cNvPr>
            <p:cNvSpPr/>
            <p:nvPr/>
          </p:nvSpPr>
          <p:spPr>
            <a:xfrm>
              <a:off x="3612171" y="4372452"/>
              <a:ext cx="516580" cy="432789"/>
            </a:xfrm>
            <a:prstGeom prst="ellipse">
              <a:avLst/>
            </a:prstGeom>
            <a:solidFill>
              <a:srgbClr val="92D05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176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8F5866-5C4E-4917-ADC3-376460E5A46C}"/>
              </a:ext>
            </a:extLst>
          </p:cNvPr>
          <p:cNvGrpSpPr/>
          <p:nvPr/>
        </p:nvGrpSpPr>
        <p:grpSpPr>
          <a:xfrm>
            <a:off x="2115354" y="2025897"/>
            <a:ext cx="1548000" cy="758755"/>
            <a:chOff x="3036172" y="4372453"/>
            <a:chExt cx="1548000" cy="75875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5FEB9-203B-4E2C-A6A9-2C0BB7FBFA70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On Track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EF53923-5D72-435B-B71A-D4357C26F7F4}"/>
                </a:ext>
              </a:extLst>
            </p:cNvPr>
            <p:cNvSpPr/>
            <p:nvPr/>
          </p:nvSpPr>
          <p:spPr>
            <a:xfrm>
              <a:off x="3612171" y="4372453"/>
              <a:ext cx="416873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7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9924C-E377-427B-8548-DB3666CA4754}"/>
              </a:ext>
            </a:extLst>
          </p:cNvPr>
          <p:cNvGrpSpPr/>
          <p:nvPr/>
        </p:nvGrpSpPr>
        <p:grpSpPr>
          <a:xfrm>
            <a:off x="3803579" y="2025897"/>
            <a:ext cx="1548000" cy="758755"/>
            <a:chOff x="3036172" y="4372453"/>
            <a:chExt cx="1548000" cy="75875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065E0-940A-4CAD-90E0-36DDE013E8FD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Potential Delay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25E692-BE60-4E09-B001-0D1FA5491A6F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6BA59F-ECCF-43F8-92FF-E51E41BC515A}"/>
              </a:ext>
            </a:extLst>
          </p:cNvPr>
          <p:cNvGrpSpPr/>
          <p:nvPr/>
        </p:nvGrpSpPr>
        <p:grpSpPr>
          <a:xfrm>
            <a:off x="5497332" y="2007503"/>
            <a:ext cx="1548000" cy="777149"/>
            <a:chOff x="3036172" y="4354059"/>
            <a:chExt cx="1548000" cy="77714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F5BD42-F151-47B0-8753-878D1A6C3131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Off Track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8AE47-3685-4FCE-8B58-3105CC69AE5A}"/>
                </a:ext>
              </a:extLst>
            </p:cNvPr>
            <p:cNvSpPr/>
            <p:nvPr/>
          </p:nvSpPr>
          <p:spPr>
            <a:xfrm>
              <a:off x="3612172" y="4354059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2C2FE1-BF75-42E1-9703-851C790F913F}"/>
              </a:ext>
            </a:extLst>
          </p:cNvPr>
          <p:cNvGrpSpPr/>
          <p:nvPr/>
        </p:nvGrpSpPr>
        <p:grpSpPr>
          <a:xfrm>
            <a:off x="7163927" y="2025897"/>
            <a:ext cx="1548000" cy="758755"/>
            <a:chOff x="3036172" y="4372453"/>
            <a:chExt cx="1548000" cy="758755"/>
          </a:xfrm>
          <a:solidFill>
            <a:schemeClr val="bg1">
              <a:lumMod val="85000"/>
            </a:schemeClr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58FFA6-486C-4EAE-BD30-C0F8815C8316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Not Started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1D0A69-41FC-48A4-9DDC-F5D686A11C3C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E40464-A3A2-A3A0-C43E-A96D86B8C8FF}"/>
              </a:ext>
            </a:extLst>
          </p:cNvPr>
          <p:cNvSpPr txBox="1"/>
          <p:nvPr/>
        </p:nvSpPr>
        <p:spPr>
          <a:xfrm>
            <a:off x="425068" y="5200153"/>
            <a:ext cx="323828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*Drop: 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F4EDDD-ABCD-75EB-ED5E-B02314376EF2}"/>
              </a:ext>
            </a:extLst>
          </p:cNvPr>
          <p:cNvSpPr/>
          <p:nvPr/>
        </p:nvSpPr>
        <p:spPr>
          <a:xfrm>
            <a:off x="449807" y="2089056"/>
            <a:ext cx="516580" cy="367871"/>
          </a:xfrm>
          <a:prstGeom prst="ellipse">
            <a:avLst/>
          </a:prstGeom>
          <a:solidFill>
            <a:srgbClr val="92D05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101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C2962F-C959-455D-9DC1-D7290E538401}"/>
              </a:ext>
            </a:extLst>
          </p:cNvPr>
          <p:cNvSpPr/>
          <p:nvPr/>
        </p:nvSpPr>
        <p:spPr>
          <a:xfrm>
            <a:off x="2159713" y="2064978"/>
            <a:ext cx="396000" cy="389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294E0F-7AE9-B24E-C6E7-12971F0B402A}"/>
              </a:ext>
            </a:extLst>
          </p:cNvPr>
          <p:cNvSpPr/>
          <p:nvPr/>
        </p:nvSpPr>
        <p:spPr>
          <a:xfrm>
            <a:off x="3864805" y="2076632"/>
            <a:ext cx="390472" cy="3895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08A96B-FE95-20FE-9DAE-220C2880F302}"/>
              </a:ext>
            </a:extLst>
          </p:cNvPr>
          <p:cNvSpPr/>
          <p:nvPr/>
        </p:nvSpPr>
        <p:spPr>
          <a:xfrm>
            <a:off x="5553030" y="2052763"/>
            <a:ext cx="396000" cy="3895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DDE805-8C4F-2698-DCE6-D90BA728EF90}"/>
              </a:ext>
            </a:extLst>
          </p:cNvPr>
          <p:cNvSpPr/>
          <p:nvPr/>
        </p:nvSpPr>
        <p:spPr>
          <a:xfrm>
            <a:off x="7227535" y="2052763"/>
            <a:ext cx="396000" cy="3895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20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30B084-094D-87C4-0A22-79A776B2DF01}"/>
              </a:ext>
            </a:extLst>
          </p:cNvPr>
          <p:cNvSpPr/>
          <p:nvPr/>
        </p:nvSpPr>
        <p:spPr>
          <a:xfrm>
            <a:off x="4174827" y="1028353"/>
            <a:ext cx="620000" cy="519348"/>
          </a:xfrm>
          <a:prstGeom prst="ellipse">
            <a:avLst/>
          </a:prstGeom>
          <a:solidFill>
            <a:srgbClr val="65CCF1"/>
          </a:solidFill>
          <a:ln w="12700" cap="flat">
            <a:solidFill>
              <a:srgbClr val="00206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183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DD14A-34CC-8FF0-198C-49DC1F5B9590}"/>
              </a:ext>
            </a:extLst>
          </p:cNvPr>
          <p:cNvSpPr txBox="1"/>
          <p:nvPr/>
        </p:nvSpPr>
        <p:spPr>
          <a:xfrm>
            <a:off x="7789945" y="2064978"/>
            <a:ext cx="29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5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7929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890546" y="185115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Project Status – Highlighted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7BB4D-5715-4A7E-B84A-F1EE993716D1}"/>
              </a:ext>
            </a:extLst>
          </p:cNvPr>
          <p:cNvSpPr/>
          <p:nvPr/>
        </p:nvSpPr>
        <p:spPr>
          <a:xfrm>
            <a:off x="53486" y="2802582"/>
            <a:ext cx="1256914" cy="64632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naik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Production dan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pass PTR.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49A34-CE52-4541-9CF3-A2E670EBD6CD}"/>
              </a:ext>
            </a:extLst>
          </p:cNvPr>
          <p:cNvSpPr/>
          <p:nvPr/>
        </p:nvSpPr>
        <p:spPr>
          <a:xfrm>
            <a:off x="1344954" y="2802582"/>
            <a:ext cx="1363735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IT Support)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masih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dalam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0CA82-E217-41A2-8DB5-7BD58121B30A}"/>
              </a:ext>
            </a:extLst>
          </p:cNvPr>
          <p:cNvSpPr/>
          <p:nvPr/>
        </p:nvSpPr>
        <p:spPr>
          <a:xfrm>
            <a:off x="2752379" y="2802582"/>
            <a:ext cx="1363735" cy="21236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IT Incident)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1A4DC-F710-4BAC-BBC2-E538E74785F1}"/>
              </a:ext>
            </a:extLst>
          </p:cNvPr>
          <p:cNvSpPr/>
          <p:nvPr/>
        </p:nvSpPr>
        <p:spPr>
          <a:xfrm>
            <a:off x="4150932" y="2802582"/>
            <a:ext cx="1363735" cy="156965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25904-136A-4B20-A4D8-95D29AD855A8}"/>
              </a:ext>
            </a:extLst>
          </p:cNvPr>
          <p:cNvSpPr/>
          <p:nvPr/>
        </p:nvSpPr>
        <p:spPr>
          <a:xfrm>
            <a:off x="6904727" y="2802582"/>
            <a:ext cx="1352632" cy="46166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belum dimulai.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111CA-40BD-4E82-A7F9-B4CAE4B2AED1}"/>
              </a:ext>
            </a:extLst>
          </p:cNvPr>
          <p:cNvGrpSpPr/>
          <p:nvPr/>
        </p:nvGrpSpPr>
        <p:grpSpPr>
          <a:xfrm>
            <a:off x="3479089" y="1020766"/>
            <a:ext cx="2216228" cy="868291"/>
            <a:chOff x="3479089" y="1020766"/>
            <a:chExt cx="2216228" cy="8682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8FEF81-D725-4960-B740-41487CC1D686}"/>
                </a:ext>
              </a:extLst>
            </p:cNvPr>
            <p:cNvSpPr txBox="1"/>
            <p:nvPr/>
          </p:nvSpPr>
          <p:spPr>
            <a:xfrm>
              <a:off x="3479089" y="1582592"/>
              <a:ext cx="2216228" cy="306465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Total SR Project OPS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D67D6C-E9AF-4C0A-8B0F-07D1A07B786B}"/>
                </a:ext>
              </a:extLst>
            </p:cNvPr>
            <p:cNvSpPr/>
            <p:nvPr/>
          </p:nvSpPr>
          <p:spPr>
            <a:xfrm>
              <a:off x="4296172" y="1020766"/>
              <a:ext cx="540000" cy="540000"/>
            </a:xfrm>
            <a:prstGeom prst="ellipse">
              <a:avLst/>
            </a:prstGeom>
            <a:solidFill>
              <a:srgbClr val="65CCF1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12</a:t>
              </a: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74F92-5134-4405-8F5D-3FED3DE5B914}"/>
              </a:ext>
            </a:extLst>
          </p:cNvPr>
          <p:cNvGrpSpPr/>
          <p:nvPr/>
        </p:nvGrpSpPr>
        <p:grpSpPr>
          <a:xfrm>
            <a:off x="53486" y="2025896"/>
            <a:ext cx="1256914" cy="758756"/>
            <a:chOff x="3036172" y="4372452"/>
            <a:chExt cx="1548000" cy="7587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275C45-A4BF-4CFF-A546-7E6B85FF53FE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Live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3D5BCB-DA3C-4644-820C-39FDDFBB903B}"/>
                </a:ext>
              </a:extLst>
            </p:cNvPr>
            <p:cNvSpPr/>
            <p:nvPr/>
          </p:nvSpPr>
          <p:spPr>
            <a:xfrm>
              <a:off x="3612171" y="4372452"/>
              <a:ext cx="416873" cy="432789"/>
            </a:xfrm>
            <a:prstGeom prst="ellipse">
              <a:avLst/>
            </a:prstGeom>
            <a:solidFill>
              <a:srgbClr val="92D05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7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8F5866-5C4E-4917-ADC3-376460E5A46C}"/>
              </a:ext>
            </a:extLst>
          </p:cNvPr>
          <p:cNvGrpSpPr/>
          <p:nvPr/>
        </p:nvGrpSpPr>
        <p:grpSpPr>
          <a:xfrm>
            <a:off x="1344954" y="2025897"/>
            <a:ext cx="1363735" cy="758755"/>
            <a:chOff x="3036172" y="4372453"/>
            <a:chExt cx="1548000" cy="75875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5FEB9-203B-4E2C-A6A9-2C0BB7FBFA70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On Track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EF53923-5D72-435B-B71A-D4357C26F7F4}"/>
                </a:ext>
              </a:extLst>
            </p:cNvPr>
            <p:cNvSpPr/>
            <p:nvPr/>
          </p:nvSpPr>
          <p:spPr>
            <a:xfrm>
              <a:off x="3612171" y="4372453"/>
              <a:ext cx="416873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9924C-E377-427B-8548-DB3666CA4754}"/>
              </a:ext>
            </a:extLst>
          </p:cNvPr>
          <p:cNvGrpSpPr/>
          <p:nvPr/>
        </p:nvGrpSpPr>
        <p:grpSpPr>
          <a:xfrm>
            <a:off x="2752379" y="2025897"/>
            <a:ext cx="1363735" cy="758755"/>
            <a:chOff x="3036172" y="4372453"/>
            <a:chExt cx="1548000" cy="75875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065E0-940A-4CAD-90E0-36DDE013E8FD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Potential Delay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25E692-BE60-4E09-B001-0D1FA5491A6F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6BA59F-ECCF-43F8-92FF-E51E41BC515A}"/>
              </a:ext>
            </a:extLst>
          </p:cNvPr>
          <p:cNvGrpSpPr/>
          <p:nvPr/>
        </p:nvGrpSpPr>
        <p:grpSpPr>
          <a:xfrm>
            <a:off x="4150932" y="2007503"/>
            <a:ext cx="1363735" cy="777149"/>
            <a:chOff x="3036172" y="4354059"/>
            <a:chExt cx="1548000" cy="77714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F5BD42-F151-47B0-8753-878D1A6C3131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Off Track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8AE47-3685-4FCE-8B58-3105CC69AE5A}"/>
                </a:ext>
              </a:extLst>
            </p:cNvPr>
            <p:cNvSpPr/>
            <p:nvPr/>
          </p:nvSpPr>
          <p:spPr>
            <a:xfrm>
              <a:off x="3612172" y="4354059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3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2C2FE1-BF75-42E1-9703-851C790F913F}"/>
              </a:ext>
            </a:extLst>
          </p:cNvPr>
          <p:cNvGrpSpPr/>
          <p:nvPr/>
        </p:nvGrpSpPr>
        <p:grpSpPr>
          <a:xfrm>
            <a:off x="6904727" y="2025897"/>
            <a:ext cx="1352632" cy="758755"/>
            <a:chOff x="3036172" y="4372453"/>
            <a:chExt cx="1548000" cy="758755"/>
          </a:xfrm>
          <a:solidFill>
            <a:schemeClr val="bg1">
              <a:lumMod val="85000"/>
            </a:schemeClr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58FFA6-486C-4EAE-BD30-C0F8815C8316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Not Started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1D0A69-41FC-48A4-9DDC-F5D686A11C3C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C4F4EDDD-ABCD-75EB-ED5E-B02314376EF2}"/>
              </a:ext>
            </a:extLst>
          </p:cNvPr>
          <p:cNvSpPr/>
          <p:nvPr/>
        </p:nvSpPr>
        <p:spPr>
          <a:xfrm>
            <a:off x="176739" y="2089056"/>
            <a:ext cx="275585" cy="367871"/>
          </a:xfrm>
          <a:prstGeom prst="ellipse">
            <a:avLst/>
          </a:prstGeom>
          <a:solidFill>
            <a:srgbClr val="92D05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4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C2962F-C959-455D-9DC1-D7290E538401}"/>
              </a:ext>
            </a:extLst>
          </p:cNvPr>
          <p:cNvSpPr/>
          <p:nvPr/>
        </p:nvSpPr>
        <p:spPr>
          <a:xfrm>
            <a:off x="1389313" y="2064978"/>
            <a:ext cx="348862" cy="389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294E0F-7AE9-B24E-C6E7-12971F0B402A}"/>
              </a:ext>
            </a:extLst>
          </p:cNvPr>
          <p:cNvSpPr/>
          <p:nvPr/>
        </p:nvSpPr>
        <p:spPr>
          <a:xfrm>
            <a:off x="2813605" y="2076632"/>
            <a:ext cx="343992" cy="3895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08A96B-FE95-20FE-9DAE-220C2880F302}"/>
              </a:ext>
            </a:extLst>
          </p:cNvPr>
          <p:cNvSpPr/>
          <p:nvPr/>
        </p:nvSpPr>
        <p:spPr>
          <a:xfrm>
            <a:off x="4206630" y="2052763"/>
            <a:ext cx="348862" cy="3895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DDE805-8C4F-2698-DCE6-D90BA728EF90}"/>
              </a:ext>
            </a:extLst>
          </p:cNvPr>
          <p:cNvSpPr/>
          <p:nvPr/>
        </p:nvSpPr>
        <p:spPr>
          <a:xfrm>
            <a:off x="6968335" y="2052763"/>
            <a:ext cx="346022" cy="3895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EAAEA8-09C6-C9F1-DC4F-4C287D24B823}"/>
              </a:ext>
            </a:extLst>
          </p:cNvPr>
          <p:cNvSpPr/>
          <p:nvPr/>
        </p:nvSpPr>
        <p:spPr>
          <a:xfrm>
            <a:off x="4206630" y="4426115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3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E5D375-7C9F-AD25-F6F5-96778BFC37B9}"/>
              </a:ext>
            </a:extLst>
          </p:cNvPr>
          <p:cNvSpPr/>
          <p:nvPr/>
        </p:nvSpPr>
        <p:spPr>
          <a:xfrm>
            <a:off x="4658368" y="4394153"/>
            <a:ext cx="1126319" cy="9387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SR Off track Karena info 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masih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mengerjakan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project Incident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2C95A8-DFBC-06DC-6ADE-FCA10B655403}"/>
              </a:ext>
            </a:extLst>
          </p:cNvPr>
          <p:cNvGrpSpPr/>
          <p:nvPr/>
        </p:nvGrpSpPr>
        <p:grpSpPr>
          <a:xfrm>
            <a:off x="5564005" y="2009055"/>
            <a:ext cx="1277853" cy="777149"/>
            <a:chOff x="2501593" y="4354059"/>
            <a:chExt cx="2082579" cy="777149"/>
          </a:xfrm>
          <a:solidFill>
            <a:srgbClr val="0070C0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27AEE5-D6CA-9BA3-BE2E-12262EFA27AF}"/>
                </a:ext>
              </a:extLst>
            </p:cNvPr>
            <p:cNvSpPr txBox="1"/>
            <p:nvPr/>
          </p:nvSpPr>
          <p:spPr>
            <a:xfrm>
              <a:off x="2501593" y="4824743"/>
              <a:ext cx="2082579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Drop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656E467-BEA1-9621-9CFF-B6C86818FF09}"/>
                </a:ext>
              </a:extLst>
            </p:cNvPr>
            <p:cNvSpPr/>
            <p:nvPr/>
          </p:nvSpPr>
          <p:spPr>
            <a:xfrm>
              <a:off x="3612172" y="4354059"/>
              <a:ext cx="636371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AC3DE9D-0FC4-1AD8-93AB-8FC191A437F9}"/>
              </a:ext>
            </a:extLst>
          </p:cNvPr>
          <p:cNvSpPr/>
          <p:nvPr/>
        </p:nvSpPr>
        <p:spPr>
          <a:xfrm>
            <a:off x="5843727" y="2046618"/>
            <a:ext cx="390472" cy="389510"/>
          </a:xfrm>
          <a:prstGeom prst="ellipse">
            <a:avLst/>
          </a:prstGeom>
          <a:solidFill>
            <a:srgbClr val="0070C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704686-825B-8F9C-7E67-02FF5F1FD2C1}"/>
              </a:ext>
            </a:extLst>
          </p:cNvPr>
          <p:cNvSpPr/>
          <p:nvPr/>
        </p:nvSpPr>
        <p:spPr>
          <a:xfrm>
            <a:off x="5564006" y="2816437"/>
            <a:ext cx="1277853" cy="6463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yang di Drop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baik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Oleh User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maupun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IM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53F842-6D2A-CB71-44A7-301BF7DB2A96}"/>
              </a:ext>
            </a:extLst>
          </p:cNvPr>
          <p:cNvSpPr/>
          <p:nvPr/>
        </p:nvSpPr>
        <p:spPr>
          <a:xfrm>
            <a:off x="6000860" y="3531286"/>
            <a:ext cx="933910" cy="83099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Drop User/IT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karena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tidak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digunakan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06397D-CFEA-D84B-7517-FF7916AF7E6C}"/>
              </a:ext>
            </a:extLst>
          </p:cNvPr>
          <p:cNvSpPr/>
          <p:nvPr/>
        </p:nvSpPr>
        <p:spPr>
          <a:xfrm>
            <a:off x="5562205" y="3648015"/>
            <a:ext cx="390472" cy="432789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151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6381E-5B2A-02C6-782D-76F8DF9860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D" smtClean="0"/>
              <a:t>12</a:t>
            </a:fld>
            <a:endParaRPr lang="en-ID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7CA4EAC-0B74-F696-4EC7-2E8EEA57D04C}"/>
              </a:ext>
            </a:extLst>
          </p:cNvPr>
          <p:cNvSpPr txBox="1">
            <a:spLocks/>
          </p:cNvSpPr>
          <p:nvPr/>
        </p:nvSpPr>
        <p:spPr>
          <a:xfrm>
            <a:off x="195620" y="307445"/>
            <a:ext cx="7928413" cy="360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 err="1">
                <a:solidFill>
                  <a:srgbClr val="002060"/>
                </a:solidFill>
              </a:rPr>
              <a:t>Sosialisasi</a:t>
            </a:r>
            <a:r>
              <a:rPr lang="en-US" sz="2000" b="1" kern="0" dirty="0">
                <a:solidFill>
                  <a:srgbClr val="002060"/>
                </a:solidFill>
              </a:rPr>
              <a:t> Project </a:t>
            </a:r>
            <a:r>
              <a:rPr lang="en-US" sz="2000" b="1" kern="0" dirty="0" err="1">
                <a:solidFill>
                  <a:srgbClr val="002060"/>
                </a:solidFill>
              </a:rPr>
              <a:t>Akuisisi</a:t>
            </a:r>
            <a:r>
              <a:rPr lang="en-US" sz="2000" b="1" kern="0" dirty="0">
                <a:solidFill>
                  <a:srgbClr val="002060"/>
                </a:solidFill>
              </a:rPr>
              <a:t> MTI</a:t>
            </a:r>
          </a:p>
        </p:txBody>
      </p:sp>
      <p:pic>
        <p:nvPicPr>
          <p:cNvPr id="5" name="Picture 4" descr="Chart, waterfall chart">
            <a:extLst>
              <a:ext uri="{FF2B5EF4-FFF2-40B4-BE49-F238E27FC236}">
                <a16:creationId xmlns:a16="http://schemas.microsoft.com/office/drawing/2014/main" id="{8B808036-DF75-4486-6EFF-2A95FBD6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14425"/>
            <a:ext cx="81629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475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F16DA1-7F56-332D-7450-91FAA3A35E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D" smtClean="0"/>
              <a:t>13</a:t>
            </a:fld>
            <a:endParaRPr lang="en-ID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7A0B2AD-B105-B02B-9020-C06EB3B76BC1}"/>
              </a:ext>
            </a:extLst>
          </p:cNvPr>
          <p:cNvSpPr txBox="1">
            <a:spLocks/>
          </p:cNvSpPr>
          <p:nvPr/>
        </p:nvSpPr>
        <p:spPr>
          <a:xfrm>
            <a:off x="195620" y="56433"/>
            <a:ext cx="7928413" cy="360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CR - </a:t>
            </a:r>
            <a:r>
              <a:rPr lang="en-US" sz="2000" b="1" kern="0" dirty="0" err="1">
                <a:solidFill>
                  <a:srgbClr val="002060"/>
                </a:solidFill>
              </a:rPr>
              <a:t>Himbara</a:t>
            </a:r>
            <a:endParaRPr lang="en-US" sz="2000" b="1" kern="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FD2A5-6B94-C371-0412-43FD7FA8A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9" t="13055" b="187"/>
          <a:stretch/>
        </p:blipFill>
        <p:spPr>
          <a:xfrm>
            <a:off x="607793" y="826994"/>
            <a:ext cx="7928413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10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19" y="4107089"/>
            <a:ext cx="1939262" cy="1324989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xfrm>
            <a:off x="4677196" y="3823165"/>
            <a:ext cx="3037229" cy="5678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656">
                <a:solidFill>
                  <a:srgbClr val="FFFFFF"/>
                </a:solidFill>
              </a:defRPr>
            </a:lvl1pPr>
          </a:lstStyle>
          <a:p>
            <a:r>
              <a:t>Thank</a:t>
            </a:r>
            <a:r>
              <a:rPr lang="en-US"/>
              <a:t> you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1799E-197A-854A-BCC2-A24A347BE3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895752" y="5272972"/>
            <a:ext cx="2133600" cy="306918"/>
          </a:xfrm>
        </p:spPr>
        <p:txBody>
          <a:bodyPr/>
          <a:lstStyle/>
          <a:p>
            <a:fld id="{86CB4B4D-7CA3-9044-876B-883B54F8677D}" type="slidenum">
              <a:rPr lang="en-ID" smtClean="0"/>
              <a:t>14</a:t>
            </a:fld>
            <a:endParaRPr lang="en-ID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>
                <a:solidFill>
                  <a:srgbClr val="002060"/>
                </a:solidFill>
              </a:rPr>
              <a:t>Update </a:t>
            </a:r>
            <a:r>
              <a:rPr lang="en-US" sz="2000" b="1" kern="0" dirty="0">
                <a:solidFill>
                  <a:srgbClr val="002060"/>
                </a:solidFill>
              </a:rPr>
              <a:t>Project Status – Highlighted Project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38D70-C6F9-FD24-3744-62BE53B90325}"/>
              </a:ext>
            </a:extLst>
          </p:cNvPr>
          <p:cNvSpPr txBox="1"/>
          <p:nvPr/>
        </p:nvSpPr>
        <p:spPr>
          <a:xfrm>
            <a:off x="7055859" y="1093539"/>
            <a:ext cx="931769" cy="3064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Not Started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0A605-7AD3-38AE-1366-D83152814538}"/>
              </a:ext>
            </a:extLst>
          </p:cNvPr>
          <p:cNvSpPr txBox="1"/>
          <p:nvPr/>
        </p:nvSpPr>
        <p:spPr>
          <a:xfrm>
            <a:off x="5943322" y="1093540"/>
            <a:ext cx="931769" cy="3064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Off Track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05081B-1F68-DEC1-F2A2-84DF4AC99A90}"/>
              </a:ext>
            </a:extLst>
          </p:cNvPr>
          <p:cNvSpPr txBox="1"/>
          <p:nvPr/>
        </p:nvSpPr>
        <p:spPr>
          <a:xfrm>
            <a:off x="4832800" y="1094171"/>
            <a:ext cx="931769" cy="3064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Poten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Delay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5D27F-5368-3880-768B-5802A95F7A48}"/>
              </a:ext>
            </a:extLst>
          </p:cNvPr>
          <p:cNvSpPr txBox="1"/>
          <p:nvPr/>
        </p:nvSpPr>
        <p:spPr>
          <a:xfrm>
            <a:off x="3722278" y="1094172"/>
            <a:ext cx="931769" cy="306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On Track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16042B-A944-70AE-DB51-293B1A804B4B}"/>
              </a:ext>
            </a:extLst>
          </p:cNvPr>
          <p:cNvSpPr txBox="1"/>
          <p:nvPr/>
        </p:nvSpPr>
        <p:spPr>
          <a:xfrm>
            <a:off x="2611756" y="1094173"/>
            <a:ext cx="931769" cy="306465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D1F373-B0A9-5005-1FFE-A4856E56AE7F}"/>
              </a:ext>
            </a:extLst>
          </p:cNvPr>
          <p:cNvSpPr txBox="1"/>
          <p:nvPr/>
        </p:nvSpPr>
        <p:spPr>
          <a:xfrm>
            <a:off x="1399639" y="1094174"/>
            <a:ext cx="931769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927709-BB21-19A8-0A54-C7FC2580FCB1}"/>
              </a:ext>
            </a:extLst>
          </p:cNvPr>
          <p:cNvSpPr txBox="1"/>
          <p:nvPr/>
        </p:nvSpPr>
        <p:spPr>
          <a:xfrm>
            <a:off x="8161597" y="1093538"/>
            <a:ext cx="931769" cy="306465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77297C-B8FD-4DC9-19E6-48B445D53CD9}"/>
              </a:ext>
            </a:extLst>
          </p:cNvPr>
          <p:cNvSpPr txBox="1"/>
          <p:nvPr/>
        </p:nvSpPr>
        <p:spPr>
          <a:xfrm>
            <a:off x="148493" y="1094174"/>
            <a:ext cx="1171973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097181-43AE-B4B4-983C-0124F8139932}"/>
              </a:ext>
            </a:extLst>
          </p:cNvPr>
          <p:cNvSpPr/>
          <p:nvPr/>
        </p:nvSpPr>
        <p:spPr>
          <a:xfrm>
            <a:off x="149124" y="2306060"/>
            <a:ext cx="1116235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UREQ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848B27-4743-E341-4CFC-E9FBA3A33473}"/>
              </a:ext>
            </a:extLst>
          </p:cNvPr>
          <p:cNvSpPr/>
          <p:nvPr/>
        </p:nvSpPr>
        <p:spPr>
          <a:xfrm>
            <a:off x="3722278" y="230036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8612B5-2EB4-3DE7-AC52-E930E4826289}"/>
              </a:ext>
            </a:extLst>
          </p:cNvPr>
          <p:cNvSpPr/>
          <p:nvPr/>
        </p:nvSpPr>
        <p:spPr>
          <a:xfrm>
            <a:off x="4833431" y="230606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D6089C-24A4-A474-265B-185D4550661A}"/>
              </a:ext>
            </a:extLst>
          </p:cNvPr>
          <p:cNvSpPr/>
          <p:nvPr/>
        </p:nvSpPr>
        <p:spPr>
          <a:xfrm>
            <a:off x="5973423" y="2297215"/>
            <a:ext cx="90293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20986C-67EC-7BAC-3FC4-16E033CD09F3}"/>
              </a:ext>
            </a:extLst>
          </p:cNvPr>
          <p:cNvSpPr/>
          <p:nvPr/>
        </p:nvSpPr>
        <p:spPr>
          <a:xfrm>
            <a:off x="7092826" y="2303987"/>
            <a:ext cx="887099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14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EEBDB9-CE75-2D9F-4AAD-4FC0A53FEBC7}"/>
              </a:ext>
            </a:extLst>
          </p:cNvPr>
          <p:cNvSpPr/>
          <p:nvPr/>
        </p:nvSpPr>
        <p:spPr>
          <a:xfrm>
            <a:off x="1400270" y="2300361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41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E043E7-5DF9-10B7-C1FD-DF7875095465}"/>
              </a:ext>
            </a:extLst>
          </p:cNvPr>
          <p:cNvSpPr/>
          <p:nvPr/>
        </p:nvSpPr>
        <p:spPr>
          <a:xfrm>
            <a:off x="2612387" y="229721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11224C1-0774-D96F-CF9A-868C2A25987A}"/>
              </a:ext>
            </a:extLst>
          </p:cNvPr>
          <p:cNvSpPr/>
          <p:nvPr/>
        </p:nvSpPr>
        <p:spPr>
          <a:xfrm>
            <a:off x="8161597" y="2306058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F3496-E256-A5A4-20B7-4D14B45E3EC3}"/>
              </a:ext>
            </a:extLst>
          </p:cNvPr>
          <p:cNvCxnSpPr/>
          <p:nvPr/>
        </p:nvCxnSpPr>
        <p:spPr>
          <a:xfrm>
            <a:off x="2477475" y="859694"/>
            <a:ext cx="0" cy="45720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C9A1429-0C23-DDE3-166A-C6778A935E26}"/>
              </a:ext>
            </a:extLst>
          </p:cNvPr>
          <p:cNvCxnSpPr>
            <a:cxnSpLocks/>
          </p:cNvCxnSpPr>
          <p:nvPr/>
        </p:nvCxnSpPr>
        <p:spPr>
          <a:xfrm rot="5400000">
            <a:off x="4571999" y="-161680"/>
            <a:ext cx="0" cy="90360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A0ADF-36B1-C232-DBA3-91D013F56C87}"/>
              </a:ext>
            </a:extLst>
          </p:cNvPr>
          <p:cNvSpPr/>
          <p:nvPr/>
        </p:nvSpPr>
        <p:spPr>
          <a:xfrm>
            <a:off x="149124" y="1908634"/>
            <a:ext cx="1171973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UARF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6E6ED9-D73D-9DF1-114A-4CD2CA32BC6F}"/>
              </a:ext>
            </a:extLst>
          </p:cNvPr>
          <p:cNvSpPr/>
          <p:nvPr/>
        </p:nvSpPr>
        <p:spPr>
          <a:xfrm>
            <a:off x="3722278" y="1902935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1396B3C-90D9-2FE3-BBD6-10BCCAD31783}"/>
              </a:ext>
            </a:extLst>
          </p:cNvPr>
          <p:cNvSpPr/>
          <p:nvPr/>
        </p:nvSpPr>
        <p:spPr>
          <a:xfrm>
            <a:off x="4833431" y="190863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43CACAD-E453-A682-5146-49076076883F}"/>
              </a:ext>
            </a:extLst>
          </p:cNvPr>
          <p:cNvSpPr/>
          <p:nvPr/>
        </p:nvSpPr>
        <p:spPr>
          <a:xfrm>
            <a:off x="5943953" y="189978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058E240-02F3-7674-BCE7-5CC15BB298A5}"/>
              </a:ext>
            </a:extLst>
          </p:cNvPr>
          <p:cNvSpPr/>
          <p:nvPr/>
        </p:nvSpPr>
        <p:spPr>
          <a:xfrm>
            <a:off x="7083148" y="1902935"/>
            <a:ext cx="905741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C140D79-C5B3-97C6-D953-9C2C0C22230A}"/>
              </a:ext>
            </a:extLst>
          </p:cNvPr>
          <p:cNvSpPr/>
          <p:nvPr/>
        </p:nvSpPr>
        <p:spPr>
          <a:xfrm>
            <a:off x="1400270" y="1902935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93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314C09B-3F56-AA57-69BF-6956C342A55C}"/>
              </a:ext>
            </a:extLst>
          </p:cNvPr>
          <p:cNvSpPr/>
          <p:nvPr/>
        </p:nvSpPr>
        <p:spPr>
          <a:xfrm>
            <a:off x="2612387" y="189979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93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BEF92AC-23BB-D4AF-0247-240FF8C66D70}"/>
              </a:ext>
            </a:extLst>
          </p:cNvPr>
          <p:cNvSpPr/>
          <p:nvPr/>
        </p:nvSpPr>
        <p:spPr>
          <a:xfrm>
            <a:off x="8161597" y="190863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21FBA5-7AB4-AAA2-0960-D53FD516DA20}"/>
              </a:ext>
            </a:extLst>
          </p:cNvPr>
          <p:cNvSpPr/>
          <p:nvPr/>
        </p:nvSpPr>
        <p:spPr>
          <a:xfrm>
            <a:off x="149124" y="1502551"/>
            <a:ext cx="1171973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Change Request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3884E0C-3A19-18EC-0791-69A8ECD5F35B}"/>
              </a:ext>
            </a:extLst>
          </p:cNvPr>
          <p:cNvSpPr/>
          <p:nvPr/>
        </p:nvSpPr>
        <p:spPr>
          <a:xfrm>
            <a:off x="3722278" y="149685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7468B1F-7336-1B21-6276-56CB0C441B3C}"/>
              </a:ext>
            </a:extLst>
          </p:cNvPr>
          <p:cNvSpPr/>
          <p:nvPr/>
        </p:nvSpPr>
        <p:spPr>
          <a:xfrm>
            <a:off x="4833431" y="150255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F07FDBB-1760-CCA8-5677-5D308341E7A1}"/>
              </a:ext>
            </a:extLst>
          </p:cNvPr>
          <p:cNvSpPr/>
          <p:nvPr/>
        </p:nvSpPr>
        <p:spPr>
          <a:xfrm>
            <a:off x="5943953" y="149370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77E987-79A1-F7B6-72B5-F6073C8E999E}"/>
              </a:ext>
            </a:extLst>
          </p:cNvPr>
          <p:cNvSpPr/>
          <p:nvPr/>
        </p:nvSpPr>
        <p:spPr>
          <a:xfrm>
            <a:off x="7056490" y="149685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863D3A9-047E-5FE8-064E-5471E2B71404}"/>
              </a:ext>
            </a:extLst>
          </p:cNvPr>
          <p:cNvSpPr/>
          <p:nvPr/>
        </p:nvSpPr>
        <p:spPr>
          <a:xfrm>
            <a:off x="1400270" y="1496852"/>
            <a:ext cx="93176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28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9C03A8-7C8D-E125-5BB5-C5C09A7D9140}"/>
              </a:ext>
            </a:extLst>
          </p:cNvPr>
          <p:cNvSpPr/>
          <p:nvPr/>
        </p:nvSpPr>
        <p:spPr>
          <a:xfrm>
            <a:off x="2612387" y="1493707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3317528-8929-6CA5-17B1-B7D407CEA15A}"/>
              </a:ext>
            </a:extLst>
          </p:cNvPr>
          <p:cNvSpPr/>
          <p:nvPr/>
        </p:nvSpPr>
        <p:spPr>
          <a:xfrm>
            <a:off x="8161597" y="150254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3B438-66AC-36AB-03D8-33E687C3EB51}"/>
              </a:ext>
            </a:extLst>
          </p:cNvPr>
          <p:cNvSpPr/>
          <p:nvPr/>
        </p:nvSpPr>
        <p:spPr>
          <a:xfrm>
            <a:off x="5984316" y="2640397"/>
            <a:ext cx="859306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17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DC586D-BB07-6D4F-D6F8-92D5D9972A9F}"/>
              </a:ext>
            </a:extLst>
          </p:cNvPr>
          <p:cNvSpPr/>
          <p:nvPr/>
        </p:nvSpPr>
        <p:spPr>
          <a:xfrm>
            <a:off x="174713" y="2679521"/>
            <a:ext cx="1080098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Project 1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45FF31-507E-583D-A302-BD569E5C7520}"/>
              </a:ext>
            </a:extLst>
          </p:cNvPr>
          <p:cNvSpPr/>
          <p:nvPr/>
        </p:nvSpPr>
        <p:spPr>
          <a:xfrm>
            <a:off x="3722278" y="2661963"/>
            <a:ext cx="932400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4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8B7606-12EE-4857-E867-A2AC5C91E4D9}"/>
              </a:ext>
            </a:extLst>
          </p:cNvPr>
          <p:cNvSpPr/>
          <p:nvPr/>
        </p:nvSpPr>
        <p:spPr>
          <a:xfrm>
            <a:off x="4833431" y="2656932"/>
            <a:ext cx="931138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F814EA-C093-C04C-1C39-AEC4F17A6D6F}"/>
              </a:ext>
            </a:extLst>
          </p:cNvPr>
          <p:cNvSpPr/>
          <p:nvPr/>
        </p:nvSpPr>
        <p:spPr>
          <a:xfrm>
            <a:off x="5973424" y="2649852"/>
            <a:ext cx="902298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E1060-ED94-5371-6CB6-B84991E08DFE}"/>
              </a:ext>
            </a:extLst>
          </p:cNvPr>
          <p:cNvSpPr/>
          <p:nvPr/>
        </p:nvSpPr>
        <p:spPr>
          <a:xfrm>
            <a:off x="7110045" y="2652998"/>
            <a:ext cx="859306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1F1BD9-6088-ED04-EDC8-B3FBB961758D}"/>
              </a:ext>
            </a:extLst>
          </p:cNvPr>
          <p:cNvSpPr/>
          <p:nvPr/>
        </p:nvSpPr>
        <p:spPr>
          <a:xfrm>
            <a:off x="1407387" y="2673822"/>
            <a:ext cx="913952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8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B05514-E02F-7F9F-8F05-CE6284ED9EB6}"/>
              </a:ext>
            </a:extLst>
          </p:cNvPr>
          <p:cNvSpPr/>
          <p:nvPr/>
        </p:nvSpPr>
        <p:spPr>
          <a:xfrm>
            <a:off x="2608411" y="2649853"/>
            <a:ext cx="936376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4F2274-BD56-0AE5-90E0-8ADC25FF0B3E}"/>
              </a:ext>
            </a:extLst>
          </p:cNvPr>
          <p:cNvSpPr/>
          <p:nvPr/>
        </p:nvSpPr>
        <p:spPr>
          <a:xfrm>
            <a:off x="8154257" y="2658697"/>
            <a:ext cx="94523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A77DBF-E477-F786-396A-821193D513A4}"/>
              </a:ext>
            </a:extLst>
          </p:cNvPr>
          <p:cNvSpPr/>
          <p:nvPr/>
        </p:nvSpPr>
        <p:spPr>
          <a:xfrm>
            <a:off x="174713" y="2995787"/>
            <a:ext cx="1080098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Project 2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FB4C04-C95E-B67C-C79B-96B9C841DBE7}"/>
              </a:ext>
            </a:extLst>
          </p:cNvPr>
          <p:cNvSpPr/>
          <p:nvPr/>
        </p:nvSpPr>
        <p:spPr>
          <a:xfrm>
            <a:off x="3722278" y="2982108"/>
            <a:ext cx="932400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A06D88-6399-088B-CD48-5BE50F713E2B}"/>
              </a:ext>
            </a:extLst>
          </p:cNvPr>
          <p:cNvSpPr/>
          <p:nvPr/>
        </p:nvSpPr>
        <p:spPr>
          <a:xfrm>
            <a:off x="4832800" y="2965998"/>
            <a:ext cx="938386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3FDB28-1D4D-6782-E846-E85A3B47F43F}"/>
              </a:ext>
            </a:extLst>
          </p:cNvPr>
          <p:cNvSpPr/>
          <p:nvPr/>
        </p:nvSpPr>
        <p:spPr>
          <a:xfrm>
            <a:off x="5973423" y="2964176"/>
            <a:ext cx="902929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B29126-E21A-B4A0-0D93-36D28FE1EEF7}"/>
              </a:ext>
            </a:extLst>
          </p:cNvPr>
          <p:cNvSpPr/>
          <p:nvPr/>
        </p:nvSpPr>
        <p:spPr>
          <a:xfrm>
            <a:off x="7112218" y="2968652"/>
            <a:ext cx="859306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E46A16-81DF-6F64-83BF-95E493C5F856}"/>
              </a:ext>
            </a:extLst>
          </p:cNvPr>
          <p:cNvSpPr/>
          <p:nvPr/>
        </p:nvSpPr>
        <p:spPr>
          <a:xfrm>
            <a:off x="1399639" y="2990088"/>
            <a:ext cx="921700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E0CC63-B5A9-4F25-22C4-97304A145253}"/>
              </a:ext>
            </a:extLst>
          </p:cNvPr>
          <p:cNvSpPr/>
          <p:nvPr/>
        </p:nvSpPr>
        <p:spPr>
          <a:xfrm>
            <a:off x="2608411" y="2985975"/>
            <a:ext cx="935114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8E4273-33F3-5892-2934-55005A3CA9B3}"/>
              </a:ext>
            </a:extLst>
          </p:cNvPr>
          <p:cNvSpPr/>
          <p:nvPr/>
        </p:nvSpPr>
        <p:spPr>
          <a:xfrm>
            <a:off x="8154257" y="2965998"/>
            <a:ext cx="94523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1DE900-0AE6-414D-9143-F108027B0264}"/>
              </a:ext>
            </a:extLst>
          </p:cNvPr>
          <p:cNvSpPr/>
          <p:nvPr/>
        </p:nvSpPr>
        <p:spPr>
          <a:xfrm>
            <a:off x="3730266" y="3324382"/>
            <a:ext cx="932399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12D740-7541-DBD3-C2FC-096B9A11679A}"/>
              </a:ext>
            </a:extLst>
          </p:cNvPr>
          <p:cNvSpPr/>
          <p:nvPr/>
        </p:nvSpPr>
        <p:spPr>
          <a:xfrm>
            <a:off x="4855819" y="3308272"/>
            <a:ext cx="938383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B49152-52CE-6425-A525-385567C53BA2}"/>
              </a:ext>
            </a:extLst>
          </p:cNvPr>
          <p:cNvSpPr/>
          <p:nvPr/>
        </p:nvSpPr>
        <p:spPr>
          <a:xfrm>
            <a:off x="5960187" y="3306450"/>
            <a:ext cx="938383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5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DDD7A-A0D4-3E80-FF64-4D4DDFB6CE12}"/>
              </a:ext>
            </a:extLst>
          </p:cNvPr>
          <p:cNvSpPr/>
          <p:nvPr/>
        </p:nvSpPr>
        <p:spPr>
          <a:xfrm>
            <a:off x="7116912" y="3310926"/>
            <a:ext cx="859306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31BD86-CAB1-A8BE-409E-26ED8D692833}"/>
              </a:ext>
            </a:extLst>
          </p:cNvPr>
          <p:cNvSpPr/>
          <p:nvPr/>
        </p:nvSpPr>
        <p:spPr>
          <a:xfrm>
            <a:off x="2622912" y="3328249"/>
            <a:ext cx="906936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5463CF-E7BC-FCF8-B8BD-5114FE66A267}"/>
              </a:ext>
            </a:extLst>
          </p:cNvPr>
          <p:cNvSpPr/>
          <p:nvPr/>
        </p:nvSpPr>
        <p:spPr>
          <a:xfrm>
            <a:off x="8141021" y="3308272"/>
            <a:ext cx="945237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B7A596-1333-6631-DBCE-12EFE2F3D87C}"/>
              </a:ext>
            </a:extLst>
          </p:cNvPr>
          <p:cNvSpPr/>
          <p:nvPr/>
        </p:nvSpPr>
        <p:spPr>
          <a:xfrm>
            <a:off x="161477" y="3338061"/>
            <a:ext cx="1080098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Project 3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588C42-B4FD-6AD2-43F1-EE8C44E0B23C}"/>
              </a:ext>
            </a:extLst>
          </p:cNvPr>
          <p:cNvSpPr/>
          <p:nvPr/>
        </p:nvSpPr>
        <p:spPr>
          <a:xfrm>
            <a:off x="1386951" y="3332362"/>
            <a:ext cx="944596" cy="246219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0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5</a:t>
            </a:r>
            <a:endParaRPr lang="id-ID" sz="10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4925" y="12423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Change Request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111CA-40BD-4E82-A7F9-B4CAE4B2AED1}"/>
              </a:ext>
            </a:extLst>
          </p:cNvPr>
          <p:cNvGrpSpPr/>
          <p:nvPr/>
        </p:nvGrpSpPr>
        <p:grpSpPr>
          <a:xfrm>
            <a:off x="3672000" y="372482"/>
            <a:ext cx="1800000" cy="908086"/>
            <a:chOff x="3666172" y="1020766"/>
            <a:chExt cx="1800000" cy="9080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8FEF81-D725-4960-B740-41487CC1D686}"/>
                </a:ext>
              </a:extLst>
            </p:cNvPr>
            <p:cNvSpPr txBox="1"/>
            <p:nvPr/>
          </p:nvSpPr>
          <p:spPr>
            <a:xfrm>
              <a:off x="3666172" y="1622387"/>
              <a:ext cx="1800000" cy="306465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Total Change Request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D67D6C-E9AF-4C0A-8B0F-07D1A07B786B}"/>
                </a:ext>
              </a:extLst>
            </p:cNvPr>
            <p:cNvSpPr/>
            <p:nvPr/>
          </p:nvSpPr>
          <p:spPr>
            <a:xfrm>
              <a:off x="4296172" y="1020766"/>
              <a:ext cx="540000" cy="540000"/>
            </a:xfrm>
            <a:prstGeom prst="ellipse">
              <a:avLst/>
            </a:prstGeom>
            <a:solidFill>
              <a:srgbClr val="65CCF1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28</a:t>
              </a:r>
              <a:endParaRPr kumimoji="0" lang="id-ID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8D438-9E5B-6474-A514-59CD0FC14F6D}"/>
              </a:ext>
            </a:extLst>
          </p:cNvPr>
          <p:cNvGrpSpPr/>
          <p:nvPr/>
        </p:nvGrpSpPr>
        <p:grpSpPr>
          <a:xfrm>
            <a:off x="2535999" y="1464139"/>
            <a:ext cx="1472446" cy="4111905"/>
            <a:chOff x="3180780" y="769546"/>
            <a:chExt cx="1963261" cy="325921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A8C07189-9989-6DAB-B6AE-178DA1522AD6}"/>
                </a:ext>
              </a:extLst>
            </p:cNvPr>
            <p:cNvSpPr/>
            <p:nvPr/>
          </p:nvSpPr>
          <p:spPr>
            <a:xfrm rot="10800000" flipV="1">
              <a:off x="3180780" y="3494636"/>
              <a:ext cx="1963260" cy="534127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0680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BD553B-DEB1-1610-3BAF-0B981C79FD2E}"/>
                </a:ext>
              </a:extLst>
            </p:cNvPr>
            <p:cNvSpPr/>
            <p:nvPr/>
          </p:nvSpPr>
          <p:spPr>
            <a:xfrm>
              <a:off x="3180780" y="769546"/>
              <a:ext cx="1963261" cy="27296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9D329-6BB1-F816-3E61-B18DD36B96C5}"/>
              </a:ext>
            </a:extLst>
          </p:cNvPr>
          <p:cNvGrpSpPr/>
          <p:nvPr/>
        </p:nvGrpSpPr>
        <p:grpSpPr>
          <a:xfrm>
            <a:off x="4240245" y="1469024"/>
            <a:ext cx="4070597" cy="4145122"/>
            <a:chOff x="5257040" y="769546"/>
            <a:chExt cx="1877087" cy="325921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45334CB7-C433-CFD6-DBBC-E5ABFF60FBB9}"/>
                </a:ext>
              </a:extLst>
            </p:cNvPr>
            <p:cNvSpPr/>
            <p:nvPr/>
          </p:nvSpPr>
          <p:spPr>
            <a:xfrm rot="10800000" flipV="1">
              <a:off x="5257042" y="3494637"/>
              <a:ext cx="1877085" cy="534127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07A39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68306C-5440-D3DE-7656-16DD80355A4F}"/>
                </a:ext>
              </a:extLst>
            </p:cNvPr>
            <p:cNvSpPr/>
            <p:nvPr/>
          </p:nvSpPr>
          <p:spPr>
            <a:xfrm>
              <a:off x="5257040" y="769546"/>
              <a:ext cx="1877086" cy="27296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C56A00-3980-363A-49A6-4D8587B98C4B}"/>
              </a:ext>
            </a:extLst>
          </p:cNvPr>
          <p:cNvGrpSpPr/>
          <p:nvPr/>
        </p:nvGrpSpPr>
        <p:grpSpPr>
          <a:xfrm>
            <a:off x="872231" y="1469024"/>
            <a:ext cx="1407816" cy="4107021"/>
            <a:chOff x="9409563" y="769547"/>
            <a:chExt cx="1877087" cy="325921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739571D-8A10-9840-BE3B-CF5B73F6908C}"/>
                </a:ext>
              </a:extLst>
            </p:cNvPr>
            <p:cNvSpPr/>
            <p:nvPr/>
          </p:nvSpPr>
          <p:spPr>
            <a:xfrm rot="10800000" flipV="1">
              <a:off x="9409563" y="3494637"/>
              <a:ext cx="1877085" cy="534127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FB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010CFB-138F-DD1C-5E0E-DDB42C89FD5A}"/>
                </a:ext>
              </a:extLst>
            </p:cNvPr>
            <p:cNvSpPr/>
            <p:nvPr/>
          </p:nvSpPr>
          <p:spPr>
            <a:xfrm>
              <a:off x="9409562" y="769546"/>
              <a:ext cx="1877086" cy="27296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406ECD-1B06-DCA8-5C99-353275491B9B}"/>
              </a:ext>
            </a:extLst>
          </p:cNvPr>
          <p:cNvGrpSpPr/>
          <p:nvPr/>
        </p:nvGrpSpPr>
        <p:grpSpPr>
          <a:xfrm flipH="1">
            <a:off x="2865114" y="1622370"/>
            <a:ext cx="1226915" cy="448711"/>
            <a:chOff x="736121" y="1862982"/>
            <a:chExt cx="1635887" cy="59828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7BBAE86F-7697-6587-7445-D296C2CE2C85}"/>
                </a:ext>
              </a:extLst>
            </p:cNvPr>
            <p:cNvSpPr/>
            <p:nvPr/>
          </p:nvSpPr>
          <p:spPr>
            <a:xfrm rot="5400000">
              <a:off x="489054" y="2110049"/>
              <a:ext cx="598281" cy="104147"/>
            </a:xfrm>
            <a:prstGeom prst="parallelogram">
              <a:avLst>
                <a:gd name="adj" fmla="val 117676"/>
              </a:avLst>
            </a:prstGeom>
            <a:solidFill>
              <a:srgbClr val="0680C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187D9F-43D3-A9A6-45DC-20206968CE72}"/>
                </a:ext>
              </a:extLst>
            </p:cNvPr>
            <p:cNvSpPr/>
            <p:nvPr/>
          </p:nvSpPr>
          <p:spPr>
            <a:xfrm>
              <a:off x="736121" y="1862982"/>
              <a:ext cx="1635887" cy="478565"/>
            </a:xfrm>
            <a:prstGeom prst="rect">
              <a:avLst/>
            </a:prstGeom>
            <a:solidFill>
              <a:srgbClr val="0680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0E25B2-A0E3-927B-4268-C12AF91BB5F4}"/>
              </a:ext>
            </a:extLst>
          </p:cNvPr>
          <p:cNvGrpSpPr/>
          <p:nvPr/>
        </p:nvGrpSpPr>
        <p:grpSpPr>
          <a:xfrm flipH="1">
            <a:off x="1146205" y="1619406"/>
            <a:ext cx="1226915" cy="448711"/>
            <a:chOff x="736121" y="1862982"/>
            <a:chExt cx="1635887" cy="59828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8216020F-8190-9C6D-18F7-66603EB42780}"/>
                </a:ext>
              </a:extLst>
            </p:cNvPr>
            <p:cNvSpPr/>
            <p:nvPr/>
          </p:nvSpPr>
          <p:spPr>
            <a:xfrm rot="5400000">
              <a:off x="489054" y="2110049"/>
              <a:ext cx="598281" cy="104147"/>
            </a:xfrm>
            <a:prstGeom prst="parallelogram">
              <a:avLst>
                <a:gd name="adj" fmla="val 117676"/>
              </a:avLst>
            </a:prstGeom>
            <a:solidFill>
              <a:srgbClr val="FBA2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9305793-5E9E-969A-5A12-B69887E252C6}"/>
                </a:ext>
              </a:extLst>
            </p:cNvPr>
            <p:cNvSpPr/>
            <p:nvPr/>
          </p:nvSpPr>
          <p:spPr>
            <a:xfrm>
              <a:off x="736121" y="1862982"/>
              <a:ext cx="1635887" cy="478565"/>
            </a:xfrm>
            <a:prstGeom prst="rect">
              <a:avLst/>
            </a:prstGeom>
            <a:solidFill>
              <a:srgbClr val="FB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BCB3B1-0CF6-CAA9-51A4-6B36F6D05FE8}"/>
              </a:ext>
            </a:extLst>
          </p:cNvPr>
          <p:cNvGrpSpPr/>
          <p:nvPr/>
        </p:nvGrpSpPr>
        <p:grpSpPr>
          <a:xfrm>
            <a:off x="2399687" y="1646290"/>
            <a:ext cx="1710503" cy="734577"/>
            <a:chOff x="1473952" y="3904088"/>
            <a:chExt cx="3926791" cy="97943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27AA1A5-39B9-D914-9D54-8CBF43420FA7}"/>
                </a:ext>
              </a:extLst>
            </p:cNvPr>
            <p:cNvSpPr txBox="1"/>
            <p:nvPr/>
          </p:nvSpPr>
          <p:spPr>
            <a:xfrm>
              <a:off x="1473952" y="4575748"/>
              <a:ext cx="392679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defTabSz="68580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General - Upload/Import </a:t>
              </a:r>
              <a:endParaRPr lang="ko-KR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C2CB03-7767-09F3-5D68-8C54CF8B8CA5}"/>
                </a:ext>
              </a:extLst>
            </p:cNvPr>
            <p:cNvSpPr txBox="1"/>
            <p:nvPr/>
          </p:nvSpPr>
          <p:spPr>
            <a:xfrm>
              <a:off x="2323613" y="3904088"/>
              <a:ext cx="2691171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685800"/>
              <a:r>
                <a:rPr lang="en-US" altLang="ko-KR" sz="1050" b="1" dirty="0" err="1">
                  <a:solidFill>
                    <a:prstClr val="white"/>
                  </a:solidFill>
                  <a:latin typeface="Arial"/>
                  <a:cs typeface="Arial" pitchFamily="34" charset="0"/>
                </a:rPr>
                <a:t>Prioritas</a:t>
              </a:r>
              <a:r>
                <a:rPr lang="en-US" altLang="ko-KR" sz="105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2</a:t>
              </a:r>
              <a:endParaRPr lang="ko-KR" altLang="en-US" sz="105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FEF08AF-6257-5613-EFE0-8B3E42572F7C}"/>
              </a:ext>
            </a:extLst>
          </p:cNvPr>
          <p:cNvSpPr txBox="1"/>
          <p:nvPr/>
        </p:nvSpPr>
        <p:spPr>
          <a:xfrm>
            <a:off x="4252344" y="1980374"/>
            <a:ext cx="1869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General - Copy </a:t>
            </a:r>
            <a:r>
              <a:rPr lang="en-US" sz="9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Massal</a:t>
            </a:r>
            <a:b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</a:b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Terminal, Feature, MDR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Integrasi OCR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Review-Blacklist Database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Admin Bank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Documents 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General - Field Category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Others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All Modul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Others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Documents - Others  </a:t>
            </a: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228600" indent="-228600" algn="ctr" defTabSz="685800">
              <a:buFontTx/>
              <a:buAutoNum type="arabicPeriod"/>
            </a:pPr>
            <a:endParaRPr lang="ko-KR" alt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BD07F1-6078-DBFD-88A4-DD45FE54FEBE}"/>
              </a:ext>
            </a:extLst>
          </p:cNvPr>
          <p:cNvGrpSpPr/>
          <p:nvPr/>
        </p:nvGrpSpPr>
        <p:grpSpPr>
          <a:xfrm>
            <a:off x="991873" y="1669637"/>
            <a:ext cx="1349438" cy="2262930"/>
            <a:chOff x="1844906" y="3944566"/>
            <a:chExt cx="3097897" cy="301724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2589A4-09B1-890D-1BAE-8B5B6CEA06FD}"/>
                </a:ext>
              </a:extLst>
            </p:cNvPr>
            <p:cNvSpPr txBox="1"/>
            <p:nvPr/>
          </p:nvSpPr>
          <p:spPr>
            <a:xfrm>
              <a:off x="1844906" y="4438038"/>
              <a:ext cx="2968861" cy="252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68580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General – Flow</a:t>
              </a:r>
              <a:b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</a:br>
              <a:endPara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endParaRPr>
            </a:p>
            <a:p>
              <a:pPr marL="171450" indent="-171450" defTabSz="68580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Role-Analyst Bank</a:t>
              </a:r>
              <a:b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</a:br>
              <a: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 </a:t>
              </a:r>
            </a:p>
            <a:p>
              <a:pPr marL="171450" indent="-171450" defTabSz="68580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Role-Admin Bank</a:t>
              </a:r>
              <a:b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</a:br>
              <a:endPara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endParaRPr>
            </a:p>
            <a:p>
              <a:pPr marL="171450" indent="-171450" defTabSz="68580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Role-</a:t>
              </a:r>
              <a:r>
                <a:rPr lang="en-US" sz="900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DigiSign</a:t>
              </a:r>
              <a:br>
                <a:rPr lang="en-US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</a:br>
              <a:endPara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endParaRPr>
            </a:p>
            <a:p>
              <a:pPr marL="171450" indent="-171450" defTabSz="68580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Broadcast</a:t>
              </a:r>
              <a:br>
                <a:rPr lang="en-US" altLang="ko-KR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</a:br>
              <a:endParaRPr lang="en-US" altLang="ko-KR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endParaRPr>
            </a:p>
            <a:p>
              <a:pPr marL="171450" indent="-171450" defTabSz="685800"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Arial" pitchFamily="34" charset="0"/>
                </a:rPr>
                <a:t>Role-Admin User</a:t>
              </a:r>
            </a:p>
            <a:p>
              <a:pPr algn="ctr" defTabSz="685800"/>
              <a:endParaRPr lang="ko-KR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722022-4338-A677-3777-B79F7366F158}"/>
                </a:ext>
              </a:extLst>
            </p:cNvPr>
            <p:cNvSpPr txBox="1"/>
            <p:nvPr/>
          </p:nvSpPr>
          <p:spPr>
            <a:xfrm>
              <a:off x="2251632" y="3944566"/>
              <a:ext cx="2691171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685800"/>
              <a:r>
                <a:rPr lang="en-US" altLang="ko-KR" sz="1050" b="1" dirty="0" err="1">
                  <a:solidFill>
                    <a:prstClr val="white"/>
                  </a:solidFill>
                  <a:latin typeface="Arial"/>
                  <a:cs typeface="Arial" pitchFamily="34" charset="0"/>
                </a:rPr>
                <a:t>Prioritas</a:t>
              </a:r>
              <a:r>
                <a:rPr lang="en-US" altLang="ko-KR" sz="105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 1</a:t>
              </a:r>
              <a:endParaRPr lang="ko-KR" altLang="en-US" sz="105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D8ABD1AF-49AE-850B-86A2-0E99883A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98" y="1526132"/>
            <a:ext cx="3671490" cy="51603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DBE24B0-FB80-912A-B427-59F69AFA4189}"/>
              </a:ext>
            </a:extLst>
          </p:cNvPr>
          <p:cNvSpPr txBox="1"/>
          <p:nvPr/>
        </p:nvSpPr>
        <p:spPr>
          <a:xfrm>
            <a:off x="5678037" y="1602493"/>
            <a:ext cx="1172269" cy="2539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800"/>
            <a:r>
              <a:rPr lang="en-US" altLang="ko-KR" sz="1050" b="1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Prioritas</a:t>
            </a:r>
            <a:r>
              <a:rPr lang="en-US" altLang="ko-KR" sz="105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3 &gt;</a:t>
            </a:r>
            <a:endParaRPr lang="ko-KR" altLang="en-US" sz="105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8DE85C-A2EC-0DE7-A78F-6C06216D3B3F}"/>
              </a:ext>
            </a:extLst>
          </p:cNvPr>
          <p:cNvSpPr txBox="1"/>
          <p:nvPr/>
        </p:nvSpPr>
        <p:spPr>
          <a:xfrm>
            <a:off x="6264172" y="1964724"/>
            <a:ext cx="18696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Bank New/Existing </a:t>
            </a:r>
            <a:b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</a:b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Merchant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Merchant/Merchant Official/Owner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Others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Member Bank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Member Bank </a:t>
            </a:r>
          </a:p>
          <a:p>
            <a:pPr defTabSz="685800"/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Member Bank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Member Bank </a:t>
            </a:r>
          </a:p>
          <a:p>
            <a:pPr defTabSz="685800"/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Member Bank </a:t>
            </a: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  <a:p>
            <a:pPr marL="171450" indent="-171450" defTabSz="6858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cs typeface="Arial" pitchFamily="34" charset="0"/>
              </a:rPr>
              <a:t>Feature </a:t>
            </a:r>
          </a:p>
          <a:p>
            <a:pPr algn="ctr" defTabSz="685800"/>
            <a:endParaRPr lang="ko-KR" altLang="en-US" sz="9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070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Project BC Status – Highlighted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7BB4D-5715-4A7E-B84A-F1EE993716D1}"/>
              </a:ext>
            </a:extLst>
          </p:cNvPr>
          <p:cNvSpPr/>
          <p:nvPr/>
        </p:nvSpPr>
        <p:spPr>
          <a:xfrm>
            <a:off x="103145" y="2309286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sudah naik ke Production dan sudah pass PTR.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49A34-CE52-4541-9CF3-A2E670EBD6CD}"/>
              </a:ext>
            </a:extLst>
          </p:cNvPr>
          <p:cNvSpPr/>
          <p:nvPr/>
        </p:nvSpPr>
        <p:spPr>
          <a:xfrm>
            <a:off x="1705155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masih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dalam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0CA82-E217-41A2-8DB5-7BD58121B30A}"/>
              </a:ext>
            </a:extLst>
          </p:cNvPr>
          <p:cNvSpPr/>
          <p:nvPr/>
        </p:nvSpPr>
        <p:spPr>
          <a:xfrm>
            <a:off x="3094272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sedang berjalan di fase tertentu dengan perkiraan progress penyelesaian fase (berdasarkan asesmen dari PM) akan melampaui timeline yang sudah direncanakan.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1A4DC-F710-4BAC-BBC2-E538E74785F1}"/>
              </a:ext>
            </a:extLst>
          </p:cNvPr>
          <p:cNvSpPr/>
          <p:nvPr/>
        </p:nvSpPr>
        <p:spPr>
          <a:xfrm>
            <a:off x="4565841" y="2309286"/>
            <a:ext cx="1548000" cy="12003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25904-136A-4B20-A4D8-95D29AD855A8}"/>
              </a:ext>
            </a:extLst>
          </p:cNvPr>
          <p:cNvSpPr/>
          <p:nvPr/>
        </p:nvSpPr>
        <p:spPr>
          <a:xfrm>
            <a:off x="7562409" y="2327270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belum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dimulai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111CA-40BD-4E82-A7F9-B4CAE4B2AED1}"/>
              </a:ext>
            </a:extLst>
          </p:cNvPr>
          <p:cNvGrpSpPr/>
          <p:nvPr/>
        </p:nvGrpSpPr>
        <p:grpSpPr>
          <a:xfrm>
            <a:off x="3588910" y="517972"/>
            <a:ext cx="1800000" cy="915322"/>
            <a:chOff x="3666172" y="973735"/>
            <a:chExt cx="1800000" cy="9153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8FEF81-D725-4960-B740-41487CC1D686}"/>
                </a:ext>
              </a:extLst>
            </p:cNvPr>
            <p:cNvSpPr txBox="1"/>
            <p:nvPr/>
          </p:nvSpPr>
          <p:spPr>
            <a:xfrm>
              <a:off x="3666172" y="1582592"/>
              <a:ext cx="1800000" cy="306465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Total UREQ Project 1 BC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D67D6C-E9AF-4C0A-8B0F-07D1A07B786B}"/>
                </a:ext>
              </a:extLst>
            </p:cNvPr>
            <p:cNvSpPr/>
            <p:nvPr/>
          </p:nvSpPr>
          <p:spPr>
            <a:xfrm>
              <a:off x="4296172" y="973735"/>
              <a:ext cx="540000" cy="540000"/>
            </a:xfrm>
            <a:prstGeom prst="ellipse">
              <a:avLst/>
            </a:prstGeom>
            <a:solidFill>
              <a:srgbClr val="65CCF1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8</a:t>
              </a: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74F92-5134-4405-8F5D-3FED3DE5B914}"/>
              </a:ext>
            </a:extLst>
          </p:cNvPr>
          <p:cNvGrpSpPr/>
          <p:nvPr/>
        </p:nvGrpSpPr>
        <p:grpSpPr>
          <a:xfrm>
            <a:off x="107332" y="1532600"/>
            <a:ext cx="1548000" cy="758756"/>
            <a:chOff x="3036172" y="4372452"/>
            <a:chExt cx="1548000" cy="7587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275C45-A4BF-4CFF-A546-7E6B85FF53FE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Live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3D5BCB-DA3C-4644-820C-39FDDFBB903B}"/>
                </a:ext>
              </a:extLst>
            </p:cNvPr>
            <p:cNvSpPr/>
            <p:nvPr/>
          </p:nvSpPr>
          <p:spPr>
            <a:xfrm>
              <a:off x="3612171" y="4372452"/>
              <a:ext cx="416873" cy="432789"/>
            </a:xfrm>
            <a:prstGeom prst="ellipse">
              <a:avLst/>
            </a:prstGeom>
            <a:solidFill>
              <a:srgbClr val="92D05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8F5866-5C4E-4917-ADC3-376460E5A46C}"/>
              </a:ext>
            </a:extLst>
          </p:cNvPr>
          <p:cNvGrpSpPr/>
          <p:nvPr/>
        </p:nvGrpSpPr>
        <p:grpSpPr>
          <a:xfrm>
            <a:off x="1705155" y="1532601"/>
            <a:ext cx="1344852" cy="758755"/>
            <a:chOff x="3036172" y="4372453"/>
            <a:chExt cx="1548000" cy="75875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5FEB9-203B-4E2C-A6A9-2C0BB7FBFA70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On Track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EF53923-5D72-435B-B71A-D4357C26F7F4}"/>
                </a:ext>
              </a:extLst>
            </p:cNvPr>
            <p:cNvSpPr/>
            <p:nvPr/>
          </p:nvSpPr>
          <p:spPr>
            <a:xfrm>
              <a:off x="3612171" y="4372453"/>
              <a:ext cx="416873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9924C-E377-427B-8548-DB3666CA4754}"/>
              </a:ext>
            </a:extLst>
          </p:cNvPr>
          <p:cNvGrpSpPr/>
          <p:nvPr/>
        </p:nvGrpSpPr>
        <p:grpSpPr>
          <a:xfrm>
            <a:off x="3094272" y="1532601"/>
            <a:ext cx="1344852" cy="758755"/>
            <a:chOff x="3036172" y="4372453"/>
            <a:chExt cx="1548000" cy="75875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065E0-940A-4CAD-90E0-36DDE013E8FD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Potential Delay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25E692-BE60-4E09-B001-0D1FA5491A6F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6BA59F-ECCF-43F8-92FF-E51E41BC515A}"/>
              </a:ext>
            </a:extLst>
          </p:cNvPr>
          <p:cNvGrpSpPr/>
          <p:nvPr/>
        </p:nvGrpSpPr>
        <p:grpSpPr>
          <a:xfrm>
            <a:off x="4565841" y="1514207"/>
            <a:ext cx="1548000" cy="777149"/>
            <a:chOff x="3036172" y="4354059"/>
            <a:chExt cx="1548000" cy="77714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F5BD42-F151-47B0-8753-878D1A6C3131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Off Track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8AE47-3685-4FCE-8B58-3105CC69AE5A}"/>
                </a:ext>
              </a:extLst>
            </p:cNvPr>
            <p:cNvSpPr/>
            <p:nvPr/>
          </p:nvSpPr>
          <p:spPr>
            <a:xfrm>
              <a:off x="3612172" y="4354059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7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2C2FE1-BF75-42E1-9703-851C790F913F}"/>
              </a:ext>
            </a:extLst>
          </p:cNvPr>
          <p:cNvGrpSpPr/>
          <p:nvPr/>
        </p:nvGrpSpPr>
        <p:grpSpPr>
          <a:xfrm>
            <a:off x="7570792" y="1516188"/>
            <a:ext cx="1548000" cy="775168"/>
            <a:chOff x="3443037" y="4356040"/>
            <a:chExt cx="1548000" cy="775168"/>
          </a:xfrm>
          <a:solidFill>
            <a:schemeClr val="bg1">
              <a:lumMod val="85000"/>
            </a:schemeClr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58FFA6-486C-4EAE-BD30-C0F8815C8316}"/>
                </a:ext>
              </a:extLst>
            </p:cNvPr>
            <p:cNvSpPr txBox="1"/>
            <p:nvPr/>
          </p:nvSpPr>
          <p:spPr>
            <a:xfrm>
              <a:off x="3443037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Not Started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1D0A69-41FC-48A4-9DDC-F5D686A11C3C}"/>
                </a:ext>
              </a:extLst>
            </p:cNvPr>
            <p:cNvSpPr/>
            <p:nvPr/>
          </p:nvSpPr>
          <p:spPr>
            <a:xfrm>
              <a:off x="4332549" y="4356040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328ECB9-ED1E-40F7-AAD8-8062D8D6B7A5}"/>
              </a:ext>
            </a:extLst>
          </p:cNvPr>
          <p:cNvSpPr/>
          <p:nvPr/>
        </p:nvSpPr>
        <p:spPr>
          <a:xfrm>
            <a:off x="4517617" y="3550516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3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937D8-CD69-43E6-99B3-500B733CECBC}"/>
              </a:ext>
            </a:extLst>
          </p:cNvPr>
          <p:cNvSpPr/>
          <p:nvPr/>
        </p:nvSpPr>
        <p:spPr>
          <a:xfrm>
            <a:off x="4973502" y="3540473"/>
            <a:ext cx="1484432" cy="553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off track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karena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ada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Temuan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saat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dilakukan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perbaikan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oleh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BCApp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F4EDDD-ABCD-75EB-ED5E-B02314376EF2}"/>
              </a:ext>
            </a:extLst>
          </p:cNvPr>
          <p:cNvSpPr/>
          <p:nvPr/>
        </p:nvSpPr>
        <p:spPr>
          <a:xfrm>
            <a:off x="226398" y="1595760"/>
            <a:ext cx="339407" cy="367871"/>
          </a:xfrm>
          <a:prstGeom prst="ellipse">
            <a:avLst/>
          </a:prstGeom>
          <a:solidFill>
            <a:srgbClr val="92D05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C2962F-C959-455D-9DC1-D7290E538401}"/>
              </a:ext>
            </a:extLst>
          </p:cNvPr>
          <p:cNvSpPr/>
          <p:nvPr/>
        </p:nvSpPr>
        <p:spPr>
          <a:xfrm>
            <a:off x="1766989" y="1571682"/>
            <a:ext cx="396000" cy="389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4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294E0F-7AE9-B24E-C6E7-12971F0B402A}"/>
              </a:ext>
            </a:extLst>
          </p:cNvPr>
          <p:cNvSpPr/>
          <p:nvPr/>
        </p:nvSpPr>
        <p:spPr>
          <a:xfrm>
            <a:off x="3155498" y="1583336"/>
            <a:ext cx="390472" cy="3895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08A96B-FE95-20FE-9DAE-220C2880F302}"/>
              </a:ext>
            </a:extLst>
          </p:cNvPr>
          <p:cNvSpPr/>
          <p:nvPr/>
        </p:nvSpPr>
        <p:spPr>
          <a:xfrm>
            <a:off x="4621539" y="1559467"/>
            <a:ext cx="396000" cy="3895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DDE805-8C4F-2698-DCE6-D90BA728EF90}"/>
              </a:ext>
            </a:extLst>
          </p:cNvPr>
          <p:cNvSpPr/>
          <p:nvPr/>
        </p:nvSpPr>
        <p:spPr>
          <a:xfrm>
            <a:off x="7957175" y="1559467"/>
            <a:ext cx="396000" cy="3895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5EBEC3-2FE5-F7EA-156C-92A276E978FC}"/>
              </a:ext>
            </a:extLst>
          </p:cNvPr>
          <p:cNvSpPr/>
          <p:nvPr/>
        </p:nvSpPr>
        <p:spPr>
          <a:xfrm>
            <a:off x="15200" y="3723838"/>
            <a:ext cx="416873" cy="432789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00206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9D224-2DBD-0D4B-D53A-611AAD50000D}"/>
              </a:ext>
            </a:extLst>
          </p:cNvPr>
          <p:cNvSpPr/>
          <p:nvPr/>
        </p:nvSpPr>
        <p:spPr>
          <a:xfrm>
            <a:off x="459670" y="3817122"/>
            <a:ext cx="1118768" cy="55399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Live Production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* Open Query Close Cancel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0B90C5-F290-1C3E-8158-BFAA9665B24D}"/>
              </a:ext>
            </a:extLst>
          </p:cNvPr>
          <p:cNvGrpSpPr/>
          <p:nvPr/>
        </p:nvGrpSpPr>
        <p:grpSpPr>
          <a:xfrm>
            <a:off x="6240557" y="1519375"/>
            <a:ext cx="1277853" cy="777149"/>
            <a:chOff x="2501593" y="4354059"/>
            <a:chExt cx="2082579" cy="777149"/>
          </a:xfrm>
          <a:solidFill>
            <a:srgbClr val="0070C0"/>
          </a:solidFill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244A2F-BE96-D1C3-C4E4-5076C0675FB1}"/>
                </a:ext>
              </a:extLst>
            </p:cNvPr>
            <p:cNvSpPr txBox="1"/>
            <p:nvPr/>
          </p:nvSpPr>
          <p:spPr>
            <a:xfrm>
              <a:off x="2501593" y="4824743"/>
              <a:ext cx="2082579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Drop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4B521B-C7BD-0ADA-1DCE-8EA7625E13E5}"/>
                </a:ext>
              </a:extLst>
            </p:cNvPr>
            <p:cNvSpPr/>
            <p:nvPr/>
          </p:nvSpPr>
          <p:spPr>
            <a:xfrm>
              <a:off x="3612172" y="4354059"/>
              <a:ext cx="636371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642FFA57-DB80-0709-9D6B-2B9414FFB4DA}"/>
              </a:ext>
            </a:extLst>
          </p:cNvPr>
          <p:cNvSpPr/>
          <p:nvPr/>
        </p:nvSpPr>
        <p:spPr>
          <a:xfrm>
            <a:off x="6520279" y="1556938"/>
            <a:ext cx="390472" cy="389510"/>
          </a:xfrm>
          <a:prstGeom prst="ellipse">
            <a:avLst/>
          </a:prstGeom>
          <a:solidFill>
            <a:srgbClr val="0070C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134AD3-D1F4-33F0-CC11-26F3CD864BFC}"/>
              </a:ext>
            </a:extLst>
          </p:cNvPr>
          <p:cNvSpPr/>
          <p:nvPr/>
        </p:nvSpPr>
        <p:spPr>
          <a:xfrm>
            <a:off x="6240558" y="2326757"/>
            <a:ext cx="1277853" cy="6463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yang di Drop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baik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Oleh User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maupun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9996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Project BC Status – Highlighted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7BB4D-5715-4A7E-B84A-F1EE993716D1}"/>
              </a:ext>
            </a:extLst>
          </p:cNvPr>
          <p:cNvSpPr/>
          <p:nvPr/>
        </p:nvSpPr>
        <p:spPr>
          <a:xfrm>
            <a:off x="103145" y="2309286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sudah naik ke Production dan sudah pass PTR.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49A34-CE52-4541-9CF3-A2E670EBD6CD}"/>
              </a:ext>
            </a:extLst>
          </p:cNvPr>
          <p:cNvSpPr/>
          <p:nvPr/>
        </p:nvSpPr>
        <p:spPr>
          <a:xfrm>
            <a:off x="1705155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masih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dalam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0CA82-E217-41A2-8DB5-7BD58121B30A}"/>
              </a:ext>
            </a:extLst>
          </p:cNvPr>
          <p:cNvSpPr/>
          <p:nvPr/>
        </p:nvSpPr>
        <p:spPr>
          <a:xfrm>
            <a:off x="3094272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sedang berjalan di fase tertentu dengan perkiraan progress penyelesaian fase (berdasarkan asesmen dari PM) akan melampaui timeline yang sudah direncanakan.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1A4DC-F710-4BAC-BBC2-E538E74785F1}"/>
              </a:ext>
            </a:extLst>
          </p:cNvPr>
          <p:cNvSpPr/>
          <p:nvPr/>
        </p:nvSpPr>
        <p:spPr>
          <a:xfrm>
            <a:off x="4565841" y="2309286"/>
            <a:ext cx="1548000" cy="12003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25904-136A-4B20-A4D8-95D29AD855A8}"/>
              </a:ext>
            </a:extLst>
          </p:cNvPr>
          <p:cNvSpPr/>
          <p:nvPr/>
        </p:nvSpPr>
        <p:spPr>
          <a:xfrm>
            <a:off x="7562409" y="2327270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belum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dimulai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111CA-40BD-4E82-A7F9-B4CAE4B2AED1}"/>
              </a:ext>
            </a:extLst>
          </p:cNvPr>
          <p:cNvGrpSpPr/>
          <p:nvPr/>
        </p:nvGrpSpPr>
        <p:grpSpPr>
          <a:xfrm>
            <a:off x="3588910" y="517972"/>
            <a:ext cx="1800000" cy="915322"/>
            <a:chOff x="3666172" y="973735"/>
            <a:chExt cx="1800000" cy="9153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8FEF81-D725-4960-B740-41487CC1D686}"/>
                </a:ext>
              </a:extLst>
            </p:cNvPr>
            <p:cNvSpPr txBox="1"/>
            <p:nvPr/>
          </p:nvSpPr>
          <p:spPr>
            <a:xfrm>
              <a:off x="3666172" y="1582592"/>
              <a:ext cx="1800000" cy="306465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Total UREQ Project 2 BC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D67D6C-E9AF-4C0A-8B0F-07D1A07B786B}"/>
                </a:ext>
              </a:extLst>
            </p:cNvPr>
            <p:cNvSpPr/>
            <p:nvPr/>
          </p:nvSpPr>
          <p:spPr>
            <a:xfrm>
              <a:off x="4296172" y="973735"/>
              <a:ext cx="540000" cy="540000"/>
            </a:xfrm>
            <a:prstGeom prst="ellipse">
              <a:avLst/>
            </a:prstGeom>
            <a:solidFill>
              <a:srgbClr val="65CCF1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</a:t>
              </a: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74F92-5134-4405-8F5D-3FED3DE5B914}"/>
              </a:ext>
            </a:extLst>
          </p:cNvPr>
          <p:cNvGrpSpPr/>
          <p:nvPr/>
        </p:nvGrpSpPr>
        <p:grpSpPr>
          <a:xfrm>
            <a:off x="107332" y="1532600"/>
            <a:ext cx="1548000" cy="758756"/>
            <a:chOff x="3036172" y="4372452"/>
            <a:chExt cx="1548000" cy="7587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275C45-A4BF-4CFF-A546-7E6B85FF53FE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Live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3D5BCB-DA3C-4644-820C-39FDDFBB903B}"/>
                </a:ext>
              </a:extLst>
            </p:cNvPr>
            <p:cNvSpPr/>
            <p:nvPr/>
          </p:nvSpPr>
          <p:spPr>
            <a:xfrm>
              <a:off x="3612171" y="4372452"/>
              <a:ext cx="416873" cy="432789"/>
            </a:xfrm>
            <a:prstGeom prst="ellipse">
              <a:avLst/>
            </a:prstGeom>
            <a:solidFill>
              <a:srgbClr val="92D05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8F5866-5C4E-4917-ADC3-376460E5A46C}"/>
              </a:ext>
            </a:extLst>
          </p:cNvPr>
          <p:cNvGrpSpPr/>
          <p:nvPr/>
        </p:nvGrpSpPr>
        <p:grpSpPr>
          <a:xfrm>
            <a:off x="1705155" y="1532601"/>
            <a:ext cx="1344852" cy="758755"/>
            <a:chOff x="3036172" y="4372453"/>
            <a:chExt cx="1548000" cy="75875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5FEB9-203B-4E2C-A6A9-2C0BB7FBFA70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On Track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EF53923-5D72-435B-B71A-D4357C26F7F4}"/>
                </a:ext>
              </a:extLst>
            </p:cNvPr>
            <p:cNvSpPr/>
            <p:nvPr/>
          </p:nvSpPr>
          <p:spPr>
            <a:xfrm>
              <a:off x="3612171" y="4372453"/>
              <a:ext cx="416873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9924C-E377-427B-8548-DB3666CA4754}"/>
              </a:ext>
            </a:extLst>
          </p:cNvPr>
          <p:cNvGrpSpPr/>
          <p:nvPr/>
        </p:nvGrpSpPr>
        <p:grpSpPr>
          <a:xfrm>
            <a:off x="3094272" y="1532601"/>
            <a:ext cx="1344852" cy="758755"/>
            <a:chOff x="3036172" y="4372453"/>
            <a:chExt cx="1548000" cy="75875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065E0-940A-4CAD-90E0-36DDE013E8FD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Potential Delay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25E692-BE60-4E09-B001-0D1FA5491A6F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6BA59F-ECCF-43F8-92FF-E51E41BC515A}"/>
              </a:ext>
            </a:extLst>
          </p:cNvPr>
          <p:cNvGrpSpPr/>
          <p:nvPr/>
        </p:nvGrpSpPr>
        <p:grpSpPr>
          <a:xfrm>
            <a:off x="4565841" y="1514207"/>
            <a:ext cx="1548000" cy="777149"/>
            <a:chOff x="3036172" y="4354059"/>
            <a:chExt cx="1548000" cy="77714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F5BD42-F151-47B0-8753-878D1A6C3131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Off Track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8AE47-3685-4FCE-8B58-3105CC69AE5A}"/>
                </a:ext>
              </a:extLst>
            </p:cNvPr>
            <p:cNvSpPr/>
            <p:nvPr/>
          </p:nvSpPr>
          <p:spPr>
            <a:xfrm>
              <a:off x="3612172" y="4354059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2C2FE1-BF75-42E1-9703-851C790F913F}"/>
              </a:ext>
            </a:extLst>
          </p:cNvPr>
          <p:cNvGrpSpPr/>
          <p:nvPr/>
        </p:nvGrpSpPr>
        <p:grpSpPr>
          <a:xfrm>
            <a:off x="7570792" y="1516188"/>
            <a:ext cx="1548000" cy="775168"/>
            <a:chOff x="3443037" y="4356040"/>
            <a:chExt cx="1548000" cy="775168"/>
          </a:xfrm>
          <a:solidFill>
            <a:schemeClr val="bg1">
              <a:lumMod val="85000"/>
            </a:schemeClr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58FFA6-486C-4EAE-BD30-C0F8815C8316}"/>
                </a:ext>
              </a:extLst>
            </p:cNvPr>
            <p:cNvSpPr txBox="1"/>
            <p:nvPr/>
          </p:nvSpPr>
          <p:spPr>
            <a:xfrm>
              <a:off x="3443037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Not Started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1D0A69-41FC-48A4-9DDC-F5D686A11C3C}"/>
                </a:ext>
              </a:extLst>
            </p:cNvPr>
            <p:cNvSpPr/>
            <p:nvPr/>
          </p:nvSpPr>
          <p:spPr>
            <a:xfrm>
              <a:off x="4332549" y="4356040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328ECB9-ED1E-40F7-AAD8-8062D8D6B7A5}"/>
              </a:ext>
            </a:extLst>
          </p:cNvPr>
          <p:cNvSpPr/>
          <p:nvPr/>
        </p:nvSpPr>
        <p:spPr>
          <a:xfrm>
            <a:off x="4457826" y="3557560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937D8-CD69-43E6-99B3-500B733CECBC}"/>
              </a:ext>
            </a:extLst>
          </p:cNvPr>
          <p:cNvSpPr/>
          <p:nvPr/>
        </p:nvSpPr>
        <p:spPr>
          <a:xfrm>
            <a:off x="4885736" y="3565188"/>
            <a:ext cx="1260561" cy="553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temuan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pada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saat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PTR 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saat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Investigasi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BCApp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F4EDDD-ABCD-75EB-ED5E-B02314376EF2}"/>
              </a:ext>
            </a:extLst>
          </p:cNvPr>
          <p:cNvSpPr/>
          <p:nvPr/>
        </p:nvSpPr>
        <p:spPr>
          <a:xfrm>
            <a:off x="226398" y="1595760"/>
            <a:ext cx="339407" cy="367871"/>
          </a:xfrm>
          <a:prstGeom prst="ellipse">
            <a:avLst/>
          </a:prstGeom>
          <a:solidFill>
            <a:srgbClr val="92D05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C2962F-C959-455D-9DC1-D7290E538401}"/>
              </a:ext>
            </a:extLst>
          </p:cNvPr>
          <p:cNvSpPr/>
          <p:nvPr/>
        </p:nvSpPr>
        <p:spPr>
          <a:xfrm>
            <a:off x="1766989" y="1571682"/>
            <a:ext cx="396000" cy="389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294E0F-7AE9-B24E-C6E7-12971F0B402A}"/>
              </a:ext>
            </a:extLst>
          </p:cNvPr>
          <p:cNvSpPr/>
          <p:nvPr/>
        </p:nvSpPr>
        <p:spPr>
          <a:xfrm>
            <a:off x="3155498" y="1583336"/>
            <a:ext cx="390472" cy="3895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08A96B-FE95-20FE-9DAE-220C2880F302}"/>
              </a:ext>
            </a:extLst>
          </p:cNvPr>
          <p:cNvSpPr/>
          <p:nvPr/>
        </p:nvSpPr>
        <p:spPr>
          <a:xfrm>
            <a:off x="4621539" y="1559467"/>
            <a:ext cx="396000" cy="3895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DDE805-8C4F-2698-DCE6-D90BA728EF90}"/>
              </a:ext>
            </a:extLst>
          </p:cNvPr>
          <p:cNvSpPr/>
          <p:nvPr/>
        </p:nvSpPr>
        <p:spPr>
          <a:xfrm>
            <a:off x="7957175" y="1559467"/>
            <a:ext cx="396000" cy="3895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0B90C5-F290-1C3E-8158-BFAA9665B24D}"/>
              </a:ext>
            </a:extLst>
          </p:cNvPr>
          <p:cNvGrpSpPr/>
          <p:nvPr/>
        </p:nvGrpSpPr>
        <p:grpSpPr>
          <a:xfrm>
            <a:off x="6240557" y="1519375"/>
            <a:ext cx="1277853" cy="777149"/>
            <a:chOff x="2501593" y="4354059"/>
            <a:chExt cx="2082579" cy="777149"/>
          </a:xfrm>
          <a:solidFill>
            <a:srgbClr val="0070C0"/>
          </a:solidFill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244A2F-BE96-D1C3-C4E4-5076C0675FB1}"/>
                </a:ext>
              </a:extLst>
            </p:cNvPr>
            <p:cNvSpPr txBox="1"/>
            <p:nvPr/>
          </p:nvSpPr>
          <p:spPr>
            <a:xfrm>
              <a:off x="2501593" y="4824743"/>
              <a:ext cx="2082579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Drop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4B521B-C7BD-0ADA-1DCE-8EA7625E13E5}"/>
                </a:ext>
              </a:extLst>
            </p:cNvPr>
            <p:cNvSpPr/>
            <p:nvPr/>
          </p:nvSpPr>
          <p:spPr>
            <a:xfrm>
              <a:off x="3612172" y="4354059"/>
              <a:ext cx="636371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642FFA57-DB80-0709-9D6B-2B9414FFB4DA}"/>
              </a:ext>
            </a:extLst>
          </p:cNvPr>
          <p:cNvSpPr/>
          <p:nvPr/>
        </p:nvSpPr>
        <p:spPr>
          <a:xfrm>
            <a:off x="6520279" y="1556938"/>
            <a:ext cx="390472" cy="389510"/>
          </a:xfrm>
          <a:prstGeom prst="ellipse">
            <a:avLst/>
          </a:prstGeom>
          <a:solidFill>
            <a:srgbClr val="0070C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134AD3-D1F4-33F0-CC11-26F3CD864BFC}"/>
              </a:ext>
            </a:extLst>
          </p:cNvPr>
          <p:cNvSpPr/>
          <p:nvPr/>
        </p:nvSpPr>
        <p:spPr>
          <a:xfrm>
            <a:off x="6240558" y="2326757"/>
            <a:ext cx="1277853" cy="6463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yang di Drop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baik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Oleh User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maupun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51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Project BC Status – Highlighted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7BB4D-5715-4A7E-B84A-F1EE993716D1}"/>
              </a:ext>
            </a:extLst>
          </p:cNvPr>
          <p:cNvSpPr/>
          <p:nvPr/>
        </p:nvSpPr>
        <p:spPr>
          <a:xfrm>
            <a:off x="103145" y="2309286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sudah naik ke Production dan sudah pass PTR.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49A34-CE52-4541-9CF3-A2E670EBD6CD}"/>
              </a:ext>
            </a:extLst>
          </p:cNvPr>
          <p:cNvSpPr/>
          <p:nvPr/>
        </p:nvSpPr>
        <p:spPr>
          <a:xfrm>
            <a:off x="1705155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masih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dalam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0CA82-E217-41A2-8DB5-7BD58121B30A}"/>
              </a:ext>
            </a:extLst>
          </p:cNvPr>
          <p:cNvSpPr/>
          <p:nvPr/>
        </p:nvSpPr>
        <p:spPr>
          <a:xfrm>
            <a:off x="3094272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sedang berjalan di fase tertentu dengan perkiraan progress penyelesaian fase (berdasarkan asesmen dari PM) akan melampaui timeline yang sudah direncanakan.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1A4DC-F710-4BAC-BBC2-E538E74785F1}"/>
              </a:ext>
            </a:extLst>
          </p:cNvPr>
          <p:cNvSpPr/>
          <p:nvPr/>
        </p:nvSpPr>
        <p:spPr>
          <a:xfrm>
            <a:off x="4565841" y="2309286"/>
            <a:ext cx="1548000" cy="12003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25904-136A-4B20-A4D8-95D29AD855A8}"/>
              </a:ext>
            </a:extLst>
          </p:cNvPr>
          <p:cNvSpPr/>
          <p:nvPr/>
        </p:nvSpPr>
        <p:spPr>
          <a:xfrm>
            <a:off x="7562409" y="2327270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belum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dimulai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111CA-40BD-4E82-A7F9-B4CAE4B2AED1}"/>
              </a:ext>
            </a:extLst>
          </p:cNvPr>
          <p:cNvGrpSpPr/>
          <p:nvPr/>
        </p:nvGrpSpPr>
        <p:grpSpPr>
          <a:xfrm>
            <a:off x="3588910" y="517972"/>
            <a:ext cx="1800000" cy="915322"/>
            <a:chOff x="3666172" y="973735"/>
            <a:chExt cx="1800000" cy="9153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8FEF81-D725-4960-B740-41487CC1D686}"/>
                </a:ext>
              </a:extLst>
            </p:cNvPr>
            <p:cNvSpPr txBox="1"/>
            <p:nvPr/>
          </p:nvSpPr>
          <p:spPr>
            <a:xfrm>
              <a:off x="3666172" y="1582592"/>
              <a:ext cx="1800000" cy="306465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Total UREQ Project 3 BC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D67D6C-E9AF-4C0A-8B0F-07D1A07B786B}"/>
                </a:ext>
              </a:extLst>
            </p:cNvPr>
            <p:cNvSpPr/>
            <p:nvPr/>
          </p:nvSpPr>
          <p:spPr>
            <a:xfrm>
              <a:off x="4296172" y="973735"/>
              <a:ext cx="540000" cy="540000"/>
            </a:xfrm>
            <a:prstGeom prst="ellipse">
              <a:avLst/>
            </a:prstGeom>
            <a:solidFill>
              <a:srgbClr val="65CCF1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5</a:t>
              </a: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74F92-5134-4405-8F5D-3FED3DE5B914}"/>
              </a:ext>
            </a:extLst>
          </p:cNvPr>
          <p:cNvGrpSpPr/>
          <p:nvPr/>
        </p:nvGrpSpPr>
        <p:grpSpPr>
          <a:xfrm>
            <a:off x="107332" y="1532600"/>
            <a:ext cx="1548000" cy="758756"/>
            <a:chOff x="3036172" y="4372452"/>
            <a:chExt cx="1548000" cy="7587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275C45-A4BF-4CFF-A546-7E6B85FF53FE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Live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3D5BCB-DA3C-4644-820C-39FDDFBB903B}"/>
                </a:ext>
              </a:extLst>
            </p:cNvPr>
            <p:cNvSpPr/>
            <p:nvPr/>
          </p:nvSpPr>
          <p:spPr>
            <a:xfrm>
              <a:off x="3612171" y="4372452"/>
              <a:ext cx="416873" cy="432789"/>
            </a:xfrm>
            <a:prstGeom prst="ellipse">
              <a:avLst/>
            </a:prstGeom>
            <a:solidFill>
              <a:srgbClr val="92D05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8F5866-5C4E-4917-ADC3-376460E5A46C}"/>
              </a:ext>
            </a:extLst>
          </p:cNvPr>
          <p:cNvGrpSpPr/>
          <p:nvPr/>
        </p:nvGrpSpPr>
        <p:grpSpPr>
          <a:xfrm>
            <a:off x="1705155" y="1532601"/>
            <a:ext cx="1344852" cy="758755"/>
            <a:chOff x="3036172" y="4372453"/>
            <a:chExt cx="1548000" cy="75875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5FEB9-203B-4E2C-A6A9-2C0BB7FBFA70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On Track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EF53923-5D72-435B-B71A-D4357C26F7F4}"/>
                </a:ext>
              </a:extLst>
            </p:cNvPr>
            <p:cNvSpPr/>
            <p:nvPr/>
          </p:nvSpPr>
          <p:spPr>
            <a:xfrm>
              <a:off x="3612171" y="4372453"/>
              <a:ext cx="416873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9924C-E377-427B-8548-DB3666CA4754}"/>
              </a:ext>
            </a:extLst>
          </p:cNvPr>
          <p:cNvGrpSpPr/>
          <p:nvPr/>
        </p:nvGrpSpPr>
        <p:grpSpPr>
          <a:xfrm>
            <a:off x="3094272" y="1532601"/>
            <a:ext cx="1344852" cy="758755"/>
            <a:chOff x="3036172" y="4372453"/>
            <a:chExt cx="1548000" cy="75875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065E0-940A-4CAD-90E0-36DDE013E8FD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Potential Delay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25E692-BE60-4E09-B001-0D1FA5491A6F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6BA59F-ECCF-43F8-92FF-E51E41BC515A}"/>
              </a:ext>
            </a:extLst>
          </p:cNvPr>
          <p:cNvGrpSpPr/>
          <p:nvPr/>
        </p:nvGrpSpPr>
        <p:grpSpPr>
          <a:xfrm>
            <a:off x="4565841" y="1514207"/>
            <a:ext cx="1548000" cy="777149"/>
            <a:chOff x="3036172" y="4354059"/>
            <a:chExt cx="1548000" cy="77714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F5BD42-F151-47B0-8753-878D1A6C3131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Off Track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8AE47-3685-4FCE-8B58-3105CC69AE5A}"/>
                </a:ext>
              </a:extLst>
            </p:cNvPr>
            <p:cNvSpPr/>
            <p:nvPr/>
          </p:nvSpPr>
          <p:spPr>
            <a:xfrm>
              <a:off x="3612172" y="4354059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5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2C2FE1-BF75-42E1-9703-851C790F913F}"/>
              </a:ext>
            </a:extLst>
          </p:cNvPr>
          <p:cNvGrpSpPr/>
          <p:nvPr/>
        </p:nvGrpSpPr>
        <p:grpSpPr>
          <a:xfrm>
            <a:off x="7570792" y="1516188"/>
            <a:ext cx="1548000" cy="775168"/>
            <a:chOff x="3443037" y="4356040"/>
            <a:chExt cx="1548000" cy="775168"/>
          </a:xfrm>
          <a:solidFill>
            <a:schemeClr val="bg1">
              <a:lumMod val="85000"/>
            </a:schemeClr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58FFA6-486C-4EAE-BD30-C0F8815C8316}"/>
                </a:ext>
              </a:extLst>
            </p:cNvPr>
            <p:cNvSpPr txBox="1"/>
            <p:nvPr/>
          </p:nvSpPr>
          <p:spPr>
            <a:xfrm>
              <a:off x="3443037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Not Started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1D0A69-41FC-48A4-9DDC-F5D686A11C3C}"/>
                </a:ext>
              </a:extLst>
            </p:cNvPr>
            <p:cNvSpPr/>
            <p:nvPr/>
          </p:nvSpPr>
          <p:spPr>
            <a:xfrm>
              <a:off x="4332549" y="4356040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87163ED-53CC-45E2-B344-F26BB4E0CB04}"/>
              </a:ext>
            </a:extLst>
          </p:cNvPr>
          <p:cNvSpPr/>
          <p:nvPr/>
        </p:nvSpPr>
        <p:spPr>
          <a:xfrm>
            <a:off x="4423539" y="3527543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3 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3541B9-B46A-45F5-915D-B0FD4AFE3C61}"/>
              </a:ext>
            </a:extLst>
          </p:cNvPr>
          <p:cNvSpPr/>
          <p:nvPr/>
        </p:nvSpPr>
        <p:spPr>
          <a:xfrm>
            <a:off x="4844272" y="3527543"/>
            <a:ext cx="1547999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Saat ini masih Development Oleh Bcapp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F4EDDD-ABCD-75EB-ED5E-B02314376EF2}"/>
              </a:ext>
            </a:extLst>
          </p:cNvPr>
          <p:cNvSpPr/>
          <p:nvPr/>
        </p:nvSpPr>
        <p:spPr>
          <a:xfrm>
            <a:off x="226398" y="1595760"/>
            <a:ext cx="339407" cy="367871"/>
          </a:xfrm>
          <a:prstGeom prst="ellipse">
            <a:avLst/>
          </a:prstGeom>
          <a:solidFill>
            <a:srgbClr val="92D05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C2962F-C959-455D-9DC1-D7290E538401}"/>
              </a:ext>
            </a:extLst>
          </p:cNvPr>
          <p:cNvSpPr/>
          <p:nvPr/>
        </p:nvSpPr>
        <p:spPr>
          <a:xfrm>
            <a:off x="1766989" y="1571682"/>
            <a:ext cx="396000" cy="389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294E0F-7AE9-B24E-C6E7-12971F0B402A}"/>
              </a:ext>
            </a:extLst>
          </p:cNvPr>
          <p:cNvSpPr/>
          <p:nvPr/>
        </p:nvSpPr>
        <p:spPr>
          <a:xfrm>
            <a:off x="3155498" y="1583336"/>
            <a:ext cx="390472" cy="3895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08A96B-FE95-20FE-9DAE-220C2880F302}"/>
              </a:ext>
            </a:extLst>
          </p:cNvPr>
          <p:cNvSpPr/>
          <p:nvPr/>
        </p:nvSpPr>
        <p:spPr>
          <a:xfrm>
            <a:off x="4621539" y="1559467"/>
            <a:ext cx="396000" cy="3895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DDE805-8C4F-2698-DCE6-D90BA728EF90}"/>
              </a:ext>
            </a:extLst>
          </p:cNvPr>
          <p:cNvSpPr/>
          <p:nvPr/>
        </p:nvSpPr>
        <p:spPr>
          <a:xfrm>
            <a:off x="7957175" y="1559467"/>
            <a:ext cx="396000" cy="3895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0B90C5-F290-1C3E-8158-BFAA9665B24D}"/>
              </a:ext>
            </a:extLst>
          </p:cNvPr>
          <p:cNvGrpSpPr/>
          <p:nvPr/>
        </p:nvGrpSpPr>
        <p:grpSpPr>
          <a:xfrm>
            <a:off x="6240557" y="1519375"/>
            <a:ext cx="1277853" cy="777149"/>
            <a:chOff x="2501593" y="4354059"/>
            <a:chExt cx="2082579" cy="777149"/>
          </a:xfrm>
          <a:solidFill>
            <a:srgbClr val="0070C0"/>
          </a:solidFill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244A2F-BE96-D1C3-C4E4-5076C0675FB1}"/>
                </a:ext>
              </a:extLst>
            </p:cNvPr>
            <p:cNvSpPr txBox="1"/>
            <p:nvPr/>
          </p:nvSpPr>
          <p:spPr>
            <a:xfrm>
              <a:off x="2501593" y="4824743"/>
              <a:ext cx="2082579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Drop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4B521B-C7BD-0ADA-1DCE-8EA7625E13E5}"/>
                </a:ext>
              </a:extLst>
            </p:cNvPr>
            <p:cNvSpPr/>
            <p:nvPr/>
          </p:nvSpPr>
          <p:spPr>
            <a:xfrm>
              <a:off x="3612172" y="4354059"/>
              <a:ext cx="636371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642FFA57-DB80-0709-9D6B-2B9414FFB4DA}"/>
              </a:ext>
            </a:extLst>
          </p:cNvPr>
          <p:cNvSpPr/>
          <p:nvPr/>
        </p:nvSpPr>
        <p:spPr>
          <a:xfrm>
            <a:off x="6520279" y="1556938"/>
            <a:ext cx="390472" cy="389510"/>
          </a:xfrm>
          <a:prstGeom prst="ellipse">
            <a:avLst/>
          </a:prstGeom>
          <a:solidFill>
            <a:srgbClr val="0070C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134AD3-D1F4-33F0-CC11-26F3CD864BFC}"/>
              </a:ext>
            </a:extLst>
          </p:cNvPr>
          <p:cNvSpPr/>
          <p:nvPr/>
        </p:nvSpPr>
        <p:spPr>
          <a:xfrm>
            <a:off x="6240558" y="2326757"/>
            <a:ext cx="1277853" cy="6463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yang di Drop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baik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Oleh User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maupun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501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360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Project BC  Status – Highlighted 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BF6BA-0100-40B4-9F97-C644D1F269AF}"/>
              </a:ext>
            </a:extLst>
          </p:cNvPr>
          <p:cNvSpPr txBox="1"/>
          <p:nvPr/>
        </p:nvSpPr>
        <p:spPr>
          <a:xfrm>
            <a:off x="1044435" y="532388"/>
            <a:ext cx="3458817" cy="3405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Daftar  projects On Track &amp; Off Track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42665-AC54-40DC-96BA-6D658477AFCB}"/>
              </a:ext>
            </a:extLst>
          </p:cNvPr>
          <p:cNvSpPr txBox="1"/>
          <p:nvPr/>
        </p:nvSpPr>
        <p:spPr>
          <a:xfrm>
            <a:off x="48458" y="5439530"/>
            <a:ext cx="720000" cy="216000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Legend: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9E819-96C5-4F9B-9ED2-1353A87B0ED0}"/>
              </a:ext>
            </a:extLst>
          </p:cNvPr>
          <p:cNvSpPr txBox="1"/>
          <p:nvPr/>
        </p:nvSpPr>
        <p:spPr>
          <a:xfrm>
            <a:off x="768458" y="5439530"/>
            <a:ext cx="1440000" cy="216000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Plan Timeline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09A1C-F2A2-4841-8E0D-3E0FF636C422}"/>
              </a:ext>
            </a:extLst>
          </p:cNvPr>
          <p:cNvSpPr txBox="1"/>
          <p:nvPr/>
        </p:nvSpPr>
        <p:spPr>
          <a:xfrm>
            <a:off x="2275855" y="5439530"/>
            <a:ext cx="1440000" cy="216000"/>
          </a:xfrm>
          <a:prstGeom prst="round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Realisasi Timeline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234F1-DF4F-4CB1-9D51-65C020E3CA93}"/>
              </a:ext>
            </a:extLst>
          </p:cNvPr>
          <p:cNvSpPr txBox="1"/>
          <p:nvPr/>
        </p:nvSpPr>
        <p:spPr>
          <a:xfrm>
            <a:off x="3783252" y="5434758"/>
            <a:ext cx="1440000" cy="21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Proposed Timeline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2BEEB-F037-A6B6-DDD3-C2352E1D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356"/>
            <a:ext cx="9144000" cy="33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51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Project Status – Highlighted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7BB4D-5715-4A7E-B84A-F1EE993716D1}"/>
              </a:ext>
            </a:extLst>
          </p:cNvPr>
          <p:cNvSpPr/>
          <p:nvPr/>
        </p:nvSpPr>
        <p:spPr>
          <a:xfrm>
            <a:off x="103145" y="2309286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sudah naik ke Production dan sudah pass PTR.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49A34-CE52-4541-9CF3-A2E670EBD6CD}"/>
              </a:ext>
            </a:extLst>
          </p:cNvPr>
          <p:cNvSpPr/>
          <p:nvPr/>
        </p:nvSpPr>
        <p:spPr>
          <a:xfrm>
            <a:off x="1705155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perkiraan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berdasarkan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asesmen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dari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PM)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masih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dalam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0CA82-E217-41A2-8DB5-7BD58121B30A}"/>
              </a:ext>
            </a:extLst>
          </p:cNvPr>
          <p:cNvSpPr/>
          <p:nvPr/>
        </p:nvSpPr>
        <p:spPr>
          <a:xfrm>
            <a:off x="3094272" y="2309286"/>
            <a:ext cx="1344852" cy="193899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sedang berjalan di fase tertentu dengan perkiraan progress penyelesaian fase (berdasarkan asesmen dari PM) akan melampaui timeline yang sudah direncanakan.</a:t>
            </a: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1A4DC-F710-4BAC-BBC2-E538E74785F1}"/>
              </a:ext>
            </a:extLst>
          </p:cNvPr>
          <p:cNvSpPr/>
          <p:nvPr/>
        </p:nvSpPr>
        <p:spPr>
          <a:xfrm>
            <a:off x="4565841" y="2309286"/>
            <a:ext cx="1548000" cy="12003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sedang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berjalan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tertentu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dengan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progress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penyelesaian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fase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melampaui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timeline yang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direncanakan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B25904-136A-4B20-A4D8-95D29AD855A8}"/>
              </a:ext>
            </a:extLst>
          </p:cNvPr>
          <p:cNvSpPr/>
          <p:nvPr/>
        </p:nvSpPr>
        <p:spPr>
          <a:xfrm>
            <a:off x="7562409" y="2327270"/>
            <a:ext cx="1548000" cy="1188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belum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dimulai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111CA-40BD-4E82-A7F9-B4CAE4B2AED1}"/>
              </a:ext>
            </a:extLst>
          </p:cNvPr>
          <p:cNvGrpSpPr/>
          <p:nvPr/>
        </p:nvGrpSpPr>
        <p:grpSpPr>
          <a:xfrm>
            <a:off x="3588910" y="528298"/>
            <a:ext cx="1800000" cy="904996"/>
            <a:chOff x="3666172" y="984061"/>
            <a:chExt cx="1800000" cy="904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8FEF81-D725-4960-B740-41487CC1D686}"/>
                </a:ext>
              </a:extLst>
            </p:cNvPr>
            <p:cNvSpPr txBox="1"/>
            <p:nvPr/>
          </p:nvSpPr>
          <p:spPr>
            <a:xfrm>
              <a:off x="3666172" y="1582592"/>
              <a:ext cx="1800000" cy="306465"/>
            </a:xfrm>
            <a:prstGeom prst="roundRect">
              <a:avLst/>
            </a:prstGeom>
            <a:noFill/>
            <a:ln w="12700" cap="flat">
              <a:solidFill>
                <a:srgbClr val="65CCF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Total UREQ Project OPS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D67D6C-E9AF-4C0A-8B0F-07D1A07B786B}"/>
                </a:ext>
              </a:extLst>
            </p:cNvPr>
            <p:cNvSpPr/>
            <p:nvPr/>
          </p:nvSpPr>
          <p:spPr>
            <a:xfrm>
              <a:off x="4296172" y="984061"/>
              <a:ext cx="540000" cy="519348"/>
            </a:xfrm>
            <a:prstGeom prst="ellipse">
              <a:avLst/>
            </a:prstGeom>
            <a:solidFill>
              <a:srgbClr val="65CCF1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30</a:t>
              </a: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74F92-5134-4405-8F5D-3FED3DE5B914}"/>
              </a:ext>
            </a:extLst>
          </p:cNvPr>
          <p:cNvGrpSpPr/>
          <p:nvPr/>
        </p:nvGrpSpPr>
        <p:grpSpPr>
          <a:xfrm>
            <a:off x="107332" y="1532600"/>
            <a:ext cx="1548000" cy="758756"/>
            <a:chOff x="3036172" y="4372452"/>
            <a:chExt cx="1548000" cy="7587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275C45-A4BF-4CFF-A546-7E6B85FF53FE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Live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3D5BCB-DA3C-4644-820C-39FDDFBB903B}"/>
                </a:ext>
              </a:extLst>
            </p:cNvPr>
            <p:cNvSpPr/>
            <p:nvPr/>
          </p:nvSpPr>
          <p:spPr>
            <a:xfrm>
              <a:off x="3612171" y="4372452"/>
              <a:ext cx="416873" cy="432789"/>
            </a:xfrm>
            <a:prstGeom prst="ellipse">
              <a:avLst/>
            </a:prstGeom>
            <a:solidFill>
              <a:srgbClr val="92D05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11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8F5866-5C4E-4917-ADC3-376460E5A46C}"/>
              </a:ext>
            </a:extLst>
          </p:cNvPr>
          <p:cNvGrpSpPr/>
          <p:nvPr/>
        </p:nvGrpSpPr>
        <p:grpSpPr>
          <a:xfrm>
            <a:off x="1705155" y="1532601"/>
            <a:ext cx="1344852" cy="758755"/>
            <a:chOff x="3036172" y="4372453"/>
            <a:chExt cx="1548000" cy="75875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5FEB9-203B-4E2C-A6A9-2C0BB7FBFA70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On Track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EF53923-5D72-435B-B71A-D4357C26F7F4}"/>
                </a:ext>
              </a:extLst>
            </p:cNvPr>
            <p:cNvSpPr/>
            <p:nvPr/>
          </p:nvSpPr>
          <p:spPr>
            <a:xfrm>
              <a:off x="3612171" y="4372453"/>
              <a:ext cx="416873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9924C-E377-427B-8548-DB3666CA4754}"/>
              </a:ext>
            </a:extLst>
          </p:cNvPr>
          <p:cNvGrpSpPr/>
          <p:nvPr/>
        </p:nvGrpSpPr>
        <p:grpSpPr>
          <a:xfrm>
            <a:off x="3094272" y="1532601"/>
            <a:ext cx="1344852" cy="758755"/>
            <a:chOff x="3036172" y="4372453"/>
            <a:chExt cx="1548000" cy="75875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065E0-940A-4CAD-90E0-36DDE013E8FD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Potential Delay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25E692-BE60-4E09-B001-0D1FA5491A6F}"/>
                </a:ext>
              </a:extLst>
            </p:cNvPr>
            <p:cNvSpPr/>
            <p:nvPr/>
          </p:nvSpPr>
          <p:spPr>
            <a:xfrm>
              <a:off x="3612172" y="4372453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0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6BA59F-ECCF-43F8-92FF-E51E41BC515A}"/>
              </a:ext>
            </a:extLst>
          </p:cNvPr>
          <p:cNvGrpSpPr/>
          <p:nvPr/>
        </p:nvGrpSpPr>
        <p:grpSpPr>
          <a:xfrm>
            <a:off x="4565841" y="1514207"/>
            <a:ext cx="1548000" cy="777149"/>
            <a:chOff x="3036172" y="4354059"/>
            <a:chExt cx="1548000" cy="77714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F5BD42-F151-47B0-8753-878D1A6C3131}"/>
                </a:ext>
              </a:extLst>
            </p:cNvPr>
            <p:cNvSpPr txBox="1"/>
            <p:nvPr/>
          </p:nvSpPr>
          <p:spPr>
            <a:xfrm>
              <a:off x="3036172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Off Track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8AE47-3685-4FCE-8B58-3105CC69AE5A}"/>
                </a:ext>
              </a:extLst>
            </p:cNvPr>
            <p:cNvSpPr/>
            <p:nvPr/>
          </p:nvSpPr>
          <p:spPr>
            <a:xfrm>
              <a:off x="3612172" y="4354059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18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2C2FE1-BF75-42E1-9703-851C790F913F}"/>
              </a:ext>
            </a:extLst>
          </p:cNvPr>
          <p:cNvGrpSpPr/>
          <p:nvPr/>
        </p:nvGrpSpPr>
        <p:grpSpPr>
          <a:xfrm>
            <a:off x="7570792" y="1516188"/>
            <a:ext cx="1548000" cy="775168"/>
            <a:chOff x="3443037" y="4356040"/>
            <a:chExt cx="1548000" cy="775168"/>
          </a:xfrm>
          <a:solidFill>
            <a:schemeClr val="bg1">
              <a:lumMod val="85000"/>
            </a:schemeClr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58FFA6-486C-4EAE-BD30-C0F8815C8316}"/>
                </a:ext>
              </a:extLst>
            </p:cNvPr>
            <p:cNvSpPr txBox="1"/>
            <p:nvPr/>
          </p:nvSpPr>
          <p:spPr>
            <a:xfrm>
              <a:off x="3443037" y="4824743"/>
              <a:ext cx="1548000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Not Started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1D0A69-41FC-48A4-9DDC-F5D686A11C3C}"/>
                </a:ext>
              </a:extLst>
            </p:cNvPr>
            <p:cNvSpPr/>
            <p:nvPr/>
          </p:nvSpPr>
          <p:spPr>
            <a:xfrm>
              <a:off x="4332549" y="4356040"/>
              <a:ext cx="415248" cy="432789"/>
            </a:xfrm>
            <a:prstGeom prst="ellipse">
              <a:avLst/>
            </a:prstGeom>
            <a:grpFill/>
            <a:ln w="12700" cap="flat">
              <a:solidFill>
                <a:srgbClr val="00206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3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87163ED-53CC-45E2-B344-F26BB4E0CB04}"/>
              </a:ext>
            </a:extLst>
          </p:cNvPr>
          <p:cNvSpPr/>
          <p:nvPr/>
        </p:nvSpPr>
        <p:spPr>
          <a:xfrm>
            <a:off x="4423539" y="3527543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8 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28ECB9-ED1E-40F7-AAD8-8062D8D6B7A5}"/>
              </a:ext>
            </a:extLst>
          </p:cNvPr>
          <p:cNvSpPr/>
          <p:nvPr/>
        </p:nvSpPr>
        <p:spPr>
          <a:xfrm>
            <a:off x="4427152" y="3990349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3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3541B9-B46A-45F5-915D-B0FD4AFE3C61}"/>
              </a:ext>
            </a:extLst>
          </p:cNvPr>
          <p:cNvSpPr/>
          <p:nvPr/>
        </p:nvSpPr>
        <p:spPr>
          <a:xfrm>
            <a:off x="4844272" y="3527543"/>
            <a:ext cx="1547999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Antrian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Development &amp; FSD ( Kurang resources Dev)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937D8-CD69-43E6-99B3-500B733CECBC}"/>
              </a:ext>
            </a:extLst>
          </p:cNvPr>
          <p:cNvSpPr/>
          <p:nvPr/>
        </p:nvSpPr>
        <p:spPr>
          <a:xfrm>
            <a:off x="4844272" y="3940233"/>
            <a:ext cx="1484432" cy="553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off track dan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akan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drop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karean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didevelop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UREQ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baru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F4EDDD-ABCD-75EB-ED5E-B02314376EF2}"/>
              </a:ext>
            </a:extLst>
          </p:cNvPr>
          <p:cNvSpPr/>
          <p:nvPr/>
        </p:nvSpPr>
        <p:spPr>
          <a:xfrm>
            <a:off x="226398" y="1595760"/>
            <a:ext cx="339407" cy="367871"/>
          </a:xfrm>
          <a:prstGeom prst="ellipse">
            <a:avLst/>
          </a:prstGeom>
          <a:solidFill>
            <a:srgbClr val="92D05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10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C2962F-C959-455D-9DC1-D7290E538401}"/>
              </a:ext>
            </a:extLst>
          </p:cNvPr>
          <p:cNvSpPr/>
          <p:nvPr/>
        </p:nvSpPr>
        <p:spPr>
          <a:xfrm>
            <a:off x="1766989" y="1571682"/>
            <a:ext cx="396000" cy="389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4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7294E0F-7AE9-B24E-C6E7-12971F0B402A}"/>
              </a:ext>
            </a:extLst>
          </p:cNvPr>
          <p:cNvSpPr/>
          <p:nvPr/>
        </p:nvSpPr>
        <p:spPr>
          <a:xfrm>
            <a:off x="3155498" y="1583336"/>
            <a:ext cx="390472" cy="3895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08A96B-FE95-20FE-9DAE-220C2880F302}"/>
              </a:ext>
            </a:extLst>
          </p:cNvPr>
          <p:cNvSpPr/>
          <p:nvPr/>
        </p:nvSpPr>
        <p:spPr>
          <a:xfrm>
            <a:off x="4621539" y="1559467"/>
            <a:ext cx="396000" cy="3895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DDE805-8C4F-2698-DCE6-D90BA728EF90}"/>
              </a:ext>
            </a:extLst>
          </p:cNvPr>
          <p:cNvSpPr/>
          <p:nvPr/>
        </p:nvSpPr>
        <p:spPr>
          <a:xfrm>
            <a:off x="7957175" y="1559467"/>
            <a:ext cx="396000" cy="3895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361BBE-D774-B26E-6C1A-71CFF0285BC8}"/>
              </a:ext>
            </a:extLst>
          </p:cNvPr>
          <p:cNvSpPr/>
          <p:nvPr/>
        </p:nvSpPr>
        <p:spPr>
          <a:xfrm>
            <a:off x="4448272" y="4424278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E545BD-16D9-E41C-3D12-869A1987D9FC}"/>
              </a:ext>
            </a:extLst>
          </p:cNvPr>
          <p:cNvSpPr/>
          <p:nvPr/>
        </p:nvSpPr>
        <p:spPr>
          <a:xfrm>
            <a:off x="4865392" y="4578216"/>
            <a:ext cx="170065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Progress PTR,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ada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issue di PTR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terkait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insert data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MAAS 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183EFF9-37C1-E7AD-BB9E-26D2117F6C86}"/>
              </a:ext>
            </a:extLst>
          </p:cNvPr>
          <p:cNvSpPr/>
          <p:nvPr/>
        </p:nvSpPr>
        <p:spPr>
          <a:xfrm>
            <a:off x="7526819" y="3527543"/>
            <a:ext cx="415248" cy="4327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00206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3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EBD8A9-AE14-DA53-4BD2-933B2D377759}"/>
              </a:ext>
            </a:extLst>
          </p:cNvPr>
          <p:cNvSpPr/>
          <p:nvPr/>
        </p:nvSpPr>
        <p:spPr>
          <a:xfrm>
            <a:off x="7973978" y="3605438"/>
            <a:ext cx="103329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Draft UREQ 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E296887-BF1B-1D6D-0CAC-4E1433513376}"/>
              </a:ext>
            </a:extLst>
          </p:cNvPr>
          <p:cNvSpPr/>
          <p:nvPr/>
        </p:nvSpPr>
        <p:spPr>
          <a:xfrm>
            <a:off x="4457419" y="5027997"/>
            <a:ext cx="396000" cy="4327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6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573611-0023-C67A-24DE-915DD5325491}"/>
              </a:ext>
            </a:extLst>
          </p:cNvPr>
          <p:cNvSpPr/>
          <p:nvPr/>
        </p:nvSpPr>
        <p:spPr>
          <a:xfrm>
            <a:off x="4874539" y="5061219"/>
            <a:ext cx="2349145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Progress SIT &amp; UAT 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saat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ada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kendala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pengetesan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di SIT &amp; UAT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0B90C5-F290-1C3E-8158-BFAA9665B24D}"/>
              </a:ext>
            </a:extLst>
          </p:cNvPr>
          <p:cNvGrpSpPr/>
          <p:nvPr/>
        </p:nvGrpSpPr>
        <p:grpSpPr>
          <a:xfrm>
            <a:off x="6240557" y="1519375"/>
            <a:ext cx="1277853" cy="777149"/>
            <a:chOff x="2501593" y="4354059"/>
            <a:chExt cx="2082579" cy="777149"/>
          </a:xfrm>
          <a:solidFill>
            <a:srgbClr val="0070C0"/>
          </a:solidFill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244A2F-BE96-D1C3-C4E4-5076C0675FB1}"/>
                </a:ext>
              </a:extLst>
            </p:cNvPr>
            <p:cNvSpPr txBox="1"/>
            <p:nvPr/>
          </p:nvSpPr>
          <p:spPr>
            <a:xfrm>
              <a:off x="2501593" y="4824743"/>
              <a:ext cx="2082579" cy="30646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Drop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4B521B-C7BD-0ADA-1DCE-8EA7625E13E5}"/>
                </a:ext>
              </a:extLst>
            </p:cNvPr>
            <p:cNvSpPr/>
            <p:nvPr/>
          </p:nvSpPr>
          <p:spPr>
            <a:xfrm>
              <a:off x="3612172" y="4354059"/>
              <a:ext cx="636371" cy="432789"/>
            </a:xfrm>
            <a:prstGeom prst="ellipse">
              <a:avLst/>
            </a:prstGeom>
            <a:grp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1</a:t>
              </a:r>
              <a:endPara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642FFA57-DB80-0709-9D6B-2B9414FFB4DA}"/>
              </a:ext>
            </a:extLst>
          </p:cNvPr>
          <p:cNvSpPr/>
          <p:nvPr/>
        </p:nvSpPr>
        <p:spPr>
          <a:xfrm>
            <a:off x="6520279" y="1556938"/>
            <a:ext cx="390472" cy="389510"/>
          </a:xfrm>
          <a:prstGeom prst="ellipse">
            <a:avLst/>
          </a:prstGeom>
          <a:solidFill>
            <a:srgbClr val="0070C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0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134AD3-D1F4-33F0-CC11-26F3CD864BFC}"/>
              </a:ext>
            </a:extLst>
          </p:cNvPr>
          <p:cNvSpPr/>
          <p:nvPr/>
        </p:nvSpPr>
        <p:spPr>
          <a:xfrm>
            <a:off x="6240558" y="2326757"/>
            <a:ext cx="1277853" cy="64632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Project yang di Drop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baik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Oleh User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maupun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PM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58B8428-F27C-9528-096E-8D6ACA33ADAF}"/>
              </a:ext>
            </a:extLst>
          </p:cNvPr>
          <p:cNvSpPr/>
          <p:nvPr/>
        </p:nvSpPr>
        <p:spPr>
          <a:xfrm>
            <a:off x="6129364" y="3011379"/>
            <a:ext cx="390472" cy="432789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1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6B3CC9-F85B-7A0D-60F7-8FA97ED46C26}"/>
              </a:ext>
            </a:extLst>
          </p:cNvPr>
          <p:cNvSpPr/>
          <p:nvPr/>
        </p:nvSpPr>
        <p:spPr>
          <a:xfrm>
            <a:off x="6560999" y="3044158"/>
            <a:ext cx="933910" cy="83099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Drop User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karean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sudah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tidak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digunakan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1218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72388"/>
            <a:ext cx="7928413" cy="360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Update Project OPS Status – Highlighted 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BF6BA-0100-40B4-9F97-C644D1F269AF}"/>
              </a:ext>
            </a:extLst>
          </p:cNvPr>
          <p:cNvSpPr txBox="1"/>
          <p:nvPr/>
        </p:nvSpPr>
        <p:spPr>
          <a:xfrm>
            <a:off x="1044435" y="546764"/>
            <a:ext cx="3458817" cy="3405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Daftar  projects  Off Track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42665-AC54-40DC-96BA-6D658477AFCB}"/>
              </a:ext>
            </a:extLst>
          </p:cNvPr>
          <p:cNvSpPr txBox="1"/>
          <p:nvPr/>
        </p:nvSpPr>
        <p:spPr>
          <a:xfrm>
            <a:off x="48458" y="5439530"/>
            <a:ext cx="720000" cy="216000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Legend: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9E819-96C5-4F9B-9ED2-1353A87B0ED0}"/>
              </a:ext>
            </a:extLst>
          </p:cNvPr>
          <p:cNvSpPr txBox="1"/>
          <p:nvPr/>
        </p:nvSpPr>
        <p:spPr>
          <a:xfrm>
            <a:off x="768458" y="5439530"/>
            <a:ext cx="1440000" cy="216000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Plan Timeline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09A1C-F2A2-4841-8E0D-3E0FF636C422}"/>
              </a:ext>
            </a:extLst>
          </p:cNvPr>
          <p:cNvSpPr txBox="1"/>
          <p:nvPr/>
        </p:nvSpPr>
        <p:spPr>
          <a:xfrm>
            <a:off x="2275855" y="5439530"/>
            <a:ext cx="1440000" cy="216000"/>
          </a:xfrm>
          <a:prstGeom prst="round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Realisasi Timeline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234F1-DF4F-4CB1-9D51-65C020E3CA93}"/>
              </a:ext>
            </a:extLst>
          </p:cNvPr>
          <p:cNvSpPr txBox="1"/>
          <p:nvPr/>
        </p:nvSpPr>
        <p:spPr>
          <a:xfrm>
            <a:off x="3783252" y="5434758"/>
            <a:ext cx="1440000" cy="21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Proposed Timeline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6430D-9DBC-D38F-90A4-2B62B246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281"/>
            <a:ext cx="9144000" cy="4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472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FF68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Yokk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14850</TotalTime>
  <Words>1089</Words>
  <Application>Microsoft Office PowerPoint</Application>
  <PresentationFormat>On-screen Show (16:10)</PresentationFormat>
  <Paragraphs>322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1_Office Theme</vt:lpstr>
      <vt:lpstr>Contents Slide Master</vt:lpstr>
      <vt:lpstr>1_Yokke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Yokke 20</cp:lastModifiedBy>
  <cp:revision>487</cp:revision>
  <dcterms:created xsi:type="dcterms:W3CDTF">2021-11-10T04:35:38Z</dcterms:created>
  <dcterms:modified xsi:type="dcterms:W3CDTF">2022-12-06T09:34:53Z</dcterms:modified>
</cp:coreProperties>
</file>