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7F3E943B_F7586A0E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0" r:id="rId2"/>
    <p:sldMasterId id="2147483710" r:id="rId3"/>
  </p:sldMasterIdLst>
  <p:notesMasterIdLst>
    <p:notesMasterId r:id="rId28"/>
  </p:notesMasterIdLst>
  <p:sldIdLst>
    <p:sldId id="258" r:id="rId4"/>
    <p:sldId id="4377" r:id="rId5"/>
    <p:sldId id="4405" r:id="rId6"/>
    <p:sldId id="4406" r:id="rId7"/>
    <p:sldId id="4408" r:id="rId8"/>
    <p:sldId id="4407" r:id="rId9"/>
    <p:sldId id="4409" r:id="rId10"/>
    <p:sldId id="4378" r:id="rId11"/>
    <p:sldId id="2134807622" r:id="rId12"/>
    <p:sldId id="2134807612" r:id="rId13"/>
    <p:sldId id="2134807617" r:id="rId14"/>
    <p:sldId id="2134807611" r:id="rId15"/>
    <p:sldId id="2134807613" r:id="rId16"/>
    <p:sldId id="2134807619" r:id="rId17"/>
    <p:sldId id="2134807620" r:id="rId18"/>
    <p:sldId id="2134807621" r:id="rId19"/>
    <p:sldId id="2134807614" r:id="rId20"/>
    <p:sldId id="2134807616" r:id="rId21"/>
    <p:sldId id="2134807615" r:id="rId22"/>
    <p:sldId id="2134807623" r:id="rId23"/>
    <p:sldId id="4410" r:id="rId24"/>
    <p:sldId id="4411" r:id="rId25"/>
    <p:sldId id="2134807625" r:id="rId26"/>
    <p:sldId id="262" r:id="rId2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988957-4035-047D-B3EB-6A68D8562A7D}" name="Etika Ernawati" initials="EE" userId="S::etika.ernawati@yokke.co.id::85a6f977-fe7d-4218-9f24-7d4b906762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2"/>
    <a:srgbClr val="11BB19"/>
    <a:srgbClr val="B5E7F6"/>
    <a:srgbClr val="FEE5FF"/>
    <a:srgbClr val="FEBCFF"/>
    <a:srgbClr val="7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268" autoAdjust="0"/>
  </p:normalViewPr>
  <p:slideViewPr>
    <p:cSldViewPr snapToGrid="0" snapToObjects="1">
      <p:cViewPr varScale="1">
        <p:scale>
          <a:sx n="107" d="100"/>
          <a:sy n="107" d="100"/>
        </p:scale>
        <p:origin x="954" y="10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omments/modernComment_7F3E943B_F7586A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7C8C89-A6A2-47CD-A606-9970A95FAC3C}" authorId="{44988957-4035-047D-B3EB-6A68D8562A7D}" created="2023-05-21T09:58:05.831">
    <pc:sldMkLst xmlns:pc="http://schemas.microsoft.com/office/powerpoint/2013/main/command">
      <pc:docMk/>
      <pc:sldMk cId="4149766670" sldId="2134807611"/>
    </pc:sldMkLst>
    <p188:txBody>
      <a:bodyPr/>
      <a:lstStyle/>
      <a:p>
        <a:r>
          <a:rPr lang="en-US"/>
          <a:t>EDC Plan 231505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779E-523A-4966-8ABD-77551E39E00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E111-09A1-4B1D-9F42-61DA1839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89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3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7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0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20" y="472705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10069"/>
            <a:ext cx="9143999" cy="480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97130"/>
            <a:ext cx="9143998" cy="60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05" y="1172861"/>
            <a:ext cx="927042" cy="7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6358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597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5686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6714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Long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" y="1268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: Rounded Corners 10"/>
          <p:cNvSpPr/>
          <p:nvPr/>
        </p:nvSpPr>
        <p:spPr>
          <a:xfrm>
            <a:off x="885490" y="146932"/>
            <a:ext cx="34290" cy="722013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50"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964850" y="226365"/>
            <a:ext cx="6558780" cy="29989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0" y="552501"/>
            <a:ext cx="6558780" cy="47408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3" y="127537"/>
            <a:ext cx="233396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3" y="215708"/>
            <a:ext cx="632754" cy="564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978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4124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85873B3-4FE0-4C7D-AD0F-07E833CC35F7}"/>
              </a:ext>
            </a:extLst>
          </p:cNvPr>
          <p:cNvSpPr txBox="1">
            <a:spLocks/>
          </p:cNvSpPr>
          <p:nvPr userDrawn="1"/>
        </p:nvSpPr>
        <p:spPr>
          <a:xfrm>
            <a:off x="3124097" y="5448624"/>
            <a:ext cx="5914713" cy="1920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5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4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3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825"/>
              </a:lnSpc>
            </a:pPr>
            <a:r>
              <a:rPr lang="en-AU" sz="675" dirty="0">
                <a:solidFill>
                  <a:srgbClr val="878A8D">
                    <a:lumMod val="60000"/>
                    <a:lumOff val="40000"/>
                  </a:srgbClr>
                </a:solidFill>
                <a:latin typeface="Calibri"/>
              </a:rPr>
              <a:t>PT Mitra Transaksi Indonesia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941B11-C1B5-4158-AEB4-D49040002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53" t="13274" r="17156" b="13585"/>
          <a:stretch/>
        </p:blipFill>
        <p:spPr>
          <a:xfrm>
            <a:off x="469433" y="645085"/>
            <a:ext cx="5548412" cy="3982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D85AA-923A-4CA4-B249-AD8328321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8344" b="15442"/>
          <a:stretch/>
        </p:blipFill>
        <p:spPr>
          <a:xfrm flipH="1">
            <a:off x="4722885" y="1898650"/>
            <a:ext cx="44211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110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436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44" y="244314"/>
            <a:ext cx="8229600" cy="537661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5" y="261881"/>
            <a:ext cx="633182" cy="5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71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02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308341"/>
            <a:ext cx="9144000" cy="162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576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5380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184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6988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7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0" y="181500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65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840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3106117" y="2562824"/>
            <a:ext cx="2970001" cy="3342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3972146" y="2220551"/>
            <a:ext cx="3325940" cy="374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1860539" y="2265653"/>
            <a:ext cx="3163539" cy="3560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4488930" y="1108563"/>
            <a:ext cx="2149293" cy="131210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2398390" y="490900"/>
            <a:ext cx="2232011" cy="1950572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9754" y="1191769"/>
            <a:ext cx="1576466" cy="104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9483" y="582338"/>
            <a:ext cx="2066791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372500" y="1372500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4801500" y="1372501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80558" y="1584809"/>
            <a:ext cx="594965" cy="101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05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4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5899211" cy="5715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4940536" y="2980870"/>
            <a:ext cx="2325405" cy="2583783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940536" y="170018"/>
            <a:ext cx="2325405" cy="2583783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315561" y="1575444"/>
            <a:ext cx="2325406" cy="2583783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3292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8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0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78" y="1432589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" y="2132745"/>
            <a:ext cx="927042" cy="73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99" y="2370426"/>
            <a:ext cx="6801323" cy="78719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135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530930" y="1437359"/>
            <a:ext cx="2335559" cy="3500675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4494" y="1688040"/>
            <a:ext cx="2075278" cy="2955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579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090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34742" y="1531937"/>
            <a:ext cx="6309259" cy="3389314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071563"/>
            <a:ext cx="3324186" cy="3389314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37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7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98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7706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80004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0289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942993"/>
            <a:ext cx="2670575" cy="4502134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122917"/>
            <a:ext cx="115401" cy="41793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64306" y="1092425"/>
            <a:ext cx="571541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37460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792123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84164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754770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82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95" y="1012324"/>
            <a:ext cx="1493010" cy="1184930"/>
          </a:xfrm>
          <a:prstGeom prst="rect">
            <a:avLst/>
          </a:prstGeom>
        </p:spPr>
      </p:pic>
      <p:pic>
        <p:nvPicPr>
          <p:cNvPr id="6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754" y="33317"/>
            <a:ext cx="3408807" cy="56424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944288" y="4357895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PT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Mitra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Transaksi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Indonesia</a:t>
            </a:r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Times New Roman"/>
              <a:cs typeface="Calibri"/>
            </a:endParaRP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Millennium Centennial Center Lt. 17,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Jl.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Jendral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Sudirman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Kav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25, RT.10/RW.01, </a:t>
            </a:r>
          </a:p>
          <a:p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Karet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Kec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Setiabudi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Kota Jakarta Selatan,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Daerah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Khusus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Ibukota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Jakarta 12920.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Calibri"/>
              </a:rPr>
              <a:t> 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286000" y="2378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Thank You</a:t>
            </a:r>
            <a:endParaRPr lang="ko-KR" altLang="en-US" sz="5400" b="1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7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143500"/>
            <a:ext cx="2133600" cy="30691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1074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935302"/>
            <a:ext cx="6858000" cy="198966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8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2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8" y="3824552"/>
            <a:ext cx="7886700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44473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280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2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409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4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1955" y="5333678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32" r:id="rId11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8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3E943B_F7586A0E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635DB4-D895-4A63-A00C-53E7E4622329}"/>
              </a:ext>
            </a:extLst>
          </p:cNvPr>
          <p:cNvSpPr/>
          <p:nvPr/>
        </p:nvSpPr>
        <p:spPr>
          <a:xfrm>
            <a:off x="1843820" y="3607864"/>
            <a:ext cx="457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Progress</a:t>
            </a:r>
          </a:p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Operations Directorate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456CB2-609E-415B-A86F-49DA0D21E4CA}"/>
              </a:ext>
            </a:extLst>
          </p:cNvPr>
          <p:cNvSpPr txBox="1">
            <a:spLocks/>
          </p:cNvSpPr>
          <p:nvPr/>
        </p:nvSpPr>
        <p:spPr>
          <a:xfrm>
            <a:off x="449400" y="4793959"/>
            <a:ext cx="3510605" cy="27715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56D9F7">
                    <a:lumMod val="75000"/>
                  </a:srgbClr>
                </a:solidFill>
              </a:rPr>
              <a:t>PT Mitra Transaksi Indonesia</a:t>
            </a:r>
          </a:p>
        </p:txBody>
      </p:sp>
    </p:spTree>
    <p:extLst>
      <p:ext uri="{BB962C8B-B14F-4D97-AF65-F5344CB8AC3E}">
        <p14:creationId xmlns:p14="http://schemas.microsoft.com/office/powerpoint/2010/main" val="224925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331560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Shortage EDC Base on </a:t>
            </a:r>
            <a:r>
              <a:rPr lang="en-US" sz="2100" b="1" dirty="0" err="1">
                <a:solidFill>
                  <a:srgbClr val="050E63"/>
                </a:solidFill>
                <a:latin typeface="+mn-lt"/>
              </a:rPr>
              <a:t>Realistis</a:t>
            </a:r>
            <a:r>
              <a:rPr lang="en-US" sz="2100" b="1" dirty="0">
                <a:solidFill>
                  <a:srgbClr val="050E63"/>
                </a:solidFill>
                <a:latin typeface="+mn-lt"/>
              </a:rPr>
              <a:t> Plan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BF81EC-B1C9-4D9B-EAF1-C131C7D79572}"/>
              </a:ext>
            </a:extLst>
          </p:cNvPr>
          <p:cNvGrpSpPr/>
          <p:nvPr/>
        </p:nvGrpSpPr>
        <p:grpSpPr>
          <a:xfrm>
            <a:off x="78384" y="1473997"/>
            <a:ext cx="8913217" cy="4047134"/>
            <a:chOff x="104511" y="1253968"/>
            <a:chExt cx="11884289" cy="53961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C9F6E44-6D7F-C197-5F15-0848C9EB07B9}"/>
                </a:ext>
              </a:extLst>
            </p:cNvPr>
            <p:cNvSpPr/>
            <p:nvPr/>
          </p:nvSpPr>
          <p:spPr>
            <a:xfrm>
              <a:off x="203200" y="5379434"/>
              <a:ext cx="2237507" cy="4871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Konven</a:t>
              </a:r>
              <a:r>
                <a:rPr lang="en-US" sz="1350" dirty="0">
                  <a:solidFill>
                    <a:schemeClr val="tx1"/>
                  </a:solidFill>
                </a:rPr>
                <a:t> : </a:t>
              </a:r>
              <a:r>
                <a:rPr lang="en-US" sz="1350" b="1" dirty="0">
                  <a:solidFill>
                    <a:schemeClr val="tx1"/>
                  </a:solidFill>
                </a:rPr>
                <a:t>72.2K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46269B1-F692-2B74-E57A-626816AFA508}"/>
                </a:ext>
              </a:extLst>
            </p:cNvPr>
            <p:cNvSpPr/>
            <p:nvPr/>
          </p:nvSpPr>
          <p:spPr>
            <a:xfrm>
              <a:off x="3912018" y="1508913"/>
              <a:ext cx="1554480" cy="531814"/>
            </a:xfrm>
            <a:prstGeom prst="roundRect">
              <a:avLst/>
            </a:prstGeom>
            <a:solidFill>
              <a:srgbClr val="FFF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BNI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CA72379-8F11-BF7B-145C-0CBE71F4AEF3}"/>
                </a:ext>
              </a:extLst>
            </p:cNvPr>
            <p:cNvSpPr/>
            <p:nvPr/>
          </p:nvSpPr>
          <p:spPr>
            <a:xfrm>
              <a:off x="3912018" y="2257115"/>
              <a:ext cx="1554480" cy="531814"/>
            </a:xfrm>
            <a:prstGeom prst="roundRect">
              <a:avLst/>
            </a:prstGeom>
            <a:solidFill>
              <a:srgbClr val="E7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BMRI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57.7K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46E811-344B-0471-4282-7FA1959E94D5}"/>
                </a:ext>
              </a:extLst>
            </p:cNvPr>
            <p:cNvSpPr/>
            <p:nvPr/>
          </p:nvSpPr>
          <p:spPr>
            <a:xfrm>
              <a:off x="3912018" y="3005316"/>
              <a:ext cx="1554480" cy="531814"/>
            </a:xfrm>
            <a:prstGeom prst="roundRect">
              <a:avLst/>
            </a:prstGeom>
            <a:solidFill>
              <a:srgbClr val="C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Himbara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11.4K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D23BAC-B630-B484-F6C4-4F731EDA683F}"/>
                </a:ext>
              </a:extLst>
            </p:cNvPr>
            <p:cNvSpPr/>
            <p:nvPr/>
          </p:nvSpPr>
          <p:spPr>
            <a:xfrm>
              <a:off x="3912018" y="3753518"/>
              <a:ext cx="1554480" cy="531814"/>
            </a:xfrm>
            <a:prstGeom prst="roundRect">
              <a:avLst/>
            </a:prstGeom>
            <a:solidFill>
              <a:srgbClr val="9E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Member Bank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3.1K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89AEF4-4D1D-5EE9-13B2-1029B87F2300}"/>
                </a:ext>
              </a:extLst>
            </p:cNvPr>
            <p:cNvSpPr/>
            <p:nvPr/>
          </p:nvSpPr>
          <p:spPr>
            <a:xfrm>
              <a:off x="3912018" y="4501718"/>
              <a:ext cx="1554480" cy="5318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Buffer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72FCCA3-F76B-9A30-EB69-F548AE77A748}"/>
                </a:ext>
              </a:extLst>
            </p:cNvPr>
            <p:cNvCxnSpPr>
              <a:cxnSpLocks/>
              <a:stCxn id="4" idx="0"/>
              <a:endCxn id="5" idx="1"/>
            </p:cNvCxnSpPr>
            <p:nvPr/>
          </p:nvCxnSpPr>
          <p:spPr>
            <a:xfrm rot="5400000" flipH="1" flipV="1">
              <a:off x="814679" y="2282095"/>
              <a:ext cx="3604614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1C8A578-D32B-B5EF-77FE-08980D6E2F58}"/>
                </a:ext>
              </a:extLst>
            </p:cNvPr>
            <p:cNvCxnSpPr>
              <a:cxnSpLocks/>
              <a:stCxn id="4" idx="0"/>
              <a:endCxn id="6" idx="1"/>
            </p:cNvCxnSpPr>
            <p:nvPr/>
          </p:nvCxnSpPr>
          <p:spPr>
            <a:xfrm rot="5400000" flipH="1" flipV="1">
              <a:off x="1188780" y="2656196"/>
              <a:ext cx="2856412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141EB85-A313-9574-35D0-1D369179A999}"/>
                </a:ext>
              </a:extLst>
            </p:cNvPr>
            <p:cNvCxnSpPr>
              <a:cxnSpLocks/>
              <a:stCxn id="4" idx="0"/>
              <a:endCxn id="7" idx="1"/>
            </p:cNvCxnSpPr>
            <p:nvPr/>
          </p:nvCxnSpPr>
          <p:spPr>
            <a:xfrm rot="5400000" flipH="1" flipV="1">
              <a:off x="1562881" y="3030297"/>
              <a:ext cx="2108211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DC2E6CF-881E-F78C-F39B-2E5B1940BBA7}"/>
                </a:ext>
              </a:extLst>
            </p:cNvPr>
            <p:cNvCxnSpPr>
              <a:cxnSpLocks/>
              <a:stCxn id="4" idx="0"/>
              <a:endCxn id="8" idx="1"/>
            </p:cNvCxnSpPr>
            <p:nvPr/>
          </p:nvCxnSpPr>
          <p:spPr>
            <a:xfrm rot="5400000" flipH="1" flipV="1">
              <a:off x="1936982" y="3404398"/>
              <a:ext cx="1360009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E90A9ED7-142F-7ED9-1AA0-C7DEB4BDCC49}"/>
                </a:ext>
              </a:extLst>
            </p:cNvPr>
            <p:cNvCxnSpPr>
              <a:cxnSpLocks/>
              <a:stCxn id="4" idx="0"/>
              <a:endCxn id="9" idx="1"/>
            </p:cNvCxnSpPr>
            <p:nvPr/>
          </p:nvCxnSpPr>
          <p:spPr>
            <a:xfrm rot="5400000" flipH="1" flipV="1">
              <a:off x="2311082" y="3778498"/>
              <a:ext cx="611809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CF746880-8EFB-26CC-F816-7964C49EDDA3}"/>
                </a:ext>
              </a:extLst>
            </p:cNvPr>
            <p:cNvCxnSpPr>
              <a:cxnSpLocks/>
              <a:stCxn id="128" idx="1"/>
              <a:endCxn id="4" idx="3"/>
            </p:cNvCxnSpPr>
            <p:nvPr/>
          </p:nvCxnSpPr>
          <p:spPr>
            <a:xfrm rot="10800000" flipV="1">
              <a:off x="2440708" y="5620470"/>
              <a:ext cx="2536539" cy="25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BF627434-ED08-12AF-32A8-7C82AA34C6E1}"/>
                </a:ext>
              </a:extLst>
            </p:cNvPr>
            <p:cNvSpPr/>
            <p:nvPr/>
          </p:nvSpPr>
          <p:spPr>
            <a:xfrm>
              <a:off x="4977246" y="5376874"/>
              <a:ext cx="2237507" cy="4871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Total : </a:t>
              </a:r>
              <a:r>
                <a:rPr lang="en-US" sz="1350" b="1" dirty="0">
                  <a:solidFill>
                    <a:schemeClr val="tx1"/>
                  </a:solidFill>
                </a:rPr>
                <a:t>144,4K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F6ECF58-C6C0-9B12-2184-EB5E2885040F}"/>
                </a:ext>
              </a:extLst>
            </p:cNvPr>
            <p:cNvSpPr/>
            <p:nvPr/>
          </p:nvSpPr>
          <p:spPr>
            <a:xfrm>
              <a:off x="9751293" y="5376874"/>
              <a:ext cx="2237507" cy="4897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Android : </a:t>
              </a:r>
              <a:r>
                <a:rPr lang="en-US" sz="1350" b="1" dirty="0">
                  <a:solidFill>
                    <a:schemeClr val="tx1"/>
                  </a:solidFill>
                </a:rPr>
                <a:t>72.2K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5F0B1E0-C5A6-C795-B62C-25518158CF01}"/>
                </a:ext>
              </a:extLst>
            </p:cNvPr>
            <p:cNvSpPr/>
            <p:nvPr/>
          </p:nvSpPr>
          <p:spPr>
            <a:xfrm>
              <a:off x="6591300" y="1508914"/>
              <a:ext cx="1554480" cy="531814"/>
            </a:xfrm>
            <a:prstGeom prst="roundRect">
              <a:avLst/>
            </a:prstGeom>
            <a:solidFill>
              <a:srgbClr val="FFF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BNI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22.8K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006C7567-552D-307A-4897-BE8282C51C72}"/>
                </a:ext>
              </a:extLst>
            </p:cNvPr>
            <p:cNvSpPr/>
            <p:nvPr/>
          </p:nvSpPr>
          <p:spPr>
            <a:xfrm>
              <a:off x="6591300" y="2257116"/>
              <a:ext cx="1554480" cy="531813"/>
            </a:xfrm>
            <a:prstGeom prst="roundRect">
              <a:avLst/>
            </a:prstGeom>
            <a:solidFill>
              <a:srgbClr val="E7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BMRI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0065E34-D91F-AE11-733D-67C07275FED1}"/>
                </a:ext>
              </a:extLst>
            </p:cNvPr>
            <p:cNvSpPr/>
            <p:nvPr/>
          </p:nvSpPr>
          <p:spPr>
            <a:xfrm>
              <a:off x="6591300" y="3005317"/>
              <a:ext cx="1554480" cy="531813"/>
            </a:xfrm>
            <a:prstGeom prst="roundRect">
              <a:avLst/>
            </a:prstGeom>
            <a:solidFill>
              <a:srgbClr val="C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Himbara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47.2K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97D3597-2ED7-7835-C191-33B017D58E3A}"/>
                </a:ext>
              </a:extLst>
            </p:cNvPr>
            <p:cNvSpPr/>
            <p:nvPr/>
          </p:nvSpPr>
          <p:spPr>
            <a:xfrm>
              <a:off x="6591300" y="3753518"/>
              <a:ext cx="1554480" cy="531813"/>
            </a:xfrm>
            <a:prstGeom prst="roundRect">
              <a:avLst/>
            </a:prstGeom>
            <a:solidFill>
              <a:srgbClr val="9E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Member Bank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2.1K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CB4B51A8-3C3A-C18F-2C81-BC1840E9CD56}"/>
                </a:ext>
              </a:extLst>
            </p:cNvPr>
            <p:cNvSpPr/>
            <p:nvPr/>
          </p:nvSpPr>
          <p:spPr>
            <a:xfrm>
              <a:off x="6591299" y="4501718"/>
              <a:ext cx="1554480" cy="5318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Buffer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8F89771E-2268-CE33-ADE0-E971A05DE985}"/>
                </a:ext>
              </a:extLst>
            </p:cNvPr>
            <p:cNvCxnSpPr>
              <a:cxnSpLocks/>
              <a:stCxn id="78" idx="0"/>
              <a:endCxn id="79" idx="3"/>
            </p:cNvCxnSpPr>
            <p:nvPr/>
          </p:nvCxnSpPr>
          <p:spPr>
            <a:xfrm rot="16200000" flipV="1">
              <a:off x="7706888" y="2213714"/>
              <a:ext cx="3602053" cy="2724267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58B78D2-76B5-FB9D-0CB7-95C81BE0266A}"/>
                </a:ext>
              </a:extLst>
            </p:cNvPr>
            <p:cNvCxnSpPr>
              <a:cxnSpLocks/>
              <a:stCxn id="78" idx="0"/>
              <a:endCxn id="80" idx="3"/>
            </p:cNvCxnSpPr>
            <p:nvPr/>
          </p:nvCxnSpPr>
          <p:spPr>
            <a:xfrm rot="16200000" flipV="1">
              <a:off x="8080989" y="2587815"/>
              <a:ext cx="2853851" cy="2724267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0F50D96-7AF3-15E8-4B82-509183CA9AB1}"/>
                </a:ext>
              </a:extLst>
            </p:cNvPr>
            <p:cNvCxnSpPr>
              <a:cxnSpLocks/>
              <a:stCxn id="78" idx="0"/>
              <a:endCxn id="81" idx="3"/>
            </p:cNvCxnSpPr>
            <p:nvPr/>
          </p:nvCxnSpPr>
          <p:spPr>
            <a:xfrm rot="16200000" flipV="1">
              <a:off x="8455089" y="2961915"/>
              <a:ext cx="2105650" cy="2724267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92D5A29-5A30-18FB-8F62-1A068EE83EB0}"/>
                </a:ext>
              </a:extLst>
            </p:cNvPr>
            <p:cNvCxnSpPr>
              <a:cxnSpLocks/>
              <a:stCxn id="78" idx="0"/>
              <a:endCxn id="82" idx="3"/>
            </p:cNvCxnSpPr>
            <p:nvPr/>
          </p:nvCxnSpPr>
          <p:spPr>
            <a:xfrm rot="16200000" flipV="1">
              <a:off x="8829190" y="3336016"/>
              <a:ext cx="1357449" cy="2724267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A386491-1CB3-03A7-25E3-3D353C037139}"/>
                </a:ext>
              </a:extLst>
            </p:cNvPr>
            <p:cNvCxnSpPr>
              <a:cxnSpLocks/>
              <a:stCxn id="78" idx="0"/>
              <a:endCxn id="83" idx="3"/>
            </p:cNvCxnSpPr>
            <p:nvPr/>
          </p:nvCxnSpPr>
          <p:spPr>
            <a:xfrm rot="16200000" flipV="1">
              <a:off x="9203289" y="3710116"/>
              <a:ext cx="609249" cy="272426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2FF88102-67EA-2CE6-BA6D-7CD8AF31E3DB}"/>
                </a:ext>
              </a:extLst>
            </p:cNvPr>
            <p:cNvCxnSpPr>
              <a:cxnSpLocks/>
              <a:stCxn id="128" idx="3"/>
              <a:endCxn id="78" idx="1"/>
            </p:cNvCxnSpPr>
            <p:nvPr/>
          </p:nvCxnSpPr>
          <p:spPr>
            <a:xfrm>
              <a:off x="7214753" y="5620470"/>
              <a:ext cx="2536540" cy="12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6389CDFF-AA86-E78C-4B03-060230EF5452}"/>
                </a:ext>
              </a:extLst>
            </p:cNvPr>
            <p:cNvSpPr txBox="1">
              <a:spLocks/>
            </p:cNvSpPr>
            <p:nvPr/>
          </p:nvSpPr>
          <p:spPr>
            <a:xfrm>
              <a:off x="104511" y="6017426"/>
              <a:ext cx="7342766" cy="63272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00" kern="1200">
                  <a:solidFill>
                    <a:srgbClr val="4AD2F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*Note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Konven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: </a:t>
              </a:r>
            </a:p>
            <a:p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Shortage EDC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tersebut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,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akan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dipenuhi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pada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tahap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I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sebanyak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70K,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Sisanya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disesuikan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dengan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kebutuhan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Management MTI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78A5A5F-60D2-F7E3-18FE-7150526F534B}"/>
                </a:ext>
              </a:extLst>
            </p:cNvPr>
            <p:cNvSpPr/>
            <p:nvPr/>
          </p:nvSpPr>
          <p:spPr>
            <a:xfrm>
              <a:off x="1357310" y="1511495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51F6455-E79A-5C31-FC14-F044343F3A95}"/>
                </a:ext>
              </a:extLst>
            </p:cNvPr>
            <p:cNvSpPr/>
            <p:nvPr/>
          </p:nvSpPr>
          <p:spPr>
            <a:xfrm>
              <a:off x="1339632" y="2203561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Replace EDC </a:t>
              </a:r>
              <a:r>
                <a:rPr lang="en-US" sz="900" dirty="0" err="1">
                  <a:solidFill>
                    <a:schemeClr val="tx1"/>
                  </a:solidFill>
                </a:rPr>
                <a:t>Prio</a:t>
              </a:r>
              <a:r>
                <a:rPr lang="en-US" sz="900" dirty="0">
                  <a:solidFill>
                    <a:schemeClr val="tx1"/>
                  </a:solidFill>
                </a:rPr>
                <a:t> 1-4, 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50% </a:t>
              </a:r>
              <a:r>
                <a:rPr lang="en-US" sz="900" dirty="0" err="1">
                  <a:solidFill>
                    <a:schemeClr val="tx1"/>
                  </a:solidFill>
                </a:rPr>
                <a:t>Prio</a:t>
              </a:r>
              <a:r>
                <a:rPr lang="en-US" sz="900" dirty="0">
                  <a:solidFill>
                    <a:schemeClr val="tx1"/>
                  </a:solidFill>
                </a:rPr>
                <a:t> 5-7 + NA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9C2E0EF-039B-2777-552E-6F4A8F1957F9}"/>
                </a:ext>
              </a:extLst>
            </p:cNvPr>
            <p:cNvSpPr/>
            <p:nvPr/>
          </p:nvSpPr>
          <p:spPr>
            <a:xfrm>
              <a:off x="1339632" y="2935042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Asumsi</a:t>
              </a:r>
              <a:r>
                <a:rPr lang="en-US" sz="900" dirty="0">
                  <a:solidFill>
                    <a:schemeClr val="tx1"/>
                  </a:solidFill>
                </a:rPr>
                <a:t> 25% </a:t>
              </a:r>
              <a:r>
                <a:rPr lang="en-US" sz="900" dirty="0" err="1">
                  <a:solidFill>
                    <a:schemeClr val="tx1"/>
                  </a:solidFill>
                </a:rPr>
                <a:t>dari</a:t>
              </a:r>
              <a:r>
                <a:rPr lang="en-US" sz="900" dirty="0">
                  <a:solidFill>
                    <a:schemeClr val="tx1"/>
                  </a:solidFill>
                </a:rPr>
                <a:t> Remaining Target 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4038F0E-F4DA-4BAA-8127-C0C4FDE50294}"/>
                </a:ext>
              </a:extLst>
            </p:cNvPr>
            <p:cNvSpPr/>
            <p:nvPr/>
          </p:nvSpPr>
          <p:spPr>
            <a:xfrm>
              <a:off x="1357310" y="3726945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Asumsi</a:t>
              </a:r>
              <a:r>
                <a:rPr lang="en-US" sz="900" dirty="0">
                  <a:solidFill>
                    <a:schemeClr val="tx1"/>
                  </a:solidFill>
                </a:rPr>
                <a:t> 20% </a:t>
              </a:r>
              <a:r>
                <a:rPr lang="en-US" sz="900" dirty="0" err="1">
                  <a:solidFill>
                    <a:schemeClr val="tx1"/>
                  </a:solidFill>
                </a:rPr>
                <a:t>dari</a:t>
              </a:r>
              <a:r>
                <a:rPr lang="en-US" sz="900" dirty="0">
                  <a:solidFill>
                    <a:schemeClr val="tx1"/>
                  </a:solidFill>
                </a:rPr>
                <a:t> Remaining Target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032435C-9236-9B1B-A2A8-721E7512ED5E}"/>
                </a:ext>
              </a:extLst>
            </p:cNvPr>
            <p:cNvSpPr/>
            <p:nvPr/>
          </p:nvSpPr>
          <p:spPr>
            <a:xfrm>
              <a:off x="8145779" y="1253968"/>
              <a:ext cx="2724267" cy="5318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Kekurangan</a:t>
              </a:r>
              <a:r>
                <a:rPr lang="en-US" sz="900" dirty="0">
                  <a:solidFill>
                    <a:schemeClr val="tx1"/>
                  </a:solidFill>
                </a:rPr>
                <a:t> SPK 1 BNI Android (22.8K)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FDCA6F16-AEBC-D23E-12FB-015E9DE4E345}"/>
                </a:ext>
              </a:extLst>
            </p:cNvPr>
            <p:cNvSpPr/>
            <p:nvPr/>
          </p:nvSpPr>
          <p:spPr>
            <a:xfrm>
              <a:off x="8248432" y="2257114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Tidak</a:t>
              </a:r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</a:rPr>
                <a:t>ada</a:t>
              </a:r>
              <a:r>
                <a:rPr lang="en-US" sz="900" dirty="0">
                  <a:solidFill>
                    <a:schemeClr val="tx1"/>
                  </a:solidFill>
                </a:rPr>
                <a:t> target Android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E0ABDE1B-B142-E8E7-29E9-71F3EC6EBA87}"/>
                </a:ext>
              </a:extLst>
            </p:cNvPr>
            <p:cNvSpPr/>
            <p:nvPr/>
          </p:nvSpPr>
          <p:spPr>
            <a:xfrm>
              <a:off x="8248431" y="2831670"/>
              <a:ext cx="2576631" cy="2632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Asumsi</a:t>
              </a:r>
              <a:r>
                <a:rPr lang="en-US" sz="900" dirty="0">
                  <a:solidFill>
                    <a:schemeClr val="tx1"/>
                  </a:solidFill>
                </a:rPr>
                <a:t> 70% </a:t>
              </a:r>
              <a:r>
                <a:rPr lang="en-US" sz="900" dirty="0" err="1">
                  <a:solidFill>
                    <a:schemeClr val="tx1"/>
                  </a:solidFill>
                </a:rPr>
                <a:t>dari</a:t>
              </a:r>
              <a:r>
                <a:rPr lang="en-US" sz="900" dirty="0">
                  <a:solidFill>
                    <a:schemeClr val="tx1"/>
                  </a:solidFill>
                </a:rPr>
                <a:t> Remaining Target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9678740-EBA3-A809-A034-2050A5558481}"/>
                </a:ext>
              </a:extLst>
            </p:cNvPr>
            <p:cNvSpPr/>
            <p:nvPr/>
          </p:nvSpPr>
          <p:spPr>
            <a:xfrm>
              <a:off x="8266110" y="3726945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BSI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A0F760-49A6-9F3B-5714-EF65F6EB9174}"/>
              </a:ext>
            </a:extLst>
          </p:cNvPr>
          <p:cNvCxnSpPr>
            <a:cxnSpLocks/>
          </p:cNvCxnSpPr>
          <p:nvPr/>
        </p:nvCxnSpPr>
        <p:spPr>
          <a:xfrm>
            <a:off x="4526280" y="1017270"/>
            <a:ext cx="0" cy="327835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483A73-175A-5516-FD96-1B176C15FAA0}"/>
              </a:ext>
            </a:extLst>
          </p:cNvPr>
          <p:cNvGrpSpPr/>
          <p:nvPr/>
        </p:nvGrpSpPr>
        <p:grpSpPr>
          <a:xfrm>
            <a:off x="3474720" y="822089"/>
            <a:ext cx="1059179" cy="259950"/>
            <a:chOff x="3474720" y="822089"/>
            <a:chExt cx="1059179" cy="259950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A34440A-6F65-A1D1-5B90-818D761EFB40}"/>
                </a:ext>
              </a:extLst>
            </p:cNvPr>
            <p:cNvSpPr/>
            <p:nvPr/>
          </p:nvSpPr>
          <p:spPr>
            <a:xfrm rot="10800000">
              <a:off x="3474720" y="828122"/>
              <a:ext cx="1059179" cy="253917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6AEF77-B271-7718-44D0-E67D0C5AF44C}"/>
                </a:ext>
              </a:extLst>
            </p:cNvPr>
            <p:cNvSpPr txBox="1"/>
            <p:nvPr/>
          </p:nvSpPr>
          <p:spPr>
            <a:xfrm>
              <a:off x="3726258" y="822089"/>
              <a:ext cx="6431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Konven</a:t>
              </a:r>
              <a:endParaRPr lang="en-US" sz="105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48CD57-83DE-50F9-D35A-BF7CC07AA47A}"/>
              </a:ext>
            </a:extLst>
          </p:cNvPr>
          <p:cNvGrpSpPr/>
          <p:nvPr/>
        </p:nvGrpSpPr>
        <p:grpSpPr>
          <a:xfrm>
            <a:off x="4526280" y="1118674"/>
            <a:ext cx="1059179" cy="259916"/>
            <a:chOff x="4526280" y="1001228"/>
            <a:chExt cx="1059179" cy="259916"/>
          </a:xfrm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528B724E-05C9-6B11-8B28-E6FBF5F5E457}"/>
                </a:ext>
              </a:extLst>
            </p:cNvPr>
            <p:cNvSpPr/>
            <p:nvPr/>
          </p:nvSpPr>
          <p:spPr>
            <a:xfrm>
              <a:off x="4526280" y="1001228"/>
              <a:ext cx="1059179" cy="253917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CC2B3-40E8-15EC-D4C7-20072E5D32EB}"/>
                </a:ext>
              </a:extLst>
            </p:cNvPr>
            <p:cNvSpPr txBox="1"/>
            <p:nvPr/>
          </p:nvSpPr>
          <p:spPr>
            <a:xfrm>
              <a:off x="4748679" y="1007228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Android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6345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314502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EDC Stock </a:t>
            </a:r>
            <a:r>
              <a:rPr lang="en-US" sz="2100" b="1" dirty="0" err="1">
                <a:solidFill>
                  <a:srgbClr val="050E63"/>
                </a:solidFill>
                <a:latin typeface="+mn-lt"/>
              </a:rPr>
              <a:t>Alocated</a:t>
            </a:r>
            <a:endParaRPr lang="en-US" sz="2100" b="1" dirty="0">
              <a:solidFill>
                <a:srgbClr val="050E63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681E1-576D-CC41-7DC4-C4F57A33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" y="1314450"/>
            <a:ext cx="7939088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501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36373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EDC Stock Monitoring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EFA216E-2267-EDDB-4F7E-C1156751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9" y="1141984"/>
            <a:ext cx="8409622" cy="38816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B3AFA47-2B13-5E3C-8EAC-35EA2A3DA468}"/>
              </a:ext>
            </a:extLst>
          </p:cNvPr>
          <p:cNvSpPr txBox="1"/>
          <p:nvPr/>
        </p:nvSpPr>
        <p:spPr>
          <a:xfrm>
            <a:off x="367189" y="5165607"/>
            <a:ext cx="4828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Note</a:t>
            </a:r>
            <a:r>
              <a:rPr lang="en-US" sz="1050" dirty="0"/>
              <a:t> : As of 29 Mei 2023, per end of Mei EDC APOS </a:t>
            </a:r>
            <a:r>
              <a:rPr lang="en-US" sz="1050" dirty="0" err="1"/>
              <a:t>sudah</a:t>
            </a:r>
            <a:r>
              <a:rPr lang="en-US" sz="1050" dirty="0"/>
              <a:t> di PO </a:t>
            </a:r>
            <a:r>
              <a:rPr lang="en-US" sz="1050" dirty="0" err="1"/>
              <a:t>seluruhnya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49766670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Procurement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19545"/>
              </p:ext>
            </p:extLst>
          </p:nvPr>
        </p:nvGraphicFramePr>
        <p:xfrm>
          <a:off x="265034" y="1348740"/>
          <a:ext cx="861393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54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832364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Procurement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ECR L Shape 7K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Penilaian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Teknis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EDC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Konven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+ Android 70K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Circulate Approval Budget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W2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Juli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Cartridge SAM Card dan SIM Card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Procurement Process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Purchase Order 7.5K FMS Android DX8000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Circulate Approval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Perpanjangan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Jasa MS Jadin &amp;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Mahapay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Drafting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W3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Purchase Order 3.8K FMS Android APOS A8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LKI EDC Android DX8000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Drafting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Annual Support SKI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FutureX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Pending,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masuk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RKAP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Purchase Order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Ke-empat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Sticker EDC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06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Order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ESTIM -YOE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08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Order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-lima Sticker EDC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Circulate Approval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BoD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Platform WABA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Addendum Process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 Paper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814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 Tableau Explorer 2023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Pending,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Perlu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PnL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94144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Jasa MS 118K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Negosiasi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Pemenang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23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99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Payment or Budget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03792"/>
              </p:ext>
            </p:extLst>
          </p:nvPr>
        </p:nvGraphicFramePr>
        <p:xfrm>
          <a:off x="265034" y="1348740"/>
          <a:ext cx="8613935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54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832364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Description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SPKL Mei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09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Perdin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Event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Yogya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Marathon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09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Perdin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Event Java Jazz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09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Reimburse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Pembelian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Micro USB OTG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Finance Payment Process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IP SAM Card Reader Ke-7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Circulate Approval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IP Indosat HiYokke Mei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Circulate Approval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814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842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Document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05660"/>
              </p:ext>
            </p:extLst>
          </p:nvPr>
        </p:nvGraphicFramePr>
        <p:xfrm>
          <a:off x="265034" y="1348740"/>
          <a:ext cx="861393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54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832364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Document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Sertifikasi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Kompetensi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Pembayaran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Pengelolaan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Uang Rupiah (SPPUR)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Circulate Approval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814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5108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PKS / SPK / PP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68150"/>
              </p:ext>
            </p:extLst>
          </p:nvPr>
        </p:nvGraphicFramePr>
        <p:xfrm>
          <a:off x="265034" y="1348740"/>
          <a:ext cx="8613935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54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832364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Document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Addendum PKS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Ke-empat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PKS Re-peat Order BNI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Konven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38K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PKS QRIS Acquirer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Pending,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underdoc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 Newland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Konven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Negosiasi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Ketentuan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 MS 60K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 EDC Move 28K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 EDC Move 15K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814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2224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36464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Thermal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1B973-9BCA-69EA-4E91-14A1100EA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11" y="1001308"/>
            <a:ext cx="8741979" cy="3398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7ABC4F-386A-ADD1-D4C6-57EE2B76B61E}"/>
              </a:ext>
            </a:extLst>
          </p:cNvPr>
          <p:cNvSpPr txBox="1"/>
          <p:nvPr/>
        </p:nvSpPr>
        <p:spPr>
          <a:xfrm>
            <a:off x="93637" y="4934774"/>
            <a:ext cx="4184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Note</a:t>
            </a:r>
            <a:r>
              <a:rPr lang="en-US" sz="1050" dirty="0"/>
              <a:t> : JNE </a:t>
            </a:r>
            <a:r>
              <a:rPr lang="en-US" sz="1050" dirty="0" err="1"/>
              <a:t>masih</a:t>
            </a:r>
            <a:r>
              <a:rPr lang="en-US" sz="1050" dirty="0"/>
              <a:t> </a:t>
            </a:r>
            <a:r>
              <a:rPr lang="en-US" sz="1050" dirty="0" err="1"/>
              <a:t>menunggu</a:t>
            </a:r>
            <a:r>
              <a:rPr lang="en-US" sz="1050" dirty="0"/>
              <a:t> report </a:t>
            </a:r>
            <a:r>
              <a:rPr lang="en-US" sz="1050" dirty="0" err="1"/>
              <a:t>lanjutan</a:t>
            </a:r>
            <a:r>
              <a:rPr lang="en-US" sz="1050" dirty="0"/>
              <a:t> (Sulawesi dan Papua)</a:t>
            </a:r>
          </a:p>
        </p:txBody>
      </p:sp>
    </p:spTree>
    <p:extLst>
      <p:ext uri="{BB962C8B-B14F-4D97-AF65-F5344CB8AC3E}">
        <p14:creationId xmlns:p14="http://schemas.microsoft.com/office/powerpoint/2010/main" val="1737719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36464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Thermal Monitoring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52A1C-DBC9-8EFD-18F0-6F3837AB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47" y="1371901"/>
            <a:ext cx="5917706" cy="2971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993E29-ECD9-D72E-520C-0397CCEF8F88}"/>
              </a:ext>
            </a:extLst>
          </p:cNvPr>
          <p:cNvSpPr txBox="1"/>
          <p:nvPr/>
        </p:nvSpPr>
        <p:spPr>
          <a:xfrm>
            <a:off x="93636" y="4611609"/>
            <a:ext cx="173477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Note</a:t>
            </a:r>
            <a:r>
              <a:rPr lang="en-US" sz="1050" dirty="0"/>
              <a:t> : </a:t>
            </a:r>
          </a:p>
          <a:p>
            <a:r>
              <a:rPr lang="en-US" sz="1050" dirty="0"/>
              <a:t>- Jan-23 - May-23 : Actual</a:t>
            </a:r>
          </a:p>
          <a:p>
            <a:r>
              <a:rPr lang="en-US" sz="1050" dirty="0"/>
              <a:t>- Jun-23 : </a:t>
            </a:r>
            <a:r>
              <a:rPr lang="en-US" sz="1050" dirty="0" err="1"/>
              <a:t>Forcast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116370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30611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TMS Android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D96F042-7EDE-232F-9589-5AB0B40DC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36737"/>
              </p:ext>
            </p:extLst>
          </p:nvPr>
        </p:nvGraphicFramePr>
        <p:xfrm>
          <a:off x="265034" y="1348740"/>
          <a:ext cx="861393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54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832364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Action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Timeline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Approach Vendor (12 Vendor)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Requirement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Demo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Shortlist Vendor (3 Vendor) – (GST, CSNA dan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Urovo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Review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Scenario POC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 n A After POC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 Schedule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20 - 22 Jun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6556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Operational Technology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F7919-0CAE-204F-21B4-422B6A456A08}"/>
              </a:ext>
            </a:extLst>
          </p:cNvPr>
          <p:cNvSpPr txBox="1"/>
          <p:nvPr/>
        </p:nvSpPr>
        <p:spPr>
          <a:xfrm>
            <a:off x="4728086" y="963692"/>
            <a:ext cx="931769" cy="5107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Progress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 | 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1321F-7BF1-3612-661C-02BC8745239E}"/>
              </a:ext>
            </a:extLst>
          </p:cNvPr>
          <p:cNvSpPr txBox="1"/>
          <p:nvPr/>
        </p:nvSpPr>
        <p:spPr>
          <a:xfrm>
            <a:off x="5725896" y="950315"/>
            <a:ext cx="931769" cy="510776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Live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 | 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2FAE5-29B1-5B41-4FCF-72AE5D612848}"/>
              </a:ext>
            </a:extLst>
          </p:cNvPr>
          <p:cNvSpPr txBox="1"/>
          <p:nvPr/>
        </p:nvSpPr>
        <p:spPr>
          <a:xfrm>
            <a:off x="2536557" y="959196"/>
            <a:ext cx="997715" cy="510776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2FB80-A0F2-3B94-60DB-BF873971480F}"/>
              </a:ext>
            </a:extLst>
          </p:cNvPr>
          <p:cNvSpPr txBox="1"/>
          <p:nvPr/>
        </p:nvSpPr>
        <p:spPr>
          <a:xfrm>
            <a:off x="6789652" y="941400"/>
            <a:ext cx="931769" cy="510776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Cancel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20 | 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54F18-22EF-4FC7-7F03-36F71AD63CFB}"/>
              </a:ext>
            </a:extLst>
          </p:cNvPr>
          <p:cNvSpPr txBox="1"/>
          <p:nvPr/>
        </p:nvSpPr>
        <p:spPr>
          <a:xfrm>
            <a:off x="580571" y="1004757"/>
            <a:ext cx="1854647" cy="448696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CA7B2-52A8-52EC-E891-9AEDC973708D}"/>
              </a:ext>
            </a:extLst>
          </p:cNvPr>
          <p:cNvSpPr/>
          <p:nvPr/>
        </p:nvSpPr>
        <p:spPr>
          <a:xfrm>
            <a:off x="558609" y="1540460"/>
            <a:ext cx="1907462" cy="284986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5987B-6CB2-4CAE-EE7A-54C313602639}"/>
              </a:ext>
            </a:extLst>
          </p:cNvPr>
          <p:cNvSpPr/>
          <p:nvPr/>
        </p:nvSpPr>
        <p:spPr>
          <a:xfrm>
            <a:off x="4727455" y="154267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5 | 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84DA09-757C-468B-71C2-17EBD4148B02}"/>
              </a:ext>
            </a:extLst>
          </p:cNvPr>
          <p:cNvSpPr/>
          <p:nvPr/>
        </p:nvSpPr>
        <p:spPr>
          <a:xfrm>
            <a:off x="2539022" y="1542679"/>
            <a:ext cx="1024946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149 | 149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47311-0BE0-B5BA-0F01-E8715C9BD7D7}"/>
              </a:ext>
            </a:extLst>
          </p:cNvPr>
          <p:cNvSpPr/>
          <p:nvPr/>
        </p:nvSpPr>
        <p:spPr>
          <a:xfrm>
            <a:off x="5743866" y="154865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142 | 145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D7F36-EA72-F2F2-2836-A1CB74FCCB5F}"/>
              </a:ext>
            </a:extLst>
          </p:cNvPr>
          <p:cNvSpPr/>
          <p:nvPr/>
        </p:nvSpPr>
        <p:spPr>
          <a:xfrm>
            <a:off x="6789021" y="1544644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 | 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051104-7FF4-5547-DDA7-357EC7B6D4B7}"/>
              </a:ext>
            </a:extLst>
          </p:cNvPr>
          <p:cNvCxnSpPr/>
          <p:nvPr/>
        </p:nvCxnSpPr>
        <p:spPr>
          <a:xfrm>
            <a:off x="143123" y="2857500"/>
            <a:ext cx="885775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4F16CBE-3824-BDDB-286F-A5578FDA34B5}"/>
              </a:ext>
            </a:extLst>
          </p:cNvPr>
          <p:cNvSpPr txBox="1">
            <a:spLocks/>
          </p:cNvSpPr>
          <p:nvPr/>
        </p:nvSpPr>
        <p:spPr>
          <a:xfrm>
            <a:off x="1853504" y="3018782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Monitoring Closed Approved YOE Non LHF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8E4A15-43FD-8DF3-00E8-67CAFFB8C072}"/>
              </a:ext>
            </a:extLst>
          </p:cNvPr>
          <p:cNvSpPr/>
          <p:nvPr/>
        </p:nvSpPr>
        <p:spPr>
          <a:xfrm>
            <a:off x="7302741" y="3779427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BTN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CB3ACF-C63F-809E-AA1D-57C0A2404E81}"/>
              </a:ext>
            </a:extLst>
          </p:cNvPr>
          <p:cNvSpPr/>
          <p:nvPr/>
        </p:nvSpPr>
        <p:spPr>
          <a:xfrm>
            <a:off x="1931091" y="4224874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101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88F0FC-56E9-D217-9528-BA2B2DB743FD}"/>
              </a:ext>
            </a:extLst>
          </p:cNvPr>
          <p:cNvSpPr/>
          <p:nvPr/>
        </p:nvSpPr>
        <p:spPr>
          <a:xfrm>
            <a:off x="2949292" y="4213974"/>
            <a:ext cx="1109260" cy="2878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03FAF-D769-4D63-D344-281872A34E56}"/>
              </a:ext>
            </a:extLst>
          </p:cNvPr>
          <p:cNvSpPr/>
          <p:nvPr/>
        </p:nvSpPr>
        <p:spPr>
          <a:xfrm>
            <a:off x="274682" y="3784507"/>
            <a:ext cx="1540262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CLOSED APPROVED 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FB924-1BB2-B3FE-114A-7AF34EE8285F}"/>
              </a:ext>
            </a:extLst>
          </p:cNvPr>
          <p:cNvSpPr/>
          <p:nvPr/>
        </p:nvSpPr>
        <p:spPr>
          <a:xfrm>
            <a:off x="4246248" y="3760473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BMRI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FDEE1-6A3B-08EA-095C-68A2FC363023}"/>
              </a:ext>
            </a:extLst>
          </p:cNvPr>
          <p:cNvSpPr/>
          <p:nvPr/>
        </p:nvSpPr>
        <p:spPr>
          <a:xfrm>
            <a:off x="1931092" y="3785099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IN MAAS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4CA53-1474-85AA-1EBE-AB3CFB9D2A88}"/>
              </a:ext>
            </a:extLst>
          </p:cNvPr>
          <p:cNvSpPr/>
          <p:nvPr/>
        </p:nvSpPr>
        <p:spPr>
          <a:xfrm>
            <a:off x="2949292" y="3779427"/>
            <a:ext cx="110926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PENDING MAAS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9364A8-0C7E-479A-FFAB-ECB194FDB412}"/>
              </a:ext>
            </a:extLst>
          </p:cNvPr>
          <p:cNvSpPr/>
          <p:nvPr/>
        </p:nvSpPr>
        <p:spPr>
          <a:xfrm>
            <a:off x="274682" y="4213974"/>
            <a:ext cx="1540262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111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F7CCD-3597-736F-465F-1DB70931BFC2}"/>
              </a:ext>
            </a:extLst>
          </p:cNvPr>
          <p:cNvSpPr/>
          <p:nvPr/>
        </p:nvSpPr>
        <p:spPr>
          <a:xfrm>
            <a:off x="5265079" y="3765384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BNI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27631-5D2F-D17E-A7CF-E53E272373DC}"/>
              </a:ext>
            </a:extLst>
          </p:cNvPr>
          <p:cNvSpPr/>
          <p:nvPr/>
        </p:nvSpPr>
        <p:spPr>
          <a:xfrm>
            <a:off x="6283910" y="376980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BRI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5E10AD-4202-3260-0828-BCE98B7021A4}"/>
              </a:ext>
            </a:extLst>
          </p:cNvPr>
          <p:cNvCxnSpPr/>
          <p:nvPr/>
        </p:nvCxnSpPr>
        <p:spPr>
          <a:xfrm>
            <a:off x="4150581" y="3507251"/>
            <a:ext cx="0" cy="21130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3E9722-B3AC-DA20-7378-E4C53B33D903}"/>
              </a:ext>
            </a:extLst>
          </p:cNvPr>
          <p:cNvSpPr/>
          <p:nvPr/>
        </p:nvSpPr>
        <p:spPr>
          <a:xfrm>
            <a:off x="7302741" y="424205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7C6EB0-6C69-5507-A529-894D3387C567}"/>
              </a:ext>
            </a:extLst>
          </p:cNvPr>
          <p:cNvSpPr/>
          <p:nvPr/>
        </p:nvSpPr>
        <p:spPr>
          <a:xfrm>
            <a:off x="4246248" y="422309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39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96B4A-DD10-94F8-C4E3-010F014F7BE1}"/>
              </a:ext>
            </a:extLst>
          </p:cNvPr>
          <p:cNvSpPr/>
          <p:nvPr/>
        </p:nvSpPr>
        <p:spPr>
          <a:xfrm>
            <a:off x="5265079" y="4228007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303251-DE29-89EC-0D97-EC4D8B45212C}"/>
              </a:ext>
            </a:extLst>
          </p:cNvPr>
          <p:cNvSpPr/>
          <p:nvPr/>
        </p:nvSpPr>
        <p:spPr>
          <a:xfrm>
            <a:off x="6283910" y="423242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50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1989B-9069-6AD6-4897-B403F7F2AC32}"/>
              </a:ext>
            </a:extLst>
          </p:cNvPr>
          <p:cNvSpPr/>
          <p:nvPr/>
        </p:nvSpPr>
        <p:spPr>
          <a:xfrm>
            <a:off x="4292483" y="487669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SHARING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503BB7-0F43-60B7-A5B7-F8551E84A47F}"/>
              </a:ext>
            </a:extLst>
          </p:cNvPr>
          <p:cNvSpPr/>
          <p:nvPr/>
        </p:nvSpPr>
        <p:spPr>
          <a:xfrm>
            <a:off x="5311179" y="4876690"/>
            <a:ext cx="109165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10BBC-216C-9A71-63F6-E1EE7517E57F}"/>
              </a:ext>
            </a:extLst>
          </p:cNvPr>
          <p:cNvSpPr txBox="1"/>
          <p:nvPr/>
        </p:nvSpPr>
        <p:spPr>
          <a:xfrm>
            <a:off x="233323" y="2512807"/>
            <a:ext cx="4248976" cy="6617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*</a:t>
            </a:r>
            <a:r>
              <a:rPr lang="en-US" sz="9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Progress Request </a:t>
            </a:r>
            <a:r>
              <a:rPr lang="en-US" sz="9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Mitratex</a:t>
            </a:r>
            <a:r>
              <a:rPr lang="en-US" sz="9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akan</a:t>
            </a:r>
            <a:r>
              <a:rPr lang="en-US" sz="9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selesai</a:t>
            </a:r>
            <a:r>
              <a:rPr lang="en-US" sz="9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pada week 4</a:t>
            </a:r>
          </a:p>
          <a:p>
            <a:pPr defTabSz="914400" hangingPunct="0"/>
            <a:r>
              <a:rPr lang="en-US" sz="7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*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Cancel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untuk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Scoring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BTN,Bisa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disetting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saat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tiket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di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analystnya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BTN</a:t>
            </a:r>
            <a:endParaRPr lang="en-US" sz="8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900" b="1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448B6-5D98-7A11-3E89-8E6E38873149}"/>
              </a:ext>
            </a:extLst>
          </p:cNvPr>
          <p:cNvSpPr/>
          <p:nvPr/>
        </p:nvSpPr>
        <p:spPr>
          <a:xfrm>
            <a:off x="571606" y="1966740"/>
            <a:ext cx="1908188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CHANGEREQUEST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A16CA9-B8CC-30F0-1B3E-EEB66BE72E0A}"/>
              </a:ext>
            </a:extLst>
          </p:cNvPr>
          <p:cNvSpPr/>
          <p:nvPr/>
        </p:nvSpPr>
        <p:spPr>
          <a:xfrm>
            <a:off x="4728181" y="195078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| 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F49A7C-7705-F243-03FC-9E277CAED5B1}"/>
              </a:ext>
            </a:extLst>
          </p:cNvPr>
          <p:cNvSpPr/>
          <p:nvPr/>
        </p:nvSpPr>
        <p:spPr>
          <a:xfrm>
            <a:off x="2567931" y="1950786"/>
            <a:ext cx="996037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3 | 3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6CEC5-E3A1-24FC-E3BA-DE5824426674}"/>
              </a:ext>
            </a:extLst>
          </p:cNvPr>
          <p:cNvSpPr/>
          <p:nvPr/>
        </p:nvSpPr>
        <p:spPr>
          <a:xfrm>
            <a:off x="5752393" y="194907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| 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6238EB-EB6B-9139-9684-535004DEE388}"/>
              </a:ext>
            </a:extLst>
          </p:cNvPr>
          <p:cNvSpPr/>
          <p:nvPr/>
        </p:nvSpPr>
        <p:spPr>
          <a:xfrm>
            <a:off x="6789747" y="195275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EBFB2-5AC1-2F43-C29A-E0FDCA425C8E}"/>
              </a:ext>
            </a:extLst>
          </p:cNvPr>
          <p:cNvSpPr txBox="1"/>
          <p:nvPr/>
        </p:nvSpPr>
        <p:spPr>
          <a:xfrm>
            <a:off x="3666259" y="951187"/>
            <a:ext cx="932635" cy="510776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UAT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 | 21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35D0AD-17E7-2209-0446-AFBF948FA189}"/>
              </a:ext>
            </a:extLst>
          </p:cNvPr>
          <p:cNvSpPr/>
          <p:nvPr/>
        </p:nvSpPr>
        <p:spPr>
          <a:xfrm>
            <a:off x="3666259" y="1540755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15CA4A-9D9A-2DD0-01C8-CDC7E61E13F5}"/>
              </a:ext>
            </a:extLst>
          </p:cNvPr>
          <p:cNvSpPr/>
          <p:nvPr/>
        </p:nvSpPr>
        <p:spPr>
          <a:xfrm>
            <a:off x="3666259" y="195283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3E05F5-191B-B2E3-A3C2-27E1D7128BE6}"/>
              </a:ext>
            </a:extLst>
          </p:cNvPr>
          <p:cNvSpPr/>
          <p:nvPr/>
        </p:nvSpPr>
        <p:spPr>
          <a:xfrm>
            <a:off x="4348254" y="2065505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3D13287-3FA1-E71F-C8FC-F65F7BC50FE5}"/>
              </a:ext>
            </a:extLst>
          </p:cNvPr>
          <p:cNvSpPr/>
          <p:nvPr/>
        </p:nvSpPr>
        <p:spPr>
          <a:xfrm rot="10800000">
            <a:off x="5402081" y="1640144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14F1C2-3FE0-D05B-3E47-2011535EC59C}"/>
              </a:ext>
            </a:extLst>
          </p:cNvPr>
          <p:cNvSpPr/>
          <p:nvPr/>
        </p:nvSpPr>
        <p:spPr>
          <a:xfrm>
            <a:off x="4339687" y="1635812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7201A49-5758-98E6-FABC-3D733416971D}"/>
              </a:ext>
            </a:extLst>
          </p:cNvPr>
          <p:cNvSpPr/>
          <p:nvPr/>
        </p:nvSpPr>
        <p:spPr>
          <a:xfrm>
            <a:off x="6523620" y="1630820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EF6680-E62E-8C0B-1E10-6D326019D866}"/>
              </a:ext>
            </a:extLst>
          </p:cNvPr>
          <p:cNvSpPr/>
          <p:nvPr/>
        </p:nvSpPr>
        <p:spPr>
          <a:xfrm>
            <a:off x="7454703" y="164679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F11C4A-C758-4031-60FE-19C554197C9D}"/>
              </a:ext>
            </a:extLst>
          </p:cNvPr>
          <p:cNvSpPr/>
          <p:nvPr/>
        </p:nvSpPr>
        <p:spPr>
          <a:xfrm>
            <a:off x="7454703" y="2048331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20721E-ADCC-E235-65CC-26502320BE66}"/>
              </a:ext>
            </a:extLst>
          </p:cNvPr>
          <p:cNvSpPr/>
          <p:nvPr/>
        </p:nvSpPr>
        <p:spPr>
          <a:xfrm>
            <a:off x="6407043" y="2059002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C5F2F0-91DF-684F-71BB-32ED9434242B}"/>
              </a:ext>
            </a:extLst>
          </p:cNvPr>
          <p:cNvSpPr/>
          <p:nvPr/>
        </p:nvSpPr>
        <p:spPr>
          <a:xfrm>
            <a:off x="5402081" y="2059002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BE5F2E-C4C3-7290-4B7F-E010498967C3}"/>
              </a:ext>
            </a:extLst>
          </p:cNvPr>
          <p:cNvSpPr/>
          <p:nvPr/>
        </p:nvSpPr>
        <p:spPr>
          <a:xfrm>
            <a:off x="3382845" y="1644679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22EB38-714A-785F-812F-289647A5D235}"/>
              </a:ext>
            </a:extLst>
          </p:cNvPr>
          <p:cNvSpPr/>
          <p:nvPr/>
        </p:nvSpPr>
        <p:spPr>
          <a:xfrm>
            <a:off x="3276420" y="2056540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9592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C547-6EDC-194B-CB8F-7AD58C34D6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F44C819-EB48-8821-F1CC-E925B5C5855B}"/>
              </a:ext>
            </a:extLst>
          </p:cNvPr>
          <p:cNvSpPr txBox="1">
            <a:spLocks/>
          </p:cNvSpPr>
          <p:nvPr/>
        </p:nvSpPr>
        <p:spPr>
          <a:xfrm>
            <a:off x="202935" y="2312018"/>
            <a:ext cx="8738130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Proses Implementation &amp;Resources Planning</a:t>
            </a:r>
          </a:p>
        </p:txBody>
      </p:sp>
    </p:spTree>
    <p:extLst>
      <p:ext uri="{BB962C8B-B14F-4D97-AF65-F5344CB8AC3E}">
        <p14:creationId xmlns:p14="http://schemas.microsoft.com/office/powerpoint/2010/main" val="29449754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Process &amp; Implementation Planning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0D7436-C356-0906-5F93-8CC87EDF364C}"/>
              </a:ext>
            </a:extLst>
          </p:cNvPr>
          <p:cNvSpPr/>
          <p:nvPr/>
        </p:nvSpPr>
        <p:spPr>
          <a:xfrm>
            <a:off x="3201419" y="1946377"/>
            <a:ext cx="2757791" cy="275779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976D54-C3DB-7556-8B19-E724AEB9F2B5}"/>
              </a:ext>
            </a:extLst>
          </p:cNvPr>
          <p:cNvSpPr/>
          <p:nvPr/>
        </p:nvSpPr>
        <p:spPr>
          <a:xfrm>
            <a:off x="3461634" y="2206593"/>
            <a:ext cx="2237360" cy="223736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207DC2-A887-EE19-EFAA-5E7060E2F8B4}"/>
              </a:ext>
            </a:extLst>
          </p:cNvPr>
          <p:cNvSpPr/>
          <p:nvPr/>
        </p:nvSpPr>
        <p:spPr>
          <a:xfrm>
            <a:off x="3721391" y="2466350"/>
            <a:ext cx="1717845" cy="1717845"/>
          </a:xfrm>
          <a:prstGeom prst="ellipse">
            <a:avLst/>
          </a:prstGeom>
          <a:solidFill>
            <a:srgbClr val="0ECAEF"/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Automation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4EEC0-6AFB-7E9A-4294-839DE9A76A93}"/>
              </a:ext>
            </a:extLst>
          </p:cNvPr>
          <p:cNvGrpSpPr/>
          <p:nvPr/>
        </p:nvGrpSpPr>
        <p:grpSpPr>
          <a:xfrm>
            <a:off x="3674505" y="905343"/>
            <a:ext cx="1839874" cy="479124"/>
            <a:chOff x="-2602506" y="904552"/>
            <a:chExt cx="1839874" cy="47912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FE9BA8-F4E6-25D2-85D9-50DAFD76E6D6}"/>
                </a:ext>
              </a:extLst>
            </p:cNvPr>
            <p:cNvSpPr txBox="1"/>
            <p:nvPr/>
          </p:nvSpPr>
          <p:spPr>
            <a:xfrm>
              <a:off x="-2594845" y="904552"/>
              <a:ext cx="1832213" cy="2308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900" b="1" noProof="1"/>
                <a:t>RPA Robotic Fase 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FCF97C-1AF6-F661-456D-8A42DCB347AC}"/>
                </a:ext>
              </a:extLst>
            </p:cNvPr>
            <p:cNvSpPr txBox="1"/>
            <p:nvPr/>
          </p:nvSpPr>
          <p:spPr>
            <a:xfrm>
              <a:off x="-2602506" y="1075899"/>
              <a:ext cx="1832213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Refund Manual, Manual Posting, dan </a:t>
              </a:r>
            </a:p>
            <a:p>
              <a:pPr algn="ctr"/>
              <a:r>
                <a:rPr lang="en-US" sz="7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Bulk Manual Posting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8F5A3-BF3A-3844-399F-BFB673BD038B}"/>
              </a:ext>
            </a:extLst>
          </p:cNvPr>
          <p:cNvSpPr/>
          <p:nvPr/>
        </p:nvSpPr>
        <p:spPr>
          <a:xfrm rot="5400000">
            <a:off x="4360281" y="1667646"/>
            <a:ext cx="507830" cy="67767"/>
          </a:xfrm>
          <a:prstGeom prst="rect">
            <a:avLst/>
          </a:prstGeom>
          <a:solidFill>
            <a:srgbClr val="FF9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D2FF314-B699-DF38-FF09-D45E0796E0B1}"/>
              </a:ext>
            </a:extLst>
          </p:cNvPr>
          <p:cNvSpPr/>
          <p:nvPr/>
        </p:nvSpPr>
        <p:spPr>
          <a:xfrm>
            <a:off x="4313977" y="1360614"/>
            <a:ext cx="564474" cy="507373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2DF1F8-CE31-140C-B1EC-EAA3A236A60B}"/>
              </a:ext>
            </a:extLst>
          </p:cNvPr>
          <p:cNvSpPr/>
          <p:nvPr/>
        </p:nvSpPr>
        <p:spPr>
          <a:xfrm rot="10800000">
            <a:off x="5945273" y="3166773"/>
            <a:ext cx="507830" cy="677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B11D20-40AB-18D2-DBEF-9AF617E80149}"/>
              </a:ext>
            </a:extLst>
          </p:cNvPr>
          <p:cNvSpPr/>
          <p:nvPr/>
        </p:nvSpPr>
        <p:spPr>
          <a:xfrm rot="5400000">
            <a:off x="4360280" y="4923742"/>
            <a:ext cx="507830" cy="677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5A20DD-5C96-BF76-ED5E-63831407FE26}"/>
              </a:ext>
            </a:extLst>
          </p:cNvPr>
          <p:cNvSpPr/>
          <p:nvPr/>
        </p:nvSpPr>
        <p:spPr>
          <a:xfrm>
            <a:off x="4321928" y="4790509"/>
            <a:ext cx="564474" cy="5073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4BFCCCC-BC1E-12F2-4D44-B4560B53EDC0}"/>
              </a:ext>
            </a:extLst>
          </p:cNvPr>
          <p:cNvSpPr/>
          <p:nvPr/>
        </p:nvSpPr>
        <p:spPr>
          <a:xfrm>
            <a:off x="6041016" y="2913085"/>
            <a:ext cx="564474" cy="50737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CC2728-43F6-06C3-21ED-FAA8E97742C8}"/>
              </a:ext>
            </a:extLst>
          </p:cNvPr>
          <p:cNvSpPr/>
          <p:nvPr/>
        </p:nvSpPr>
        <p:spPr>
          <a:xfrm rot="2675293">
            <a:off x="3201505" y="2131894"/>
            <a:ext cx="507830" cy="677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FE50E1A-A680-067C-35A5-4B742EA9BD26}"/>
              </a:ext>
            </a:extLst>
          </p:cNvPr>
          <p:cNvSpPr/>
          <p:nvPr/>
        </p:nvSpPr>
        <p:spPr>
          <a:xfrm>
            <a:off x="3095470" y="1813723"/>
            <a:ext cx="564474" cy="507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507DAE-A7D9-D4F9-F99B-0DED556993FF}"/>
              </a:ext>
            </a:extLst>
          </p:cNvPr>
          <p:cNvSpPr/>
          <p:nvPr/>
        </p:nvSpPr>
        <p:spPr>
          <a:xfrm rot="8326715">
            <a:off x="5491980" y="2185330"/>
            <a:ext cx="507830" cy="67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C340D5F-A2D3-B384-D1F4-DFA5026B4806}"/>
              </a:ext>
            </a:extLst>
          </p:cNvPr>
          <p:cNvSpPr/>
          <p:nvPr/>
        </p:nvSpPr>
        <p:spPr>
          <a:xfrm>
            <a:off x="5547136" y="1871781"/>
            <a:ext cx="564474" cy="5073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311371-7DC5-CDF7-D5D4-2BB823642CCD}"/>
              </a:ext>
            </a:extLst>
          </p:cNvPr>
          <p:cNvSpPr/>
          <p:nvPr/>
        </p:nvSpPr>
        <p:spPr>
          <a:xfrm>
            <a:off x="2715606" y="3132660"/>
            <a:ext cx="507830" cy="677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841766A-46C2-BB77-3AFE-BBD91A4E69BD}"/>
              </a:ext>
            </a:extLst>
          </p:cNvPr>
          <p:cNvSpPr/>
          <p:nvPr/>
        </p:nvSpPr>
        <p:spPr>
          <a:xfrm>
            <a:off x="2562860" y="2876788"/>
            <a:ext cx="564474" cy="5073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F53F51-8202-484A-2B63-C4FA41D039C5}"/>
              </a:ext>
            </a:extLst>
          </p:cNvPr>
          <p:cNvSpPr/>
          <p:nvPr/>
        </p:nvSpPr>
        <p:spPr>
          <a:xfrm rot="19243700">
            <a:off x="3033170" y="4276476"/>
            <a:ext cx="507830" cy="677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4F10CE-CD60-909E-1E31-FBAC155AF44A}"/>
              </a:ext>
            </a:extLst>
          </p:cNvPr>
          <p:cNvSpPr/>
          <p:nvPr/>
        </p:nvSpPr>
        <p:spPr>
          <a:xfrm>
            <a:off x="2935278" y="4144380"/>
            <a:ext cx="564474" cy="5073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7BA23C1-1C5A-635A-958D-61FEE2D5DAD3}"/>
              </a:ext>
            </a:extLst>
          </p:cNvPr>
          <p:cNvSpPr/>
          <p:nvPr/>
        </p:nvSpPr>
        <p:spPr>
          <a:xfrm rot="12446017">
            <a:off x="5626711" y="4273995"/>
            <a:ext cx="507830" cy="677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B889360-4618-295B-9A4E-DD7507CD8D49}"/>
              </a:ext>
            </a:extLst>
          </p:cNvPr>
          <p:cNvSpPr/>
          <p:nvPr/>
        </p:nvSpPr>
        <p:spPr>
          <a:xfrm>
            <a:off x="5670987" y="4122786"/>
            <a:ext cx="564474" cy="5073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12B36A2-3818-5797-AF90-201E2CD8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96" y="2625382"/>
            <a:ext cx="702658" cy="48049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C99677F-4FF7-DAB3-A285-AAF7C4445EAC}"/>
              </a:ext>
            </a:extLst>
          </p:cNvPr>
          <p:cNvSpPr txBox="1"/>
          <p:nvPr/>
        </p:nvSpPr>
        <p:spPr>
          <a:xfrm>
            <a:off x="5745895" y="1852862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RPA Robotic Fase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CD0C32-B417-CB83-43E9-82741A735E5D}"/>
              </a:ext>
            </a:extLst>
          </p:cNvPr>
          <p:cNvSpPr txBox="1"/>
          <p:nvPr/>
        </p:nvSpPr>
        <p:spPr>
          <a:xfrm>
            <a:off x="5730889" y="2016297"/>
            <a:ext cx="1832213" cy="20005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7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Chargeback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60B663-938D-8AB7-53CC-523234BE54B7}"/>
              </a:ext>
            </a:extLst>
          </p:cNvPr>
          <p:cNvSpPr txBox="1"/>
          <p:nvPr/>
        </p:nvSpPr>
        <p:spPr>
          <a:xfrm>
            <a:off x="6512467" y="2892391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Mobile Apps &amp; E- Learning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A8A371-7235-F3AF-4712-1ED31F0EDEDE}"/>
              </a:ext>
            </a:extLst>
          </p:cNvPr>
          <p:cNvSpPr txBox="1"/>
          <p:nvPr/>
        </p:nvSpPr>
        <p:spPr>
          <a:xfrm>
            <a:off x="6519007" y="3072789"/>
            <a:ext cx="1832213" cy="4154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7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Submit Ticket, Omnichanel, Live Chat, Telephony, ChatBot, TalkBot, LMS, Read FAQ, Reward Redeem, dan Gamification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C9A5EF-2D01-5AAD-ED21-164BA18D384B}"/>
              </a:ext>
            </a:extLst>
          </p:cNvPr>
          <p:cNvSpPr txBox="1"/>
          <p:nvPr/>
        </p:nvSpPr>
        <p:spPr>
          <a:xfrm>
            <a:off x="5945273" y="4360198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Vendor Billing Recon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78B7C3-E8CD-A59D-2C2C-9D514F373040}"/>
              </a:ext>
            </a:extLst>
          </p:cNvPr>
          <p:cNvSpPr txBox="1"/>
          <p:nvPr/>
        </p:nvSpPr>
        <p:spPr>
          <a:xfrm>
            <a:off x="3682166" y="5279975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Reporting Activity Technician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1B1E7C-4472-8F34-3659-F3D851480A6D}"/>
              </a:ext>
            </a:extLst>
          </p:cNvPr>
          <p:cNvSpPr txBox="1"/>
          <p:nvPr/>
        </p:nvSpPr>
        <p:spPr>
          <a:xfrm>
            <a:off x="2152960" y="4668392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Admin Fee EDC Recon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47E2992-9559-8A17-B930-0CE14E92CB27}"/>
              </a:ext>
            </a:extLst>
          </p:cNvPr>
          <p:cNvSpPr txBox="1"/>
          <p:nvPr/>
        </p:nvSpPr>
        <p:spPr>
          <a:xfrm>
            <a:off x="1233980" y="1938976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Warehouse Management System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06AB2BD-BA7A-0816-6B97-E5A02413C2E7}"/>
              </a:ext>
            </a:extLst>
          </p:cNvPr>
          <p:cNvSpPr txBox="1"/>
          <p:nvPr/>
        </p:nvSpPr>
        <p:spPr>
          <a:xfrm>
            <a:off x="698877" y="3003708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Recon LinkAja Dynamic &amp; Static</a:t>
            </a:r>
          </a:p>
        </p:txBody>
      </p:sp>
      <p:pic>
        <p:nvPicPr>
          <p:cNvPr id="107" name="Picture 10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151A71-C898-08A1-9687-75D83274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838" y="2980626"/>
            <a:ext cx="372293" cy="372293"/>
          </a:xfrm>
          <a:prstGeom prst="rect">
            <a:avLst/>
          </a:prstGeom>
        </p:spPr>
      </p:pic>
      <p:pic>
        <p:nvPicPr>
          <p:cNvPr id="109" name="Picture 10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3A508C3-DB6E-EDA1-04B9-15AFF9679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400" y="1434493"/>
            <a:ext cx="361687" cy="361687"/>
          </a:xfrm>
          <a:prstGeom prst="rect">
            <a:avLst/>
          </a:prstGeom>
        </p:spPr>
      </p:pic>
      <p:pic>
        <p:nvPicPr>
          <p:cNvPr id="110" name="Picture 10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73DB6FB-0EA2-B961-83A1-012099F1A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026" y="1946377"/>
            <a:ext cx="361687" cy="361687"/>
          </a:xfrm>
          <a:prstGeom prst="rect">
            <a:avLst/>
          </a:prstGeom>
        </p:spPr>
      </p:pic>
      <p:pic>
        <p:nvPicPr>
          <p:cNvPr id="112" name="Picture 1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05BBF75-87CD-BF0A-09B3-839047F23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090" y="4205248"/>
            <a:ext cx="378327" cy="378327"/>
          </a:xfrm>
          <a:prstGeom prst="rect">
            <a:avLst/>
          </a:prstGeom>
        </p:spPr>
      </p:pic>
      <p:pic>
        <p:nvPicPr>
          <p:cNvPr id="114" name="Picture 11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1FFF0CC-5EF6-4993-2BEE-38C92691A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557" y="4856761"/>
            <a:ext cx="336873" cy="336873"/>
          </a:xfrm>
          <a:prstGeom prst="rect">
            <a:avLst/>
          </a:prstGeom>
        </p:spPr>
      </p:pic>
      <p:pic>
        <p:nvPicPr>
          <p:cNvPr id="117" name="Picture 1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C0BFFED-DE14-4C7A-B67F-9A33716A7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468" y="2967022"/>
            <a:ext cx="349143" cy="349143"/>
          </a:xfrm>
          <a:prstGeom prst="rect">
            <a:avLst/>
          </a:prstGeom>
        </p:spPr>
      </p:pic>
      <p:pic>
        <p:nvPicPr>
          <p:cNvPr id="119" name="Picture 1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7C4D49-6166-8793-5BD4-8690724DDC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1419" y="1882179"/>
            <a:ext cx="368951" cy="368951"/>
          </a:xfrm>
          <a:prstGeom prst="rect">
            <a:avLst/>
          </a:prstGeom>
        </p:spPr>
      </p:pic>
      <p:pic>
        <p:nvPicPr>
          <p:cNvPr id="121" name="Picture 12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0E7286D-8D84-48A0-29D2-DFEDDAE222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0926" y="4210969"/>
            <a:ext cx="373919" cy="3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018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Process &amp; Implementation Planning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61E6C9-E5C5-368D-7C54-81C3FFFF0196}"/>
              </a:ext>
            </a:extLst>
          </p:cNvPr>
          <p:cNvGraphicFramePr>
            <a:graphicFrameLocks noGrp="1"/>
          </p:cNvGraphicFramePr>
          <p:nvPr/>
        </p:nvGraphicFramePr>
        <p:xfrm>
          <a:off x="857003" y="1306139"/>
          <a:ext cx="7429993" cy="3627440"/>
        </p:xfrm>
        <a:graphic>
          <a:graphicData uri="http://schemas.openxmlformats.org/drawingml/2006/table">
            <a:tbl>
              <a:tblPr/>
              <a:tblGrid>
                <a:gridCol w="312710">
                  <a:extLst>
                    <a:ext uri="{9D8B030D-6E8A-4147-A177-3AD203B41FA5}">
                      <a16:colId xmlns:a16="http://schemas.microsoft.com/office/drawing/2014/main" val="173540877"/>
                    </a:ext>
                  </a:extLst>
                </a:gridCol>
                <a:gridCol w="1976328">
                  <a:extLst>
                    <a:ext uri="{9D8B030D-6E8A-4147-A177-3AD203B41FA5}">
                      <a16:colId xmlns:a16="http://schemas.microsoft.com/office/drawing/2014/main" val="1792807231"/>
                    </a:ext>
                  </a:extLst>
                </a:gridCol>
                <a:gridCol w="1225824">
                  <a:extLst>
                    <a:ext uri="{9D8B030D-6E8A-4147-A177-3AD203B41FA5}">
                      <a16:colId xmlns:a16="http://schemas.microsoft.com/office/drawing/2014/main" val="498136550"/>
                    </a:ext>
                  </a:extLst>
                </a:gridCol>
                <a:gridCol w="950639">
                  <a:extLst>
                    <a:ext uri="{9D8B030D-6E8A-4147-A177-3AD203B41FA5}">
                      <a16:colId xmlns:a16="http://schemas.microsoft.com/office/drawing/2014/main" val="2141145782"/>
                    </a:ext>
                  </a:extLst>
                </a:gridCol>
                <a:gridCol w="2964492">
                  <a:extLst>
                    <a:ext uri="{9D8B030D-6E8A-4147-A177-3AD203B41FA5}">
                      <a16:colId xmlns:a16="http://schemas.microsoft.com/office/drawing/2014/main" val="3395283590"/>
                    </a:ext>
                  </a:extLst>
                </a:gridCol>
              </a:tblGrid>
              <a:tr h="181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Automation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Project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 User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82293"/>
                  </a:ext>
                </a:extLst>
              </a:tr>
              <a:tr h="1813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RPA Robotic Fase 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Refund Manual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Fadil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OCR (17 sample surat diisi dengan manual)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75169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posting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Awal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33066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Bulk Manual Posting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73542"/>
                  </a:ext>
                </a:extLst>
              </a:tr>
              <a:tr h="181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RPA Robotic Fase 2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Chargeback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Sandy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 capture flow proses di MAAS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632431"/>
                  </a:ext>
                </a:extLst>
              </a:tr>
              <a:tr h="18137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Apps &amp; E-Learnig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 Ticket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 Devi/Pak Ari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RFP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681417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Omnichanel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36312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 Chat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48917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Telephony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89269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ChatBot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7001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TalkBot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68485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LMS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20846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FAQ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9979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Redeem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79464"/>
                  </a:ext>
                </a:extLst>
              </a:tr>
              <a:tr h="1813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Gamification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11924"/>
                  </a:ext>
                </a:extLst>
              </a:tr>
              <a:tr h="181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Billing Recon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Mba Ikas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Gather Requirement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449774"/>
                  </a:ext>
                </a:extLst>
              </a:tr>
              <a:tr h="181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 Activity Technician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Mba Ikas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Gather Requirement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056810"/>
                  </a:ext>
                </a:extLst>
              </a:tr>
              <a:tr h="181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 Fee EDC Recon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Mba Fifin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Gather Requirement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269748"/>
                  </a:ext>
                </a:extLst>
              </a:tr>
              <a:tr h="181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 LinkAja Dynamic &amp; Static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Mba Dewi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Gather Requirement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51970"/>
                  </a:ext>
                </a:extLst>
              </a:tr>
              <a:tr h="181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Warehouse Management System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Aset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6254" marR="6254" marT="62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4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8837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9DA6-EB0E-030B-478D-6649F95187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D" smtClean="0"/>
              <a:t>23</a:t>
            </a:fld>
            <a:endParaRPr lang="en-ID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C1B090C-5BFA-7358-ED79-EE42E000AF28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 Policies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A87D0A-7D56-21E6-7DA4-895BAD76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2" y="1238426"/>
            <a:ext cx="8805415" cy="1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255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19" y="4107089"/>
            <a:ext cx="1939262" cy="1324989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제목 1"/>
          <p:cNvSpPr txBox="1">
            <a:spLocks noGrp="1"/>
          </p:cNvSpPr>
          <p:nvPr>
            <p:ph type="title"/>
          </p:nvPr>
        </p:nvSpPr>
        <p:spPr>
          <a:xfrm>
            <a:off x="4677196" y="3823165"/>
            <a:ext cx="3037229" cy="5678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656">
                <a:solidFill>
                  <a:srgbClr val="FFFFFF"/>
                </a:solidFill>
              </a:defRPr>
            </a:lvl1pPr>
          </a:lstStyle>
          <a:p>
            <a:r>
              <a:t>Thank</a:t>
            </a:r>
            <a:r>
              <a:rPr lang="en-US"/>
              <a:t> you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1799E-197A-854A-BCC2-A24A347BE3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895752" y="5272972"/>
            <a:ext cx="2133600" cy="306918"/>
          </a:xfrm>
        </p:spPr>
        <p:txBody>
          <a:bodyPr/>
          <a:lstStyle/>
          <a:p>
            <a:fld id="{86CB4B4D-7CA3-9044-876B-883B54F8677D}" type="slidenum">
              <a:rPr lang="en-ID" smtClean="0"/>
              <a:t>24</a:t>
            </a:fld>
            <a:endParaRPr lang="en-ID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CC4610-98EB-6379-46D8-7EC76C4445CE}"/>
              </a:ext>
            </a:extLst>
          </p:cNvPr>
          <p:cNvGrpSpPr/>
          <p:nvPr/>
        </p:nvGrpSpPr>
        <p:grpSpPr>
          <a:xfrm>
            <a:off x="770675" y="1600783"/>
            <a:ext cx="7691154" cy="2923398"/>
            <a:chOff x="1551862" y="2040064"/>
            <a:chExt cx="6382922" cy="201491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438D70-C6F9-FD24-3744-62BE53B90325}"/>
                </a:ext>
              </a:extLst>
            </p:cNvPr>
            <p:cNvSpPr txBox="1"/>
            <p:nvPr/>
          </p:nvSpPr>
          <p:spPr>
            <a:xfrm>
              <a:off x="6033460" y="2040065"/>
              <a:ext cx="780658" cy="2724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Hold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945D27F-5368-3880-768B-5802A95F7A48}"/>
                </a:ext>
              </a:extLst>
            </p:cNvPr>
            <p:cNvSpPr txBox="1"/>
            <p:nvPr/>
          </p:nvSpPr>
          <p:spPr>
            <a:xfrm>
              <a:off x="5126279" y="2040698"/>
              <a:ext cx="780658" cy="2724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Progress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16042B-A944-70AE-DB51-293B1A804B4B}"/>
                </a:ext>
              </a:extLst>
            </p:cNvPr>
            <p:cNvSpPr txBox="1"/>
            <p:nvPr/>
          </p:nvSpPr>
          <p:spPr>
            <a:xfrm>
              <a:off x="4015757" y="2040699"/>
              <a:ext cx="780658" cy="272413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D1F373-B0A9-5005-1FFE-A4856E56AE7F}"/>
                </a:ext>
              </a:extLst>
            </p:cNvPr>
            <p:cNvSpPr txBox="1"/>
            <p:nvPr/>
          </p:nvSpPr>
          <p:spPr>
            <a:xfrm>
              <a:off x="2725418" y="2040700"/>
              <a:ext cx="956886" cy="272413"/>
            </a:xfrm>
            <a:prstGeom prst="round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Total Project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927709-BB21-19A8-0A54-C7FC2580FCB1}"/>
                </a:ext>
              </a:extLst>
            </p:cNvPr>
            <p:cNvSpPr txBox="1"/>
            <p:nvPr/>
          </p:nvSpPr>
          <p:spPr>
            <a:xfrm>
              <a:off x="7139198" y="2040064"/>
              <a:ext cx="780658" cy="272413"/>
            </a:xfrm>
            <a:prstGeom prst="round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Drop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77297C-B8FD-4DC9-19E6-48B445D53CD9}"/>
                </a:ext>
              </a:extLst>
            </p:cNvPr>
            <p:cNvSpPr txBox="1"/>
            <p:nvPr/>
          </p:nvSpPr>
          <p:spPr>
            <a:xfrm>
              <a:off x="1552493" y="2040700"/>
              <a:ext cx="981907" cy="272413"/>
            </a:xfrm>
            <a:prstGeom prst="round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Project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D097181-43AE-B4B4-983C-0124F8139932}"/>
                </a:ext>
              </a:extLst>
            </p:cNvPr>
            <p:cNvSpPr/>
            <p:nvPr/>
          </p:nvSpPr>
          <p:spPr>
            <a:xfrm>
              <a:off x="1551862" y="2476732"/>
              <a:ext cx="981907" cy="246219"/>
            </a:xfrm>
            <a:prstGeom prst="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914400" hangingPunct="0"/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UREQ</a:t>
              </a:r>
              <a:endParaRPr lang="id-ID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848B27-4743-E341-4CFC-E9FBA3A33473}"/>
                </a:ext>
              </a:extLst>
            </p:cNvPr>
            <p:cNvSpPr/>
            <p:nvPr/>
          </p:nvSpPr>
          <p:spPr>
            <a:xfrm>
              <a:off x="5125016" y="2455644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33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20986C-67EC-7BAC-3FC4-16E033CD09F3}"/>
                </a:ext>
              </a:extLst>
            </p:cNvPr>
            <p:cNvSpPr/>
            <p:nvPr/>
          </p:nvSpPr>
          <p:spPr>
            <a:xfrm>
              <a:off x="6032828" y="2455644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2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EEBDB9-CE75-2D9F-4AAD-4FC0A53FEBC7}"/>
                </a:ext>
              </a:extLst>
            </p:cNvPr>
            <p:cNvSpPr/>
            <p:nvPr/>
          </p:nvSpPr>
          <p:spPr>
            <a:xfrm>
              <a:off x="2803009" y="2471033"/>
              <a:ext cx="780658" cy="246219"/>
            </a:xfrm>
            <a:prstGeom prst="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914400" hangingPunct="0"/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47</a:t>
              </a:r>
              <a:endParaRPr lang="id-ID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8E043E7-5DF9-10B7-C1FD-DF7875095465}"/>
                </a:ext>
              </a:extLst>
            </p:cNvPr>
            <p:cNvSpPr/>
            <p:nvPr/>
          </p:nvSpPr>
          <p:spPr>
            <a:xfrm>
              <a:off x="4015125" y="2459359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4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11224C1-0774-D96F-CF9A-868C2A25987A}"/>
                </a:ext>
              </a:extLst>
            </p:cNvPr>
            <p:cNvSpPr/>
            <p:nvPr/>
          </p:nvSpPr>
          <p:spPr>
            <a:xfrm>
              <a:off x="7137935" y="2461343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8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352878A-5A75-4832-94A4-0D6A291B845F}"/>
                </a:ext>
              </a:extLst>
            </p:cNvPr>
            <p:cNvSpPr/>
            <p:nvPr/>
          </p:nvSpPr>
          <p:spPr>
            <a:xfrm>
              <a:off x="1566755" y="3799819"/>
              <a:ext cx="981907" cy="246219"/>
            </a:xfrm>
            <a:prstGeom prst="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914400" hangingPunct="0"/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SR PROJECT</a:t>
              </a:r>
              <a:endParaRPr lang="id-ID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FF61024-AAE0-5B33-FACD-DBFD56AE6EBC}"/>
                </a:ext>
              </a:extLst>
            </p:cNvPr>
            <p:cNvSpPr/>
            <p:nvPr/>
          </p:nvSpPr>
          <p:spPr>
            <a:xfrm>
              <a:off x="5148112" y="3803062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1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3B8BCC5-E450-189C-EFAB-24C306CC8EE1}"/>
                </a:ext>
              </a:extLst>
            </p:cNvPr>
            <p:cNvSpPr/>
            <p:nvPr/>
          </p:nvSpPr>
          <p:spPr>
            <a:xfrm>
              <a:off x="6048490" y="3803062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1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E3333F-0AA6-3255-1E12-4D2062E03A9D}"/>
                </a:ext>
              </a:extLst>
            </p:cNvPr>
            <p:cNvSpPr/>
            <p:nvPr/>
          </p:nvSpPr>
          <p:spPr>
            <a:xfrm>
              <a:off x="2818671" y="3794120"/>
              <a:ext cx="780658" cy="246219"/>
            </a:xfrm>
            <a:prstGeom prst="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914400" hangingPunct="0"/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14</a:t>
              </a:r>
              <a:endParaRPr lang="id-ID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334EBF0-5030-FC21-88FF-3E211BC939ED}"/>
                </a:ext>
              </a:extLst>
            </p:cNvPr>
            <p:cNvSpPr/>
            <p:nvPr/>
          </p:nvSpPr>
          <p:spPr>
            <a:xfrm>
              <a:off x="4032068" y="3794120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10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0301A88-B1F6-56AF-7530-F7A6CE9B6E2D}"/>
                </a:ext>
              </a:extLst>
            </p:cNvPr>
            <p:cNvSpPr/>
            <p:nvPr/>
          </p:nvSpPr>
          <p:spPr>
            <a:xfrm>
              <a:off x="7153597" y="3808761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2  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5F3496-E256-A5A4-20B7-4D14B45E3EC3}"/>
                </a:ext>
              </a:extLst>
            </p:cNvPr>
            <p:cNvCxnSpPr>
              <a:cxnSpLocks/>
            </p:cNvCxnSpPr>
            <p:nvPr/>
          </p:nvCxnSpPr>
          <p:spPr>
            <a:xfrm>
              <a:off x="3881475" y="2040700"/>
              <a:ext cx="0" cy="1999639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6A0ADF-36B1-C232-DBA3-91D013F56C87}"/>
                </a:ext>
              </a:extLst>
            </p:cNvPr>
            <p:cNvSpPr/>
            <p:nvPr/>
          </p:nvSpPr>
          <p:spPr>
            <a:xfrm>
              <a:off x="1560324" y="2857622"/>
              <a:ext cx="981907" cy="246219"/>
            </a:xfrm>
            <a:prstGeom prst="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914400" hangingPunct="0"/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UARF</a:t>
              </a:r>
              <a:endParaRPr lang="id-ID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46E6ED9-D73D-9DF1-114A-4CD2CA32BC6F}"/>
                </a:ext>
              </a:extLst>
            </p:cNvPr>
            <p:cNvSpPr/>
            <p:nvPr/>
          </p:nvSpPr>
          <p:spPr>
            <a:xfrm>
              <a:off x="5126278" y="2843943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0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058E240-02F3-7674-BCE7-5CC15BB298A5}"/>
                </a:ext>
              </a:extLst>
            </p:cNvPr>
            <p:cNvSpPr/>
            <p:nvPr/>
          </p:nvSpPr>
          <p:spPr>
            <a:xfrm>
              <a:off x="6041698" y="2830487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0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C140D79-C5B3-97C6-D953-9C2C0C22230A}"/>
                </a:ext>
              </a:extLst>
            </p:cNvPr>
            <p:cNvSpPr/>
            <p:nvPr/>
          </p:nvSpPr>
          <p:spPr>
            <a:xfrm>
              <a:off x="2818671" y="2851923"/>
              <a:ext cx="780658" cy="246219"/>
            </a:xfrm>
            <a:prstGeom prst="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914400" hangingPunct="0"/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92</a:t>
              </a:r>
              <a:endParaRPr lang="id-ID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314C09B-3F56-AA57-69BF-6956C342A55C}"/>
                </a:ext>
              </a:extLst>
            </p:cNvPr>
            <p:cNvSpPr/>
            <p:nvPr/>
          </p:nvSpPr>
          <p:spPr>
            <a:xfrm>
              <a:off x="4016387" y="2847810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92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BEF92AC-23BB-D4AF-0247-240FF8C66D70}"/>
                </a:ext>
              </a:extLst>
            </p:cNvPr>
            <p:cNvSpPr/>
            <p:nvPr/>
          </p:nvSpPr>
          <p:spPr>
            <a:xfrm>
              <a:off x="7153597" y="2827833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0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A21FBA5-7AB4-AAA2-0960-D53FD516DA20}"/>
                </a:ext>
              </a:extLst>
            </p:cNvPr>
            <p:cNvSpPr/>
            <p:nvPr/>
          </p:nvSpPr>
          <p:spPr>
            <a:xfrm>
              <a:off x="1557902" y="3333300"/>
              <a:ext cx="981907" cy="246219"/>
            </a:xfrm>
            <a:prstGeom prst="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914400" hangingPunct="0"/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INCIDENT</a:t>
              </a:r>
              <a:endParaRPr lang="id-ID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3884E0C-3A19-18EC-0791-69A8ECD5F35B}"/>
                </a:ext>
              </a:extLst>
            </p:cNvPr>
            <p:cNvSpPr/>
            <p:nvPr/>
          </p:nvSpPr>
          <p:spPr>
            <a:xfrm>
              <a:off x="5125016" y="3319220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25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A77E987-79A1-F7B6-72B5-F6073C8E999E}"/>
                </a:ext>
              </a:extLst>
            </p:cNvPr>
            <p:cNvSpPr/>
            <p:nvPr/>
          </p:nvSpPr>
          <p:spPr>
            <a:xfrm>
              <a:off x="6032828" y="3319220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1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63D3A9-047E-5FE8-064E-5471E2B71404}"/>
                </a:ext>
              </a:extLst>
            </p:cNvPr>
            <p:cNvSpPr/>
            <p:nvPr/>
          </p:nvSpPr>
          <p:spPr>
            <a:xfrm>
              <a:off x="2817409" y="3327601"/>
              <a:ext cx="780658" cy="246219"/>
            </a:xfrm>
            <a:prstGeom prst="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914400" hangingPunct="0"/>
              <a:r>
                <a:rPr lang="en-US" sz="1000" dirty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rPr>
                <a:t>66</a:t>
              </a:r>
              <a:endParaRPr lang="id-ID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99C03A8-7C8D-E125-5BB5-C5C09A7D9140}"/>
                </a:ext>
              </a:extLst>
            </p:cNvPr>
            <p:cNvSpPr/>
            <p:nvPr/>
          </p:nvSpPr>
          <p:spPr>
            <a:xfrm>
              <a:off x="4029525" y="3336848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27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3317528-8929-6CA5-17B1-B7D407CEA15A}"/>
                </a:ext>
              </a:extLst>
            </p:cNvPr>
            <p:cNvSpPr/>
            <p:nvPr/>
          </p:nvSpPr>
          <p:spPr>
            <a:xfrm>
              <a:off x="7137935" y="3324919"/>
              <a:ext cx="781187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13</a:t>
              </a:r>
              <a:endParaRPr kumimoji="0" lang="id-ID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3396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0444-3B10-DBD9-BF50-E337ED4BA5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4750E-77C4-BAA7-7EBC-A36BC208F679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 UREQ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835C3-1B78-36A9-3984-9BB576BF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0" y="871592"/>
            <a:ext cx="8589415" cy="97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890D2-7B36-3797-A32C-A83ACA37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0" y="1944784"/>
            <a:ext cx="1685925" cy="2124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60B385-FB12-5E38-4385-F1235AE6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525" y="1986966"/>
            <a:ext cx="285750" cy="2047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C9B22D-E7BF-E526-CEDF-DF611921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275" y="1944784"/>
            <a:ext cx="6680740" cy="212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AE315-9026-FC05-E4F4-43C6808AAEF6}"/>
              </a:ext>
            </a:extLst>
          </p:cNvPr>
          <p:cNvSpPr txBox="1"/>
          <p:nvPr/>
        </p:nvSpPr>
        <p:spPr>
          <a:xfrm>
            <a:off x="947139" y="565622"/>
            <a:ext cx="1943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Detail Project UREQ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8822C-A1D4-8836-8675-4EA945D07A64}"/>
              </a:ext>
            </a:extLst>
          </p:cNvPr>
          <p:cNvSpPr txBox="1"/>
          <p:nvPr/>
        </p:nvSpPr>
        <p:spPr>
          <a:xfrm>
            <a:off x="6852100" y="4016395"/>
            <a:ext cx="234166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Growth 2 pada progress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5650C4-C79A-44AF-7791-55D9497D5465}"/>
              </a:ext>
            </a:extLst>
          </p:cNvPr>
          <p:cNvSpPr/>
          <p:nvPr/>
        </p:nvSpPr>
        <p:spPr>
          <a:xfrm>
            <a:off x="6566350" y="4087535"/>
            <a:ext cx="285750" cy="200460"/>
          </a:xfrm>
          <a:prstGeom prst="rect">
            <a:avLst/>
          </a:prstGeom>
          <a:solidFill>
            <a:srgbClr val="0070C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97A70-DC36-5E18-8BE2-8D0E06F66A78}"/>
              </a:ext>
            </a:extLst>
          </p:cNvPr>
          <p:cNvSpPr txBox="1"/>
          <p:nvPr/>
        </p:nvSpPr>
        <p:spPr>
          <a:xfrm>
            <a:off x="409603" y="4022041"/>
            <a:ext cx="25637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Summary Project By Week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06EE6B-29D4-1139-E8DC-A484F0D84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50" y="4313428"/>
            <a:ext cx="8877300" cy="13525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A04578B-4894-F92C-05B4-F0F25C2074D2}"/>
              </a:ext>
            </a:extLst>
          </p:cNvPr>
          <p:cNvSpPr/>
          <p:nvPr/>
        </p:nvSpPr>
        <p:spPr>
          <a:xfrm>
            <a:off x="1713774" y="4525267"/>
            <a:ext cx="518225" cy="1117122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3AB4A-F4DD-9309-9B9C-7DA8BBFA5CD9}"/>
              </a:ext>
            </a:extLst>
          </p:cNvPr>
          <p:cNvSpPr/>
          <p:nvPr/>
        </p:nvSpPr>
        <p:spPr>
          <a:xfrm>
            <a:off x="3658800" y="4525267"/>
            <a:ext cx="466800" cy="1117122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0834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0444-3B10-DBD9-BF50-E337ED4BA5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4750E-77C4-BAA7-7EBC-A36BC208F679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 UARF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E5C58-C2B3-AD0E-11A3-E7736637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8" y="1328667"/>
            <a:ext cx="8470720" cy="38424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56F7A5-60C4-D875-F948-48DB45120A8C}"/>
              </a:ext>
            </a:extLst>
          </p:cNvPr>
          <p:cNvSpPr/>
          <p:nvPr/>
        </p:nvSpPr>
        <p:spPr>
          <a:xfrm>
            <a:off x="4630057" y="1704535"/>
            <a:ext cx="515257" cy="3466629"/>
          </a:xfrm>
          <a:prstGeom prst="rect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3842D-4914-A39B-4020-4987FA618FB7}"/>
              </a:ext>
            </a:extLst>
          </p:cNvPr>
          <p:cNvSpPr txBox="1"/>
          <p:nvPr/>
        </p:nvSpPr>
        <p:spPr>
          <a:xfrm>
            <a:off x="5683880" y="867632"/>
            <a:ext cx="24586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Growth 16 pada progress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34880-BCAF-CCCC-CF7C-015C9615C1AA}"/>
              </a:ext>
            </a:extLst>
          </p:cNvPr>
          <p:cNvSpPr/>
          <p:nvPr/>
        </p:nvSpPr>
        <p:spPr>
          <a:xfrm>
            <a:off x="5398130" y="938772"/>
            <a:ext cx="285750" cy="200460"/>
          </a:xfrm>
          <a:prstGeom prst="rect">
            <a:avLst/>
          </a:prstGeom>
          <a:solidFill>
            <a:srgbClr val="0070C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90F119-C121-AA19-BD68-4651D5F70654}"/>
              </a:ext>
            </a:extLst>
          </p:cNvPr>
          <p:cNvSpPr/>
          <p:nvPr/>
        </p:nvSpPr>
        <p:spPr>
          <a:xfrm>
            <a:off x="3258456" y="1704534"/>
            <a:ext cx="464457" cy="3466629"/>
          </a:xfrm>
          <a:prstGeom prst="rect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7258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0444-3B10-DBD9-BF50-E337ED4BA5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4750E-77C4-BAA7-7EBC-A36BC208F679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 SR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DAD68-1306-608F-8E74-FA384A2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9" y="1252774"/>
            <a:ext cx="7805162" cy="2203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6AC728-15AA-3924-79D6-E2AD7CF6D703}"/>
              </a:ext>
            </a:extLst>
          </p:cNvPr>
          <p:cNvSpPr txBox="1"/>
          <p:nvPr/>
        </p:nvSpPr>
        <p:spPr>
          <a:xfrm>
            <a:off x="689429" y="898207"/>
            <a:ext cx="16774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Detail Project 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9B219-40D2-2E8F-CAB8-C6A159798F09}"/>
              </a:ext>
            </a:extLst>
          </p:cNvPr>
          <p:cNvSpPr txBox="1"/>
          <p:nvPr/>
        </p:nvSpPr>
        <p:spPr>
          <a:xfrm>
            <a:off x="771676" y="3919371"/>
            <a:ext cx="19021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Summary By Week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93706-A13D-C2EB-2CBA-D95FACC2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0" y="4288701"/>
            <a:ext cx="8877300" cy="1352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3521A0-B22F-9C74-3C53-818E10BD0E02}"/>
              </a:ext>
            </a:extLst>
          </p:cNvPr>
          <p:cNvSpPr txBox="1"/>
          <p:nvPr/>
        </p:nvSpPr>
        <p:spPr>
          <a:xfrm>
            <a:off x="6580126" y="3902395"/>
            <a:ext cx="21255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Growth 1 pada Done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16198-9673-8B36-ABB0-A087C47C94A0}"/>
              </a:ext>
            </a:extLst>
          </p:cNvPr>
          <p:cNvSpPr/>
          <p:nvPr/>
        </p:nvSpPr>
        <p:spPr>
          <a:xfrm>
            <a:off x="6294376" y="3973535"/>
            <a:ext cx="285750" cy="200460"/>
          </a:xfrm>
          <a:prstGeom prst="rect">
            <a:avLst/>
          </a:prstGeom>
          <a:solidFill>
            <a:srgbClr val="0070C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BE1F9-22EA-FEB2-BD6E-6A03C4904628}"/>
              </a:ext>
            </a:extLst>
          </p:cNvPr>
          <p:cNvSpPr/>
          <p:nvPr/>
        </p:nvSpPr>
        <p:spPr>
          <a:xfrm>
            <a:off x="2901600" y="4500000"/>
            <a:ext cx="424800" cy="1141251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483196-8DF9-7F5B-606B-0D03952B4D79}"/>
              </a:ext>
            </a:extLst>
          </p:cNvPr>
          <p:cNvSpPr/>
          <p:nvPr/>
        </p:nvSpPr>
        <p:spPr>
          <a:xfrm>
            <a:off x="4911345" y="4500776"/>
            <a:ext cx="294255" cy="1141251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66463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0444-3B10-DBD9-BF50-E337ED4BA5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4750E-77C4-BAA7-7EBC-A36BC208F679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 Incident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E0FD4-8EBD-56AA-CF4E-03F4181F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37" y="1135574"/>
            <a:ext cx="7985426" cy="2173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EC1DA-756E-8542-06DE-0F268D2DDF26}"/>
              </a:ext>
            </a:extLst>
          </p:cNvPr>
          <p:cNvSpPr txBox="1"/>
          <p:nvPr/>
        </p:nvSpPr>
        <p:spPr>
          <a:xfrm>
            <a:off x="840937" y="775927"/>
            <a:ext cx="22155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Detail Project Incident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E53A-7F17-9DB2-4E3F-A0EF5CACA99F}"/>
              </a:ext>
            </a:extLst>
          </p:cNvPr>
          <p:cNvSpPr txBox="1"/>
          <p:nvPr/>
        </p:nvSpPr>
        <p:spPr>
          <a:xfrm>
            <a:off x="6865876" y="3523399"/>
            <a:ext cx="20951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Growth 2 pada Done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6E041A-F25C-8757-A6C0-B274CE1C70A0}"/>
              </a:ext>
            </a:extLst>
          </p:cNvPr>
          <p:cNvSpPr/>
          <p:nvPr/>
        </p:nvSpPr>
        <p:spPr>
          <a:xfrm>
            <a:off x="6580126" y="3594539"/>
            <a:ext cx="285750" cy="200460"/>
          </a:xfrm>
          <a:prstGeom prst="rect">
            <a:avLst/>
          </a:prstGeom>
          <a:solidFill>
            <a:srgbClr val="0070C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1416CF-4472-765F-3F84-AD43C55E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2" y="3437649"/>
            <a:ext cx="2078916" cy="499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491C5-B2F2-A011-E8CC-FF9F47E5A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9" y="3923972"/>
            <a:ext cx="8923233" cy="17167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86E590-9E05-FE03-9201-FC48CA7CFF68}"/>
              </a:ext>
            </a:extLst>
          </p:cNvPr>
          <p:cNvSpPr/>
          <p:nvPr/>
        </p:nvSpPr>
        <p:spPr>
          <a:xfrm>
            <a:off x="2930400" y="4118400"/>
            <a:ext cx="403200" cy="1522304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E110F-872F-FC0F-D547-EC93B92D3F82}"/>
              </a:ext>
            </a:extLst>
          </p:cNvPr>
          <p:cNvSpPr/>
          <p:nvPr/>
        </p:nvSpPr>
        <p:spPr>
          <a:xfrm>
            <a:off x="4919745" y="4140643"/>
            <a:ext cx="285855" cy="1522304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7526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9DA6-EB0E-030B-478D-6649F95187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D" smtClean="0"/>
              <a:t>8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6768A-816A-05C0-B573-CA14F5BD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36" y="2973817"/>
            <a:ext cx="8245079" cy="2188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F9297-28A1-67AF-DADF-C411911D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6" y="941666"/>
            <a:ext cx="8165452" cy="1915833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C1B090C-5BFA-7358-ED79-EE42E000AF28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Operational Technology Project</a:t>
            </a:r>
          </a:p>
        </p:txBody>
      </p:sp>
    </p:spTree>
    <p:extLst>
      <p:ext uri="{BB962C8B-B14F-4D97-AF65-F5344CB8AC3E}">
        <p14:creationId xmlns:p14="http://schemas.microsoft.com/office/powerpoint/2010/main" val="36830185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B8E3A-FE6F-4C36-855A-0643CD0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30A3848-1DB2-0480-494C-2D19D8B7EE44}"/>
              </a:ext>
            </a:extLst>
          </p:cNvPr>
          <p:cNvSpPr txBox="1">
            <a:spLocks/>
          </p:cNvSpPr>
          <p:nvPr/>
        </p:nvSpPr>
        <p:spPr>
          <a:xfrm>
            <a:off x="1900841" y="217837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Budget – Asset Planning</a:t>
            </a:r>
          </a:p>
        </p:txBody>
      </p:sp>
    </p:spTree>
    <p:extLst>
      <p:ext uri="{BB962C8B-B14F-4D97-AF65-F5344CB8AC3E}">
        <p14:creationId xmlns:p14="http://schemas.microsoft.com/office/powerpoint/2010/main" val="3193590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FF68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Yokke.thmx</Template>
  <TotalTime>14783</TotalTime>
  <Words>990</Words>
  <Application>Microsoft Office PowerPoint</Application>
  <PresentationFormat>On-screen Show (16:10)</PresentationFormat>
  <Paragraphs>405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Aharoni</vt:lpstr>
      <vt:lpstr>Arial</vt:lpstr>
      <vt:lpstr>Calibri</vt:lpstr>
      <vt:lpstr>Helvetica</vt:lpstr>
      <vt:lpstr>Office Theme</vt:lpstr>
      <vt:lpstr>1_Office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Shortage EDC Base on Realistis Plan</vt:lpstr>
      <vt:lpstr>EDC Stock Alocated</vt:lpstr>
      <vt:lpstr>EDC Stock Monitoring</vt:lpstr>
      <vt:lpstr>Procurement Monitoring</vt:lpstr>
      <vt:lpstr>Payment or Budget Monitoring</vt:lpstr>
      <vt:lpstr>Document Monitoring</vt:lpstr>
      <vt:lpstr>PKS / SPK / PP Monitoring</vt:lpstr>
      <vt:lpstr>Thermal Monitoring</vt:lpstr>
      <vt:lpstr>Thermal Monitoring</vt:lpstr>
      <vt:lpstr>TMS Android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cintiacandra@gmail.com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</dc:creator>
  <cp:lastModifiedBy>Yokke 43</cp:lastModifiedBy>
  <cp:revision>479</cp:revision>
  <dcterms:created xsi:type="dcterms:W3CDTF">2021-11-10T04:35:38Z</dcterms:created>
  <dcterms:modified xsi:type="dcterms:W3CDTF">2023-06-21T04:51:59Z</dcterms:modified>
</cp:coreProperties>
</file>