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0" r:id="rId2"/>
    <p:sldMasterId id="2147483710" r:id="rId3"/>
  </p:sldMasterIdLst>
  <p:notesMasterIdLst>
    <p:notesMasterId r:id="rId38"/>
  </p:notesMasterIdLst>
  <p:sldIdLst>
    <p:sldId id="258" r:id="rId4"/>
    <p:sldId id="4377" r:id="rId5"/>
    <p:sldId id="4378" r:id="rId6"/>
    <p:sldId id="4405" r:id="rId7"/>
    <p:sldId id="4406" r:id="rId8"/>
    <p:sldId id="4408" r:id="rId9"/>
    <p:sldId id="4407" r:id="rId10"/>
    <p:sldId id="4409" r:id="rId11"/>
    <p:sldId id="2134807623" r:id="rId12"/>
    <p:sldId id="4410" r:id="rId13"/>
    <p:sldId id="4411" r:id="rId14"/>
    <p:sldId id="4412" r:id="rId15"/>
    <p:sldId id="2134807627" r:id="rId16"/>
    <p:sldId id="2134807628" r:id="rId17"/>
    <p:sldId id="2134807622" r:id="rId18"/>
    <p:sldId id="2134807624" r:id="rId19"/>
    <p:sldId id="2134807625" r:id="rId20"/>
    <p:sldId id="2134807626" r:id="rId21"/>
    <p:sldId id="2134807612" r:id="rId22"/>
    <p:sldId id="2134807617" r:id="rId23"/>
    <p:sldId id="2134807629" r:id="rId24"/>
    <p:sldId id="2134807630" r:id="rId25"/>
    <p:sldId id="2134807631" r:id="rId26"/>
    <p:sldId id="2134807613" r:id="rId27"/>
    <p:sldId id="2134807632" r:id="rId28"/>
    <p:sldId id="2134807633" r:id="rId29"/>
    <p:sldId id="2134807634" r:id="rId30"/>
    <p:sldId id="2134807635" r:id="rId31"/>
    <p:sldId id="2134807636" r:id="rId32"/>
    <p:sldId id="2134807621" r:id="rId33"/>
    <p:sldId id="2134807637" r:id="rId34"/>
    <p:sldId id="2134807615" r:id="rId35"/>
    <p:sldId id="2134807638" r:id="rId36"/>
    <p:sldId id="262" r:id="rId3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455"/>
    <a:srgbClr val="FEBCFF"/>
    <a:srgbClr val="FFFFA2"/>
    <a:srgbClr val="11BB19"/>
    <a:srgbClr val="B5E7F6"/>
    <a:srgbClr val="FEE5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268" autoAdjust="0"/>
  </p:normalViewPr>
  <p:slideViewPr>
    <p:cSldViewPr snapToGrid="0" snapToObjects="1">
      <p:cViewPr varScale="1">
        <p:scale>
          <a:sx n="53" d="100"/>
          <a:sy n="53" d="100"/>
        </p:scale>
        <p:origin x="44" y="74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5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4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5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5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5CF51-7960-3F45-8665-6A0BC896A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0" y="472705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0069"/>
            <a:ext cx="9143999" cy="480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97130"/>
            <a:ext cx="9143998" cy="60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5" y="1172861"/>
            <a:ext cx="927042" cy="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44" y="244314"/>
            <a:ext cx="8229600" cy="537661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" y="261881"/>
            <a:ext cx="633182" cy="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78" y="1432589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" y="2132745"/>
            <a:ext cx="927042" cy="73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99" y="2370426"/>
            <a:ext cx="6801323" cy="78719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13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95" y="1012324"/>
            <a:ext cx="1493010" cy="1184930"/>
          </a:xfrm>
          <a:prstGeom prst="rect">
            <a:avLst/>
          </a:prstGeom>
        </p:spPr>
      </p:pic>
      <p:pic>
        <p:nvPicPr>
          <p:cNvPr id="6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754" y="33317"/>
            <a:ext cx="3408807" cy="564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44288" y="435789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PT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Mitra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Transaksi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Indonesia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Times New Roman"/>
              <a:cs typeface="Calibri"/>
            </a:endParaRP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Millennium Centennial Center Lt. 17,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Jl.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Jendral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Sudirman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Kav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25, RT.10/RW.01, </a:t>
            </a:r>
          </a:p>
          <a:p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Karet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Kec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Setiabudi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Kota Jakarta Selatan,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Daerah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Khusus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Ibukota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Jakarta 12920.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86000" y="2378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Thank You</a:t>
            </a:r>
            <a:endParaRPr lang="ko-KR" altLang="en-US" sz="5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7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3500"/>
            <a:ext cx="2133600" cy="306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074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" y="1277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500" y="170333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20573" rIns="20573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76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60" y="226371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60" y="552508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675" b="1">
                <a:solidFill>
                  <a:srgbClr val="A6A6A6"/>
                </a:solidFill>
              </a:defRPr>
            </a:lvl1pPr>
            <a:lvl2pPr marL="0" indent="174622">
              <a:buSzTx/>
              <a:buFontTx/>
              <a:buNone/>
              <a:defRPr sz="675" b="1">
                <a:solidFill>
                  <a:srgbClr val="A6A6A6"/>
                </a:solidFill>
              </a:defRPr>
            </a:lvl2pPr>
            <a:lvl3pPr marL="0" indent="349244">
              <a:buSzTx/>
              <a:buFontTx/>
              <a:buNone/>
              <a:defRPr sz="675" b="1">
                <a:solidFill>
                  <a:srgbClr val="A6A6A6"/>
                </a:solidFill>
              </a:defRPr>
            </a:lvl3pPr>
            <a:lvl4pPr marL="0" indent="523865">
              <a:buSzTx/>
              <a:buFontTx/>
              <a:buNone/>
              <a:defRPr sz="675" b="1">
                <a:solidFill>
                  <a:srgbClr val="A6A6A6"/>
                </a:solidFill>
              </a:defRPr>
            </a:lvl4pPr>
            <a:lvl5pPr marL="0" indent="698486">
              <a:buSzTx/>
              <a:buFontTx/>
              <a:buNone/>
              <a:defRPr sz="67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8" y="215716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42125" y="135238"/>
            <a:ext cx="196687" cy="215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4266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4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73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Process &amp; Implementation Planning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0D7436-C356-0906-5F93-8CC87EDF364C}"/>
              </a:ext>
            </a:extLst>
          </p:cNvPr>
          <p:cNvSpPr/>
          <p:nvPr/>
        </p:nvSpPr>
        <p:spPr>
          <a:xfrm>
            <a:off x="3201419" y="1946377"/>
            <a:ext cx="2757791" cy="27577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976D54-C3DB-7556-8B19-E724AEB9F2B5}"/>
              </a:ext>
            </a:extLst>
          </p:cNvPr>
          <p:cNvSpPr/>
          <p:nvPr/>
        </p:nvSpPr>
        <p:spPr>
          <a:xfrm>
            <a:off x="3461634" y="2206593"/>
            <a:ext cx="2237360" cy="223736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207DC2-A887-EE19-EFAA-5E7060E2F8B4}"/>
              </a:ext>
            </a:extLst>
          </p:cNvPr>
          <p:cNvSpPr/>
          <p:nvPr/>
        </p:nvSpPr>
        <p:spPr>
          <a:xfrm>
            <a:off x="3721391" y="2466350"/>
            <a:ext cx="1717845" cy="1717845"/>
          </a:xfrm>
          <a:prstGeom prst="ellipse">
            <a:avLst/>
          </a:prstGeom>
          <a:solidFill>
            <a:srgbClr val="0ECAEF"/>
          </a:solidFill>
          <a:ln>
            <a:noFill/>
          </a:ln>
          <a:effectLst>
            <a:innerShdw blurRad="1524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Automation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4EEC0-6AFB-7E9A-4294-839DE9A76A93}"/>
              </a:ext>
            </a:extLst>
          </p:cNvPr>
          <p:cNvGrpSpPr/>
          <p:nvPr/>
        </p:nvGrpSpPr>
        <p:grpSpPr>
          <a:xfrm>
            <a:off x="3674505" y="905343"/>
            <a:ext cx="1839874" cy="479124"/>
            <a:chOff x="-2602506" y="904552"/>
            <a:chExt cx="1839874" cy="47912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FE9BA8-F4E6-25D2-85D9-50DAFD76E6D6}"/>
                </a:ext>
              </a:extLst>
            </p:cNvPr>
            <p:cNvSpPr txBox="1"/>
            <p:nvPr/>
          </p:nvSpPr>
          <p:spPr>
            <a:xfrm>
              <a:off x="-2594845" y="904552"/>
              <a:ext cx="1832213" cy="2308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900" b="1" noProof="1"/>
                <a:t>RPA Robotic Fase 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FCF97C-1AF6-F661-456D-8A42DCB347AC}"/>
                </a:ext>
              </a:extLst>
            </p:cNvPr>
            <p:cNvSpPr txBox="1"/>
            <p:nvPr/>
          </p:nvSpPr>
          <p:spPr>
            <a:xfrm>
              <a:off x="-2602506" y="1075899"/>
              <a:ext cx="1832213" cy="3077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7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Proses 1 Refund Manual &amp; Manual Posting</a:t>
              </a:r>
            </a:p>
            <a:p>
              <a:pPr algn="ctr"/>
              <a:r>
                <a:rPr lang="en-US" sz="7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Proses 2 Bulk Manual Posting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4B8F5A3-BF3A-3844-399F-BFB673BD038B}"/>
              </a:ext>
            </a:extLst>
          </p:cNvPr>
          <p:cNvSpPr/>
          <p:nvPr/>
        </p:nvSpPr>
        <p:spPr>
          <a:xfrm rot="5400000">
            <a:off x="4360281" y="1667646"/>
            <a:ext cx="507830" cy="67767"/>
          </a:xfrm>
          <a:prstGeom prst="rect">
            <a:avLst/>
          </a:prstGeom>
          <a:solidFill>
            <a:srgbClr val="FF9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D2FF314-B699-DF38-FF09-D45E0796E0B1}"/>
              </a:ext>
            </a:extLst>
          </p:cNvPr>
          <p:cNvSpPr/>
          <p:nvPr/>
        </p:nvSpPr>
        <p:spPr>
          <a:xfrm>
            <a:off x="4313977" y="1360614"/>
            <a:ext cx="564474" cy="507373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2DF1F8-CE31-140C-B1EC-EAA3A236A60B}"/>
              </a:ext>
            </a:extLst>
          </p:cNvPr>
          <p:cNvSpPr/>
          <p:nvPr/>
        </p:nvSpPr>
        <p:spPr>
          <a:xfrm rot="10800000">
            <a:off x="5945273" y="3166773"/>
            <a:ext cx="507830" cy="677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B11D20-40AB-18D2-DBEF-9AF617E80149}"/>
              </a:ext>
            </a:extLst>
          </p:cNvPr>
          <p:cNvSpPr/>
          <p:nvPr/>
        </p:nvSpPr>
        <p:spPr>
          <a:xfrm rot="6951065">
            <a:off x="3488536" y="4669165"/>
            <a:ext cx="507830" cy="67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A20DD-5C96-BF76-ED5E-63831407FE26}"/>
              </a:ext>
            </a:extLst>
          </p:cNvPr>
          <p:cNvSpPr/>
          <p:nvPr/>
        </p:nvSpPr>
        <p:spPr>
          <a:xfrm>
            <a:off x="3471143" y="4520172"/>
            <a:ext cx="564474" cy="5073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BFCCCC-BC1E-12F2-4D44-B4560B53EDC0}"/>
              </a:ext>
            </a:extLst>
          </p:cNvPr>
          <p:cNvSpPr/>
          <p:nvPr/>
        </p:nvSpPr>
        <p:spPr>
          <a:xfrm>
            <a:off x="6041016" y="2913085"/>
            <a:ext cx="564474" cy="5073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CC2728-43F6-06C3-21ED-FAA8E97742C8}"/>
              </a:ext>
            </a:extLst>
          </p:cNvPr>
          <p:cNvSpPr/>
          <p:nvPr/>
        </p:nvSpPr>
        <p:spPr>
          <a:xfrm rot="2675293">
            <a:off x="3201505" y="2131894"/>
            <a:ext cx="507830" cy="677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E50E1A-A680-067C-35A5-4B742EA9BD26}"/>
              </a:ext>
            </a:extLst>
          </p:cNvPr>
          <p:cNvSpPr/>
          <p:nvPr/>
        </p:nvSpPr>
        <p:spPr>
          <a:xfrm>
            <a:off x="3095470" y="1813723"/>
            <a:ext cx="564474" cy="507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507DAE-A7D9-D4F9-F99B-0DED556993FF}"/>
              </a:ext>
            </a:extLst>
          </p:cNvPr>
          <p:cNvSpPr/>
          <p:nvPr/>
        </p:nvSpPr>
        <p:spPr>
          <a:xfrm rot="8326715">
            <a:off x="5491980" y="2185330"/>
            <a:ext cx="507830" cy="67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40D5F-A2D3-B384-D1F4-DFA5026B4806}"/>
              </a:ext>
            </a:extLst>
          </p:cNvPr>
          <p:cNvSpPr/>
          <p:nvPr/>
        </p:nvSpPr>
        <p:spPr>
          <a:xfrm>
            <a:off x="5547136" y="1871781"/>
            <a:ext cx="564474" cy="5073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11371-7DC5-CDF7-D5D4-2BB823642CCD}"/>
              </a:ext>
            </a:extLst>
          </p:cNvPr>
          <p:cNvSpPr/>
          <p:nvPr/>
        </p:nvSpPr>
        <p:spPr>
          <a:xfrm>
            <a:off x="2715606" y="3132660"/>
            <a:ext cx="507830" cy="677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841766A-46C2-BB77-3AFE-BBD91A4E69BD}"/>
              </a:ext>
            </a:extLst>
          </p:cNvPr>
          <p:cNvSpPr/>
          <p:nvPr/>
        </p:nvSpPr>
        <p:spPr>
          <a:xfrm>
            <a:off x="2562860" y="2876788"/>
            <a:ext cx="564474" cy="507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F53F51-8202-484A-2B63-C4FA41D039C5}"/>
              </a:ext>
            </a:extLst>
          </p:cNvPr>
          <p:cNvSpPr/>
          <p:nvPr/>
        </p:nvSpPr>
        <p:spPr>
          <a:xfrm rot="19243700">
            <a:off x="2818486" y="3870966"/>
            <a:ext cx="507830" cy="677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4F10CE-CD60-909E-1E31-FBAC155AF44A}"/>
              </a:ext>
            </a:extLst>
          </p:cNvPr>
          <p:cNvSpPr/>
          <p:nvPr/>
        </p:nvSpPr>
        <p:spPr>
          <a:xfrm>
            <a:off x="2720594" y="3738870"/>
            <a:ext cx="564474" cy="5073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BA23C1-1C5A-635A-958D-61FEE2D5DAD3}"/>
              </a:ext>
            </a:extLst>
          </p:cNvPr>
          <p:cNvSpPr/>
          <p:nvPr/>
        </p:nvSpPr>
        <p:spPr>
          <a:xfrm rot="12446017">
            <a:off x="5801638" y="3979800"/>
            <a:ext cx="507830" cy="67767"/>
          </a:xfrm>
          <a:prstGeom prst="rect">
            <a:avLst/>
          </a:prstGeom>
          <a:solidFill>
            <a:srgbClr val="CC0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B889360-4618-295B-9A4E-DD7507CD8D49}"/>
              </a:ext>
            </a:extLst>
          </p:cNvPr>
          <p:cNvSpPr/>
          <p:nvPr/>
        </p:nvSpPr>
        <p:spPr>
          <a:xfrm>
            <a:off x="5845914" y="3812689"/>
            <a:ext cx="564474" cy="507373"/>
          </a:xfrm>
          <a:prstGeom prst="ellipse">
            <a:avLst/>
          </a:prstGeom>
          <a:solidFill>
            <a:srgbClr val="CC045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12B36A2-3818-5797-AF90-201E2CD8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96" y="2625382"/>
            <a:ext cx="702658" cy="4804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C99677F-4FF7-DAB3-A285-AAF7C4445EAC}"/>
              </a:ext>
            </a:extLst>
          </p:cNvPr>
          <p:cNvSpPr txBox="1"/>
          <p:nvPr/>
        </p:nvSpPr>
        <p:spPr>
          <a:xfrm>
            <a:off x="5745895" y="1852862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RPA Robotic Fase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CD0C32-B417-CB83-43E9-82741A735E5D}"/>
              </a:ext>
            </a:extLst>
          </p:cNvPr>
          <p:cNvSpPr txBox="1"/>
          <p:nvPr/>
        </p:nvSpPr>
        <p:spPr>
          <a:xfrm>
            <a:off x="5730889" y="2016297"/>
            <a:ext cx="1832213" cy="20005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7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Chargeback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60B663-938D-8AB7-53CC-523234BE54B7}"/>
              </a:ext>
            </a:extLst>
          </p:cNvPr>
          <p:cNvSpPr txBox="1"/>
          <p:nvPr/>
        </p:nvSpPr>
        <p:spPr>
          <a:xfrm>
            <a:off x="6512467" y="2892391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Mobile Apps &amp; E- Learning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A8A371-7235-F3AF-4712-1ED31F0EDEDE}"/>
              </a:ext>
            </a:extLst>
          </p:cNvPr>
          <p:cNvSpPr txBox="1"/>
          <p:nvPr/>
        </p:nvSpPr>
        <p:spPr>
          <a:xfrm>
            <a:off x="6519007" y="3072789"/>
            <a:ext cx="1832213" cy="4154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7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Submit Ticket, Omnichanel, Live Chat, Telephony, ChatBot, TalkBot, LMS, Read FAQ, Reward Redeem, dan Gamification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C9A5EF-2D01-5AAD-ED21-164BA18D384B}"/>
              </a:ext>
            </a:extLst>
          </p:cNvPr>
          <p:cNvSpPr txBox="1"/>
          <p:nvPr/>
        </p:nvSpPr>
        <p:spPr>
          <a:xfrm>
            <a:off x="6065159" y="3947507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Info Change - YOE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78B7C3-E8CD-A59D-2C2C-9D514F373040}"/>
              </a:ext>
            </a:extLst>
          </p:cNvPr>
          <p:cNvSpPr txBox="1"/>
          <p:nvPr/>
        </p:nvSpPr>
        <p:spPr>
          <a:xfrm>
            <a:off x="2831381" y="5009638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Reporting Activity Technician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1B1E7C-4472-8F34-3659-F3D851480A6D}"/>
              </a:ext>
            </a:extLst>
          </p:cNvPr>
          <p:cNvSpPr txBox="1"/>
          <p:nvPr/>
        </p:nvSpPr>
        <p:spPr>
          <a:xfrm>
            <a:off x="1099618" y="3873405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Admin Fee EDC Recon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7E2992-9559-8A17-B930-0CE14E92CB27}"/>
              </a:ext>
            </a:extLst>
          </p:cNvPr>
          <p:cNvSpPr txBox="1"/>
          <p:nvPr/>
        </p:nvSpPr>
        <p:spPr>
          <a:xfrm>
            <a:off x="1233980" y="1938976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Warehouse Management System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06AB2BD-BA7A-0816-6B97-E5A02413C2E7}"/>
              </a:ext>
            </a:extLst>
          </p:cNvPr>
          <p:cNvSpPr txBox="1"/>
          <p:nvPr/>
        </p:nvSpPr>
        <p:spPr>
          <a:xfrm>
            <a:off x="698877" y="3003708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Recon LinkAja Dynamic &amp; Static</a:t>
            </a:r>
          </a:p>
        </p:txBody>
      </p:sp>
      <p:pic>
        <p:nvPicPr>
          <p:cNvPr id="107" name="Picture 10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151A71-C898-08A1-9687-75D83274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38" y="2980626"/>
            <a:ext cx="372293" cy="372293"/>
          </a:xfrm>
          <a:prstGeom prst="rect">
            <a:avLst/>
          </a:prstGeom>
        </p:spPr>
      </p:pic>
      <p:pic>
        <p:nvPicPr>
          <p:cNvPr id="109" name="Picture 10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3A508C3-DB6E-EDA1-04B9-15AFF9679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00" y="1434493"/>
            <a:ext cx="361687" cy="361687"/>
          </a:xfrm>
          <a:prstGeom prst="rect">
            <a:avLst/>
          </a:prstGeom>
        </p:spPr>
      </p:pic>
      <p:pic>
        <p:nvPicPr>
          <p:cNvPr id="110" name="Picture 10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73DB6FB-0EA2-B961-83A1-012099F1A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026" y="1946377"/>
            <a:ext cx="361687" cy="361687"/>
          </a:xfrm>
          <a:prstGeom prst="rect">
            <a:avLst/>
          </a:prstGeom>
        </p:spPr>
      </p:pic>
      <p:pic>
        <p:nvPicPr>
          <p:cNvPr id="114" name="Picture 11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FFF0CC-5EF6-4993-2BEE-38C92691A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772" y="4586424"/>
            <a:ext cx="336873" cy="336873"/>
          </a:xfrm>
          <a:prstGeom prst="rect">
            <a:avLst/>
          </a:prstGeom>
        </p:spPr>
      </p:pic>
      <p:pic>
        <p:nvPicPr>
          <p:cNvPr id="117" name="Picture 1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C0BFFED-DE14-4C7A-B67F-9A33716A7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468" y="2967022"/>
            <a:ext cx="349143" cy="349143"/>
          </a:xfrm>
          <a:prstGeom prst="rect">
            <a:avLst/>
          </a:prstGeom>
        </p:spPr>
      </p:pic>
      <p:pic>
        <p:nvPicPr>
          <p:cNvPr id="119" name="Picture 1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7C4D49-6166-8793-5BD4-8690724DD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419" y="1882179"/>
            <a:ext cx="368951" cy="368951"/>
          </a:xfrm>
          <a:prstGeom prst="rect">
            <a:avLst/>
          </a:prstGeom>
        </p:spPr>
      </p:pic>
      <p:pic>
        <p:nvPicPr>
          <p:cNvPr id="121" name="Picture 1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E7286D-8D84-48A0-29D2-DFEDDAE22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242" y="3805459"/>
            <a:ext cx="373919" cy="373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AE73E2-76FE-600E-1C59-54262DA9ABFE}"/>
              </a:ext>
            </a:extLst>
          </p:cNvPr>
          <p:cNvSpPr/>
          <p:nvPr/>
        </p:nvSpPr>
        <p:spPr>
          <a:xfrm rot="4246084">
            <a:off x="5196634" y="4655976"/>
            <a:ext cx="507830" cy="677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570410-3EFC-9C6E-DC3B-949393C72C3C}"/>
              </a:ext>
            </a:extLst>
          </p:cNvPr>
          <p:cNvSpPr/>
          <p:nvPr/>
        </p:nvSpPr>
        <p:spPr>
          <a:xfrm>
            <a:off x="5199922" y="4507744"/>
            <a:ext cx="564474" cy="50737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5A68C-3366-4392-E8B0-355FBA4BDED7}"/>
              </a:ext>
            </a:extLst>
          </p:cNvPr>
          <p:cNvSpPr txBox="1"/>
          <p:nvPr/>
        </p:nvSpPr>
        <p:spPr>
          <a:xfrm>
            <a:off x="4560160" y="4997210"/>
            <a:ext cx="1832213" cy="2308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900" b="1" noProof="1"/>
              <a:t>Vendor Billing Recon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DD307B7-DA81-B945-996C-957B014CD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0515" y="4587336"/>
            <a:ext cx="378327" cy="378327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B1B1264-FFAE-45A1-C632-F067238CDA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8751" y="3873919"/>
            <a:ext cx="367734" cy="3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018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Process &amp; Implementation Planning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70C03B-1935-B3DC-390C-410802CD0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4769"/>
              </p:ext>
            </p:extLst>
          </p:nvPr>
        </p:nvGraphicFramePr>
        <p:xfrm>
          <a:off x="17365" y="1655418"/>
          <a:ext cx="9109269" cy="299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337988" imgH="4057716" progId="Excel.Sheet.12">
                  <p:embed/>
                </p:oleObj>
              </mc:Choice>
              <mc:Fallback>
                <p:oleObj name="Worksheet" r:id="rId3" imgW="12337988" imgH="4057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5" y="1655418"/>
                        <a:ext cx="9109269" cy="2996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8837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NL" sz="2400" b="1" kern="0" dirty="0">
                <a:solidFill>
                  <a:srgbClr val="002060"/>
                </a:solidFill>
              </a:rPr>
              <a:t>Timeline Install AkaBot dan Testing Project RPA - 2023</a:t>
            </a:r>
            <a:endParaRPr lang="en-US" sz="2400" b="1" kern="0" dirty="0">
              <a:solidFill>
                <a:srgbClr val="002060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A424AB-2E6A-70C8-C80D-85D4AD737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17475"/>
              </p:ext>
            </p:extLst>
          </p:nvPr>
        </p:nvGraphicFramePr>
        <p:xfrm>
          <a:off x="69850" y="1473200"/>
          <a:ext cx="90043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004325" imgH="2768571" progId="Excel.Sheet.12">
                  <p:embed/>
                </p:oleObj>
              </mc:Choice>
              <mc:Fallback>
                <p:oleObj name="Worksheet" r:id="rId3" imgW="9004325" imgH="27685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50" y="1473200"/>
                        <a:ext cx="90043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EAF509-790E-D334-0FE6-59F62D6F1077}"/>
              </a:ext>
            </a:extLst>
          </p:cNvPr>
          <p:cNvSpPr txBox="1"/>
          <p:nvPr/>
        </p:nvSpPr>
        <p:spPr>
          <a:xfrm>
            <a:off x="69850" y="4241800"/>
            <a:ext cx="7927450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Note :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Point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Nomor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pararel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dibuat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sesuai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dengan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arahan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Test Case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dari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Team QA yg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ikut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join online pada testing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hari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Senin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24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Juli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2023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Point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Nomor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7 Testing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dilakukan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onsite oleh team CNS dan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didampingi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secara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online oleh team FPT dan team QA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Yokke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4942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9DA6-EB0E-030B-478D-6649F95187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13</a:t>
            </a:fld>
            <a:endParaRPr lang="en-ID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C1B090C-5BFA-7358-ED79-EE42E000AF28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 Policies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BD185-E493-3C56-FD8B-B84D6C71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929956"/>
            <a:ext cx="8875552" cy="44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55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9DA6-EB0E-030B-478D-6649F95187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14</a:t>
            </a:fld>
            <a:endParaRPr lang="en-ID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C1B090C-5BFA-7358-ED79-EE42E000AF28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AD1DD-DDFC-3D04-C383-01429078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499009"/>
            <a:ext cx="8875552" cy="26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67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White calculator">
            <a:extLst>
              <a:ext uri="{FF2B5EF4-FFF2-40B4-BE49-F238E27FC236}">
                <a16:creationId xmlns:a16="http://schemas.microsoft.com/office/drawing/2014/main" id="{178F5093-0114-6C49-D5D7-B7C740097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r="16855" b="-2"/>
          <a:stretch/>
        </p:blipFill>
        <p:spPr>
          <a:xfrm>
            <a:off x="20" y="10"/>
            <a:ext cx="6501364" cy="571499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30A3848-1DB2-0480-494C-2D19D8B7EE44}"/>
              </a:ext>
            </a:extLst>
          </p:cNvPr>
          <p:cNvSpPr txBox="1">
            <a:spLocks/>
          </p:cNvSpPr>
          <p:nvPr/>
        </p:nvSpPr>
        <p:spPr>
          <a:xfrm>
            <a:off x="5886450" y="935302"/>
            <a:ext cx="3017520" cy="267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800" b="1">
                <a:solidFill>
                  <a:schemeClr val="tx1"/>
                </a:solidFill>
              </a:rPr>
              <a:t>Budget – Asset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8E3A-FE6F-4C36-855A-0643CD0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362603" y="5296958"/>
            <a:ext cx="541367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6CB4B4D-7CA3-9044-876B-883B54F8677D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35908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Thermal Monitoring July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C372-74AB-C1CA-2585-B3FA1BD0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369"/>
            <a:ext cx="9144000" cy="25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83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Thermal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49396-0642-76A1-5611-51D409EB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675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73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Thermal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39B1-A96E-2E47-02E1-E859B236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0005"/>
            <a:ext cx="9144000" cy="42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951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Shortage EDC Base on </a:t>
            </a:r>
            <a:r>
              <a:rPr lang="en-US" sz="2100" b="1" dirty="0" err="1">
                <a:solidFill>
                  <a:srgbClr val="050E63"/>
                </a:solidFill>
                <a:latin typeface="+mn-lt"/>
              </a:rPr>
              <a:t>Realistis</a:t>
            </a:r>
            <a:r>
              <a:rPr lang="en-US" sz="2100" b="1" dirty="0">
                <a:solidFill>
                  <a:srgbClr val="050E63"/>
                </a:solidFill>
                <a:latin typeface="+mn-lt"/>
              </a:rPr>
              <a:t>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BF81EC-B1C9-4D9B-EAF1-C131C7D79572}"/>
              </a:ext>
            </a:extLst>
          </p:cNvPr>
          <p:cNvGrpSpPr/>
          <p:nvPr/>
        </p:nvGrpSpPr>
        <p:grpSpPr>
          <a:xfrm>
            <a:off x="78384" y="1226227"/>
            <a:ext cx="8913217" cy="4241003"/>
            <a:chOff x="104511" y="1253968"/>
            <a:chExt cx="11884289" cy="56546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9F6E44-6D7F-C197-5F15-0848C9EB07B9}"/>
                </a:ext>
              </a:extLst>
            </p:cNvPr>
            <p:cNvSpPr/>
            <p:nvPr/>
          </p:nvSpPr>
          <p:spPr>
            <a:xfrm>
              <a:off x="203200" y="5379434"/>
              <a:ext cx="2237507" cy="4871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Konven</a:t>
              </a:r>
              <a:r>
                <a:rPr lang="en-US" sz="1350" dirty="0">
                  <a:solidFill>
                    <a:schemeClr val="tx1"/>
                  </a:solidFill>
                </a:rPr>
                <a:t> : </a:t>
              </a:r>
              <a:r>
                <a:rPr lang="en-US" sz="1350" b="1" dirty="0">
                  <a:solidFill>
                    <a:schemeClr val="tx1"/>
                  </a:solidFill>
                </a:rPr>
                <a:t>72.2K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6269B1-F692-2B74-E57A-626816AFA508}"/>
                </a:ext>
              </a:extLst>
            </p:cNvPr>
            <p:cNvSpPr/>
            <p:nvPr/>
          </p:nvSpPr>
          <p:spPr>
            <a:xfrm>
              <a:off x="3912018" y="1508913"/>
              <a:ext cx="1554480" cy="531814"/>
            </a:xfrm>
            <a:prstGeom prst="roundRect">
              <a:avLst/>
            </a:prstGeom>
            <a:solidFill>
              <a:srgbClr val="FFF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BNI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CA72379-8F11-BF7B-145C-0CBE71F4AEF3}"/>
                </a:ext>
              </a:extLst>
            </p:cNvPr>
            <p:cNvSpPr/>
            <p:nvPr/>
          </p:nvSpPr>
          <p:spPr>
            <a:xfrm>
              <a:off x="3912018" y="2257115"/>
              <a:ext cx="1554480" cy="531814"/>
            </a:xfrm>
            <a:prstGeom prst="roundRect">
              <a:avLst/>
            </a:prstGeom>
            <a:solidFill>
              <a:srgbClr val="E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BMRI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57.7K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46E811-344B-0471-4282-7FA1959E94D5}"/>
                </a:ext>
              </a:extLst>
            </p:cNvPr>
            <p:cNvSpPr/>
            <p:nvPr/>
          </p:nvSpPr>
          <p:spPr>
            <a:xfrm>
              <a:off x="3912018" y="3005316"/>
              <a:ext cx="1554480" cy="531814"/>
            </a:xfrm>
            <a:prstGeom prst="roundRect">
              <a:avLst/>
            </a:prstGeom>
            <a:solidFill>
              <a:srgbClr val="C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Himbara</a:t>
              </a:r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11.4K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D23BAC-B630-B484-F6C4-4F731EDA683F}"/>
                </a:ext>
              </a:extLst>
            </p:cNvPr>
            <p:cNvSpPr/>
            <p:nvPr/>
          </p:nvSpPr>
          <p:spPr>
            <a:xfrm>
              <a:off x="3912018" y="3753518"/>
              <a:ext cx="1554480" cy="531814"/>
            </a:xfrm>
            <a:prstGeom prst="roundRect">
              <a:avLst/>
            </a:prstGeom>
            <a:solidFill>
              <a:srgbClr val="9E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Member Bank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3.1K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89AEF4-4D1D-5EE9-13B2-1029B87F2300}"/>
                </a:ext>
              </a:extLst>
            </p:cNvPr>
            <p:cNvSpPr/>
            <p:nvPr/>
          </p:nvSpPr>
          <p:spPr>
            <a:xfrm>
              <a:off x="3912018" y="4501718"/>
              <a:ext cx="1554480" cy="5318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Buffer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72FCCA3-F76B-9A30-EB69-F548AE77A748}"/>
                </a:ext>
              </a:extLst>
            </p:cNvPr>
            <p:cNvCxnSpPr>
              <a:cxnSpLocks/>
              <a:stCxn id="4" idx="0"/>
              <a:endCxn id="5" idx="1"/>
            </p:cNvCxnSpPr>
            <p:nvPr/>
          </p:nvCxnSpPr>
          <p:spPr>
            <a:xfrm rot="5400000" flipH="1" flipV="1">
              <a:off x="814679" y="2282095"/>
              <a:ext cx="3604614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1C8A578-D32B-B5EF-77FE-08980D6E2F58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rot="5400000" flipH="1" flipV="1">
              <a:off x="1188780" y="2656196"/>
              <a:ext cx="2856412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141EB85-A313-9574-35D0-1D369179A999}"/>
                </a:ext>
              </a:extLst>
            </p:cNvPr>
            <p:cNvCxnSpPr>
              <a:cxnSpLocks/>
              <a:stCxn id="4" idx="0"/>
              <a:endCxn id="7" idx="1"/>
            </p:cNvCxnSpPr>
            <p:nvPr/>
          </p:nvCxnSpPr>
          <p:spPr>
            <a:xfrm rot="5400000" flipH="1" flipV="1">
              <a:off x="1562881" y="3030297"/>
              <a:ext cx="2108211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DC2E6CF-881E-F78C-F39B-2E5B1940BBA7}"/>
                </a:ext>
              </a:extLst>
            </p:cNvPr>
            <p:cNvCxnSpPr>
              <a:cxnSpLocks/>
              <a:stCxn id="4" idx="0"/>
              <a:endCxn id="8" idx="1"/>
            </p:cNvCxnSpPr>
            <p:nvPr/>
          </p:nvCxnSpPr>
          <p:spPr>
            <a:xfrm rot="5400000" flipH="1" flipV="1">
              <a:off x="1936982" y="3404398"/>
              <a:ext cx="1360009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90A9ED7-142F-7ED9-1AA0-C7DEB4BDCC49}"/>
                </a:ext>
              </a:extLst>
            </p:cNvPr>
            <p:cNvCxnSpPr>
              <a:cxnSpLocks/>
              <a:stCxn id="4" idx="0"/>
              <a:endCxn id="9" idx="1"/>
            </p:cNvCxnSpPr>
            <p:nvPr/>
          </p:nvCxnSpPr>
          <p:spPr>
            <a:xfrm rot="5400000" flipH="1" flipV="1">
              <a:off x="2311082" y="3778498"/>
              <a:ext cx="611809" cy="259006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CF746880-8EFB-26CC-F816-7964C49EDDA3}"/>
                </a:ext>
              </a:extLst>
            </p:cNvPr>
            <p:cNvCxnSpPr>
              <a:cxnSpLocks/>
              <a:stCxn id="128" idx="1"/>
              <a:endCxn id="4" idx="3"/>
            </p:cNvCxnSpPr>
            <p:nvPr/>
          </p:nvCxnSpPr>
          <p:spPr>
            <a:xfrm rot="10800000" flipV="1">
              <a:off x="2440708" y="5620470"/>
              <a:ext cx="2536539" cy="2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BF627434-ED08-12AF-32A8-7C82AA34C6E1}"/>
                </a:ext>
              </a:extLst>
            </p:cNvPr>
            <p:cNvSpPr/>
            <p:nvPr/>
          </p:nvSpPr>
          <p:spPr>
            <a:xfrm>
              <a:off x="4977246" y="5376874"/>
              <a:ext cx="2237507" cy="487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Total : </a:t>
              </a:r>
              <a:r>
                <a:rPr lang="en-US" sz="1350" b="1" dirty="0">
                  <a:solidFill>
                    <a:schemeClr val="tx1"/>
                  </a:solidFill>
                </a:rPr>
                <a:t>144,4K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F6ECF58-C6C0-9B12-2184-EB5E2885040F}"/>
                </a:ext>
              </a:extLst>
            </p:cNvPr>
            <p:cNvSpPr/>
            <p:nvPr/>
          </p:nvSpPr>
          <p:spPr>
            <a:xfrm>
              <a:off x="9751293" y="5376874"/>
              <a:ext cx="2237507" cy="4897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Android : </a:t>
              </a:r>
              <a:r>
                <a:rPr lang="en-US" sz="1350" b="1" dirty="0">
                  <a:solidFill>
                    <a:schemeClr val="tx1"/>
                  </a:solidFill>
                </a:rPr>
                <a:t>72.2K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5F0B1E0-C5A6-C795-B62C-25518158CF01}"/>
                </a:ext>
              </a:extLst>
            </p:cNvPr>
            <p:cNvSpPr/>
            <p:nvPr/>
          </p:nvSpPr>
          <p:spPr>
            <a:xfrm>
              <a:off x="6591300" y="1508914"/>
              <a:ext cx="1554480" cy="531814"/>
            </a:xfrm>
            <a:prstGeom prst="roundRect">
              <a:avLst/>
            </a:prstGeom>
            <a:solidFill>
              <a:srgbClr val="FFF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BNI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22.8K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06C7567-552D-307A-4897-BE8282C51C72}"/>
                </a:ext>
              </a:extLst>
            </p:cNvPr>
            <p:cNvSpPr/>
            <p:nvPr/>
          </p:nvSpPr>
          <p:spPr>
            <a:xfrm>
              <a:off x="6591300" y="2257116"/>
              <a:ext cx="1554480" cy="531813"/>
            </a:xfrm>
            <a:prstGeom prst="roundRect">
              <a:avLst/>
            </a:prstGeom>
            <a:solidFill>
              <a:srgbClr val="E7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BMRI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0065E34-D91F-AE11-733D-67C07275FED1}"/>
                </a:ext>
              </a:extLst>
            </p:cNvPr>
            <p:cNvSpPr/>
            <p:nvPr/>
          </p:nvSpPr>
          <p:spPr>
            <a:xfrm>
              <a:off x="6591300" y="3005317"/>
              <a:ext cx="1554480" cy="531813"/>
            </a:xfrm>
            <a:prstGeom prst="roundRect">
              <a:avLst/>
            </a:prstGeom>
            <a:solidFill>
              <a:srgbClr val="C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Himbara</a:t>
              </a:r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47.2K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97D3597-2ED7-7835-C191-33B017D58E3A}"/>
                </a:ext>
              </a:extLst>
            </p:cNvPr>
            <p:cNvSpPr/>
            <p:nvPr/>
          </p:nvSpPr>
          <p:spPr>
            <a:xfrm>
              <a:off x="6591300" y="3753518"/>
              <a:ext cx="1554480" cy="531813"/>
            </a:xfrm>
            <a:prstGeom prst="roundRect">
              <a:avLst/>
            </a:prstGeom>
            <a:solidFill>
              <a:srgbClr val="9E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Member Bank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2.1K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B4B51A8-3C3A-C18F-2C81-BC1840E9CD56}"/>
                </a:ext>
              </a:extLst>
            </p:cNvPr>
            <p:cNvSpPr/>
            <p:nvPr/>
          </p:nvSpPr>
          <p:spPr>
            <a:xfrm>
              <a:off x="6591299" y="4501718"/>
              <a:ext cx="1554480" cy="53181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Buffer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8F89771E-2268-CE33-ADE0-E971A05DE985}"/>
                </a:ext>
              </a:extLst>
            </p:cNvPr>
            <p:cNvCxnSpPr>
              <a:cxnSpLocks/>
              <a:stCxn id="78" idx="0"/>
              <a:endCxn id="79" idx="3"/>
            </p:cNvCxnSpPr>
            <p:nvPr/>
          </p:nvCxnSpPr>
          <p:spPr>
            <a:xfrm rot="16200000" flipV="1">
              <a:off x="7706888" y="2213714"/>
              <a:ext cx="3602053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58B78D2-76B5-FB9D-0CB7-95C81BE0266A}"/>
                </a:ext>
              </a:extLst>
            </p:cNvPr>
            <p:cNvCxnSpPr>
              <a:cxnSpLocks/>
              <a:stCxn id="78" idx="0"/>
              <a:endCxn id="80" idx="3"/>
            </p:cNvCxnSpPr>
            <p:nvPr/>
          </p:nvCxnSpPr>
          <p:spPr>
            <a:xfrm rot="16200000" flipV="1">
              <a:off x="8080989" y="2587815"/>
              <a:ext cx="2853851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0F50D96-7AF3-15E8-4B82-509183CA9AB1}"/>
                </a:ext>
              </a:extLst>
            </p:cNvPr>
            <p:cNvCxnSpPr>
              <a:cxnSpLocks/>
              <a:stCxn id="78" idx="0"/>
              <a:endCxn id="81" idx="3"/>
            </p:cNvCxnSpPr>
            <p:nvPr/>
          </p:nvCxnSpPr>
          <p:spPr>
            <a:xfrm rot="16200000" flipV="1">
              <a:off x="8455089" y="2961915"/>
              <a:ext cx="2105650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92D5A29-5A30-18FB-8F62-1A068EE83EB0}"/>
                </a:ext>
              </a:extLst>
            </p:cNvPr>
            <p:cNvCxnSpPr>
              <a:cxnSpLocks/>
              <a:stCxn id="78" idx="0"/>
              <a:endCxn id="82" idx="3"/>
            </p:cNvCxnSpPr>
            <p:nvPr/>
          </p:nvCxnSpPr>
          <p:spPr>
            <a:xfrm rot="16200000" flipV="1">
              <a:off x="8829190" y="3336016"/>
              <a:ext cx="1357449" cy="27242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A386491-1CB3-03A7-25E3-3D353C037139}"/>
                </a:ext>
              </a:extLst>
            </p:cNvPr>
            <p:cNvCxnSpPr>
              <a:cxnSpLocks/>
              <a:stCxn id="78" idx="0"/>
              <a:endCxn id="83" idx="3"/>
            </p:cNvCxnSpPr>
            <p:nvPr/>
          </p:nvCxnSpPr>
          <p:spPr>
            <a:xfrm rot="16200000" flipV="1">
              <a:off x="9203289" y="3710116"/>
              <a:ext cx="609249" cy="272426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2FF88102-67EA-2CE6-BA6D-7CD8AF31E3DB}"/>
                </a:ext>
              </a:extLst>
            </p:cNvPr>
            <p:cNvCxnSpPr>
              <a:cxnSpLocks/>
              <a:stCxn id="128" idx="3"/>
              <a:endCxn id="78" idx="1"/>
            </p:cNvCxnSpPr>
            <p:nvPr/>
          </p:nvCxnSpPr>
          <p:spPr>
            <a:xfrm>
              <a:off x="7214753" y="5620470"/>
              <a:ext cx="2536540" cy="12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6389CDFF-AA86-E78C-4B03-060230EF5452}"/>
                </a:ext>
              </a:extLst>
            </p:cNvPr>
            <p:cNvSpPr txBox="1">
              <a:spLocks/>
            </p:cNvSpPr>
            <p:nvPr/>
          </p:nvSpPr>
          <p:spPr>
            <a:xfrm>
              <a:off x="104511" y="6275917"/>
              <a:ext cx="7342767" cy="63272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00" kern="1200">
                  <a:solidFill>
                    <a:srgbClr val="4AD2F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*Note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Konven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: </a:t>
              </a:r>
            </a:p>
            <a:p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Shortage EDC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tersebut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,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akan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dipenuhi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secara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bertahap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disesuikan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dengan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</a:t>
              </a:r>
              <a:r>
                <a:rPr lang="en-US" sz="825" b="1" dirty="0" err="1">
                  <a:solidFill>
                    <a:srgbClr val="050E63"/>
                  </a:solidFill>
                  <a:latin typeface="+mn-lt"/>
                </a:rPr>
                <a:t>kebutuhan</a:t>
              </a:r>
              <a:r>
                <a:rPr lang="en-US" sz="825" b="1" dirty="0">
                  <a:solidFill>
                    <a:srgbClr val="050E63"/>
                  </a:solidFill>
                  <a:latin typeface="+mn-lt"/>
                </a:rPr>
                <a:t> Management MTI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8A5A5F-60D2-F7E3-18FE-7150526F534B}"/>
                </a:ext>
              </a:extLst>
            </p:cNvPr>
            <p:cNvSpPr/>
            <p:nvPr/>
          </p:nvSpPr>
          <p:spPr>
            <a:xfrm>
              <a:off x="1357310" y="151149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51F6455-E79A-5C31-FC14-F044343F3A95}"/>
                </a:ext>
              </a:extLst>
            </p:cNvPr>
            <p:cNvSpPr/>
            <p:nvPr/>
          </p:nvSpPr>
          <p:spPr>
            <a:xfrm>
              <a:off x="1339632" y="2203561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Replace EDC </a:t>
              </a:r>
              <a:r>
                <a:rPr lang="en-US" sz="900" dirty="0" err="1">
                  <a:solidFill>
                    <a:schemeClr val="tx1"/>
                  </a:solidFill>
                </a:rPr>
                <a:t>Prio</a:t>
              </a:r>
              <a:r>
                <a:rPr lang="en-US" sz="900" dirty="0">
                  <a:solidFill>
                    <a:schemeClr val="tx1"/>
                  </a:solidFill>
                </a:rPr>
                <a:t> 1-4, 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50% </a:t>
              </a:r>
              <a:r>
                <a:rPr lang="en-US" sz="900" dirty="0" err="1">
                  <a:solidFill>
                    <a:schemeClr val="tx1"/>
                  </a:solidFill>
                </a:rPr>
                <a:t>Prio</a:t>
              </a:r>
              <a:r>
                <a:rPr lang="en-US" sz="900" dirty="0">
                  <a:solidFill>
                    <a:schemeClr val="tx1"/>
                  </a:solidFill>
                </a:rPr>
                <a:t> 5-7 + NA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9C2E0EF-039B-2777-552E-6F4A8F1957F9}"/>
                </a:ext>
              </a:extLst>
            </p:cNvPr>
            <p:cNvSpPr/>
            <p:nvPr/>
          </p:nvSpPr>
          <p:spPr>
            <a:xfrm>
              <a:off x="1339632" y="2935042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25%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 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4038F0E-F4DA-4BAA-8127-C0C4FDE50294}"/>
                </a:ext>
              </a:extLst>
            </p:cNvPr>
            <p:cNvSpPr/>
            <p:nvPr/>
          </p:nvSpPr>
          <p:spPr>
            <a:xfrm>
              <a:off x="1357310" y="372694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20%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032435C-9236-9B1B-A2A8-721E7512ED5E}"/>
                </a:ext>
              </a:extLst>
            </p:cNvPr>
            <p:cNvSpPr/>
            <p:nvPr/>
          </p:nvSpPr>
          <p:spPr>
            <a:xfrm>
              <a:off x="8145779" y="1253968"/>
              <a:ext cx="2724267" cy="5318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Kekurangan</a:t>
              </a:r>
              <a:r>
                <a:rPr lang="en-US" sz="900" dirty="0">
                  <a:solidFill>
                    <a:schemeClr val="tx1"/>
                  </a:solidFill>
                </a:rPr>
                <a:t> SPK 1 BNI Android (22.8K)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FDCA6F16-AEBC-D23E-12FB-015E9DE4E345}"/>
                </a:ext>
              </a:extLst>
            </p:cNvPr>
            <p:cNvSpPr/>
            <p:nvPr/>
          </p:nvSpPr>
          <p:spPr>
            <a:xfrm>
              <a:off x="8248432" y="2257114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Tidak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ada</a:t>
              </a:r>
              <a:r>
                <a:rPr lang="en-US" sz="900" dirty="0">
                  <a:solidFill>
                    <a:schemeClr val="tx1"/>
                  </a:solidFill>
                </a:rPr>
                <a:t> target Android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0ABDE1B-B142-E8E7-29E9-71F3EC6EBA87}"/>
                </a:ext>
              </a:extLst>
            </p:cNvPr>
            <p:cNvSpPr/>
            <p:nvPr/>
          </p:nvSpPr>
          <p:spPr>
            <a:xfrm>
              <a:off x="8248431" y="2831670"/>
              <a:ext cx="2576631" cy="2632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Asumsi</a:t>
              </a:r>
              <a:r>
                <a:rPr lang="en-US" sz="900" dirty="0">
                  <a:solidFill>
                    <a:schemeClr val="tx1"/>
                  </a:solidFill>
                </a:rPr>
                <a:t> 70% </a:t>
              </a:r>
              <a:r>
                <a:rPr lang="en-US" sz="900" dirty="0" err="1">
                  <a:solidFill>
                    <a:schemeClr val="tx1"/>
                  </a:solidFill>
                </a:rPr>
                <a:t>dari</a:t>
              </a:r>
              <a:r>
                <a:rPr lang="en-US" sz="900" dirty="0">
                  <a:solidFill>
                    <a:schemeClr val="tx1"/>
                  </a:solidFill>
                </a:rPr>
                <a:t> Remaining Target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9678740-EBA3-A809-A034-2050A5558481}"/>
                </a:ext>
              </a:extLst>
            </p:cNvPr>
            <p:cNvSpPr/>
            <p:nvPr/>
          </p:nvSpPr>
          <p:spPr>
            <a:xfrm>
              <a:off x="8266110" y="3726945"/>
              <a:ext cx="2465390" cy="237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BSI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A0F760-49A6-9F3B-5714-EF65F6EB9174}"/>
              </a:ext>
            </a:extLst>
          </p:cNvPr>
          <p:cNvCxnSpPr>
            <a:cxnSpLocks/>
          </p:cNvCxnSpPr>
          <p:nvPr/>
        </p:nvCxnSpPr>
        <p:spPr>
          <a:xfrm>
            <a:off x="4526280" y="1017270"/>
            <a:ext cx="0" cy="32783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28B724E-05C9-6B11-8B28-E6FBF5F5E457}"/>
              </a:ext>
            </a:extLst>
          </p:cNvPr>
          <p:cNvSpPr/>
          <p:nvPr/>
        </p:nvSpPr>
        <p:spPr>
          <a:xfrm>
            <a:off x="4526280" y="1116330"/>
            <a:ext cx="1059179" cy="138815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A34440A-6F65-A1D1-5B90-818D761EFB40}"/>
              </a:ext>
            </a:extLst>
          </p:cNvPr>
          <p:cNvSpPr/>
          <p:nvPr/>
        </p:nvSpPr>
        <p:spPr>
          <a:xfrm rot="10800000">
            <a:off x="3474721" y="943225"/>
            <a:ext cx="1059179" cy="138815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AEF77-B271-7718-44D0-E67D0C5AF44C}"/>
              </a:ext>
            </a:extLst>
          </p:cNvPr>
          <p:cNvSpPr txBox="1"/>
          <p:nvPr/>
        </p:nvSpPr>
        <p:spPr>
          <a:xfrm>
            <a:off x="3732935" y="872727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Konven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CC2B3-40E8-15EC-D4C7-20072E5D32EB}"/>
              </a:ext>
            </a:extLst>
          </p:cNvPr>
          <p:cNvSpPr txBox="1"/>
          <p:nvPr/>
        </p:nvSpPr>
        <p:spPr>
          <a:xfrm>
            <a:off x="4755356" y="1057866"/>
            <a:ext cx="622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7886345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82880" y="3053301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130437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787651" y="382526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931091" y="4350384"/>
            <a:ext cx="1059550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121 | 131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3136024" y="4357939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24 | 27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274682" y="3817684"/>
            <a:ext cx="1540262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</a:p>
          <a:p>
            <a:pPr algn="ctr" defTabSz="914400" hangingPunct="0"/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731158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931092" y="3818276"/>
            <a:ext cx="1059549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</a:p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3156912" y="3817683"/>
            <a:ext cx="110926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274682" y="433948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145 | 158 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749989" y="381727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759492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574290" y="3588027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787651" y="436756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719052" y="437726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48| 53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737883" y="438370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785856" y="437726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54 | 56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747673" y="473694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4731158" y="5256586"/>
            <a:ext cx="94891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19 | 22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10BBC-216C-9A71-63F6-E1EE7517E57F}"/>
              </a:ext>
            </a:extLst>
          </p:cNvPr>
          <p:cNvSpPr txBox="1"/>
          <p:nvPr/>
        </p:nvSpPr>
        <p:spPr>
          <a:xfrm>
            <a:off x="198565" y="2584615"/>
            <a:ext cx="4248976" cy="423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Progress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Mitratex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pada week 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- Cancel untuk Scoring BTN,Bisa di setting saat tiket di analystnya BTN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1137B-20D6-FB6D-C70B-FF3CB2A30982}"/>
              </a:ext>
            </a:extLst>
          </p:cNvPr>
          <p:cNvSpPr txBox="1"/>
          <p:nvPr/>
        </p:nvSpPr>
        <p:spPr>
          <a:xfrm>
            <a:off x="-75763" y="4856476"/>
            <a:ext cx="479481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Pending MAAS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karena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: </a:t>
            </a: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MB.MID/TID BNI exists,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membutuhkan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MB.MID/TID BNI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baru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 yang di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daftarkan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jadi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tidak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bisa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masuk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maas,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butuh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TID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baru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Menunggu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Proses Rerun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9776E-D355-553E-6801-2DA04EDE75F0}"/>
              </a:ext>
            </a:extLst>
          </p:cNvPr>
          <p:cNvSpPr txBox="1"/>
          <p:nvPr/>
        </p:nvSpPr>
        <p:spPr>
          <a:xfrm>
            <a:off x="4728086" y="963692"/>
            <a:ext cx="931769" cy="510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</a:t>
            </a: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283D1-E262-036C-0882-4D48DA38979D}"/>
              </a:ext>
            </a:extLst>
          </p:cNvPr>
          <p:cNvSpPr txBox="1"/>
          <p:nvPr/>
        </p:nvSpPr>
        <p:spPr>
          <a:xfrm>
            <a:off x="5725896" y="950315"/>
            <a:ext cx="931769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36ED1C-7604-6F9A-C80E-D847F706ABC5}"/>
              </a:ext>
            </a:extLst>
          </p:cNvPr>
          <p:cNvSpPr txBox="1"/>
          <p:nvPr/>
        </p:nvSpPr>
        <p:spPr>
          <a:xfrm>
            <a:off x="2536557" y="959196"/>
            <a:ext cx="997715" cy="51077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4AF0F-4BCD-166D-C814-9EC9F871B1F9}"/>
              </a:ext>
            </a:extLst>
          </p:cNvPr>
          <p:cNvSpPr txBox="1"/>
          <p:nvPr/>
        </p:nvSpPr>
        <p:spPr>
          <a:xfrm>
            <a:off x="6789652" y="941400"/>
            <a:ext cx="931769" cy="510776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22413-5A35-30A5-C259-EC1BF58E3E99}"/>
              </a:ext>
            </a:extLst>
          </p:cNvPr>
          <p:cNvSpPr txBox="1"/>
          <p:nvPr/>
        </p:nvSpPr>
        <p:spPr>
          <a:xfrm>
            <a:off x="580571" y="1004757"/>
            <a:ext cx="1854647" cy="44869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7B7DE1-247A-ABCF-DE06-A3D6A461645D}"/>
              </a:ext>
            </a:extLst>
          </p:cNvPr>
          <p:cNvSpPr/>
          <p:nvPr/>
        </p:nvSpPr>
        <p:spPr>
          <a:xfrm>
            <a:off x="558609" y="154046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8316D-A40C-8158-612B-F789512F8408}"/>
              </a:ext>
            </a:extLst>
          </p:cNvPr>
          <p:cNvSpPr/>
          <p:nvPr/>
        </p:nvSpPr>
        <p:spPr>
          <a:xfrm>
            <a:off x="4727455" y="154267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9 |5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FFAF8-4F4C-F8BD-6FA5-A562411916C3}"/>
              </a:ext>
            </a:extLst>
          </p:cNvPr>
          <p:cNvSpPr/>
          <p:nvPr/>
        </p:nvSpPr>
        <p:spPr>
          <a:xfrm>
            <a:off x="2539022" y="1542679"/>
            <a:ext cx="1024946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162 | 164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7BBAA-D43B-3257-1D08-C2E055511960}"/>
              </a:ext>
            </a:extLst>
          </p:cNvPr>
          <p:cNvSpPr/>
          <p:nvPr/>
        </p:nvSpPr>
        <p:spPr>
          <a:xfrm>
            <a:off x="5743866" y="15486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152| 158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65C16F-3BFC-63E2-193E-48E9F16E8204}"/>
              </a:ext>
            </a:extLst>
          </p:cNvPr>
          <p:cNvSpPr/>
          <p:nvPr/>
        </p:nvSpPr>
        <p:spPr>
          <a:xfrm>
            <a:off x="6789021" y="154464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2C7633-DBE6-8349-D2DA-8D6DD79582F5}"/>
              </a:ext>
            </a:extLst>
          </p:cNvPr>
          <p:cNvSpPr/>
          <p:nvPr/>
        </p:nvSpPr>
        <p:spPr>
          <a:xfrm>
            <a:off x="571606" y="196674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9BE5-C63B-80CF-D56A-4E2F6087E459}"/>
              </a:ext>
            </a:extLst>
          </p:cNvPr>
          <p:cNvSpPr/>
          <p:nvPr/>
        </p:nvSpPr>
        <p:spPr>
          <a:xfrm>
            <a:off x="4728181" y="195078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84B9DF-E815-8E64-C53E-5CB7D5642509}"/>
              </a:ext>
            </a:extLst>
          </p:cNvPr>
          <p:cNvSpPr/>
          <p:nvPr/>
        </p:nvSpPr>
        <p:spPr>
          <a:xfrm>
            <a:off x="2567931" y="1950786"/>
            <a:ext cx="996037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 | 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99ECE1-A6FC-789D-6515-7B3E25136499}"/>
              </a:ext>
            </a:extLst>
          </p:cNvPr>
          <p:cNvSpPr/>
          <p:nvPr/>
        </p:nvSpPr>
        <p:spPr>
          <a:xfrm>
            <a:off x="5752393" y="194907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4B99C-CF23-E424-0FDE-C7B7B315CAA2}"/>
              </a:ext>
            </a:extLst>
          </p:cNvPr>
          <p:cNvSpPr/>
          <p:nvPr/>
        </p:nvSpPr>
        <p:spPr>
          <a:xfrm>
            <a:off x="6789747" y="19527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9CAAC-AFF8-F71D-4450-EAB1A8E10018}"/>
              </a:ext>
            </a:extLst>
          </p:cNvPr>
          <p:cNvSpPr txBox="1"/>
          <p:nvPr/>
        </p:nvSpPr>
        <p:spPr>
          <a:xfrm>
            <a:off x="3666259" y="951187"/>
            <a:ext cx="932635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W2 | W3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FB4D36-C781-51F7-0E5E-5A379C14439F}"/>
              </a:ext>
            </a:extLst>
          </p:cNvPr>
          <p:cNvSpPr/>
          <p:nvPr/>
        </p:nvSpPr>
        <p:spPr>
          <a:xfrm>
            <a:off x="3666259" y="154075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3AD9E-E2CB-067F-9E44-0966EE4DD90D}"/>
              </a:ext>
            </a:extLst>
          </p:cNvPr>
          <p:cNvSpPr/>
          <p:nvPr/>
        </p:nvSpPr>
        <p:spPr>
          <a:xfrm>
            <a:off x="3666259" y="19528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F949FE-171E-49A6-59D5-0BD691B81666}"/>
              </a:ext>
            </a:extLst>
          </p:cNvPr>
          <p:cNvSpPr/>
          <p:nvPr/>
        </p:nvSpPr>
        <p:spPr>
          <a:xfrm>
            <a:off x="3367411" y="2051005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132664-3182-796E-4832-154EA35E578D}"/>
              </a:ext>
            </a:extLst>
          </p:cNvPr>
          <p:cNvSpPr/>
          <p:nvPr/>
        </p:nvSpPr>
        <p:spPr>
          <a:xfrm>
            <a:off x="4421245" y="1651924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5AD76C-6639-5627-0A5C-8E45C4F3A29C}"/>
              </a:ext>
            </a:extLst>
          </p:cNvPr>
          <p:cNvSpPr/>
          <p:nvPr/>
        </p:nvSpPr>
        <p:spPr>
          <a:xfrm>
            <a:off x="7526009" y="164679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9869B-CFDF-D4C6-B169-9CFA3216F32A}"/>
              </a:ext>
            </a:extLst>
          </p:cNvPr>
          <p:cNvSpPr/>
          <p:nvPr/>
        </p:nvSpPr>
        <p:spPr>
          <a:xfrm>
            <a:off x="7527268" y="2066898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DA6CFBF-B947-E604-F7EC-0492D39B703B}"/>
              </a:ext>
            </a:extLst>
          </p:cNvPr>
          <p:cNvSpPr/>
          <p:nvPr/>
        </p:nvSpPr>
        <p:spPr>
          <a:xfrm>
            <a:off x="1606543" y="444009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B0EEA3-56CF-4446-9F0E-BBB30581067A}"/>
              </a:ext>
            </a:extLst>
          </p:cNvPr>
          <p:cNvSpPr/>
          <p:nvPr/>
        </p:nvSpPr>
        <p:spPr>
          <a:xfrm rot="163748">
            <a:off x="5490304" y="4481103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1886D2-83DA-2858-D84E-188458B7700C}"/>
              </a:ext>
            </a:extLst>
          </p:cNvPr>
          <p:cNvSpPr/>
          <p:nvPr/>
        </p:nvSpPr>
        <p:spPr>
          <a:xfrm>
            <a:off x="6491063" y="450344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167C5F-DC93-4E76-4A49-FFD14E0C7EDB}"/>
              </a:ext>
            </a:extLst>
          </p:cNvPr>
          <p:cNvSpPr/>
          <p:nvPr/>
        </p:nvSpPr>
        <p:spPr>
          <a:xfrm>
            <a:off x="8456697" y="4466390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5959BE3-62C6-BEAC-7DB7-C2C31CD83CC4}"/>
              </a:ext>
            </a:extLst>
          </p:cNvPr>
          <p:cNvSpPr/>
          <p:nvPr/>
        </p:nvSpPr>
        <p:spPr>
          <a:xfrm rot="163748">
            <a:off x="2831183" y="442506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C09010B-70C5-9002-885C-7A94E92DCC5A}"/>
              </a:ext>
            </a:extLst>
          </p:cNvPr>
          <p:cNvSpPr/>
          <p:nvPr/>
        </p:nvSpPr>
        <p:spPr>
          <a:xfrm rot="163748">
            <a:off x="5503113" y="5343154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08D7553-E9A6-C31D-58CD-9894180CD968}"/>
              </a:ext>
            </a:extLst>
          </p:cNvPr>
          <p:cNvSpPr/>
          <p:nvPr/>
        </p:nvSpPr>
        <p:spPr>
          <a:xfrm rot="163748">
            <a:off x="3402584" y="1621297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D86D83D-F5DB-34CD-4D16-ECA74D6F0E07}"/>
              </a:ext>
            </a:extLst>
          </p:cNvPr>
          <p:cNvSpPr/>
          <p:nvPr/>
        </p:nvSpPr>
        <p:spPr>
          <a:xfrm rot="10800000">
            <a:off x="5476890" y="1632227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8EFE7-6F0E-90F9-8401-922F62C5F540}"/>
              </a:ext>
            </a:extLst>
          </p:cNvPr>
          <p:cNvSpPr/>
          <p:nvPr/>
        </p:nvSpPr>
        <p:spPr>
          <a:xfrm>
            <a:off x="4391649" y="2066898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C273A0-010C-CA18-6023-8A57872A9CC4}"/>
              </a:ext>
            </a:extLst>
          </p:cNvPr>
          <p:cNvSpPr/>
          <p:nvPr/>
        </p:nvSpPr>
        <p:spPr>
          <a:xfrm>
            <a:off x="5429644" y="205550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74746-AADF-BFC7-437B-884EA680F6F8}"/>
              </a:ext>
            </a:extLst>
          </p:cNvPr>
          <p:cNvSpPr/>
          <p:nvPr/>
        </p:nvSpPr>
        <p:spPr>
          <a:xfrm>
            <a:off x="6491063" y="2062234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1721CCC-1F8B-7204-4429-9D3DACCF1DA1}"/>
              </a:ext>
            </a:extLst>
          </p:cNvPr>
          <p:cNvSpPr/>
          <p:nvPr/>
        </p:nvSpPr>
        <p:spPr>
          <a:xfrm>
            <a:off x="4055972" y="4450344"/>
            <a:ext cx="133359" cy="94012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A35AB7-7747-FD84-B6E0-69E61912C76A}"/>
              </a:ext>
            </a:extLst>
          </p:cNvPr>
          <p:cNvSpPr/>
          <p:nvPr/>
        </p:nvSpPr>
        <p:spPr>
          <a:xfrm rot="163748">
            <a:off x="6498155" y="1649919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B626514-808E-5E66-03A5-0A6F36FE943B}"/>
              </a:ext>
            </a:extLst>
          </p:cNvPr>
          <p:cNvSpPr/>
          <p:nvPr/>
        </p:nvSpPr>
        <p:spPr>
          <a:xfrm rot="163748">
            <a:off x="7539620" y="4446663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Procurement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681E1-576D-CC41-7DC4-C4F57A33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" y="1314450"/>
            <a:ext cx="793908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01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EDC Allocate &amp; Shortage (Convent)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409861-3478-8EBA-8488-8ECBCB020CAF}"/>
              </a:ext>
            </a:extLst>
          </p:cNvPr>
          <p:cNvSpPr txBox="1">
            <a:spLocks/>
          </p:cNvSpPr>
          <p:nvPr/>
        </p:nvSpPr>
        <p:spPr>
          <a:xfrm>
            <a:off x="837398" y="3651434"/>
            <a:ext cx="7727306" cy="13482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rgbClr val="4AD2F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1" dirty="0">
                <a:solidFill>
                  <a:srgbClr val="050E63"/>
                </a:solidFill>
                <a:latin typeface="+mn-lt"/>
              </a:rPr>
              <a:t>Note :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Contract Existing MTI : 234.760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Mapped	 : 110.632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Stock Allocated : 124.128 Unit (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Mandiri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BNI,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Himbara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Other Member Bank,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Pameran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).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Remaining Target : 196.402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Shortage : 72.274 Unit</a:t>
            </a:r>
          </a:p>
          <a:p>
            <a:pPr marL="214313" indent="-214313">
              <a:buFontTx/>
              <a:buChar char="-"/>
            </a:pPr>
            <a:endParaRPr lang="en-US" sz="1050" dirty="0">
              <a:solidFill>
                <a:srgbClr val="050E6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60E4-A367-3E74-2786-0734D897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6" y="1372452"/>
            <a:ext cx="7361548" cy="21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9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 err="1">
                <a:solidFill>
                  <a:srgbClr val="050E63"/>
                </a:solidFill>
                <a:latin typeface="+mn-lt"/>
              </a:rPr>
              <a:t>Estimasi</a:t>
            </a:r>
            <a:r>
              <a:rPr lang="en-US" sz="2100" b="1" dirty="0">
                <a:solidFill>
                  <a:srgbClr val="050E63"/>
                </a:solidFill>
                <a:latin typeface="+mn-lt"/>
              </a:rPr>
              <a:t> Timeline Project - 1 Brand EDC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13457-8130-9C61-4B8A-10B6EAA1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3" y="1223962"/>
            <a:ext cx="6924675" cy="16335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3C6B04-AFEF-1C72-E976-CC1E24F99A3E}"/>
              </a:ext>
            </a:extLst>
          </p:cNvPr>
          <p:cNvSpPr txBox="1">
            <a:spLocks/>
          </p:cNvSpPr>
          <p:nvPr/>
        </p:nvSpPr>
        <p:spPr>
          <a:xfrm>
            <a:off x="285750" y="3037823"/>
            <a:ext cx="8572500" cy="20700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rgbClr val="4AD2F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1" dirty="0" err="1">
                <a:solidFill>
                  <a:srgbClr val="050E63"/>
                </a:solidFill>
                <a:latin typeface="+mn-lt"/>
              </a:rPr>
              <a:t>Mempertimbangkan</a:t>
            </a:r>
            <a:r>
              <a:rPr lang="en-US" sz="1050" b="1" dirty="0">
                <a:solidFill>
                  <a:srgbClr val="050E63"/>
                </a:solidFill>
                <a:latin typeface="+mn-lt"/>
              </a:rPr>
              <a:t> :</a:t>
            </a:r>
          </a:p>
          <a:p>
            <a:endParaRPr lang="en-US" sz="1050" b="1" dirty="0">
              <a:solidFill>
                <a:srgbClr val="050E63"/>
              </a:solidFill>
              <a:latin typeface="+mn-lt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Shortage stock EDC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Konvensional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sebanyak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72.274 Unit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untuk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pemenuhan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kebutuhan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Mandiri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Himbara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Other Member Bank dan Buffer Stock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Pameran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.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Timeline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pengembangan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EDC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baru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termasuk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sertifikasi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Brand Network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dengan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rata-rata timeline project per Member Bank +- 10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Minggu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(exclude Development Principal +- 3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Bulan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).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050" dirty="0" err="1">
                <a:solidFill>
                  <a:srgbClr val="050E63"/>
                </a:solidFill>
                <a:latin typeface="+mn-lt"/>
              </a:rPr>
              <a:t>Keterbatasan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UL Tools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untuk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support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sertifikasi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Brand Network, MTI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saat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ini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hanya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memiliki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1 UL Tools,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sehingga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proses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sertifikasi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Brand Network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tidak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dapat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dilakukan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secara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paralel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.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050" dirty="0" err="1">
                <a:solidFill>
                  <a:srgbClr val="050E63"/>
                </a:solidFill>
                <a:latin typeface="+mn-lt"/>
              </a:rPr>
              <a:t>Perlu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tambahan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waktu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untuk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melakukan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negosiasi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dengan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Principal / Member Bank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mengenai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pembebanan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biaya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sertifikasi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. 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EDC Move 2500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sudah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digunakan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untuk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support deployment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Mandiri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Himbara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dan Member Bank Existing (OCBC,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Danamon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dan BTN),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dalam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hal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ini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seluruh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fitur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yang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dibutuhkan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sudah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terakomodir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dan certified.</a:t>
            </a:r>
          </a:p>
          <a:p>
            <a:pPr marL="257175" indent="-257175" algn="just">
              <a:buFont typeface="+mj-lt"/>
              <a:buAutoNum type="arabicPeriod"/>
            </a:pPr>
            <a:endParaRPr lang="en-US" sz="1050" dirty="0">
              <a:solidFill>
                <a:srgbClr val="050E63"/>
              </a:solidFill>
              <a:latin typeface="+mn-lt"/>
            </a:endParaRPr>
          </a:p>
          <a:p>
            <a:pPr algn="just"/>
            <a:r>
              <a:rPr lang="en-US" sz="1050" b="1">
                <a:solidFill>
                  <a:srgbClr val="050E63"/>
                </a:solidFill>
                <a:latin typeface="+mn-lt"/>
              </a:rPr>
              <a:t>Rekomendasi </a:t>
            </a:r>
            <a:r>
              <a:rPr lang="en-US" sz="1050" b="1" dirty="0">
                <a:solidFill>
                  <a:srgbClr val="050E63"/>
                </a:solidFill>
                <a:latin typeface="+mn-lt"/>
              </a:rPr>
              <a:t>: “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Pemenuhan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50%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kebutuhan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atas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shortage EDC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Konvensional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tersebut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yaitu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sebesar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30.000 - 35.000 Unit,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dapat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dipenuhi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dengan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EDC Move 2500 (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paralel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tetap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akan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dilakukan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sertifikasi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EDC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lainnya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)”.</a:t>
            </a:r>
            <a:endParaRPr lang="en-US" sz="1050" b="1" dirty="0">
              <a:solidFill>
                <a:srgbClr val="050E63"/>
              </a:solidFill>
              <a:latin typeface="+mn-lt"/>
            </a:endParaRPr>
          </a:p>
          <a:p>
            <a:pPr algn="just"/>
            <a:endParaRPr lang="en-US" sz="1050" dirty="0">
              <a:solidFill>
                <a:srgbClr val="050E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5821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EDC Allocate &amp; Shortage (Android)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1DBA4-7DC4-3A89-C8D5-64A9F2EF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4" y="1231106"/>
            <a:ext cx="7491413" cy="18049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B2BCA5-E7E0-1CE3-E093-2634BC8BDD57}"/>
              </a:ext>
            </a:extLst>
          </p:cNvPr>
          <p:cNvSpPr txBox="1">
            <a:spLocks/>
          </p:cNvSpPr>
          <p:nvPr/>
        </p:nvSpPr>
        <p:spPr>
          <a:xfrm>
            <a:off x="768818" y="3369494"/>
            <a:ext cx="7727306" cy="13482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rgbClr val="4AD2F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1" dirty="0">
                <a:solidFill>
                  <a:srgbClr val="050E63"/>
                </a:solidFill>
                <a:latin typeface="+mn-lt"/>
              </a:rPr>
              <a:t>Note :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Contract Existing MTI : 40.000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Mapped	 : 13.754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Stock Allocated : 26.246 Unit (BNI,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Himbara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, Other Member Bank).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Remaining Target : 95.720 Unit</a:t>
            </a:r>
          </a:p>
          <a:p>
            <a:pPr marL="214313" indent="-214313">
              <a:buFontTx/>
              <a:buChar char="-"/>
            </a:pPr>
            <a:r>
              <a:rPr lang="en-US" sz="1050" dirty="0">
                <a:solidFill>
                  <a:srgbClr val="050E63"/>
                </a:solidFill>
                <a:latin typeface="+mn-lt"/>
              </a:rPr>
              <a:t>Shortage : 72.220 Unit</a:t>
            </a:r>
          </a:p>
          <a:p>
            <a:pPr marL="214313" indent="-214313">
              <a:buFontTx/>
              <a:buChar char="-"/>
            </a:pPr>
            <a:endParaRPr lang="en-US" sz="1050" dirty="0">
              <a:solidFill>
                <a:srgbClr val="050E6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3336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Procurement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5" cy="419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283627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31819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873578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236386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 L Shape 7K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Negosiasi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Perpanjangan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Waktu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pengumpulan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 Konven + Android 70K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Sign Budget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Cartridge SAM Card dan SIM Card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SPK to Vendor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bertahap, Tokopedia 77 unit, 600 by vendor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7.5K FMS Android DX8000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Perpanjangan Jasa MS Jadin &amp; Mahapay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Aanwijzing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Keputusan Perpanjang di W3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3.8K FMS Android APOS A8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LKI EDC Android DX8000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Aanwijzing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Perlu tambahan SOW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Support SKI FutureX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Compliance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Ke-empat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Implementasi Aplikasi ESTIM -YOE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Ke-lima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Pengembangan Platform WABA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Thermal Paper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Negosiasi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Paralel Proses Pengumpulan Penawaran Harga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License Tableau Explorer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Perlu PnL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414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Jasa MS 118K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PKS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Negosiasi Ulang untuk Efisiensi Budget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993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Procurement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4" cy="406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288030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51804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MTIP Certification for BNI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Add-on User Key Tableau Creator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8 User (Creator &amp; Explorer) Done, perlu tambahan untuk User Viewer - budget menjadi +-200Jt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Kebutuhan Warehouse Asset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 ada Back up Peripheral di New Proc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 &amp; LMS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Cashflow sedang minim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MTIP Certification for BRI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Compliance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Perlu diskusi dengan SPM terkait PnL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4848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Yoe sudah menggunakan SSL Yokke dengan Domain yoe.yokke.co.id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35K EDC Konven Move 2500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Diubah menjadi 72K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Finance, </a:t>
                      </a:r>
                    </a:p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info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 Dinie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Quotation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1647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1438" marR="4763" marT="476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 Server Manangement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Finance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666900"/>
                  </a:ext>
                </a:extLst>
              </a:tr>
              <a:tr h="1647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1438" marR="4763" marT="476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PC Sharing Terminal Management Dept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Review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29361"/>
                  </a:ext>
                </a:extLst>
              </a:tr>
              <a:tr h="1647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1438" marR="4763" marT="476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 7 Thermal 200 Dus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 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83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0439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Procurement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4" cy="291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288030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51804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72K EDC Konven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Pemasukan Penawaran Harga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Paralel memo budget sedang review finance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ECR L Shape Type C - Desk 2600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 Tableau Data Transaksi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Finance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 Juli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Ke- 6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 -7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Order Ke 8 Thermal 250 Dus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 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MTIP Certification for BTN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Drafting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Underlying Document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Tenaga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Kerja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Borongan Support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EDC dan SIM Card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Drafting 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Menunggu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Quotation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1647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1438" marR="4763" marT="476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666900"/>
                  </a:ext>
                </a:extLst>
              </a:tr>
              <a:tr h="1647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1438" marR="4763" marT="476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2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349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Payment or Budget Monitoring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5FA5E-400B-478B-D08E-A037A0C2F4D3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4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288030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51804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SPKL Mei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Perdin Event Yogya Marathon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Perdin Event Java Jazz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Mei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Reimburse Pembelian Micro USB OTG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SAM Card Reader Ke-7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Penalty Otani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Menunggu Feedback Otani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Discuss  with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Star Printing PO 4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Star Printing PO 5 Sticker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Indosat HiYokke Mei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Tokopedia Catridge 27 Unit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Tokopedia Catridge 50 Unit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 Prioritas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26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Mitratex PO 11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 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Kebutuhan Asset (10 Unit Container)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77622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Reimburse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Cetak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Sticker Event BNI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Juli 2023</a:t>
                      </a: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603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Payment or Budget Monitoring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5FA5E-400B-478B-D08E-A037A0C2F4D3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4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288030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51804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Procurement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Indosat HiYokke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Step Tokopedia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Container Laci Mini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Container 28 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Telkomsel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Kartu Halo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Juli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Star Printing PO 6 EDC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 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Mitratex PO 12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 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Goorits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Catridge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600 Unit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Circulate Approval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SAM Card Reader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Circulate Approval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XL Prioritas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Circulate Approval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Star Printing PO 7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Circulate Approval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77622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1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696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Document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3" y="1187967"/>
          <a:ext cx="8620284" cy="299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288030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518047">
                  <a:extLst>
                    <a:ext uri="{9D8B030D-6E8A-4147-A177-3AD203B41FA5}">
                      <a16:colId xmlns:a16="http://schemas.microsoft.com/office/drawing/2014/main" val="484443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Document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Sertifikasi Kompetensi Bidang Sistem Pembayaran dan Pengelolaan Uang Rupiah (SPPUR)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Juni 2023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BAST YOE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Permohonan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Pemenuhan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Fasilitas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Kerja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Usulan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Penyesuaian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Jadwal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Tunjangan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Shifting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Karyawan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Channel Production (CP)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CP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Surat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Tanggapan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Permohonan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Bebas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Penalti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Otani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 Review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Surat Informasi Timeline Pengiriman EDC Move 15K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Drafting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93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74-C9C6-7787-DAD5-4002CC0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Monitoring Closed Approved YOE Non LHF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1C18-3180-1FF4-CF9D-49E0BFE4F8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6F44-B6EF-7AE0-B284-9199995EE7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0343-FB5A-284B-BDF3-F3BF2B8D9A7A}"/>
              </a:ext>
            </a:extLst>
          </p:cNvPr>
          <p:cNvSpPr/>
          <p:nvPr/>
        </p:nvSpPr>
        <p:spPr>
          <a:xfrm>
            <a:off x="601295" y="1133819"/>
            <a:ext cx="1984535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BNI BRI BTN MANDIRI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F4D6-AB33-76D3-081F-E54AB8801CF1}"/>
              </a:ext>
            </a:extLst>
          </p:cNvPr>
          <p:cNvSpPr/>
          <p:nvPr/>
        </p:nvSpPr>
        <p:spPr>
          <a:xfrm>
            <a:off x="2690072" y="1133818"/>
            <a:ext cx="1231500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BRI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258E6-4793-AFC3-3B70-E62B206E8EEA}"/>
              </a:ext>
            </a:extLst>
          </p:cNvPr>
          <p:cNvSpPr/>
          <p:nvPr/>
        </p:nvSpPr>
        <p:spPr>
          <a:xfrm>
            <a:off x="4025814" y="1133818"/>
            <a:ext cx="1455616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r>
              <a:rPr lang="en-US" sz="1000" dirty="0"/>
              <a:t> </a:t>
            </a:r>
            <a:endParaRPr kumimoji="0" lang="id-ID" sz="4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E957-B522-7F93-2ABD-BEEF28D6D4E3}"/>
              </a:ext>
            </a:extLst>
          </p:cNvPr>
          <p:cNvSpPr/>
          <p:nvPr/>
        </p:nvSpPr>
        <p:spPr>
          <a:xfrm>
            <a:off x="5585672" y="1133818"/>
            <a:ext cx="1455616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W2| W3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AF3A1-F914-4270-486D-486CBD408CF8}"/>
              </a:ext>
            </a:extLst>
          </p:cNvPr>
          <p:cNvSpPr/>
          <p:nvPr/>
        </p:nvSpPr>
        <p:spPr>
          <a:xfrm>
            <a:off x="601295" y="1658358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BE66-2833-694A-449C-EDA08F73E754}"/>
              </a:ext>
            </a:extLst>
          </p:cNvPr>
          <p:cNvSpPr/>
          <p:nvPr/>
        </p:nvSpPr>
        <p:spPr>
          <a:xfrm>
            <a:off x="2690072" y="1658358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| 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B308D-89B8-7EF9-86D8-13F0BBB42135}"/>
              </a:ext>
            </a:extLst>
          </p:cNvPr>
          <p:cNvSpPr/>
          <p:nvPr/>
        </p:nvSpPr>
        <p:spPr>
          <a:xfrm>
            <a:off x="4025814" y="165835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 | 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16952-B42E-38D6-7FE1-08F8D01DA4A2}"/>
              </a:ext>
            </a:extLst>
          </p:cNvPr>
          <p:cNvSpPr/>
          <p:nvPr/>
        </p:nvSpPr>
        <p:spPr>
          <a:xfrm>
            <a:off x="5585672" y="165835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| 5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45FEB-6040-3379-8D3F-515CE8F2DB6E}"/>
              </a:ext>
            </a:extLst>
          </p:cNvPr>
          <p:cNvSpPr/>
          <p:nvPr/>
        </p:nvSpPr>
        <p:spPr>
          <a:xfrm>
            <a:off x="7145529" y="1144230"/>
            <a:ext cx="1659885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W2 | W3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B0411-CB33-76B7-7D66-1DE1EE9FC37D}"/>
              </a:ext>
            </a:extLst>
          </p:cNvPr>
          <p:cNvSpPr/>
          <p:nvPr/>
        </p:nvSpPr>
        <p:spPr>
          <a:xfrm>
            <a:off x="7145530" y="1658358"/>
            <a:ext cx="1659884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 | 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6DCB-5AE8-96B0-6F2B-5905DC21D4A4}"/>
              </a:ext>
            </a:extLst>
          </p:cNvPr>
          <p:cNvSpPr/>
          <p:nvPr/>
        </p:nvSpPr>
        <p:spPr>
          <a:xfrm>
            <a:off x="2320809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458B5-8423-D186-9981-CEA1AB76CAFF}"/>
              </a:ext>
            </a:extLst>
          </p:cNvPr>
          <p:cNvSpPr/>
          <p:nvPr/>
        </p:nvSpPr>
        <p:spPr>
          <a:xfrm>
            <a:off x="3700940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FFC1F-9050-C60F-A969-EC2324EC9607}"/>
              </a:ext>
            </a:extLst>
          </p:cNvPr>
          <p:cNvSpPr/>
          <p:nvPr/>
        </p:nvSpPr>
        <p:spPr>
          <a:xfrm>
            <a:off x="5185194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648-7F6B-C64A-8F99-82467D09F002}"/>
              </a:ext>
            </a:extLst>
          </p:cNvPr>
          <p:cNvSpPr/>
          <p:nvPr/>
        </p:nvSpPr>
        <p:spPr>
          <a:xfrm>
            <a:off x="8542705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C20381C-685E-C5CF-8652-BCFC609B0BE4}"/>
              </a:ext>
            </a:extLst>
          </p:cNvPr>
          <p:cNvSpPr/>
          <p:nvPr/>
        </p:nvSpPr>
        <p:spPr>
          <a:xfrm rot="163748">
            <a:off x="6811926" y="1749850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300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PKS / SPK / PP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4" y="1181100"/>
          <a:ext cx="8613935" cy="435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0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2968623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87413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192319039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Document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Thermal Paper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Addendum PKS Ke-empat BRI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PKS Re-peat Order BNI Konven 38K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PKS QRIS Acquirer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Newland Konven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Koordinasi kesepakatan klausul by email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MS 60K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Re-drafting PP by procurement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EDC Move 28K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EDC Move 15K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Review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EDC Convent + Android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FMS Re-Nego GSS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LKI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SOW EDC Convent 35K Move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Diubah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72K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SOW MS 60K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Waiting for vendor approval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SOW Android 35K (1 Brand)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Internal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2938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 Android 35 (2 Brand)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Review Internal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224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PKS / SPK / PP Monitoring</a:t>
            </a:r>
          </a:p>
        </p:txBody>
      </p:sp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D3C15E3E-4794-A9A1-A372-FA46EA6D2AF8}"/>
              </a:ext>
            </a:extLst>
          </p:cNvPr>
          <p:cNvGraphicFramePr>
            <a:graphicFrameLocks noGrp="1"/>
          </p:cNvGraphicFramePr>
          <p:nvPr/>
        </p:nvGraphicFramePr>
        <p:xfrm>
          <a:off x="265034" y="1181100"/>
          <a:ext cx="861393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07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2968623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187413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  <a:gridCol w="1686664">
                  <a:extLst>
                    <a:ext uri="{9D8B030D-6E8A-4147-A177-3AD203B41FA5}">
                      <a16:colId xmlns:a16="http://schemas.microsoft.com/office/drawing/2014/main" val="192319039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Document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Due Date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Remark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Tenaga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Kerja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Borongan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Sirculate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Approval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 on Memo Budget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MS 118K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Review</a:t>
                      </a: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438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058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14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2938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1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4615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EDC &amp; TMS Android - Project BNI</a:t>
            </a:r>
            <a:endParaRPr lang="en-US" sz="21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92C5C-DD53-024C-A766-17A7F6BDC6CB}"/>
              </a:ext>
            </a:extLst>
          </p:cNvPr>
          <p:cNvSpPr txBox="1"/>
          <p:nvPr/>
        </p:nvSpPr>
        <p:spPr>
          <a:xfrm>
            <a:off x="6572893" y="144929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053C8-99E2-7AE9-0D4E-C82C786FDE90}"/>
              </a:ext>
            </a:extLst>
          </p:cNvPr>
          <p:cNvSpPr txBox="1"/>
          <p:nvPr/>
        </p:nvSpPr>
        <p:spPr>
          <a:xfrm>
            <a:off x="6572893" y="144929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A755-AA73-B553-021A-D6F370D568DE}"/>
              </a:ext>
            </a:extLst>
          </p:cNvPr>
          <p:cNvGraphicFramePr>
            <a:graphicFrameLocks noGrp="1"/>
          </p:cNvGraphicFramePr>
          <p:nvPr/>
        </p:nvGraphicFramePr>
        <p:xfrm>
          <a:off x="6495836" y="1309258"/>
          <a:ext cx="2415980" cy="3155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980">
                  <a:extLst>
                    <a:ext uri="{9D8B030D-6E8A-4147-A177-3AD203B41FA5}">
                      <a16:colId xmlns:a16="http://schemas.microsoft.com/office/drawing/2014/main" val="3666047090"/>
                    </a:ext>
                  </a:extLst>
                </a:gridCol>
              </a:tblGrid>
              <a:tr h="1381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1" u="none" strike="noStrike" dirty="0">
                          <a:effectLst/>
                        </a:rPr>
                        <a:t>Note :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581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8600" indent="-228600" algn="just" fontAlgn="ctr">
                        <a:buFont typeface="+mj-lt"/>
                        <a:buAutoNum type="arabicPeriod"/>
                      </a:pPr>
                      <a:r>
                        <a:rPr lang="en-US" sz="900" u="none" strike="noStrike" dirty="0">
                          <a:effectLst/>
                        </a:rPr>
                        <a:t>*</a:t>
                      </a:r>
                      <a:r>
                        <a:rPr lang="en-US" sz="900" u="none" strike="noStrike" dirty="0" err="1">
                          <a:effectLst/>
                        </a:rPr>
                        <a:t>Berdasarkan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informasi</a:t>
                      </a:r>
                      <a:r>
                        <a:rPr lang="en-US" sz="900" u="none" strike="noStrike" dirty="0">
                          <a:effectLst/>
                        </a:rPr>
                        <a:t> yang </a:t>
                      </a:r>
                      <a:r>
                        <a:rPr lang="en-US" sz="900" u="none" strike="noStrike" dirty="0" err="1">
                          <a:effectLst/>
                        </a:rPr>
                        <a:t>didapat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dari</a:t>
                      </a:r>
                      <a:r>
                        <a:rPr lang="en-US" sz="900" u="none" strike="noStrike" dirty="0">
                          <a:effectLst/>
                        </a:rPr>
                        <a:t> PM  </a:t>
                      </a:r>
                      <a:r>
                        <a:rPr lang="en-US" sz="900" u="none" strike="noStrike" dirty="0" err="1">
                          <a:effectLst/>
                        </a:rPr>
                        <a:t>hari</a:t>
                      </a:r>
                      <a:r>
                        <a:rPr lang="en-US" sz="900" u="none" strike="noStrike" dirty="0">
                          <a:effectLst/>
                        </a:rPr>
                        <a:t> Kamis </a:t>
                      </a:r>
                      <a:r>
                        <a:rPr lang="en-US" sz="900" u="none" strike="noStrike" dirty="0" err="1">
                          <a:effectLst/>
                        </a:rPr>
                        <a:t>tanggal</a:t>
                      </a:r>
                      <a:r>
                        <a:rPr lang="en-US" sz="900" u="none" strike="noStrike" dirty="0">
                          <a:effectLst/>
                        </a:rPr>
                        <a:t> 13 </a:t>
                      </a:r>
                      <a:r>
                        <a:rPr lang="en-US" sz="900" u="none" strike="noStrike" dirty="0" err="1">
                          <a:effectLst/>
                        </a:rPr>
                        <a:t>Juli</a:t>
                      </a:r>
                      <a:r>
                        <a:rPr lang="en-US" sz="900" u="none" strike="noStrike" dirty="0">
                          <a:effectLst/>
                        </a:rPr>
                        <a:t> 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77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8600" indent="-228600" algn="just" fontAlgn="ctr">
                        <a:buFont typeface="+mj-lt"/>
                        <a:buAutoNum type="arabicPeriod" startAt="2"/>
                      </a:pPr>
                      <a:r>
                        <a:rPr lang="en-US" sz="900" u="none" strike="noStrike" dirty="0">
                          <a:effectLst/>
                        </a:rPr>
                        <a:t>**</a:t>
                      </a:r>
                      <a:r>
                        <a:rPr lang="en-US" sz="900" u="none" strike="noStrike" dirty="0" err="1">
                          <a:effectLst/>
                        </a:rPr>
                        <a:t>Berdasarkan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konfirmasi</a:t>
                      </a:r>
                      <a:r>
                        <a:rPr lang="en-US" sz="900" u="none" strike="noStrike" dirty="0">
                          <a:effectLst/>
                        </a:rPr>
                        <a:t> yang di </a:t>
                      </a:r>
                      <a:r>
                        <a:rPr lang="en-US" sz="900" u="none" strike="noStrike" dirty="0" err="1">
                          <a:effectLst/>
                        </a:rPr>
                        <a:t>dapat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dari</a:t>
                      </a:r>
                      <a:r>
                        <a:rPr lang="en-US" sz="900" u="none" strike="noStrike" dirty="0">
                          <a:effectLst/>
                        </a:rPr>
                        <a:t> PM </a:t>
                      </a:r>
                      <a:r>
                        <a:rPr lang="en-US" sz="900" u="none" strike="noStrike" dirty="0" err="1">
                          <a:effectLst/>
                        </a:rPr>
                        <a:t>hari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Senin</a:t>
                      </a:r>
                      <a:r>
                        <a:rPr lang="en-US" sz="900" u="none" strike="noStrike" dirty="0">
                          <a:effectLst/>
                        </a:rPr>
                        <a:t>, 17 </a:t>
                      </a:r>
                      <a:r>
                        <a:rPr lang="en-US" sz="900" u="none" strike="noStrike" dirty="0" err="1">
                          <a:effectLst/>
                        </a:rPr>
                        <a:t>Juli</a:t>
                      </a:r>
                      <a:r>
                        <a:rPr lang="en-US" sz="900" u="none" strike="noStrike" dirty="0">
                          <a:effectLst/>
                        </a:rPr>
                        <a:t> 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340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228600" indent="-228600" algn="just" fontAlgn="ctr">
                        <a:buFont typeface="+mj-lt"/>
                        <a:buAutoNum type="arabicPeriod" startAt="3"/>
                      </a:pPr>
                      <a:r>
                        <a:rPr lang="en-US" sz="900" u="none" strike="noStrike" dirty="0">
                          <a:effectLst/>
                        </a:rPr>
                        <a:t>Operation </a:t>
                      </a:r>
                      <a:r>
                        <a:rPr lang="en-US" sz="900" u="none" strike="noStrike" dirty="0" err="1">
                          <a:effectLst/>
                        </a:rPr>
                        <a:t>telah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mengajukan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peminjaman</a:t>
                      </a:r>
                      <a:r>
                        <a:rPr lang="en-US" sz="900" u="none" strike="noStrike" dirty="0">
                          <a:effectLst/>
                        </a:rPr>
                        <a:t> 10 Unit EDC </a:t>
                      </a:r>
                      <a:r>
                        <a:rPr lang="en-US" sz="900" u="none" strike="noStrike" dirty="0" err="1">
                          <a:effectLst/>
                        </a:rPr>
                        <a:t>ke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Sunmi</a:t>
                      </a:r>
                      <a:r>
                        <a:rPr lang="en-US" sz="900" u="none" strike="noStrike" dirty="0">
                          <a:effectLst/>
                        </a:rPr>
                        <a:t> dan Pax per 30 Mei 2023 dan </a:t>
                      </a:r>
                      <a:r>
                        <a:rPr lang="en-US" sz="900" u="none" strike="noStrike" dirty="0" err="1">
                          <a:effectLst/>
                        </a:rPr>
                        <a:t>sebagai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informasi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bahwa</a:t>
                      </a:r>
                      <a:r>
                        <a:rPr lang="en-US" sz="900" u="none" strike="noStrike" dirty="0">
                          <a:effectLst/>
                        </a:rPr>
                        <a:t> :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7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00050" indent="-171450" algn="just" fontAlgn="b">
                        <a:buFont typeface="+mj-lt"/>
                        <a:buAutoNum type="alphaLcPeriod"/>
                      </a:pPr>
                      <a:r>
                        <a:rPr lang="sv-SE" sz="900" u="none" strike="noStrike" dirty="0">
                          <a:effectLst/>
                        </a:rPr>
                        <a:t>Pax telah menyerahkan 10 unit EDC ke MTI per 5 Juni 2023.</a:t>
                      </a:r>
                      <a:endParaRPr lang="sv-S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630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400050" indent="-171450" algn="just" fontAlgn="b">
                        <a:buFont typeface="+mj-lt"/>
                        <a:buAutoNum type="alphaLcPeriod" startAt="2"/>
                      </a:pPr>
                      <a:r>
                        <a:rPr lang="en-US" sz="900" u="none" strike="noStrike" dirty="0" err="1">
                          <a:effectLst/>
                        </a:rPr>
                        <a:t>Sunmi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sampai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dengan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saat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ini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belum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menyerahkan</a:t>
                      </a:r>
                      <a:r>
                        <a:rPr lang="en-US" sz="900" u="none" strike="noStrike" dirty="0">
                          <a:effectLst/>
                        </a:rPr>
                        <a:t> 10 unit EDC </a:t>
                      </a:r>
                      <a:r>
                        <a:rPr lang="en-US" sz="900" u="none" strike="noStrike" dirty="0" err="1">
                          <a:effectLst/>
                        </a:rPr>
                        <a:t>tersebut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ke</a:t>
                      </a:r>
                      <a:r>
                        <a:rPr lang="en-US" sz="900" u="none" strike="noStrike" dirty="0">
                          <a:effectLst/>
                        </a:rPr>
                        <a:t> MTI, </a:t>
                      </a:r>
                      <a:r>
                        <a:rPr lang="en-US" sz="900" u="none" strike="noStrike" dirty="0" err="1">
                          <a:effectLst/>
                        </a:rPr>
                        <a:t>terinfo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bahwa</a:t>
                      </a:r>
                      <a:r>
                        <a:rPr lang="en-US" sz="900" u="none" strike="noStrike" dirty="0">
                          <a:effectLst/>
                        </a:rPr>
                        <a:t> unit </a:t>
                      </a:r>
                      <a:r>
                        <a:rPr lang="en-US" sz="900" u="none" strike="noStrike" dirty="0" err="1">
                          <a:effectLst/>
                        </a:rPr>
                        <a:t>tersebut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didatangkan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langsung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dari</a:t>
                      </a:r>
                      <a:r>
                        <a:rPr lang="en-US" sz="900" u="none" strike="noStrike" dirty="0">
                          <a:effectLst/>
                        </a:rPr>
                        <a:t> China, </a:t>
                      </a:r>
                      <a:r>
                        <a:rPr lang="en-US" sz="900" u="none" strike="noStrike" dirty="0" err="1">
                          <a:effectLst/>
                        </a:rPr>
                        <a:t>sehingga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membutuhkan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waktu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lebih</a:t>
                      </a:r>
                      <a:r>
                        <a:rPr lang="en-US" sz="900" u="none" strike="noStrike" dirty="0">
                          <a:effectLst/>
                        </a:rPr>
                        <a:t> lama.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0875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228600" indent="-228600" algn="just" fontAlgn="b">
                        <a:buFont typeface="+mj-lt"/>
                        <a:buAutoNum type="arabicPeriod" startAt="4"/>
                      </a:pPr>
                      <a:r>
                        <a:rPr lang="en-US" sz="900" u="none" strike="noStrike" dirty="0" err="1">
                          <a:effectLst/>
                        </a:rPr>
                        <a:t>Berdasarkan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konfirmasi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dari</a:t>
                      </a:r>
                      <a:r>
                        <a:rPr lang="en-US" sz="900" u="none" strike="noStrike" dirty="0">
                          <a:effectLst/>
                        </a:rPr>
                        <a:t> PM </a:t>
                      </a:r>
                      <a:r>
                        <a:rPr lang="en-US" sz="900" u="none" strike="noStrike" dirty="0" err="1">
                          <a:effectLst/>
                        </a:rPr>
                        <a:t>Senin</a:t>
                      </a:r>
                      <a:r>
                        <a:rPr lang="en-US" sz="900" u="none" strike="noStrike" dirty="0">
                          <a:effectLst/>
                        </a:rPr>
                        <a:t>, 17 </a:t>
                      </a:r>
                      <a:r>
                        <a:rPr lang="en-US" sz="900" u="none" strike="noStrike" dirty="0" err="1">
                          <a:effectLst/>
                        </a:rPr>
                        <a:t>Juli</a:t>
                      </a:r>
                      <a:r>
                        <a:rPr lang="en-US" sz="900" u="none" strike="noStrike" dirty="0">
                          <a:effectLst/>
                        </a:rPr>
                        <a:t> 2023 </a:t>
                      </a:r>
                      <a:r>
                        <a:rPr lang="en-US" sz="900" u="none" strike="noStrike" dirty="0" err="1">
                          <a:effectLst/>
                        </a:rPr>
                        <a:t>atas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pengembangan</a:t>
                      </a:r>
                      <a:r>
                        <a:rPr lang="en-US" sz="900" u="none" strike="noStrike" dirty="0">
                          <a:effectLst/>
                        </a:rPr>
                        <a:t> EDC </a:t>
                      </a:r>
                      <a:r>
                        <a:rPr lang="en-US" sz="900" u="none" strike="noStrike" dirty="0" err="1">
                          <a:effectLst/>
                        </a:rPr>
                        <a:t>akan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i="1" u="none" strike="noStrike" dirty="0" err="1">
                          <a:effectLst/>
                        </a:rPr>
                        <a:t>ber</a:t>
                      </a:r>
                      <a:r>
                        <a:rPr lang="en-US" sz="900" i="1" u="none" strike="noStrike" dirty="0">
                          <a:effectLst/>
                        </a:rPr>
                        <a:t>-impact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ke</a:t>
                      </a:r>
                      <a:r>
                        <a:rPr lang="en-US" sz="900" u="none" strike="noStrike" dirty="0">
                          <a:effectLst/>
                        </a:rPr>
                        <a:t> Front End, Middleware dan Back End, </a:t>
                      </a:r>
                      <a:r>
                        <a:rPr lang="en-US" sz="900" u="none" strike="noStrike" dirty="0" err="1">
                          <a:effectLst/>
                        </a:rPr>
                        <a:t>untuk</a:t>
                      </a:r>
                      <a:r>
                        <a:rPr lang="en-US" sz="900" u="none" strike="noStrike" dirty="0">
                          <a:effectLst/>
                        </a:rPr>
                        <a:t> proses </a:t>
                      </a:r>
                      <a:r>
                        <a:rPr lang="en-US" sz="900" u="none" strike="noStrike" dirty="0" err="1">
                          <a:effectLst/>
                        </a:rPr>
                        <a:t>tersebut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dipastikan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sudah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i="1" u="none" strike="noStrike" dirty="0">
                          <a:effectLst/>
                        </a:rPr>
                        <a:t>end to end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481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228600" indent="-228600" algn="just" fontAlgn="b">
                        <a:buFont typeface="+mj-lt"/>
                        <a:buAutoNum type="arabicPeriod" startAt="5"/>
                      </a:pPr>
                      <a:r>
                        <a:rPr lang="en-US" sz="900" u="none" strike="noStrike" dirty="0" err="1">
                          <a:effectLst/>
                        </a:rPr>
                        <a:t>Untuk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sertifikasi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baru</a:t>
                      </a:r>
                      <a:r>
                        <a:rPr lang="en-US" sz="900" u="none" strike="noStrike" dirty="0">
                          <a:effectLst/>
                        </a:rPr>
                        <a:t> VISA, Master dan JCB, </a:t>
                      </a:r>
                      <a:r>
                        <a:rPr lang="en-US" sz="900" u="none" strike="noStrike" dirty="0" err="1">
                          <a:effectLst/>
                        </a:rPr>
                        <a:t>namun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sesuai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konfirmasi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dari</a:t>
                      </a:r>
                      <a:r>
                        <a:rPr lang="en-US" sz="900" u="none" strike="noStrike" dirty="0">
                          <a:effectLst/>
                        </a:rPr>
                        <a:t> IT Front End </a:t>
                      </a:r>
                      <a:r>
                        <a:rPr lang="en-US" sz="900" u="none" strike="noStrike" dirty="0" err="1">
                          <a:effectLst/>
                        </a:rPr>
                        <a:t>bahwa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i="1" u="none" strike="noStrike" dirty="0">
                          <a:effectLst/>
                        </a:rPr>
                        <a:t>development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fitur</a:t>
                      </a:r>
                      <a:r>
                        <a:rPr lang="en-US" sz="900" u="none" strike="noStrike" dirty="0">
                          <a:effectLst/>
                        </a:rPr>
                        <a:t> EDC </a:t>
                      </a:r>
                      <a:r>
                        <a:rPr lang="en-US" sz="900" u="none" strike="noStrike" dirty="0" err="1">
                          <a:effectLst/>
                        </a:rPr>
                        <a:t>sudah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termasuk</a:t>
                      </a:r>
                      <a:r>
                        <a:rPr lang="en-US" sz="900" u="none" strike="noStrike" dirty="0">
                          <a:effectLst/>
                        </a:rPr>
                        <a:t> 7 </a:t>
                      </a:r>
                      <a:r>
                        <a:rPr lang="en-US" sz="900" u="none" strike="noStrike" dirty="0" err="1">
                          <a:effectLst/>
                        </a:rPr>
                        <a:t>fitur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i="1" u="none" strike="noStrike" dirty="0">
                          <a:effectLst/>
                        </a:rPr>
                        <a:t>mandatory</a:t>
                      </a:r>
                      <a:r>
                        <a:rPr lang="en-US" sz="900" u="none" strike="noStrike" dirty="0">
                          <a:effectLst/>
                        </a:rPr>
                        <a:t> BNI, Amex dan CUP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3824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7875C2-D502-5769-52C6-7C190C2F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4" y="1309258"/>
            <a:ext cx="616743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56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8C40-3D5D-EA4F-8E85-8AA04184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86" y="549393"/>
            <a:ext cx="7633076" cy="323334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rgbClr val="050E63"/>
                </a:solidFill>
                <a:latin typeface="+mn-lt"/>
              </a:rPr>
              <a:t>TMS Android Universal - </a:t>
            </a:r>
            <a:r>
              <a:rPr lang="en-US" sz="2100" b="1" dirty="0">
                <a:solidFill>
                  <a:srgbClr val="C00000"/>
                </a:solidFill>
                <a:latin typeface="+mn-lt"/>
              </a:rPr>
              <a:t>Pending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D96F042-7EDE-232F-9589-5AB0B40DCD92}"/>
              </a:ext>
            </a:extLst>
          </p:cNvPr>
          <p:cNvGraphicFramePr>
            <a:graphicFrameLocks noGrp="1"/>
          </p:cNvGraphicFramePr>
          <p:nvPr/>
        </p:nvGraphicFramePr>
        <p:xfrm>
          <a:off x="265034" y="1348740"/>
          <a:ext cx="8613935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54">
                  <a:extLst>
                    <a:ext uri="{9D8B030D-6E8A-4147-A177-3AD203B41FA5}">
                      <a16:colId xmlns:a16="http://schemas.microsoft.com/office/drawing/2014/main" val="3803513290"/>
                    </a:ext>
                  </a:extLst>
                </a:gridCol>
                <a:gridCol w="3832364">
                  <a:extLst>
                    <a:ext uri="{9D8B030D-6E8A-4147-A177-3AD203B41FA5}">
                      <a16:colId xmlns:a16="http://schemas.microsoft.com/office/drawing/2014/main" val="525725223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938698211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1521949387"/>
                    </a:ext>
                  </a:extLst>
                </a:gridCol>
                <a:gridCol w="2097336">
                  <a:extLst>
                    <a:ext uri="{9D8B030D-6E8A-4147-A177-3AD203B41FA5}">
                      <a16:colId xmlns:a16="http://schemas.microsoft.com/office/drawing/2014/main" val="23481046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No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Action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92DCE2"/>
                          </a:highlight>
                        </a:rPr>
                        <a:t>Timeline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6966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Approach Vendor (12 Vendor)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86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Requirement List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719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Demo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67282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Shortlist Vendor (3 Vendor) – (GST, CSNA dan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Urovo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409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SOW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Review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545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Scenario POC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59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7581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Form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Penilaian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Q n A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662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 n A After POC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Cancel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20 - 23 Jun 2023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6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616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8383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0974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359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CDAA903-26CC-3AC2-BB71-A71DF1DEB6E5}"/>
              </a:ext>
            </a:extLst>
          </p:cNvPr>
          <p:cNvSpPr txBox="1">
            <a:spLocks/>
          </p:cNvSpPr>
          <p:nvPr/>
        </p:nvSpPr>
        <p:spPr>
          <a:xfrm>
            <a:off x="265033" y="4634413"/>
            <a:ext cx="7727306" cy="3985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rgbClr val="4AD2F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1" dirty="0">
                <a:solidFill>
                  <a:srgbClr val="050E63"/>
                </a:solidFill>
                <a:latin typeface="+mn-lt"/>
              </a:rPr>
              <a:t>Note :</a:t>
            </a:r>
          </a:p>
          <a:p>
            <a:r>
              <a:rPr lang="en-US" sz="1050" dirty="0">
                <a:solidFill>
                  <a:srgbClr val="050E63"/>
                </a:solidFill>
                <a:latin typeface="+mn-lt"/>
              </a:rPr>
              <a:t>PM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ditarik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dari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project -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Menunggu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</a:t>
            </a:r>
            <a:r>
              <a:rPr lang="en-US" sz="1050" dirty="0" err="1">
                <a:solidFill>
                  <a:srgbClr val="050E63"/>
                </a:solidFill>
                <a:latin typeface="+mn-lt"/>
              </a:rPr>
              <a:t>kejelasan</a:t>
            </a:r>
            <a:r>
              <a:rPr lang="en-US" sz="1050" dirty="0">
                <a:solidFill>
                  <a:srgbClr val="050E63"/>
                </a:solidFill>
                <a:latin typeface="+mn-lt"/>
              </a:rPr>
              <a:t> scope project.</a:t>
            </a:r>
          </a:p>
        </p:txBody>
      </p:sp>
    </p:spTree>
    <p:extLst>
      <p:ext uri="{BB962C8B-B14F-4D97-AF65-F5344CB8AC3E}">
        <p14:creationId xmlns:p14="http://schemas.microsoft.com/office/powerpoint/2010/main" val="284596262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19" y="4107089"/>
            <a:ext cx="1939262" cy="132498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xfrm>
            <a:off x="4677196" y="3823165"/>
            <a:ext cx="3037229" cy="5678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656">
                <a:solidFill>
                  <a:srgbClr val="FFFFFF"/>
                </a:solidFill>
              </a:defRPr>
            </a:lvl1pPr>
          </a:lstStyle>
          <a:p>
            <a:r>
              <a:t>Thank</a:t>
            </a:r>
            <a:r>
              <a:rPr lang="en-US"/>
              <a:t>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1799E-197A-854A-BCC2-A24A347BE3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95752" y="5272972"/>
            <a:ext cx="2133600" cy="306918"/>
          </a:xfrm>
        </p:spPr>
        <p:txBody>
          <a:bodyPr/>
          <a:lstStyle/>
          <a:p>
            <a:fld id="{86CB4B4D-7CA3-9044-876B-883B54F8677D}" type="slidenum">
              <a:rPr lang="en-ID" smtClean="0"/>
              <a:t>34</a:t>
            </a:fld>
            <a:endParaRPr lang="en-ID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38D70-C6F9-FD24-3744-62BE53B90325}"/>
              </a:ext>
            </a:extLst>
          </p:cNvPr>
          <p:cNvSpPr txBox="1"/>
          <p:nvPr/>
        </p:nvSpPr>
        <p:spPr>
          <a:xfrm>
            <a:off x="6033460" y="1701665"/>
            <a:ext cx="780658" cy="2724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Hold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5D27F-5368-3880-768B-5802A95F7A48}"/>
              </a:ext>
            </a:extLst>
          </p:cNvPr>
          <p:cNvSpPr txBox="1"/>
          <p:nvPr/>
        </p:nvSpPr>
        <p:spPr>
          <a:xfrm>
            <a:off x="5126279" y="1702298"/>
            <a:ext cx="780658" cy="2724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6042B-A944-70AE-DB51-293B1A804B4B}"/>
              </a:ext>
            </a:extLst>
          </p:cNvPr>
          <p:cNvSpPr txBox="1"/>
          <p:nvPr/>
        </p:nvSpPr>
        <p:spPr>
          <a:xfrm>
            <a:off x="4015757" y="1702299"/>
            <a:ext cx="780658" cy="272413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D1F373-B0A9-5005-1FFE-A4856E56AE7F}"/>
              </a:ext>
            </a:extLst>
          </p:cNvPr>
          <p:cNvSpPr txBox="1"/>
          <p:nvPr/>
        </p:nvSpPr>
        <p:spPr>
          <a:xfrm>
            <a:off x="2725418" y="1702300"/>
            <a:ext cx="956886" cy="272413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927709-BB21-19A8-0A54-C7FC2580FCB1}"/>
              </a:ext>
            </a:extLst>
          </p:cNvPr>
          <p:cNvSpPr txBox="1"/>
          <p:nvPr/>
        </p:nvSpPr>
        <p:spPr>
          <a:xfrm>
            <a:off x="7139198" y="1701664"/>
            <a:ext cx="780658" cy="272413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7297C-B8FD-4DC9-19E6-48B445D53CD9}"/>
              </a:ext>
            </a:extLst>
          </p:cNvPr>
          <p:cNvSpPr txBox="1"/>
          <p:nvPr/>
        </p:nvSpPr>
        <p:spPr>
          <a:xfrm>
            <a:off x="1552493" y="1702300"/>
            <a:ext cx="981907" cy="272413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097181-43AE-B4B4-983C-0124F8139932}"/>
              </a:ext>
            </a:extLst>
          </p:cNvPr>
          <p:cNvSpPr/>
          <p:nvPr/>
        </p:nvSpPr>
        <p:spPr>
          <a:xfrm>
            <a:off x="1551862" y="2476732"/>
            <a:ext cx="981907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UREQ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48B27-4743-E341-4CFC-E9FBA3A33473}"/>
              </a:ext>
            </a:extLst>
          </p:cNvPr>
          <p:cNvSpPr/>
          <p:nvPr/>
        </p:nvSpPr>
        <p:spPr>
          <a:xfrm>
            <a:off x="5125016" y="2455644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44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20986C-67EC-7BAC-3FC4-16E033CD09F3}"/>
              </a:ext>
            </a:extLst>
          </p:cNvPr>
          <p:cNvSpPr/>
          <p:nvPr/>
        </p:nvSpPr>
        <p:spPr>
          <a:xfrm>
            <a:off x="6032828" y="2455644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EEBDB9-CE75-2D9F-4AAD-4FC0A53FEBC7}"/>
              </a:ext>
            </a:extLst>
          </p:cNvPr>
          <p:cNvSpPr/>
          <p:nvPr/>
        </p:nvSpPr>
        <p:spPr>
          <a:xfrm>
            <a:off x="2803009" y="2471033"/>
            <a:ext cx="78065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54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E043E7-5DF9-10B7-C1FD-DF7875095465}"/>
              </a:ext>
            </a:extLst>
          </p:cNvPr>
          <p:cNvSpPr/>
          <p:nvPr/>
        </p:nvSpPr>
        <p:spPr>
          <a:xfrm>
            <a:off x="4015125" y="2459359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1224C1-0774-D96F-CF9A-868C2A25987A}"/>
              </a:ext>
            </a:extLst>
          </p:cNvPr>
          <p:cNvSpPr/>
          <p:nvPr/>
        </p:nvSpPr>
        <p:spPr>
          <a:xfrm>
            <a:off x="7137935" y="2461343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9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352878A-5A75-4832-94A4-0D6A291B845F}"/>
              </a:ext>
            </a:extLst>
          </p:cNvPr>
          <p:cNvSpPr/>
          <p:nvPr/>
        </p:nvSpPr>
        <p:spPr>
          <a:xfrm>
            <a:off x="1566755" y="3799819"/>
            <a:ext cx="981907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SR PROJECT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FF61024-AAE0-5B33-FACD-DBFD56AE6EBC}"/>
              </a:ext>
            </a:extLst>
          </p:cNvPr>
          <p:cNvSpPr/>
          <p:nvPr/>
        </p:nvSpPr>
        <p:spPr>
          <a:xfrm>
            <a:off x="5148112" y="3803062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B8BCC5-E450-189C-EFAB-24C306CC8EE1}"/>
              </a:ext>
            </a:extLst>
          </p:cNvPr>
          <p:cNvSpPr/>
          <p:nvPr/>
        </p:nvSpPr>
        <p:spPr>
          <a:xfrm>
            <a:off x="6048490" y="3803062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6E3333F-0AA6-3255-1E12-4D2062E03A9D}"/>
              </a:ext>
            </a:extLst>
          </p:cNvPr>
          <p:cNvSpPr/>
          <p:nvPr/>
        </p:nvSpPr>
        <p:spPr>
          <a:xfrm>
            <a:off x="2818671" y="3794120"/>
            <a:ext cx="78065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34EBF0-5030-FC21-88FF-3E211BC939ED}"/>
              </a:ext>
            </a:extLst>
          </p:cNvPr>
          <p:cNvSpPr/>
          <p:nvPr/>
        </p:nvSpPr>
        <p:spPr>
          <a:xfrm>
            <a:off x="4032068" y="3794120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0301A88-B1F6-56AF-7530-F7A6CE9B6E2D}"/>
              </a:ext>
            </a:extLst>
          </p:cNvPr>
          <p:cNvSpPr/>
          <p:nvPr/>
        </p:nvSpPr>
        <p:spPr>
          <a:xfrm>
            <a:off x="7153597" y="3808761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  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F3496-E256-A5A4-20B7-4D14B45E3EC3}"/>
              </a:ext>
            </a:extLst>
          </p:cNvPr>
          <p:cNvCxnSpPr>
            <a:cxnSpLocks/>
          </p:cNvCxnSpPr>
          <p:nvPr/>
        </p:nvCxnSpPr>
        <p:spPr>
          <a:xfrm>
            <a:off x="3881475" y="1500494"/>
            <a:ext cx="0" cy="274750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A0ADF-36B1-C232-DBA3-91D013F56C87}"/>
              </a:ext>
            </a:extLst>
          </p:cNvPr>
          <p:cNvSpPr/>
          <p:nvPr/>
        </p:nvSpPr>
        <p:spPr>
          <a:xfrm>
            <a:off x="1560324" y="2857622"/>
            <a:ext cx="981907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UARF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6E6ED9-D73D-9DF1-114A-4CD2CA32BC6F}"/>
              </a:ext>
            </a:extLst>
          </p:cNvPr>
          <p:cNvSpPr/>
          <p:nvPr/>
        </p:nvSpPr>
        <p:spPr>
          <a:xfrm>
            <a:off x="5126278" y="2843943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58E240-02F3-7674-BCE7-5CC15BB298A5}"/>
              </a:ext>
            </a:extLst>
          </p:cNvPr>
          <p:cNvSpPr/>
          <p:nvPr/>
        </p:nvSpPr>
        <p:spPr>
          <a:xfrm>
            <a:off x="6041698" y="2830487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C140D79-C5B3-97C6-D953-9C2C0C22230A}"/>
              </a:ext>
            </a:extLst>
          </p:cNvPr>
          <p:cNvSpPr/>
          <p:nvPr/>
        </p:nvSpPr>
        <p:spPr>
          <a:xfrm>
            <a:off x="2818671" y="2851923"/>
            <a:ext cx="78065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142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14C09B-3F56-AA57-69BF-6956C342A55C}"/>
              </a:ext>
            </a:extLst>
          </p:cNvPr>
          <p:cNvSpPr/>
          <p:nvPr/>
        </p:nvSpPr>
        <p:spPr>
          <a:xfrm>
            <a:off x="4016387" y="2847810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141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BEF92AC-23BB-D4AF-0247-240FF8C66D70}"/>
              </a:ext>
            </a:extLst>
          </p:cNvPr>
          <p:cNvSpPr/>
          <p:nvPr/>
        </p:nvSpPr>
        <p:spPr>
          <a:xfrm>
            <a:off x="7153597" y="2827833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21FBA5-7AB4-AAA2-0960-D53FD516DA20}"/>
              </a:ext>
            </a:extLst>
          </p:cNvPr>
          <p:cNvSpPr/>
          <p:nvPr/>
        </p:nvSpPr>
        <p:spPr>
          <a:xfrm>
            <a:off x="1557902" y="3333300"/>
            <a:ext cx="981907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INCIDENT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884E0C-3A19-18EC-0791-69A8ECD5F35B}"/>
              </a:ext>
            </a:extLst>
          </p:cNvPr>
          <p:cNvSpPr/>
          <p:nvPr/>
        </p:nvSpPr>
        <p:spPr>
          <a:xfrm>
            <a:off x="5125016" y="3319220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24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77E987-79A1-F7B6-72B5-F6073C8E999E}"/>
              </a:ext>
            </a:extLst>
          </p:cNvPr>
          <p:cNvSpPr/>
          <p:nvPr/>
        </p:nvSpPr>
        <p:spPr>
          <a:xfrm>
            <a:off x="6032828" y="3319220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63D3A9-047E-5FE8-064E-5471E2B71404}"/>
              </a:ext>
            </a:extLst>
          </p:cNvPr>
          <p:cNvSpPr/>
          <p:nvPr/>
        </p:nvSpPr>
        <p:spPr>
          <a:xfrm>
            <a:off x="2817409" y="3327601"/>
            <a:ext cx="78065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73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9C03A8-7C8D-E125-5BB5-C5C09A7D9140}"/>
              </a:ext>
            </a:extLst>
          </p:cNvPr>
          <p:cNvSpPr/>
          <p:nvPr/>
        </p:nvSpPr>
        <p:spPr>
          <a:xfrm>
            <a:off x="4029525" y="3336848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33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3317528-8929-6CA5-17B1-B7D407CEA15A}"/>
              </a:ext>
            </a:extLst>
          </p:cNvPr>
          <p:cNvSpPr/>
          <p:nvPr/>
        </p:nvSpPr>
        <p:spPr>
          <a:xfrm>
            <a:off x="7137935" y="3324919"/>
            <a:ext cx="78118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16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E00A99-2993-163D-C1BA-03FE774E4F0D}"/>
              </a:ext>
            </a:extLst>
          </p:cNvPr>
          <p:cNvCxnSpPr>
            <a:cxnSpLocks/>
          </p:cNvCxnSpPr>
          <p:nvPr/>
        </p:nvCxnSpPr>
        <p:spPr>
          <a:xfrm flipH="1">
            <a:off x="1550773" y="2268000"/>
            <a:ext cx="636834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396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UREQ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33475"/>
            <a:ext cx="8187417" cy="27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3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UARF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971550"/>
            <a:ext cx="4429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258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SR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71587"/>
            <a:ext cx="7077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63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0444-3B10-DBD9-BF50-E337ED4BA5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4750E-77C4-BAA7-7EBC-A36BC208F679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Update Project Status – Highlighted Project Incident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209675"/>
            <a:ext cx="6334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26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F44C819-EB48-8821-F1CC-E925B5C5855B}"/>
              </a:ext>
            </a:extLst>
          </p:cNvPr>
          <p:cNvSpPr txBox="1">
            <a:spLocks/>
          </p:cNvSpPr>
          <p:nvPr/>
        </p:nvSpPr>
        <p:spPr>
          <a:xfrm>
            <a:off x="4942996" y="3556526"/>
            <a:ext cx="3604497" cy="1080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7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Proses Implementation &amp;Resources Planning</a:t>
            </a:r>
          </a:p>
        </p:txBody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1F0F3CB6-3B09-3E8D-C471-B7BC9CDE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168533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C547-6EDC-194B-CB8F-7AD58C34D6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457950" y="5296958"/>
            <a:ext cx="2057400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7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FF68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13536</TotalTime>
  <Words>2194</Words>
  <Application>Microsoft Office PowerPoint</Application>
  <PresentationFormat>On-screen Show (16:10)</PresentationFormat>
  <Paragraphs>768</Paragraphs>
  <Slides>34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Aharoni</vt:lpstr>
      <vt:lpstr>Arial</vt:lpstr>
      <vt:lpstr>Calibri</vt:lpstr>
      <vt:lpstr>Helvetica</vt:lpstr>
      <vt:lpstr>Office Theme</vt:lpstr>
      <vt:lpstr>1_Office Theme</vt:lpstr>
      <vt:lpstr>Contents Slide Master</vt:lpstr>
      <vt:lpstr>Worksheet</vt:lpstr>
      <vt:lpstr>PowerPoint Presentation</vt:lpstr>
      <vt:lpstr>PowerPoint Presentation</vt:lpstr>
      <vt:lpstr>Monitoring Closed Approved YOE Non LHF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Shortage EDC Base on Realistis Plan</vt:lpstr>
      <vt:lpstr>Procurement Plan</vt:lpstr>
      <vt:lpstr>EDC Allocate &amp; Shortage (Convent)</vt:lpstr>
      <vt:lpstr>Estimasi Timeline Project - 1 Brand EDC</vt:lpstr>
      <vt:lpstr>EDC Allocate &amp; Shortage (Android)</vt:lpstr>
      <vt:lpstr>Procurement Monitoring</vt:lpstr>
      <vt:lpstr>Procurement Monitoring</vt:lpstr>
      <vt:lpstr>Procurement Monitoring</vt:lpstr>
      <vt:lpstr>Payment or Budget Monitoring</vt:lpstr>
      <vt:lpstr>Payment or Budget Monitoring</vt:lpstr>
      <vt:lpstr>Document Monitoring</vt:lpstr>
      <vt:lpstr>PKS / SPK / PP Monitoring</vt:lpstr>
      <vt:lpstr>PKS / SPK / PP Monitoring</vt:lpstr>
      <vt:lpstr>EDC &amp; TMS Android - Project BNI</vt:lpstr>
      <vt:lpstr>TMS Android Universal - Pending</vt:lpstr>
      <vt:lpstr>Thank you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Angella Frederica</cp:lastModifiedBy>
  <cp:revision>476</cp:revision>
  <dcterms:created xsi:type="dcterms:W3CDTF">2021-11-10T04:35:38Z</dcterms:created>
  <dcterms:modified xsi:type="dcterms:W3CDTF">2023-07-21T12:27:08Z</dcterms:modified>
</cp:coreProperties>
</file>