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0" r:id="rId2"/>
    <p:sldMasterId id="2147483710" r:id="rId3"/>
  </p:sldMasterIdLst>
  <p:notesMasterIdLst>
    <p:notesMasterId r:id="rId11"/>
  </p:notesMasterIdLst>
  <p:sldIdLst>
    <p:sldId id="258" r:id="rId4"/>
    <p:sldId id="4377" r:id="rId5"/>
    <p:sldId id="262" r:id="rId6"/>
    <p:sldId id="4395" r:id="rId7"/>
    <p:sldId id="4397" r:id="rId8"/>
    <p:sldId id="4398" r:id="rId9"/>
    <p:sldId id="4399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2"/>
    <a:srgbClr val="11BB19"/>
    <a:srgbClr val="B5E7F6"/>
    <a:srgbClr val="FEE5FF"/>
    <a:srgbClr val="FEBCFF"/>
    <a:srgbClr val="7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8268" autoAdjust="0"/>
  </p:normalViewPr>
  <p:slideViewPr>
    <p:cSldViewPr snapToGrid="0" snapToObjects="1">
      <p:cViewPr>
        <p:scale>
          <a:sx n="125" d="100"/>
          <a:sy n="125" d="100"/>
        </p:scale>
        <p:origin x="414" y="-276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779E-523A-4966-8ABD-77551E39E00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E111-09A1-4B1D-9F42-61DA1839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20" y="472705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10069"/>
            <a:ext cx="9143999" cy="480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97130"/>
            <a:ext cx="9143998" cy="60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05" y="1172861"/>
            <a:ext cx="927042" cy="7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6358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597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5686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6714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Long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" y="1268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: Rounded Corners 10"/>
          <p:cNvSpPr/>
          <p:nvPr/>
        </p:nvSpPr>
        <p:spPr>
          <a:xfrm>
            <a:off x="885490" y="146932"/>
            <a:ext cx="34290" cy="722013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50"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964850" y="226365"/>
            <a:ext cx="6558780" cy="29989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0" y="552501"/>
            <a:ext cx="6558780" cy="47408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3" y="127537"/>
            <a:ext cx="233396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3" y="215708"/>
            <a:ext cx="632754" cy="564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978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4124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85873B3-4FE0-4C7D-AD0F-07E833CC35F7}"/>
              </a:ext>
            </a:extLst>
          </p:cNvPr>
          <p:cNvSpPr txBox="1">
            <a:spLocks/>
          </p:cNvSpPr>
          <p:nvPr userDrawn="1"/>
        </p:nvSpPr>
        <p:spPr>
          <a:xfrm>
            <a:off x="3124097" y="5448624"/>
            <a:ext cx="5914713" cy="1920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5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4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3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825"/>
              </a:lnSpc>
            </a:pPr>
            <a:r>
              <a:rPr lang="en-AU" sz="675" dirty="0">
                <a:solidFill>
                  <a:srgbClr val="878A8D">
                    <a:lumMod val="60000"/>
                    <a:lumOff val="40000"/>
                  </a:srgbClr>
                </a:solidFill>
                <a:latin typeface="Calibri"/>
              </a:rPr>
              <a:t>PT Mitra Transaksi Indonesia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941B11-C1B5-4158-AEB4-D49040002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53" t="13274" r="17156" b="13585"/>
          <a:stretch/>
        </p:blipFill>
        <p:spPr>
          <a:xfrm>
            <a:off x="469433" y="645085"/>
            <a:ext cx="5548412" cy="3982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D85AA-923A-4CA4-B249-AD8328321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8344" b="15442"/>
          <a:stretch/>
        </p:blipFill>
        <p:spPr>
          <a:xfrm flipH="1">
            <a:off x="4722885" y="1898650"/>
            <a:ext cx="44211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110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436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44" y="244314"/>
            <a:ext cx="8229600" cy="537661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5" y="261881"/>
            <a:ext cx="633182" cy="5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71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02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308341"/>
            <a:ext cx="9144000" cy="162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576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5380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184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6988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7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0" y="181500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65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840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3106117" y="2562824"/>
            <a:ext cx="2970001" cy="3342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3972146" y="2220551"/>
            <a:ext cx="3325940" cy="374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1860539" y="2265653"/>
            <a:ext cx="3163539" cy="3560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4488930" y="1108563"/>
            <a:ext cx="2149293" cy="131210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2398390" y="490900"/>
            <a:ext cx="2232011" cy="1950572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9754" y="1191769"/>
            <a:ext cx="1576466" cy="104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9483" y="582338"/>
            <a:ext cx="2066791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372500" y="1372500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4801500" y="1372501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80558" y="1584809"/>
            <a:ext cx="594965" cy="101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05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4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5899211" cy="5715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4940536" y="2980870"/>
            <a:ext cx="2325405" cy="2583783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940536" y="170018"/>
            <a:ext cx="2325405" cy="2583783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315561" y="1575444"/>
            <a:ext cx="2325406" cy="2583783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3292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8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0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78" y="1432589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" y="2132745"/>
            <a:ext cx="927042" cy="73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99" y="2370426"/>
            <a:ext cx="6801323" cy="78719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135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530930" y="1437359"/>
            <a:ext cx="2335559" cy="3500675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4494" y="1688040"/>
            <a:ext cx="2075278" cy="2955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579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090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34742" y="1531937"/>
            <a:ext cx="6309259" cy="3389314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071563"/>
            <a:ext cx="3324186" cy="3389314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37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7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98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7706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80004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0289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942993"/>
            <a:ext cx="2670575" cy="4502134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122917"/>
            <a:ext cx="115401" cy="41793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64306" y="1092425"/>
            <a:ext cx="571541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37460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792123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84164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754770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82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95" y="1012324"/>
            <a:ext cx="1493010" cy="1184930"/>
          </a:xfrm>
          <a:prstGeom prst="rect">
            <a:avLst/>
          </a:prstGeom>
        </p:spPr>
      </p:pic>
      <p:pic>
        <p:nvPicPr>
          <p:cNvPr id="6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754" y="33317"/>
            <a:ext cx="3408807" cy="56424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944288" y="4357895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PT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Mitra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Transaksi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Indonesia</a:t>
            </a:r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Times New Roman"/>
              <a:cs typeface="Calibri"/>
            </a:endParaRP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Millennium Centennial Center Lt. 17,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Jl.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Jendral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Sudirman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Kav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25, RT.10/RW.01, </a:t>
            </a:r>
          </a:p>
          <a:p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Karet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Kec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Setiabudi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Kota Jakarta Selatan,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Daerah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Khusus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Ibukota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Jakarta 12920.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Calibri"/>
              </a:rPr>
              <a:t> 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286000" y="2378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Thank You</a:t>
            </a:r>
            <a:endParaRPr lang="ko-KR" altLang="en-US" sz="5400" b="1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7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143500"/>
            <a:ext cx="2133600" cy="30691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1074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935302"/>
            <a:ext cx="6858000" cy="198966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8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2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8" y="3824552"/>
            <a:ext cx="7886700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44473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280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2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409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4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1955" y="5333678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32" r:id="rId11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8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635DB4-D895-4A63-A00C-53E7E4622329}"/>
              </a:ext>
            </a:extLst>
          </p:cNvPr>
          <p:cNvSpPr/>
          <p:nvPr/>
        </p:nvSpPr>
        <p:spPr>
          <a:xfrm>
            <a:off x="1843820" y="3607864"/>
            <a:ext cx="457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Progress</a:t>
            </a:r>
          </a:p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Operations Directorate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456CB2-609E-415B-A86F-49DA0D21E4CA}"/>
              </a:ext>
            </a:extLst>
          </p:cNvPr>
          <p:cNvSpPr txBox="1">
            <a:spLocks/>
          </p:cNvSpPr>
          <p:nvPr/>
        </p:nvSpPr>
        <p:spPr>
          <a:xfrm>
            <a:off x="449400" y="4793959"/>
            <a:ext cx="3510605" cy="27715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56D9F7">
                    <a:lumMod val="75000"/>
                  </a:srgbClr>
                </a:solidFill>
              </a:rPr>
              <a:t>PT Mitra Transaksi Indonesia</a:t>
            </a:r>
          </a:p>
        </p:txBody>
      </p:sp>
    </p:spTree>
    <p:extLst>
      <p:ext uri="{BB962C8B-B14F-4D97-AF65-F5344CB8AC3E}">
        <p14:creationId xmlns:p14="http://schemas.microsoft.com/office/powerpoint/2010/main" val="22492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5D27F-5368-3880-768B-5802A95F7A48}"/>
              </a:ext>
            </a:extLst>
          </p:cNvPr>
          <p:cNvSpPr txBox="1"/>
          <p:nvPr/>
        </p:nvSpPr>
        <p:spPr>
          <a:xfrm>
            <a:off x="4641156" y="1293204"/>
            <a:ext cx="1024946" cy="306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Progress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16042B-A944-70AE-DB51-293B1A804B4B}"/>
              </a:ext>
            </a:extLst>
          </p:cNvPr>
          <p:cNvSpPr txBox="1"/>
          <p:nvPr/>
        </p:nvSpPr>
        <p:spPr>
          <a:xfrm>
            <a:off x="3532699" y="1293205"/>
            <a:ext cx="1024946" cy="306465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Live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D1F373-B0A9-5005-1FFE-A4856E56AE7F}"/>
              </a:ext>
            </a:extLst>
          </p:cNvPr>
          <p:cNvSpPr txBox="1"/>
          <p:nvPr/>
        </p:nvSpPr>
        <p:spPr>
          <a:xfrm>
            <a:off x="2090191" y="1302171"/>
            <a:ext cx="931769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</a:t>
            </a: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Tiket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927709-BB21-19A8-0A54-C7FC2580FCB1}"/>
              </a:ext>
            </a:extLst>
          </p:cNvPr>
          <p:cNvSpPr txBox="1"/>
          <p:nvPr/>
        </p:nvSpPr>
        <p:spPr>
          <a:xfrm>
            <a:off x="5802476" y="1293204"/>
            <a:ext cx="1024946" cy="306465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Cancel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77297C-B8FD-4DC9-19E6-48B445D53CD9}"/>
              </a:ext>
            </a:extLst>
          </p:cNvPr>
          <p:cNvSpPr txBox="1"/>
          <p:nvPr/>
        </p:nvSpPr>
        <p:spPr>
          <a:xfrm>
            <a:off x="743589" y="1302171"/>
            <a:ext cx="1267430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</a:t>
            </a: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Tiket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BF9217F-5612-B594-CD6C-DCF52DAFAF0A}"/>
              </a:ext>
            </a:extLst>
          </p:cNvPr>
          <p:cNvSpPr/>
          <p:nvPr/>
        </p:nvSpPr>
        <p:spPr>
          <a:xfrm>
            <a:off x="743589" y="1695049"/>
            <a:ext cx="126742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YOE -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C4A05-467E-937C-2614-9B68AFCA023F}"/>
              </a:ext>
            </a:extLst>
          </p:cNvPr>
          <p:cNvSpPr/>
          <p:nvPr/>
        </p:nvSpPr>
        <p:spPr>
          <a:xfrm>
            <a:off x="4641125" y="1672773"/>
            <a:ext cx="102564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9AFE1D-6C26-3886-5F34-C50CD700E3C9}"/>
              </a:ext>
            </a:extLst>
          </p:cNvPr>
          <p:cNvSpPr/>
          <p:nvPr/>
        </p:nvSpPr>
        <p:spPr>
          <a:xfrm>
            <a:off x="2090191" y="1689350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144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97CBD9-BACF-9064-9A44-4B8A01D46EE8}"/>
              </a:ext>
            </a:extLst>
          </p:cNvPr>
          <p:cNvSpPr/>
          <p:nvPr/>
        </p:nvSpPr>
        <p:spPr>
          <a:xfrm>
            <a:off x="3529280" y="1669176"/>
            <a:ext cx="102564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136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E37E33-19F6-5494-5524-259DA133E77F}"/>
              </a:ext>
            </a:extLst>
          </p:cNvPr>
          <p:cNvSpPr/>
          <p:nvPr/>
        </p:nvSpPr>
        <p:spPr>
          <a:xfrm>
            <a:off x="5802445" y="1686718"/>
            <a:ext cx="102564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64B48E-6BA2-4BAF-07BC-014186300747}"/>
              </a:ext>
            </a:extLst>
          </p:cNvPr>
          <p:cNvSpPr/>
          <p:nvPr/>
        </p:nvSpPr>
        <p:spPr>
          <a:xfrm>
            <a:off x="743588" y="3634755"/>
            <a:ext cx="1263995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Non LHF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8E4A15-43FD-8DF3-00E8-67CAFFB8C072}"/>
              </a:ext>
            </a:extLst>
          </p:cNvPr>
          <p:cNvSpPr/>
          <p:nvPr/>
        </p:nvSpPr>
        <p:spPr>
          <a:xfrm>
            <a:off x="4577919" y="3680963"/>
            <a:ext cx="102564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88F0FC-56E9-D217-9528-BA2B2DB743FD}"/>
              </a:ext>
            </a:extLst>
          </p:cNvPr>
          <p:cNvSpPr/>
          <p:nvPr/>
        </p:nvSpPr>
        <p:spPr>
          <a:xfrm>
            <a:off x="3468028" y="3677818"/>
            <a:ext cx="102564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89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E0F0C0-68AF-A712-95BB-6423A1D2E954}"/>
              </a:ext>
            </a:extLst>
          </p:cNvPr>
          <p:cNvSpPr/>
          <p:nvPr/>
        </p:nvSpPr>
        <p:spPr>
          <a:xfrm>
            <a:off x="5679546" y="3687296"/>
            <a:ext cx="120744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5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AD13D6-7EB4-E1B7-B75F-CF48E61A2960}"/>
              </a:ext>
            </a:extLst>
          </p:cNvPr>
          <p:cNvCxnSpPr>
            <a:cxnSpLocks/>
          </p:cNvCxnSpPr>
          <p:nvPr/>
        </p:nvCxnSpPr>
        <p:spPr>
          <a:xfrm rot="5400000">
            <a:off x="4572000" y="-2034723"/>
            <a:ext cx="0" cy="90360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15D9EA-061B-9093-F1BC-2C0C8B63435C}"/>
              </a:ext>
            </a:extLst>
          </p:cNvPr>
          <p:cNvSpPr txBox="1"/>
          <p:nvPr/>
        </p:nvSpPr>
        <p:spPr>
          <a:xfrm>
            <a:off x="4578581" y="3193318"/>
            <a:ext cx="1024946" cy="306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Progress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9BB8A-51EC-A7CB-4F84-312AE9E633E8}"/>
              </a:ext>
            </a:extLst>
          </p:cNvPr>
          <p:cNvSpPr txBox="1"/>
          <p:nvPr/>
        </p:nvSpPr>
        <p:spPr>
          <a:xfrm>
            <a:off x="3468059" y="3193319"/>
            <a:ext cx="1024946" cy="306465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MAAS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E04B7-C2CC-B291-CB90-E7697BB2571B}"/>
              </a:ext>
            </a:extLst>
          </p:cNvPr>
          <p:cNvSpPr txBox="1"/>
          <p:nvPr/>
        </p:nvSpPr>
        <p:spPr>
          <a:xfrm>
            <a:off x="2090192" y="3151745"/>
            <a:ext cx="1003240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24E5E-C448-8AA8-4ADC-815C3430A4A7}"/>
              </a:ext>
            </a:extLst>
          </p:cNvPr>
          <p:cNvSpPr txBox="1"/>
          <p:nvPr/>
        </p:nvSpPr>
        <p:spPr>
          <a:xfrm>
            <a:off x="5680210" y="3193318"/>
            <a:ext cx="1206746" cy="306465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Belum </a:t>
            </a: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Berhasil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3A853-B7A7-5373-D5FF-EB8A9B0869D7}"/>
              </a:ext>
            </a:extLst>
          </p:cNvPr>
          <p:cNvSpPr txBox="1"/>
          <p:nvPr/>
        </p:nvSpPr>
        <p:spPr>
          <a:xfrm>
            <a:off x="743588" y="3141413"/>
            <a:ext cx="1263995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Tiket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 </a:t>
            </a: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akusisi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DE737D-BD8A-97FF-7CA8-73B32CA10691}"/>
              </a:ext>
            </a:extLst>
          </p:cNvPr>
          <p:cNvCxnSpPr/>
          <p:nvPr/>
        </p:nvCxnSpPr>
        <p:spPr>
          <a:xfrm>
            <a:off x="3228635" y="669355"/>
            <a:ext cx="0" cy="45720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2B66B66-2551-D0A0-21A6-A6F868D07889}"/>
              </a:ext>
            </a:extLst>
          </p:cNvPr>
          <p:cNvSpPr/>
          <p:nvPr/>
        </p:nvSpPr>
        <p:spPr>
          <a:xfrm>
            <a:off x="2090191" y="3639388"/>
            <a:ext cx="1003240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96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959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19" y="4107089"/>
            <a:ext cx="1939262" cy="1324989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제목 1"/>
          <p:cNvSpPr txBox="1">
            <a:spLocks noGrp="1"/>
          </p:cNvSpPr>
          <p:nvPr>
            <p:ph type="title"/>
          </p:nvPr>
        </p:nvSpPr>
        <p:spPr>
          <a:xfrm>
            <a:off x="4677196" y="3823165"/>
            <a:ext cx="3037229" cy="5678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656">
                <a:solidFill>
                  <a:srgbClr val="FFFFFF"/>
                </a:solidFill>
              </a:defRPr>
            </a:lvl1pPr>
          </a:lstStyle>
          <a:p>
            <a:r>
              <a:t>Thank</a:t>
            </a:r>
            <a:r>
              <a:rPr lang="en-US"/>
              <a:t> you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1799E-197A-854A-BCC2-A24A347BE3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895752" y="5272972"/>
            <a:ext cx="2133600" cy="306918"/>
          </a:xfrm>
        </p:spPr>
        <p:txBody>
          <a:bodyPr/>
          <a:lstStyle/>
          <a:p>
            <a:fld id="{86CB4B4D-7CA3-9044-876B-883B54F8677D}" type="slidenum">
              <a:rPr lang="en-ID" smtClean="0"/>
              <a:t>3</a:t>
            </a:fld>
            <a:endParaRPr lang="en-ID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Status </a:t>
            </a:r>
            <a:r>
              <a:rPr lang="en-US" sz="2000" b="1" kern="0" dirty="0" err="1">
                <a:solidFill>
                  <a:srgbClr val="002060"/>
                </a:solidFill>
              </a:rPr>
              <a:t>Tiket</a:t>
            </a:r>
            <a:r>
              <a:rPr lang="en-US" sz="2000" b="1" kern="0" dirty="0">
                <a:solidFill>
                  <a:srgbClr val="002060"/>
                </a:solidFill>
              </a:rPr>
              <a:t> - </a:t>
            </a:r>
            <a:r>
              <a:rPr lang="en-US" sz="2000" b="1" kern="0" dirty="0" err="1">
                <a:solidFill>
                  <a:srgbClr val="002060"/>
                </a:solidFill>
              </a:rPr>
              <a:t>Prosessing</a:t>
            </a:r>
            <a:endParaRPr lang="en-US" sz="2000" b="1" kern="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40464-A3A2-A3A0-C43E-A96D86B8C8FF}"/>
              </a:ext>
            </a:extLst>
          </p:cNvPr>
          <p:cNvSpPr txBox="1"/>
          <p:nvPr/>
        </p:nvSpPr>
        <p:spPr>
          <a:xfrm>
            <a:off x="425068" y="5200153"/>
            <a:ext cx="323828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*Drop: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1AC178-AFCF-B718-3408-AEB55B4E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87448"/>
              </p:ext>
            </p:extLst>
          </p:nvPr>
        </p:nvGraphicFramePr>
        <p:xfrm>
          <a:off x="1061013" y="1370060"/>
          <a:ext cx="60960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94">
                  <a:extLst>
                    <a:ext uri="{9D8B030D-6E8A-4147-A177-3AD203B41FA5}">
                      <a16:colId xmlns:a16="http://schemas.microsoft.com/office/drawing/2014/main" val="2725121803"/>
                    </a:ext>
                  </a:extLst>
                </a:gridCol>
                <a:gridCol w="1979270">
                  <a:extLst>
                    <a:ext uri="{9D8B030D-6E8A-4147-A177-3AD203B41FA5}">
                      <a16:colId xmlns:a16="http://schemas.microsoft.com/office/drawing/2014/main" val="2366359540"/>
                    </a:ext>
                  </a:extLst>
                </a:gridCol>
                <a:gridCol w="3580436">
                  <a:extLst>
                    <a:ext uri="{9D8B030D-6E8A-4147-A177-3AD203B41FA5}">
                      <a16:colId xmlns:a16="http://schemas.microsoft.com/office/drawing/2014/main" val="1824413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REQ-MTX-22052023-05975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Mapping user </a:t>
                      </a:r>
                      <a:r>
                        <a:rPr lang="en-US" dirty="0" err="1"/>
                        <a:t>bri</a:t>
                      </a:r>
                      <a:r>
                        <a:rPr lang="en-US" dirty="0"/>
                        <a:t> agar assign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wilayah,alurnya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kanwil</a:t>
                      </a:r>
                      <a:r>
                        <a:rPr lang="en-US" dirty="0"/>
                        <a:t>, approval bank </a:t>
                      </a:r>
                      <a:r>
                        <a:rPr lang="en-US" dirty="0" err="1"/>
                        <a:t>masih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berbeda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4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REQ-MTX-17052023-05967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Last submit date di screen </a:t>
                      </a:r>
                      <a:r>
                        <a:rPr lang="en-US" dirty="0" err="1"/>
                        <a:t>qam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7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REQ-MTX-23052023-05982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Request delete field dan </a:t>
                      </a:r>
                      <a:r>
                        <a:rPr lang="en-US" dirty="0" err="1"/>
                        <a:t>penambahan</a:t>
                      </a:r>
                      <a:r>
                        <a:rPr lang="en-US" dirty="0"/>
                        <a:t> dropdown </a:t>
                      </a:r>
                      <a:r>
                        <a:rPr lang="en-US" dirty="0" err="1"/>
                        <a:t>kawasan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berdasarkan</a:t>
                      </a:r>
                      <a:r>
                        <a:rPr lang="en-US" dirty="0"/>
                        <a:t> wilayah ADO dan </a:t>
                      </a:r>
                      <a:r>
                        <a:rPr lang="en-US" dirty="0" err="1"/>
                        <a:t>menambahakan</a:t>
                      </a:r>
                      <a:r>
                        <a:rPr lang="en-US" dirty="0"/>
                        <a:t> status </a:t>
                      </a:r>
                      <a:r>
                        <a:rPr lang="en-US" dirty="0" err="1"/>
                        <a:t>eskalasi</a:t>
                      </a:r>
                      <a:r>
                        <a:rPr lang="en-US" dirty="0"/>
                        <a:t> di form SR </a:t>
                      </a:r>
                      <a:r>
                        <a:rPr lang="en-US" dirty="0" err="1"/>
                        <a:t>Retensi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file </a:t>
                      </a:r>
                      <a:r>
                        <a:rPr lang="en-US" dirty="0" err="1"/>
                        <a:t>exel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terlampir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7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REQ-MTX-24052023-05985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Penjagaan</a:t>
                      </a:r>
                      <a:r>
                        <a:rPr lang="en-US" dirty="0"/>
                        <a:t> number </a:t>
                      </a:r>
                      <a:r>
                        <a:rPr lang="en-US" dirty="0" err="1"/>
                        <a:t>ktp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alfa </a:t>
                      </a:r>
                      <a:r>
                        <a:rPr lang="en-US" dirty="0" err="1"/>
                        <a:t>numerik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3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REQ-MTX-24052023-05987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Tambahin</a:t>
                      </a:r>
                      <a:r>
                        <a:rPr lang="en-US" dirty="0"/>
                        <a:t> filter state pada menu admin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97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REQ-MTX-26052023-05991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filter </a:t>
                      </a:r>
                      <a:r>
                        <a:rPr lang="en-US" dirty="0" err="1"/>
                        <a:t>retensi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REQ-MTX-31052023-06010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Remaks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masukin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1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6189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60A-9E10-C852-42C9-A536F6AB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LHF –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MAAS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7EAC-2F66-E43C-4573-ACB39014B3D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B97E-6EA3-6B70-F11B-760147CC15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591FC8-38B9-D4E5-392D-B9B7D613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71944"/>
              </p:ext>
            </p:extLst>
          </p:nvPr>
        </p:nvGraphicFramePr>
        <p:xfrm>
          <a:off x="750570" y="1475579"/>
          <a:ext cx="7886699" cy="1121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621">
                  <a:extLst>
                    <a:ext uri="{9D8B030D-6E8A-4147-A177-3AD203B41FA5}">
                      <a16:colId xmlns:a16="http://schemas.microsoft.com/office/drawing/2014/main" val="4246140817"/>
                    </a:ext>
                  </a:extLst>
                </a:gridCol>
                <a:gridCol w="1294331">
                  <a:extLst>
                    <a:ext uri="{9D8B030D-6E8A-4147-A177-3AD203B41FA5}">
                      <a16:colId xmlns:a16="http://schemas.microsoft.com/office/drawing/2014/main" val="184888788"/>
                    </a:ext>
                  </a:extLst>
                </a:gridCol>
                <a:gridCol w="549923">
                  <a:extLst>
                    <a:ext uri="{9D8B030D-6E8A-4147-A177-3AD203B41FA5}">
                      <a16:colId xmlns:a16="http://schemas.microsoft.com/office/drawing/2014/main" val="3623158565"/>
                    </a:ext>
                  </a:extLst>
                </a:gridCol>
                <a:gridCol w="536510">
                  <a:extLst>
                    <a:ext uri="{9D8B030D-6E8A-4147-A177-3AD203B41FA5}">
                      <a16:colId xmlns:a16="http://schemas.microsoft.com/office/drawing/2014/main" val="24085837"/>
                    </a:ext>
                  </a:extLst>
                </a:gridCol>
                <a:gridCol w="536510">
                  <a:extLst>
                    <a:ext uri="{9D8B030D-6E8A-4147-A177-3AD203B41FA5}">
                      <a16:colId xmlns:a16="http://schemas.microsoft.com/office/drawing/2014/main" val="4086366606"/>
                    </a:ext>
                  </a:extLst>
                </a:gridCol>
                <a:gridCol w="838297">
                  <a:extLst>
                    <a:ext uri="{9D8B030D-6E8A-4147-A177-3AD203B41FA5}">
                      <a16:colId xmlns:a16="http://schemas.microsoft.com/office/drawing/2014/main" val="1048384097"/>
                    </a:ext>
                  </a:extLst>
                </a:gridCol>
                <a:gridCol w="1019369">
                  <a:extLst>
                    <a:ext uri="{9D8B030D-6E8A-4147-A177-3AD203B41FA5}">
                      <a16:colId xmlns:a16="http://schemas.microsoft.com/office/drawing/2014/main" val="170370250"/>
                    </a:ext>
                  </a:extLst>
                </a:gridCol>
                <a:gridCol w="804765">
                  <a:extLst>
                    <a:ext uri="{9D8B030D-6E8A-4147-A177-3AD203B41FA5}">
                      <a16:colId xmlns:a16="http://schemas.microsoft.com/office/drawing/2014/main" val="1784937302"/>
                    </a:ext>
                  </a:extLst>
                </a:gridCol>
                <a:gridCol w="1864373">
                  <a:extLst>
                    <a:ext uri="{9D8B030D-6E8A-4147-A177-3AD203B41FA5}">
                      <a16:colId xmlns:a16="http://schemas.microsoft.com/office/drawing/2014/main" val="629478439"/>
                    </a:ext>
                  </a:extLst>
                </a:gridCol>
              </a:tblGrid>
              <a:tr h="18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NUMBERS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MERCHANT_NAME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STATUS_PEMASANGAN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STATUS_WO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STATUS_WR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COMPLETE_DATE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Status Bank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Remarks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extLst>
                  <a:ext uri="{0D108BD9-81ED-4DB2-BD59-A6C34878D82A}">
                    <a16:rowId xmlns:a16="http://schemas.microsoft.com/office/drawing/2014/main" val="2162704533"/>
                  </a:ext>
                </a:extLst>
              </a:tr>
              <a:tr h="18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Y0000021286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KEPALA MANYUNG BU FAT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Close Approved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30 May 2023 22:34:02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TIDAK ADA PADA MAAS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harusnya 2 bank mandiri bni, gagal masuk maas karna mid bni exist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extLst>
                  <a:ext uri="{0D108BD9-81ED-4DB2-BD59-A6C34878D82A}">
                    <a16:rowId xmlns:a16="http://schemas.microsoft.com/office/drawing/2014/main" val="4045378087"/>
                  </a:ext>
                </a:extLst>
              </a:tr>
              <a:tr h="9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Y0000047680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smayka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Close Approved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31 May 2023 08:31:20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TIDAK ADA PADA MAAS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MID BNI kosong,harusnya masuk 2 bank BNI dan mandiri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extLst>
                  <a:ext uri="{0D108BD9-81ED-4DB2-BD59-A6C34878D82A}">
                    <a16:rowId xmlns:a16="http://schemas.microsoft.com/office/drawing/2014/main" val="4191507647"/>
                  </a:ext>
                </a:extLst>
              </a:tr>
              <a:tr h="18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Y0000037778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HAMISH PET CARE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Close Approved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30 May 2023 10:25:49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TIDAK ADA PADA MAAS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harusnya 2 bank mandiri bni, gagal masuk maas karna mid bni exist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extLst>
                  <a:ext uri="{0D108BD9-81ED-4DB2-BD59-A6C34878D82A}">
                    <a16:rowId xmlns:a16="http://schemas.microsoft.com/office/drawing/2014/main" val="346206776"/>
                  </a:ext>
                </a:extLst>
              </a:tr>
              <a:tr h="9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Y0000017568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akhirnya kopi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Close Approved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29 May 2023 16:10:17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TIDAK ADA PADA MAAS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MID BNI Exist,harusnya masuk 2 bank BNI dan mandiri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extLst>
                  <a:ext uri="{0D108BD9-81ED-4DB2-BD59-A6C34878D82A}">
                    <a16:rowId xmlns:a16="http://schemas.microsoft.com/office/drawing/2014/main" val="742592092"/>
                  </a:ext>
                </a:extLst>
              </a:tr>
              <a:tr h="9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Y0000001157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SEDERHANA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Close Approved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08 Mar 2023 15:08:18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TIDAK ADA PADA MAAS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600" u="none" strike="noStrike" dirty="0">
                          <a:effectLst/>
                        </a:rPr>
                        <a:t>mid bni terdaftar mid single mbl</a:t>
                      </a:r>
                      <a:endParaRPr lang="da-D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4" marR="4024" marT="4024" marB="0" anchor="b"/>
                </a:tc>
                <a:extLst>
                  <a:ext uri="{0D108BD9-81ED-4DB2-BD59-A6C34878D82A}">
                    <a16:rowId xmlns:a16="http://schemas.microsoft.com/office/drawing/2014/main" val="3959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3981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60A-9E10-C852-42C9-A536F6AB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LHF – Ada di MAAS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7EAC-2F66-E43C-4573-ACB39014B3D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B97E-6EA3-6B70-F11B-760147CC15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414097-744A-0A9A-4B0F-A8FEAE9C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85117"/>
              </p:ext>
            </p:extLst>
          </p:nvPr>
        </p:nvGraphicFramePr>
        <p:xfrm>
          <a:off x="1012825" y="570656"/>
          <a:ext cx="7116897" cy="45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418">
                  <a:extLst>
                    <a:ext uri="{9D8B030D-6E8A-4147-A177-3AD203B41FA5}">
                      <a16:colId xmlns:a16="http://schemas.microsoft.com/office/drawing/2014/main" val="3045887273"/>
                    </a:ext>
                  </a:extLst>
                </a:gridCol>
                <a:gridCol w="1167994">
                  <a:extLst>
                    <a:ext uri="{9D8B030D-6E8A-4147-A177-3AD203B41FA5}">
                      <a16:colId xmlns:a16="http://schemas.microsoft.com/office/drawing/2014/main" val="1294472852"/>
                    </a:ext>
                  </a:extLst>
                </a:gridCol>
                <a:gridCol w="496246">
                  <a:extLst>
                    <a:ext uri="{9D8B030D-6E8A-4147-A177-3AD203B41FA5}">
                      <a16:colId xmlns:a16="http://schemas.microsoft.com/office/drawing/2014/main" val="407609719"/>
                    </a:ext>
                  </a:extLst>
                </a:gridCol>
                <a:gridCol w="484143">
                  <a:extLst>
                    <a:ext uri="{9D8B030D-6E8A-4147-A177-3AD203B41FA5}">
                      <a16:colId xmlns:a16="http://schemas.microsoft.com/office/drawing/2014/main" val="622985911"/>
                    </a:ext>
                  </a:extLst>
                </a:gridCol>
                <a:gridCol w="484143">
                  <a:extLst>
                    <a:ext uri="{9D8B030D-6E8A-4147-A177-3AD203B41FA5}">
                      <a16:colId xmlns:a16="http://schemas.microsoft.com/office/drawing/2014/main" val="3048312645"/>
                    </a:ext>
                  </a:extLst>
                </a:gridCol>
                <a:gridCol w="756473">
                  <a:extLst>
                    <a:ext uri="{9D8B030D-6E8A-4147-A177-3AD203B41FA5}">
                      <a16:colId xmlns:a16="http://schemas.microsoft.com/office/drawing/2014/main" val="2043423170"/>
                    </a:ext>
                  </a:extLst>
                </a:gridCol>
                <a:gridCol w="919871">
                  <a:extLst>
                    <a:ext uri="{9D8B030D-6E8A-4147-A177-3AD203B41FA5}">
                      <a16:colId xmlns:a16="http://schemas.microsoft.com/office/drawing/2014/main" val="3261667606"/>
                    </a:ext>
                  </a:extLst>
                </a:gridCol>
                <a:gridCol w="726214">
                  <a:extLst>
                    <a:ext uri="{9D8B030D-6E8A-4147-A177-3AD203B41FA5}">
                      <a16:colId xmlns:a16="http://schemas.microsoft.com/office/drawing/2014/main" val="3232641729"/>
                    </a:ext>
                  </a:extLst>
                </a:gridCol>
                <a:gridCol w="1682395">
                  <a:extLst>
                    <a:ext uri="{9D8B030D-6E8A-4147-A177-3AD203B41FA5}">
                      <a16:colId xmlns:a16="http://schemas.microsoft.com/office/drawing/2014/main" val="4159298215"/>
                    </a:ext>
                  </a:extLst>
                </a:gridCol>
              </a:tblGrid>
              <a:tr h="16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NUMBERS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MERCHANT_NAME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STATUS_PEMASANGAN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STATUS_WO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STATUS_WR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COMPLETE_DATE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Status Bank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Remarks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45010541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Y0000018182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TJANDRA TOKO BESI 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29 May 2023 17:04:55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Sharing Mandiri BNI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2633433271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Y0000044355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ABADI FASHION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31 May 2023 10:05:39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Mandiri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177703369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Y0000041990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TOKO GELIS JAYA 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 May 2023 10:18:34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Sharing Mandiri BNI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5257005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Y0000043623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OPTIK SEJAHTERA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31 May 2023 15:51:49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Mandiri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1041429294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Y0000000526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PRETTY FLORIST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31 May 2023 10:10:20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276047425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0000000371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SHAFIRA  JEWELLERY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09 Mar 2023 09:53:33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Sharing Mandiri dan BNI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883618257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Y0000000730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ADELLA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09 Mar 2023 09:35:25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682001880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Y0000000431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ALNEZ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09 Mar 2023 09:45:39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864845066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Y0000000725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TOKO KACAMATA DUA SAHABAT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09 Mar 2023 09:47:45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1999182083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Y0000000729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PUTRA MAHKOTA CAKE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09 Mar 2023 09:51:04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446990302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C0000000543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KOPI PANAM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 Nov 2022 14:17:54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Mandiri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691333702"/>
                  </a:ext>
                </a:extLst>
              </a:tr>
              <a:tr h="16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X0000000722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TEDUH COFFEE SHOP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PENDING MERCHANT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Pending - Customer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OPEN - SCHEDULED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18 Nov 2022 08:15:37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MANDIRI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481307973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X0000000758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RM LEGENDA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DONE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Complete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- COMPLETED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18 Nov 2022 07:42:43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19134872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C0000000742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 RAMAYANA RAJABASA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09 Dec 2022 16:53:20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4165097909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C0000000740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SERVICES RAMAYANA CIMONE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03 Jan 2023 11:42:15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029318713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Y0000000780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 RAMAYANA CIPUTAT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17 Nov 2022 16:01:27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1128229190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C0000000778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SERVICES RAMAYANA CIMAHI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09 Dec 2022 16:52:51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755366018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X0000000832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 RAMAYANA CIREBON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03 Jan 2023 11:33:40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2084033498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Y0000000613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AE-RI KOREAN BEAUTY HOUSE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09 Mar 2023 13:51:13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15189986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 0000000373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LARUSS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09 Mar 2023 13:52:17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BNI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2606577660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Y0000040597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NEW FLOW DJAKARTA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20 Mar 2023 20:44:07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500" u="none" strike="noStrike">
                          <a:effectLst/>
                        </a:rPr>
                        <a:t>Sharing BNI BRI BTN MANDIRI</a:t>
                      </a:r>
                      <a:endParaRPr lang="it-IT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7519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Y0000000458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DIALEN MART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05 May 2023 09:54:01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1099147616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Y0000000760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NEW BINTARO FURNITURE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04 May 2023 15:13:54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464918555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Y0000001023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AROMA SARI CAKES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06 Jun 2023 08:50:29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Mandiri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46440726"/>
                  </a:ext>
                </a:extLst>
              </a:tr>
              <a:tr h="16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Y0000000666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JV FURNITURE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 May 2023 15:20:48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Udah ada single bni,MID BNI 000100201006652 , harusnya bisa himbara karna mandri apprv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298496337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Y0000001004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DR CLING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06 Jun 2023 08:37:16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Mandiri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2084656722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Y0000020384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all 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29 May 2023 18:59:23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Sharing Mandiri BNI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1053610973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Y0000000721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KAYU TANGI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31 May 2023 08:30:17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 Bank BNI MANDIRI , gagal karena TID BNI EXIST 10106004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1710949438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B0000000749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SERVICES MALL CIJANTUNG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PREPARASI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OPEN - WAREHOUSE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 Nov 2022 15:31:56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2361328647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B0000000776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SERVICES RAMAYANA KODIM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PREPARASI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OPEN - WAREHOUSE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 Nov 2022 15:33:22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162002809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B0000000782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SERVICES RAMAYANA MAL BALI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DONE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Complete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- COMPLETED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29 Nov 2022 07:57:28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136466120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B0000000818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SERVICES RAMAYANA CIBUBUR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DONE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Complete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- COMPLETED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29 Nov 2022 08:44:17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Sharing BRI BNI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2805754881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B0000000830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u="none" strike="noStrike">
                          <a:effectLst/>
                        </a:rPr>
                        <a:t>SMART SERVICE RUKO GOLDEN MADRID 1</a:t>
                      </a:r>
                      <a:endParaRPr lang="da-DK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PREPARASI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OPEN - WAREHOUSE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 Nov 2022 18:01:13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4069841343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B0000000859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 RS DEWI SRI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DONE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Complete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- COMPLETED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29 Nov 2022 10:34:38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688586239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B0000000861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 GRAHA PPI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PREPARASI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OPEN - WAREHOUSE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23 Nov 2022 18:01:47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Singel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885153626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C0000000342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TOKO RAFI RASYAD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DONE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Complete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- COMPLETED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16 Nov 2022 12:38:54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Mandiri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426322815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C0000000779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SERVICES RAMAYANA CIBINONG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DONE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Complete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- COMPLETED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29 Nov 2022 13:51:51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Sharing BRI BNI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3541196122"/>
                  </a:ext>
                </a:extLst>
              </a:tr>
              <a:tr h="8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J0000000745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SMART SERVICE RAMAYANA KARAWANG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Approved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DONE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Complete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CLOSE - COMPLETED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30 Nov 2022 10:34:33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SINGLE BRI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1" marR="3631" marT="3631" marB="0" anchor="b"/>
                </a:tc>
                <a:extLst>
                  <a:ext uri="{0D108BD9-81ED-4DB2-BD59-A6C34878D82A}">
                    <a16:rowId xmlns:a16="http://schemas.microsoft.com/office/drawing/2014/main" val="5879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5834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60A-9E10-C852-42C9-A536F6AB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LHF – Ada di MAAS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7EAC-2F66-E43C-4573-ACB39014B3D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B97E-6EA3-6B70-F11B-760147CC15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ECEF0C-E02A-328B-9762-6E86ECFB6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55248"/>
              </p:ext>
            </p:extLst>
          </p:nvPr>
        </p:nvGraphicFramePr>
        <p:xfrm>
          <a:off x="1838960" y="906780"/>
          <a:ext cx="4767580" cy="4599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403">
                  <a:extLst>
                    <a:ext uri="{9D8B030D-6E8A-4147-A177-3AD203B41FA5}">
                      <a16:colId xmlns:a16="http://schemas.microsoft.com/office/drawing/2014/main" val="939929026"/>
                    </a:ext>
                  </a:extLst>
                </a:gridCol>
                <a:gridCol w="1024658">
                  <a:extLst>
                    <a:ext uri="{9D8B030D-6E8A-4147-A177-3AD203B41FA5}">
                      <a16:colId xmlns:a16="http://schemas.microsoft.com/office/drawing/2014/main" val="4193690673"/>
                    </a:ext>
                  </a:extLst>
                </a:gridCol>
                <a:gridCol w="435347">
                  <a:extLst>
                    <a:ext uri="{9D8B030D-6E8A-4147-A177-3AD203B41FA5}">
                      <a16:colId xmlns:a16="http://schemas.microsoft.com/office/drawing/2014/main" val="257791087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82293402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352500853"/>
                    </a:ext>
                  </a:extLst>
                </a:gridCol>
                <a:gridCol w="663639">
                  <a:extLst>
                    <a:ext uri="{9D8B030D-6E8A-4147-A177-3AD203B41FA5}">
                      <a16:colId xmlns:a16="http://schemas.microsoft.com/office/drawing/2014/main" val="1728617895"/>
                    </a:ext>
                  </a:extLst>
                </a:gridCol>
                <a:gridCol w="806984">
                  <a:extLst>
                    <a:ext uri="{9D8B030D-6E8A-4147-A177-3AD203B41FA5}">
                      <a16:colId xmlns:a16="http://schemas.microsoft.com/office/drawing/2014/main" val="2070422069"/>
                    </a:ext>
                  </a:extLst>
                </a:gridCol>
                <a:gridCol w="637093">
                  <a:extLst>
                    <a:ext uri="{9D8B030D-6E8A-4147-A177-3AD203B41FA5}">
                      <a16:colId xmlns:a16="http://schemas.microsoft.com/office/drawing/2014/main" val="778786184"/>
                    </a:ext>
                  </a:extLst>
                </a:gridCol>
              </a:tblGrid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J0000000825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RAMAYANA CENGKARENG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30 Nov 2022 11:21:15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175481806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Y0000000426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MANDIRI JAYA BAN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27 Jan 2023 09:42:37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060838665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Y0000000478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FAMILY CELL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01 Feb 2023 09:42:08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286835343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Y0000000488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SENDAL BARU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24 May 2023 14:20:22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805140502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Y0000000535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SUPER DOG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31 May 2023 08:29:31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178724206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Y0000000544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YL JEWELLERY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31 May 2023 08:29:43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259852160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DEPO WAROENG BAN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May 2023 14:24:13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773385969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DEPO WAROENG BAN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May 2023 14:24:13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275664390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DEPO WAROENG BAN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28 Feb 2023 11:47:35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202498842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DEPO WAROENG BAN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May 2023 14:24:13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40113424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DEPO WAROENG BAN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May 2023 14:24:13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75189102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PUTRA MAHKOTA CAKE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09 Mar 2023 09:38:32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439868952"/>
                  </a:ext>
                </a:extLst>
              </a:tr>
              <a:tr h="1126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RAMAYANA SIDOARJO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MTI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MTI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 dirty="0">
                          <a:effectLst/>
                        </a:rPr>
                        <a:t>OPEN - SCHEDULED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08:10:40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25744859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RAMAYANA DEPOK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08:09:52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849511464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 RS SUMBERWARAS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07:57:47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4074642196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 RSAL MINTOHARDJO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07:56:18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951178908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 RAMAYANA CIBADAK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MTI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MTI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07:49:44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4234983551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Y0000000750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 GREAT WESTERN RESORT APARTMENT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 dirty="0">
                          <a:effectLst/>
                        </a:rPr>
                        <a:t>18 Nov 2022 07:44:48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930322236"/>
                  </a:ext>
                </a:extLst>
              </a:tr>
              <a:tr h="1126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SUPERMALL CILEGON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07:43:44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67429405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RAMAYANA BOGOR SQUARE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07:43:19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303298912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PGB BOGOR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07:41:51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754530732"/>
                  </a:ext>
                </a:extLst>
              </a:tr>
              <a:tr h="1126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RAMAYANA SEMPER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07:41:23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364176199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Y0000000770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RS RESTU KASIH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07:40:34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411257358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300" u="none" strike="noStrike">
                          <a:effectLst/>
                        </a:rPr>
                        <a:t>SMART SERVICES - RSU FIKRI MEDIKA</a:t>
                      </a:r>
                      <a:endParaRPr lang="da-DK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MTI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MTI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07:35:59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868243593"/>
                  </a:ext>
                </a:extLst>
              </a:tr>
              <a:tr h="1126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RAMAYANA CILEDUG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07:35:34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862039918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300" u="none" strike="noStrike">
                          <a:effectLst/>
                        </a:rPr>
                        <a:t>SMART SERVICES PASAR MODERN MUTIARA KARAWACI</a:t>
                      </a:r>
                      <a:endParaRPr lang="sv-S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07:34:30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195688298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UBD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07:33:33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336566503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RAMAYANA TAJUR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18 Nov 2022 07:30:42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SINGLE BRI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666458589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Y0000000786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 CIMANGGU  SPORT CLUB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Nov 2022 15:58:54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934469291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Y0000000820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RAMAYANA CILEUNGSI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Nov 2022 15:57:41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487614172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RUKO GOLDEN ROAD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Nov 2022 15:56:45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858168572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 MASJID AGUNGSUNDAKELAPA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CANCELED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Nov 2022 15:44:20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794285902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Y0000000857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 WAHID HASYIM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Nov 2022 15:42:14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191950443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Y0000000860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 TALAGABESTARI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Nov 2022 15:40:35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4147150038"/>
                  </a:ext>
                </a:extLst>
              </a:tr>
              <a:tr h="1126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 PERGUDANGANSARINAH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Nov 2022 15:33:49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458396231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Y0000000879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SMART SERVICES TERAS BENHILL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17 Nov 2022 15:32:53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4163919388"/>
                  </a:ext>
                </a:extLst>
              </a:tr>
              <a:tr h="1220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Y0000001016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AROMA SARI CAKES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MERCHANT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Pending - Customer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SCHEDULED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09 Mar 2023 09:42:08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442461146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Y0000001022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AROMA SARI CAKES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23 May 2023 17:27:15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1519430431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Y0000001032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MY KOCHENG PETCARE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23 May 2023 15:48:50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261604944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Y0000001048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ABANG DEDIK PONSEL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24 Feb 2023 13:44:38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341168994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Y0000001052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ABANG DEDIK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24 Feb 2023 13:43:49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09663590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Y0000001613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MIE BANDUNG KEJAKSAAN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29 Dec 2022 14:30:48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431911195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Y0000033211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saramanta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24 May 2023 14:41:14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34180190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Y0000037240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nuansa batik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23 May 2023 16:22:36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864449739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Y0000040592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CIRACAS VAPOR SHOP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31 May 2023 08:31:04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65886212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Y0000040910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toko wijaya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31 May 2023 08:30:41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741685560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Y0000041216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FUTIRA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19 May 2023 10:07:00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277035526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Y0000041221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PANAMA MALL OF INDONESIA 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23 May 2023 16:15:14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58269146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Y0000041754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PINK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19 May 2023 10:07:46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4253643948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Y0000042166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HACHIKO PETSHOP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05 Jun 2023 14:58:01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Sharing Mandiri BNI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273585182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Y0000042251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RAJAWALI EMAS MOTOR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23 May 2023 16:42:28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2120768823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Y0000043667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rame-yan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DONE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Complete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- COMPLETED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19 May 2023 10:42:38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ADA DI MAAS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3376018018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Y0000043873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PRIMAVELO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Close Approved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PREPARASI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OPEN - WAREHOUSE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23 May 2023 16:18:51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 dirty="0">
                          <a:effectLst/>
                        </a:rPr>
                        <a:t>ADA DI MAAS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5" marR="2835" marT="2835" marB="0" anchor="b"/>
                </a:tc>
                <a:extLst>
                  <a:ext uri="{0D108BD9-81ED-4DB2-BD59-A6C34878D82A}">
                    <a16:rowId xmlns:a16="http://schemas.microsoft.com/office/drawing/2014/main" val="405107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540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FF68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Yokke.thmx</Template>
  <TotalTime>12193</TotalTime>
  <Words>1848</Words>
  <Application>Microsoft Office PowerPoint</Application>
  <PresentationFormat>On-screen Show (16:10)</PresentationFormat>
  <Paragraphs>729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1_Office Theme</vt:lpstr>
      <vt:lpstr>Contents Slide Master</vt:lpstr>
      <vt:lpstr>PowerPoint Presentation</vt:lpstr>
      <vt:lpstr>PowerPoint Presentation</vt:lpstr>
      <vt:lpstr>Thank you</vt:lpstr>
      <vt:lpstr>PowerPoint Presentation</vt:lpstr>
      <vt:lpstr>Non LHF – Tidak ada di MAAS</vt:lpstr>
      <vt:lpstr>Non LHF – Ada di MAAS</vt:lpstr>
      <vt:lpstr>Non LHF – Ada di MAAS</vt:lpstr>
    </vt:vector>
  </TitlesOfParts>
  <Company>cintiacandra@gmail.com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</dc:creator>
  <cp:lastModifiedBy>Yokke 43</cp:lastModifiedBy>
  <cp:revision>448</cp:revision>
  <dcterms:created xsi:type="dcterms:W3CDTF">2021-11-10T04:35:38Z</dcterms:created>
  <dcterms:modified xsi:type="dcterms:W3CDTF">2023-06-07T01:47:02Z</dcterms:modified>
</cp:coreProperties>
</file>