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  <p:sldMasterId id="2147483713" r:id="rId2"/>
    <p:sldMasterId id="2147483728" r:id="rId3"/>
  </p:sldMasterIdLst>
  <p:notesMasterIdLst>
    <p:notesMasterId r:id="rId7"/>
  </p:notesMasterIdLst>
  <p:sldIdLst>
    <p:sldId id="2134807592" r:id="rId4"/>
    <p:sldId id="257" r:id="rId5"/>
    <p:sldId id="28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4A1213-73DF-4FB3-B0CE-57E524D0F199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049C8-A35F-4EE9-B6BE-F5971CA7A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4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9BF9316B-BF9F-BA4F-9A1B-B483EDDAA296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7139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jp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23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98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61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l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grpSp>
        <p:nvGrpSpPr>
          <p:cNvPr id="15" name="Google Shape;15;p2"/>
          <p:cNvGrpSpPr/>
          <p:nvPr/>
        </p:nvGrpSpPr>
        <p:grpSpPr>
          <a:xfrm>
            <a:off x="1107189" y="1588341"/>
            <a:ext cx="994351" cy="61101"/>
            <a:chOff x="4580561" y="2589004"/>
            <a:chExt cx="1064464" cy="2520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800" cy="2219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4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84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84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84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84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84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84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84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8400"/>
              <a:buNone/>
              <a:defRPr sz="56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800" cy="721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133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1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1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1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1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1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1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1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133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1381737" y="6333135"/>
            <a:ext cx="731600" cy="5248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51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1107189" y="1588341"/>
            <a:ext cx="994351" cy="61101"/>
            <a:chOff x="4580561" y="2589004"/>
            <a:chExt cx="1064464" cy="25200"/>
          </a:xfrm>
        </p:grpSpPr>
        <p:sp>
          <p:nvSpPr>
            <p:cNvPr id="23" name="Google Shape;23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972600" y="1763267"/>
            <a:ext cx="10251200" cy="2024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381737" y="6333135"/>
            <a:ext cx="731600" cy="5248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89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grpSp>
        <p:nvGrpSpPr>
          <p:cNvPr id="29" name="Google Shape;29;p4"/>
          <p:cNvGrpSpPr/>
          <p:nvPr/>
        </p:nvGrpSpPr>
        <p:grpSpPr>
          <a:xfrm>
            <a:off x="1107189" y="1588341"/>
            <a:ext cx="994351" cy="61101"/>
            <a:chOff x="4580561" y="2589004"/>
            <a:chExt cx="1064464" cy="25200"/>
          </a:xfrm>
        </p:grpSpPr>
        <p:sp>
          <p:nvSpPr>
            <p:cNvPr id="30" name="Google Shape;30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467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3467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3467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3467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3467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3467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3467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3467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3467"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marL="304815" lvl="0" indent="-262480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1pPr>
            <a:lvl2pPr marL="609630" lvl="1" indent="-245546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914446" lvl="2" indent="-245546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219261" lvl="3" indent="-245546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1524076" lvl="4" indent="-245546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1828891" lvl="5" indent="-245546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2133707" lvl="6" indent="-245546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2438522" lvl="7" indent="-245546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2743337" lvl="8" indent="-245546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11381737" y="6333135"/>
            <a:ext cx="731600" cy="5248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734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grpSp>
        <p:nvGrpSpPr>
          <p:cNvPr id="37" name="Google Shape;37;p5"/>
          <p:cNvGrpSpPr/>
          <p:nvPr/>
        </p:nvGrpSpPr>
        <p:grpSpPr>
          <a:xfrm>
            <a:off x="1107189" y="1588341"/>
            <a:ext cx="994351" cy="61101"/>
            <a:chOff x="4580561" y="2589004"/>
            <a:chExt cx="1064464" cy="25200"/>
          </a:xfrm>
        </p:grpSpPr>
        <p:sp>
          <p:nvSpPr>
            <p:cNvPr id="38" name="Google Shape;38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9" name="Google Shape;39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200" cy="713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467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3467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3467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3467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3467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3467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3467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3467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3467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972433" y="2771833"/>
            <a:ext cx="5032400" cy="3014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marL="304815" lvl="0" indent="-262480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1pPr>
            <a:lvl2pPr marL="609630" lvl="1" indent="-245546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914446" lvl="2" indent="-245546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219261" lvl="3" indent="-245546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1524076" lvl="4" indent="-245546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1828891" lvl="5" indent="-245546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2133707" lvl="6" indent="-245546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2438522" lvl="7" indent="-245546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2743337" lvl="8" indent="-245546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2"/>
          </p:nvPr>
        </p:nvSpPr>
        <p:spPr>
          <a:xfrm>
            <a:off x="6191471" y="2771833"/>
            <a:ext cx="5032400" cy="3014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marL="304815" lvl="0" indent="-262480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1pPr>
            <a:lvl2pPr marL="609630" lvl="1" indent="-245546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914446" lvl="2" indent="-245546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219261" lvl="3" indent="-245546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1524076" lvl="4" indent="-245546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1828891" lvl="5" indent="-245546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2133707" lvl="6" indent="-245546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2438522" lvl="7" indent="-245546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2743337" lvl="8" indent="-245546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11381737" y="6333135"/>
            <a:ext cx="731600" cy="5248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126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grpSp>
        <p:nvGrpSpPr>
          <p:cNvPr id="46" name="Google Shape;46;p6"/>
          <p:cNvGrpSpPr/>
          <p:nvPr/>
        </p:nvGrpSpPr>
        <p:grpSpPr>
          <a:xfrm>
            <a:off x="1107189" y="1588341"/>
            <a:ext cx="994351" cy="61101"/>
            <a:chOff x="4580561" y="2589004"/>
            <a:chExt cx="1064464" cy="25200"/>
          </a:xfrm>
        </p:grpSpPr>
        <p:sp>
          <p:nvSpPr>
            <p:cNvPr id="47" name="Google Shape;47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48" name="Google Shape;48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200" cy="713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467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3467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3467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3467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3467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3467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3467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3467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3467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11381737" y="6333135"/>
            <a:ext cx="731600" cy="5248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94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grpSp>
        <p:nvGrpSpPr>
          <p:cNvPr id="53" name="Google Shape;53;p7"/>
          <p:cNvGrpSpPr/>
          <p:nvPr/>
        </p:nvGrpSpPr>
        <p:grpSpPr>
          <a:xfrm>
            <a:off x="1107189" y="1588341"/>
            <a:ext cx="994351" cy="61101"/>
            <a:chOff x="4580561" y="2589004"/>
            <a:chExt cx="1064464" cy="25200"/>
          </a:xfrm>
        </p:grpSpPr>
        <p:sp>
          <p:nvSpPr>
            <p:cNvPr id="54" name="Google Shape;54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55" name="Google Shape;55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200" cy="18420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467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3467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3467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3467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3467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3467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3467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3467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3467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961633" y="3708967"/>
            <a:ext cx="4401200" cy="21300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marL="304815" lvl="0" indent="-262480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1pPr>
            <a:lvl2pPr marL="609630" lvl="1" indent="-245546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914446" lvl="2" indent="-245546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219261" lvl="3" indent="-245546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1524076" lvl="4" indent="-245546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1828891" lvl="5" indent="-245546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2133707" lvl="6" indent="-245546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2438522" lvl="7" indent="-245546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2743337" lvl="8" indent="-245546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11381737" y="6333135"/>
            <a:ext cx="731600" cy="5248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124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3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8"/>
          <p:cNvGrpSpPr/>
          <p:nvPr/>
        </p:nvGrpSpPr>
        <p:grpSpPr>
          <a:xfrm>
            <a:off x="1107189" y="5558840"/>
            <a:ext cx="994351" cy="61101"/>
            <a:chOff x="4580561" y="2589004"/>
            <a:chExt cx="1064464" cy="25200"/>
          </a:xfrm>
        </p:grpSpPr>
        <p:sp>
          <p:nvSpPr>
            <p:cNvPr id="61" name="Google Shape;61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62" name="Google Shape;62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600" cy="39800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11381737" y="6333135"/>
            <a:ext cx="731600" cy="5248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3723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grpSp>
        <p:nvGrpSpPr>
          <p:cNvPr id="67" name="Google Shape;67;p9"/>
          <p:cNvGrpSpPr/>
          <p:nvPr/>
        </p:nvGrpSpPr>
        <p:grpSpPr>
          <a:xfrm>
            <a:off x="1107189" y="1588341"/>
            <a:ext cx="994351" cy="61101"/>
            <a:chOff x="4580561" y="2589004"/>
            <a:chExt cx="1064464" cy="25200"/>
          </a:xfrm>
        </p:grpSpPr>
        <p:sp>
          <p:nvSpPr>
            <p:cNvPr id="68" name="Google Shape;68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69" name="Google Shape;69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200" cy="2249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467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3467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3467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3467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3467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3467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3467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3467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3467"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200" cy="10120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133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1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1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1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1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1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1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1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133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200" cy="40340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marL="304815" lvl="0" indent="-262480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1pPr>
            <a:lvl2pPr marL="609630" lvl="1" indent="-245546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914446" lvl="2" indent="-245546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219261" lvl="3" indent="-245546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1524076" lvl="4" indent="-245546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1828891" lvl="5" indent="-245546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2133707" lvl="6" indent="-245546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2438522" lvl="7" indent="-245546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2743337" lvl="8" indent="-245546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11381737" y="6333135"/>
            <a:ext cx="731600" cy="5248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29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6/5/2023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552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200" cy="6140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marL="304815" lvl="0" indent="-15240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11381737" y="6333135"/>
            <a:ext cx="731600" cy="5248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85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dk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1"/>
          <p:cNvGrpSpPr/>
          <p:nvPr/>
        </p:nvGrpSpPr>
        <p:grpSpPr>
          <a:xfrm>
            <a:off x="1107189" y="5558840"/>
            <a:ext cx="994351" cy="61101"/>
            <a:chOff x="4580561" y="2589004"/>
            <a:chExt cx="1064464" cy="25200"/>
          </a:xfrm>
        </p:grpSpPr>
        <p:sp>
          <p:nvSpPr>
            <p:cNvPr id="79" name="Google Shape;79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80" name="Google Shape;80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sp>
        <p:nvSpPr>
          <p:cNvPr id="81" name="Google Shape;81;p11"/>
          <p:cNvSpPr txBox="1">
            <a:spLocks noGrp="1"/>
          </p:cNvSpPr>
          <p:nvPr>
            <p:ph type="title" hasCustomPrompt="1"/>
          </p:nvPr>
        </p:nvSpPr>
        <p:spPr>
          <a:xfrm>
            <a:off x="972600" y="978600"/>
            <a:ext cx="10251200" cy="1659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0667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0667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0667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0667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0667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0667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0667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0667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0667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972600" y="3030517"/>
            <a:ext cx="10251200" cy="2107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marL="304815" lvl="0" indent="-26248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Char char="●"/>
              <a:defRPr>
                <a:solidFill>
                  <a:schemeClr val="lt1"/>
                </a:solidFill>
              </a:defRPr>
            </a:lvl1pPr>
            <a:lvl2pPr marL="609630" lvl="1" indent="-24554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  <a:defRPr>
                <a:solidFill>
                  <a:schemeClr val="lt1"/>
                </a:solidFill>
              </a:defRPr>
            </a:lvl2pPr>
            <a:lvl3pPr marL="914446" lvl="2" indent="-24554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■"/>
              <a:defRPr>
                <a:solidFill>
                  <a:schemeClr val="lt1"/>
                </a:solidFill>
              </a:defRPr>
            </a:lvl3pPr>
            <a:lvl4pPr marL="1219261" lvl="3" indent="-24554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  <a:defRPr>
                <a:solidFill>
                  <a:schemeClr val="lt1"/>
                </a:solidFill>
              </a:defRPr>
            </a:lvl4pPr>
            <a:lvl5pPr marL="1524076" lvl="4" indent="-24554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  <a:defRPr>
                <a:solidFill>
                  <a:schemeClr val="lt1"/>
                </a:solidFill>
              </a:defRPr>
            </a:lvl5pPr>
            <a:lvl6pPr marL="1828891" lvl="5" indent="-24554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■"/>
              <a:defRPr>
                <a:solidFill>
                  <a:schemeClr val="lt1"/>
                </a:solidFill>
              </a:defRPr>
            </a:lvl6pPr>
            <a:lvl7pPr marL="2133707" lvl="6" indent="-24554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  <a:defRPr>
                <a:solidFill>
                  <a:schemeClr val="lt1"/>
                </a:solidFill>
              </a:defRPr>
            </a:lvl7pPr>
            <a:lvl8pPr marL="2438522" lvl="7" indent="-24554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  <a:defRPr>
                <a:solidFill>
                  <a:schemeClr val="lt1"/>
                </a:solidFill>
              </a:defRPr>
            </a:lvl8pPr>
            <a:lvl9pPr marL="2743337" lvl="8" indent="-24554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11381737" y="6333135"/>
            <a:ext cx="731600" cy="5248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376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3"/>
          <p:cNvGrpSpPr/>
          <p:nvPr/>
        </p:nvGrpSpPr>
        <p:grpSpPr>
          <a:xfrm>
            <a:off x="-1" y="0"/>
            <a:ext cx="12213600" cy="6858001"/>
            <a:chOff x="-1" y="0"/>
            <a:chExt cx="12213600" cy="6858001"/>
          </a:xfrm>
        </p:grpSpPr>
        <p:pic>
          <p:nvPicPr>
            <p:cNvPr id="88" name="Google Shape;88;p13"/>
            <p:cNvPicPr preferRelativeResize="0"/>
            <p:nvPr/>
          </p:nvPicPr>
          <p:blipFill rotWithShape="1">
            <a:blip r:embed="rId2">
              <a:alphaModFix/>
            </a:blip>
            <a:srcRect l="10609" t="6678" r="10507" b="13722"/>
            <a:stretch/>
          </p:blipFill>
          <p:spPr>
            <a:xfrm>
              <a:off x="5330976" y="0"/>
              <a:ext cx="6882541" cy="68580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9" name="Google Shape;89;p13"/>
            <p:cNvSpPr/>
            <p:nvPr/>
          </p:nvSpPr>
          <p:spPr>
            <a:xfrm>
              <a:off x="-1" y="0"/>
              <a:ext cx="12213600" cy="685800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5769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"/>
          <p:cNvSpPr txBox="1">
            <a:spLocks noGrp="1"/>
          </p:cNvSpPr>
          <p:nvPr>
            <p:ph type="title"/>
          </p:nvPr>
        </p:nvSpPr>
        <p:spPr>
          <a:xfrm>
            <a:off x="338754" y="297579"/>
            <a:ext cx="10612200" cy="8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68550" rIns="137150" bIns="68550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6608"/>
              </a:buClr>
              <a:buSzPts val="4200"/>
              <a:buFont typeface="Arial"/>
              <a:buNone/>
              <a:defRPr>
                <a:solidFill>
                  <a:srgbClr val="FE660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5"/>
          <p:cNvSpPr txBox="1">
            <a:spLocks noGrp="1"/>
          </p:cNvSpPr>
          <p:nvPr>
            <p:ph type="ftr" idx="11"/>
          </p:nvPr>
        </p:nvSpPr>
        <p:spPr>
          <a:xfrm>
            <a:off x="206416" y="6521749"/>
            <a:ext cx="3533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68550" rIns="137150" bIns="6855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15"/>
          <p:cNvSpPr txBox="1">
            <a:spLocks noGrp="1"/>
          </p:cNvSpPr>
          <p:nvPr>
            <p:ph type="dt" idx="10"/>
          </p:nvPr>
        </p:nvSpPr>
        <p:spPr>
          <a:xfrm>
            <a:off x="9890974" y="6522278"/>
            <a:ext cx="891400" cy="2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68550" rIns="137150" bIns="6855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5"/>
          <p:cNvSpPr txBox="1">
            <a:spLocks noGrp="1"/>
          </p:cNvSpPr>
          <p:nvPr>
            <p:ph type="sldNum" idx="12"/>
          </p:nvPr>
        </p:nvSpPr>
        <p:spPr>
          <a:xfrm>
            <a:off x="10950893" y="6517739"/>
            <a:ext cx="1122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68550" rIns="137150" bIns="68550" anchor="ctr" anchorCtr="0">
            <a:normAutofit fontScale="92500" lnSpcReduction="20000"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998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 1">
  <p:cSld name="2_Title Slide 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17"/>
          <p:cNvGrpSpPr/>
          <p:nvPr/>
        </p:nvGrpSpPr>
        <p:grpSpPr>
          <a:xfrm>
            <a:off x="1" y="0"/>
            <a:ext cx="12213600" cy="6858001"/>
            <a:chOff x="-1" y="0"/>
            <a:chExt cx="12213600" cy="6858001"/>
          </a:xfrm>
        </p:grpSpPr>
        <p:pic>
          <p:nvPicPr>
            <p:cNvPr id="201" name="Google Shape;201;p17"/>
            <p:cNvPicPr preferRelativeResize="0"/>
            <p:nvPr/>
          </p:nvPicPr>
          <p:blipFill rotWithShape="1">
            <a:blip r:embed="rId2">
              <a:alphaModFix/>
            </a:blip>
            <a:srcRect l="10609" t="6678" r="10507" b="13722"/>
            <a:stretch/>
          </p:blipFill>
          <p:spPr>
            <a:xfrm>
              <a:off x="5330976" y="0"/>
              <a:ext cx="6882541" cy="68580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2" name="Google Shape;202;p17"/>
            <p:cNvSpPr/>
            <p:nvPr/>
          </p:nvSpPr>
          <p:spPr>
            <a:xfrm>
              <a:off x="-1" y="0"/>
              <a:ext cx="12213600" cy="685800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alibri"/>
                <a:buNone/>
              </a:pPr>
              <a:endParaRPr sz="1867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3" name="Google Shape;20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60289" y="233514"/>
            <a:ext cx="1050705" cy="34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7"/>
          <p:cNvSpPr/>
          <p:nvPr/>
        </p:nvSpPr>
        <p:spPr>
          <a:xfrm>
            <a:off x="382065" y="252110"/>
            <a:ext cx="1132200" cy="256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1867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5" name="Google Shape;205;p17"/>
          <p:cNvGrpSpPr/>
          <p:nvPr/>
        </p:nvGrpSpPr>
        <p:grpSpPr>
          <a:xfrm>
            <a:off x="988639" y="6740459"/>
            <a:ext cx="10214700" cy="115551"/>
            <a:chOff x="988638" y="6633543"/>
            <a:chExt cx="10214700" cy="224400"/>
          </a:xfrm>
        </p:grpSpPr>
        <p:sp>
          <p:nvSpPr>
            <p:cNvPr id="206" name="Google Shape;206;p17"/>
            <p:cNvSpPr/>
            <p:nvPr/>
          </p:nvSpPr>
          <p:spPr>
            <a:xfrm>
              <a:off x="988638" y="6725311"/>
              <a:ext cx="10214700" cy="132600"/>
            </a:xfrm>
            <a:prstGeom prst="trapezoid">
              <a:avLst>
                <a:gd name="adj" fmla="val 139067"/>
              </a:avLst>
            </a:prstGeom>
            <a:solidFill>
              <a:srgbClr val="019DA5"/>
            </a:solidFill>
            <a:ln>
              <a:noFill/>
            </a:ln>
            <a:effectLst>
              <a:outerShdw blurRad="165100" dist="38100" dir="8100000" algn="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1251295" y="6633543"/>
              <a:ext cx="9689400" cy="224400"/>
            </a:xfrm>
            <a:prstGeom prst="trapezoid">
              <a:avLst>
                <a:gd name="adj" fmla="val 139067"/>
              </a:avLst>
            </a:prstGeom>
            <a:gradFill>
              <a:gsLst>
                <a:gs pos="0">
                  <a:srgbClr val="D74600"/>
                </a:gs>
                <a:gs pos="100000">
                  <a:srgbClr val="FF5400"/>
                </a:gs>
              </a:gsLst>
              <a:lin ang="0" scaled="0"/>
            </a:gradFill>
            <a:ln>
              <a:noFill/>
            </a:ln>
            <a:effectLst>
              <a:outerShdw blurRad="165100" dist="38100" dir="8100000" algn="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8" name="Google Shape;208;p17"/>
          <p:cNvSpPr txBox="1">
            <a:spLocks noGrp="1"/>
          </p:cNvSpPr>
          <p:nvPr>
            <p:ph type="title"/>
          </p:nvPr>
        </p:nvSpPr>
        <p:spPr>
          <a:xfrm>
            <a:off x="838200" y="555297"/>
            <a:ext cx="10515600" cy="5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15A07"/>
              </a:buClr>
              <a:buSzPts val="3000"/>
              <a:buFont typeface="Lato"/>
              <a:buNone/>
              <a:defRPr sz="2000" b="1">
                <a:solidFill>
                  <a:srgbClr val="F15A07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17"/>
          <p:cNvSpPr/>
          <p:nvPr/>
        </p:nvSpPr>
        <p:spPr>
          <a:xfrm>
            <a:off x="11605905" y="6489939"/>
            <a:ext cx="568400" cy="338600"/>
          </a:xfrm>
          <a:prstGeom prst="halfFrame">
            <a:avLst>
              <a:gd name="adj1" fmla="val 33333"/>
              <a:gd name="adj2" fmla="val 33333"/>
            </a:avLst>
          </a:prstGeom>
          <a:noFill/>
          <a:ln>
            <a:noFill/>
          </a:ln>
        </p:spPr>
        <p:txBody>
          <a:bodyPr spcFirstLastPara="1" wrap="square" lIns="91433" tIns="45717" rIns="91433" bIns="45717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707A"/>
              </a:buClr>
              <a:buSzPts val="2400"/>
              <a:buFont typeface="Quattrocento Sans"/>
              <a:buNone/>
            </a:pPr>
            <a:fld id="{00000000-1234-1234-1234-123412341234}" type="slidenum">
              <a:rPr lang="en-US" sz="1600" b="1" i="0" u="none" strike="noStrike" cap="none">
                <a:solidFill>
                  <a:srgbClr val="03707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3707A"/>
                </a:buClr>
                <a:buSzPts val="2400"/>
                <a:buFont typeface="Quattrocento Sans"/>
                <a:buNone/>
              </a:pPr>
              <a:t>‹#›</a:t>
            </a:fld>
            <a:endParaRPr sz="1600" b="1" i="0" u="none" strike="noStrike" cap="none">
              <a:solidFill>
                <a:srgbClr val="03707A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13506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0279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6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4321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6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130684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6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6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6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35890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6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6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1528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170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043702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1" name="Google Shape;71;p7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7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374694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7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7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9" name="Google Shape;79;p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24641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7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7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7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37565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7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7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7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7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91480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2_Custom Layou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5"/>
          <p:cNvSpPr/>
          <p:nvPr/>
        </p:nvSpPr>
        <p:spPr>
          <a:xfrm>
            <a:off x="0" y="0"/>
            <a:ext cx="12192000" cy="6858000"/>
          </a:xfrm>
          <a:prstGeom prst="flowChartProcess">
            <a:avLst/>
          </a:prstGeom>
          <a:solidFill>
            <a:srgbClr val="FCFCF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75"/>
          <p:cNvSpPr/>
          <p:nvPr/>
        </p:nvSpPr>
        <p:spPr>
          <a:xfrm>
            <a:off x="1180657" y="247092"/>
            <a:ext cx="45719" cy="648000"/>
          </a:xfrm>
          <a:prstGeom prst="roundRect">
            <a:avLst>
              <a:gd name="adj" fmla="val 50000"/>
            </a:avLst>
          </a:prstGeom>
          <a:solidFill>
            <a:srgbClr val="4AD2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75"/>
          <p:cNvSpPr txBox="1">
            <a:spLocks noGrp="1"/>
          </p:cNvSpPr>
          <p:nvPr>
            <p:ph type="ctrTitle"/>
          </p:nvPr>
        </p:nvSpPr>
        <p:spPr>
          <a:xfrm>
            <a:off x="1286470" y="425283"/>
            <a:ext cx="8745039" cy="359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D2F5"/>
              </a:buClr>
              <a:buSzPts val="2200"/>
              <a:buFont typeface="Arial"/>
              <a:buNone/>
              <a:defRPr sz="2200" b="1">
                <a:solidFill>
                  <a:srgbClr val="4AD2F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75"/>
          <p:cNvSpPr txBox="1">
            <a:spLocks noGrp="1"/>
          </p:cNvSpPr>
          <p:nvPr>
            <p:ph type="sldNum" idx="12"/>
          </p:nvPr>
        </p:nvSpPr>
        <p:spPr>
          <a:xfrm>
            <a:off x="10434921" y="204402"/>
            <a:ext cx="1616826" cy="174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>
                <a:solidFill>
                  <a:srgbClr val="4AD2F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100">
                <a:solidFill>
                  <a:srgbClr val="4AD2F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100">
                <a:solidFill>
                  <a:srgbClr val="4AD2F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100">
                <a:solidFill>
                  <a:srgbClr val="4AD2F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100">
                <a:solidFill>
                  <a:srgbClr val="4AD2F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100">
                <a:solidFill>
                  <a:srgbClr val="4AD2F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100">
                <a:solidFill>
                  <a:srgbClr val="4AD2F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100">
                <a:solidFill>
                  <a:srgbClr val="4AD2F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100">
                <a:solidFill>
                  <a:srgbClr val="4AD2F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9" name="Google Shape;99;p75"/>
          <p:cNvPicPr preferRelativeResize="0"/>
          <p:nvPr/>
        </p:nvPicPr>
        <p:blipFill rotWithShape="1">
          <a:blip r:embed="rId2">
            <a:alphaModFix/>
          </a:blip>
          <a:srcRect l="17752" t="13273" r="17156" b="13585"/>
          <a:stretch/>
        </p:blipFill>
        <p:spPr>
          <a:xfrm>
            <a:off x="206908" y="318362"/>
            <a:ext cx="845818" cy="54639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75"/>
          <p:cNvSpPr txBox="1"/>
          <p:nvPr/>
        </p:nvSpPr>
        <p:spPr>
          <a:xfrm>
            <a:off x="4165463" y="6538348"/>
            <a:ext cx="7886284" cy="2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rgbClr val="C9C9C9"/>
              </a:buClr>
              <a:buSzPts val="900"/>
              <a:buFont typeface="Arial"/>
              <a:buNone/>
            </a:pPr>
            <a:r>
              <a:rPr lang="en-US" sz="900">
                <a:solidFill>
                  <a:srgbClr val="C9C9C9"/>
                </a:solidFill>
                <a:latin typeface="Calibri"/>
                <a:ea typeface="Calibri"/>
                <a:cs typeface="Calibri"/>
                <a:sym typeface="Calibri"/>
              </a:rPr>
              <a:t>Copyright © 2018 PT Mitra Transaksi Indonesia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020458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 (Long) and Content">
  <p:cSld name="Title, Subtitle (Long) and Conten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7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85" y="1527"/>
            <a:ext cx="12189630" cy="6854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735" y="378699"/>
            <a:ext cx="908036" cy="58271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76"/>
          <p:cNvSpPr/>
          <p:nvPr/>
        </p:nvSpPr>
        <p:spPr>
          <a:xfrm>
            <a:off x="1180659" y="176328"/>
            <a:ext cx="45719" cy="866415"/>
          </a:xfrm>
          <a:prstGeom prst="roundRect">
            <a:avLst>
              <a:gd name="adj" fmla="val 50000"/>
            </a:avLst>
          </a:prstGeom>
          <a:solidFill>
            <a:srgbClr val="4AD2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76"/>
          <p:cNvSpPr txBox="1">
            <a:spLocks noGrp="1"/>
          </p:cNvSpPr>
          <p:nvPr>
            <p:ph type="ctrTitle"/>
          </p:nvPr>
        </p:nvSpPr>
        <p:spPr>
          <a:xfrm>
            <a:off x="1286470" y="271642"/>
            <a:ext cx="8745039" cy="359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D2F5"/>
              </a:buClr>
              <a:buSzPts val="2400"/>
              <a:buFont typeface="Arial"/>
              <a:buNone/>
              <a:defRPr sz="2400" b="1">
                <a:solidFill>
                  <a:srgbClr val="4AD2F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76"/>
          <p:cNvSpPr txBox="1">
            <a:spLocks noGrp="1"/>
          </p:cNvSpPr>
          <p:nvPr>
            <p:ph type="subTitle" idx="1"/>
          </p:nvPr>
        </p:nvSpPr>
        <p:spPr>
          <a:xfrm>
            <a:off x="1286470" y="663004"/>
            <a:ext cx="8745039" cy="56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1801"/>
              <a:buNone/>
              <a:defRPr sz="1801" b="1">
                <a:solidFill>
                  <a:srgbClr val="A5A5A5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None/>
              <a:defRPr sz="1801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7" name="Google Shape;107;p76"/>
          <p:cNvSpPr txBox="1">
            <a:spLocks noGrp="1"/>
          </p:cNvSpPr>
          <p:nvPr>
            <p:ph type="sldNum" idx="12"/>
          </p:nvPr>
        </p:nvSpPr>
        <p:spPr>
          <a:xfrm>
            <a:off x="10434921" y="204406"/>
            <a:ext cx="1616826" cy="174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49443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8A94435-43AA-2742-A30F-5A4B1D2989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378" t="76641" r="-1"/>
          <a:stretch/>
        </p:blipFill>
        <p:spPr>
          <a:xfrm>
            <a:off x="-30480" y="5431342"/>
            <a:ext cx="12222480" cy="145683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395C08C-F877-0743-8946-8CC0E7D42A6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5623" y="305111"/>
            <a:ext cx="1110103" cy="5643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F25D18D-1D5F-9845-A927-A84F95A6021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07634" y="348793"/>
            <a:ext cx="1110103" cy="564302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3C89E16-3957-9048-A452-0919E2C70F76}"/>
              </a:ext>
            </a:extLst>
          </p:cNvPr>
          <p:cNvCxnSpPr>
            <a:cxnSpLocks/>
          </p:cNvCxnSpPr>
          <p:nvPr userDrawn="1"/>
        </p:nvCxnSpPr>
        <p:spPr>
          <a:xfrm>
            <a:off x="371439" y="587262"/>
            <a:ext cx="1519200" cy="0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1439" y="274324"/>
            <a:ext cx="10972800" cy="312942"/>
          </a:xfrm>
          <a:prstGeom prst="rect">
            <a:avLst/>
          </a:prstGeom>
        </p:spPr>
        <p:txBody>
          <a:bodyPr vert="horz" lIns="91375" tIns="45687" rIns="91375" bIns="45687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062162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A94435-43AA-2742-A30F-5A4B1D2989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78" t="76641" r="-1"/>
          <a:stretch/>
        </p:blipFill>
        <p:spPr>
          <a:xfrm>
            <a:off x="-20320" y="5425440"/>
            <a:ext cx="12222480" cy="145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459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97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6/5/2023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26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6/5/2023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91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6/5/2023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369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96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87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6/5/2023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556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10" r:id="rId8"/>
    <p:sldLayoutId id="2147483707" r:id="rId9"/>
    <p:sldLayoutId id="2147483708" r:id="rId10"/>
    <p:sldLayoutId id="214748370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Raleway"/>
              <a:buNone/>
              <a:defRPr sz="56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Raleway"/>
              <a:buNone/>
              <a:defRPr sz="56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Raleway"/>
              <a:buNone/>
              <a:defRPr sz="56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Raleway"/>
              <a:buNone/>
              <a:defRPr sz="56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Raleway"/>
              <a:buNone/>
              <a:defRPr sz="56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Raleway"/>
              <a:buNone/>
              <a:defRPr sz="56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Raleway"/>
              <a:buNone/>
              <a:defRPr sz="56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Raleway"/>
              <a:buNone/>
              <a:defRPr sz="56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Raleway"/>
              <a:buNone/>
              <a:defRPr sz="56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rmAutofit/>
          </a:bodyPr>
          <a:lstStyle>
            <a:lvl1pPr marL="457200" lvl="0" indent="-3937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Lato"/>
              <a:buChar char="●"/>
              <a:defRPr sz="2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Lato"/>
              <a:buChar char="○"/>
              <a:defRPr sz="2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Lato"/>
              <a:buChar char="■"/>
              <a:defRPr sz="2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Lato"/>
              <a:buChar char="●"/>
              <a:defRPr sz="2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Lato"/>
              <a:buChar char="○"/>
              <a:defRPr sz="2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Lato"/>
              <a:buChar char="■"/>
              <a:defRPr sz="2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Lato"/>
              <a:buChar char="●"/>
              <a:defRPr sz="2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Lato"/>
              <a:buChar char="○"/>
              <a:defRPr sz="2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Lato"/>
              <a:buChar char="■"/>
              <a:defRPr sz="2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381737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8321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6" r:id="rId12"/>
    <p:sldLayoutId id="2147483727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807586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jfi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jp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rrow: Right 21">
            <a:extLst>
              <a:ext uri="{FF2B5EF4-FFF2-40B4-BE49-F238E27FC236}">
                <a16:creationId xmlns:a16="http://schemas.microsoft.com/office/drawing/2014/main" id="{985D1F0A-85F9-609E-A383-63A2E0667C02}"/>
              </a:ext>
            </a:extLst>
          </p:cNvPr>
          <p:cNvSpPr/>
          <p:nvPr/>
        </p:nvSpPr>
        <p:spPr>
          <a:xfrm>
            <a:off x="1982689" y="3228129"/>
            <a:ext cx="2573039" cy="904768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ID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32BF6C-5EC4-2753-ED82-A769815581D7}"/>
              </a:ext>
            </a:extLst>
          </p:cNvPr>
          <p:cNvSpPr txBox="1"/>
          <p:nvPr/>
        </p:nvSpPr>
        <p:spPr>
          <a:xfrm>
            <a:off x="2150598" y="593126"/>
            <a:ext cx="7881662" cy="394128"/>
          </a:xfrm>
          <a:prstGeom prst="rect">
            <a:avLst/>
          </a:prstGeom>
          <a:noFill/>
        </p:spPr>
        <p:txBody>
          <a:bodyPr wrap="none" lIns="85511" tIns="42758" rIns="85511" bIns="42758" rtlCol="0">
            <a:spAutoFit/>
          </a:bodyPr>
          <a:lstStyle/>
          <a:p>
            <a:pPr marL="0" marR="0" lvl="0" indent="0" algn="ctr" defTabSz="8551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ALUR PROSES ONBOARDING AKUISISI MERCHANT HIMBARA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6A832F-BC59-D023-0936-56BEDC285C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1785" r="16207"/>
          <a:stretch/>
        </p:blipFill>
        <p:spPr>
          <a:xfrm>
            <a:off x="432485" y="1249825"/>
            <a:ext cx="1226472" cy="11360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C7DD83-08A7-6933-C4CC-5C812A143FCE}"/>
              </a:ext>
            </a:extLst>
          </p:cNvPr>
          <p:cNvSpPr txBox="1"/>
          <p:nvPr/>
        </p:nvSpPr>
        <p:spPr>
          <a:xfrm>
            <a:off x="0" y="2375374"/>
            <a:ext cx="2091442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80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Bisnis</a:t>
            </a:r>
            <a:r>
              <a:rPr kumimoji="0" lang="en-US" sz="168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Deal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8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Merchant – Tim MY*</a:t>
            </a:r>
            <a:endParaRPr kumimoji="0" lang="en-ID" sz="168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82920CA-2DCF-0F09-FAD5-11F69086D193}"/>
              </a:ext>
            </a:extLst>
          </p:cNvPr>
          <p:cNvSpPr/>
          <p:nvPr/>
        </p:nvSpPr>
        <p:spPr>
          <a:xfrm>
            <a:off x="1990847" y="4174002"/>
            <a:ext cx="410547" cy="904768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ID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E3C479-FC6B-8C85-D284-12CB0AB04E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015" y="1180754"/>
            <a:ext cx="1177997" cy="11779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6E89DF-23D1-BFBC-D0C5-D279BE8849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75" y="3792656"/>
            <a:ext cx="1294138" cy="12941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E3C8DD-33FD-AE3D-6D0A-B81ED4036F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78" y="4114320"/>
            <a:ext cx="609398" cy="6093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B31107-A5CA-6407-DD0E-3F10203E16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861" y="1384950"/>
            <a:ext cx="937769" cy="9377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D28BEE9-C216-6269-88E5-0F29125056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231" y="1434146"/>
            <a:ext cx="951723" cy="9517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C23B12-B833-13B9-4BA6-E55BB041E3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921" y="1321802"/>
            <a:ext cx="1064067" cy="10640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2BF7CD6-E4F2-3F1E-5A13-2261D7E1428E}"/>
              </a:ext>
            </a:extLst>
          </p:cNvPr>
          <p:cNvSpPr txBox="1"/>
          <p:nvPr/>
        </p:nvSpPr>
        <p:spPr>
          <a:xfrm>
            <a:off x="2609896" y="2385869"/>
            <a:ext cx="1712115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8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Doc. Registration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8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Tim MY</a:t>
            </a:r>
            <a:endParaRPr kumimoji="0" lang="en-ID" sz="168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1DED7A1-C182-9E4D-C373-574FB022C925}"/>
              </a:ext>
            </a:extLst>
          </p:cNvPr>
          <p:cNvSpPr/>
          <p:nvPr/>
        </p:nvSpPr>
        <p:spPr>
          <a:xfrm>
            <a:off x="4460357" y="1728349"/>
            <a:ext cx="410547" cy="951723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ID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C88B8B-B183-9185-6F89-8EAB654A66B0}"/>
              </a:ext>
            </a:extLst>
          </p:cNvPr>
          <p:cNvSpPr txBox="1"/>
          <p:nvPr/>
        </p:nvSpPr>
        <p:spPr>
          <a:xfrm>
            <a:off x="4852476" y="2375374"/>
            <a:ext cx="1813055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8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Quality Assurance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8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Tim QAM</a:t>
            </a:r>
            <a:endParaRPr kumimoji="0" lang="en-ID" sz="168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6D335EC-4E85-8072-445F-C15A2E86C2A5}"/>
              </a:ext>
            </a:extLst>
          </p:cNvPr>
          <p:cNvSpPr/>
          <p:nvPr/>
        </p:nvSpPr>
        <p:spPr>
          <a:xfrm>
            <a:off x="6786913" y="1731026"/>
            <a:ext cx="410547" cy="951723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ID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FF39F9-DD14-919E-D57F-759D2C085332}"/>
              </a:ext>
            </a:extLst>
          </p:cNvPr>
          <p:cNvSpPr txBox="1"/>
          <p:nvPr/>
        </p:nvSpPr>
        <p:spPr>
          <a:xfrm>
            <a:off x="7195996" y="2385869"/>
            <a:ext cx="2070247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8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Entry Data Merchant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8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Tim Data Entry</a:t>
            </a:r>
            <a:endParaRPr kumimoji="0" lang="en-ID" sz="168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577AE09-4E96-E80D-C235-60D8969F02D3}"/>
              </a:ext>
            </a:extLst>
          </p:cNvPr>
          <p:cNvSpPr/>
          <p:nvPr/>
        </p:nvSpPr>
        <p:spPr>
          <a:xfrm>
            <a:off x="9468524" y="1728348"/>
            <a:ext cx="410547" cy="951723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ID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C4E412-85B5-EA07-3343-7EB8AC51BA2C}"/>
              </a:ext>
            </a:extLst>
          </p:cNvPr>
          <p:cNvSpPr txBox="1"/>
          <p:nvPr/>
        </p:nvSpPr>
        <p:spPr>
          <a:xfrm>
            <a:off x="9951755" y="2322719"/>
            <a:ext cx="2070247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8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Check Entry Data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8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Tim Appl. Check</a:t>
            </a:r>
            <a:endParaRPr kumimoji="0" lang="en-ID" sz="168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BBAA24-10D9-C81C-9483-46DB40C54494}"/>
              </a:ext>
            </a:extLst>
          </p:cNvPr>
          <p:cNvSpPr txBox="1"/>
          <p:nvPr/>
        </p:nvSpPr>
        <p:spPr>
          <a:xfrm>
            <a:off x="-39756" y="5132552"/>
            <a:ext cx="2175669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8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Phone Verification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8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Tim Risk Management</a:t>
            </a:r>
            <a:endParaRPr kumimoji="0" lang="en-ID" sz="168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66CD910-264E-7F35-64A0-9B37270C3FF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98316" y="4602218"/>
            <a:ext cx="1388132" cy="101333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99994B0-236E-F747-D15B-127186A0A5A6}"/>
              </a:ext>
            </a:extLst>
          </p:cNvPr>
          <p:cNvSpPr txBox="1"/>
          <p:nvPr/>
        </p:nvSpPr>
        <p:spPr>
          <a:xfrm>
            <a:off x="2294592" y="5589755"/>
            <a:ext cx="2175669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8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Appl. Analyst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8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Tim Risk Management</a:t>
            </a:r>
            <a:endParaRPr kumimoji="0" lang="en-ID" sz="168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BD351B78-1114-3882-70D3-56ACD671C4E3}"/>
              </a:ext>
            </a:extLst>
          </p:cNvPr>
          <p:cNvSpPr/>
          <p:nvPr/>
        </p:nvSpPr>
        <p:spPr>
          <a:xfrm>
            <a:off x="4183921" y="4136342"/>
            <a:ext cx="410547" cy="951723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ID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80AE204-F8E9-C683-D462-033A680976F2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rcRect l="21782" r="22383"/>
          <a:stretch/>
        </p:blipFill>
        <p:spPr>
          <a:xfrm>
            <a:off x="4769955" y="3676174"/>
            <a:ext cx="1388132" cy="1273388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59F3D452-DE90-D884-0D6A-5861631A1340}"/>
              </a:ext>
            </a:extLst>
          </p:cNvPr>
          <p:cNvGrpSpPr/>
          <p:nvPr/>
        </p:nvGrpSpPr>
        <p:grpSpPr>
          <a:xfrm>
            <a:off x="10553861" y="4726635"/>
            <a:ext cx="679951" cy="925441"/>
            <a:chOff x="10841289" y="5277083"/>
            <a:chExt cx="1141554" cy="1577855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98A8EECA-2AB7-BBED-604C-96A521AE1A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clrChange>
                <a:clrFrom>
                  <a:srgbClr val="EEEEEE"/>
                </a:clrFrom>
                <a:clrTo>
                  <a:srgbClr val="EEEEE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841289" y="5277083"/>
              <a:ext cx="1141554" cy="1577855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7AD42419-9C0A-6B8C-F694-462DFF7C54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262603" y="5467004"/>
              <a:ext cx="364494" cy="261368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A9B33055-EAAC-C265-8B7F-17E6A21A87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1237792" y="5795704"/>
              <a:ext cx="382223" cy="399936"/>
            </a:xfrm>
            <a:prstGeom prst="rect">
              <a:avLst/>
            </a:prstGeom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9FB1FDEA-44BC-5324-7468-1C22166396F3}"/>
              </a:ext>
            </a:extLst>
          </p:cNvPr>
          <p:cNvSpPr txBox="1"/>
          <p:nvPr/>
        </p:nvSpPr>
        <p:spPr>
          <a:xfrm>
            <a:off x="4664492" y="4875099"/>
            <a:ext cx="1645476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8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Bank Approval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80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Sesuai</a:t>
            </a:r>
            <a:r>
              <a:rPr kumimoji="0" lang="en-US" sz="168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Approval Role Bank</a:t>
            </a:r>
            <a:endParaRPr kumimoji="0" lang="en-ID" sz="168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D8814889-3A96-9BC8-A46A-772F9C956A50}"/>
              </a:ext>
            </a:extLst>
          </p:cNvPr>
          <p:cNvSpPr/>
          <p:nvPr/>
        </p:nvSpPr>
        <p:spPr>
          <a:xfrm>
            <a:off x="6201049" y="4026736"/>
            <a:ext cx="410547" cy="951723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ID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B226FA9-BD95-FC6B-946C-7C564E922641}"/>
              </a:ext>
            </a:extLst>
          </p:cNvPr>
          <p:cNvSpPr txBox="1"/>
          <p:nvPr/>
        </p:nvSpPr>
        <p:spPr>
          <a:xfrm>
            <a:off x="9497400" y="3523499"/>
            <a:ext cx="1173599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8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EDC Prep. &amp; Delivery</a:t>
            </a:r>
            <a:endParaRPr kumimoji="0" lang="en-ID" sz="168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A565F5DA-8BB0-4C36-1A35-E45A57901E31}"/>
              </a:ext>
            </a:extLst>
          </p:cNvPr>
          <p:cNvSpPr/>
          <p:nvPr/>
        </p:nvSpPr>
        <p:spPr>
          <a:xfrm rot="5400000">
            <a:off x="10149659" y="3947702"/>
            <a:ext cx="410547" cy="951723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ID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AAE8E24-CB18-0CFE-B727-45C9A0748D7B}"/>
              </a:ext>
            </a:extLst>
          </p:cNvPr>
          <p:cNvSpPr txBox="1"/>
          <p:nvPr/>
        </p:nvSpPr>
        <p:spPr>
          <a:xfrm>
            <a:off x="9546890" y="5461876"/>
            <a:ext cx="2248218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8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Monitoring Dashboard</a:t>
            </a:r>
            <a:endParaRPr kumimoji="0" lang="en-ID" sz="168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C94ECC3A-E029-8E98-3F97-8FF234F46EA8}"/>
              </a:ext>
            </a:extLst>
          </p:cNvPr>
          <p:cNvSpPr/>
          <p:nvPr/>
        </p:nvSpPr>
        <p:spPr>
          <a:xfrm>
            <a:off x="2149871" y="1731913"/>
            <a:ext cx="410547" cy="951723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ID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5D0C050-067F-711F-2E6A-43A4717B6C9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268686" y="4599762"/>
            <a:ext cx="1377992" cy="92544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A4C71CE-3306-DDEA-F7AE-C512AEF7CA6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706958" y="3161831"/>
            <a:ext cx="1371365" cy="133273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59143A3-3B8D-F501-4157-8C6AAED4AC0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069265" y="5525203"/>
            <a:ext cx="1388132" cy="694066"/>
          </a:xfrm>
          <a:prstGeom prst="ellipse">
            <a:avLst/>
          </a:prstGeom>
          <a:ln w="190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C89C9B1B-84C2-8E0C-8374-EE9C83E1DE4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639222" y="3758271"/>
            <a:ext cx="2248218" cy="122924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EE839DFB-424C-1CA1-271F-4A43D8634C60}"/>
              </a:ext>
            </a:extLst>
          </p:cNvPr>
          <p:cNvSpPr txBox="1"/>
          <p:nvPr/>
        </p:nvSpPr>
        <p:spPr>
          <a:xfrm>
            <a:off x="6727756" y="3184352"/>
            <a:ext cx="2147871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8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Input Info PIC </a:t>
            </a:r>
            <a:r>
              <a:rPr kumimoji="0" lang="en-US" sz="1680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Penandatangan</a:t>
            </a:r>
            <a:r>
              <a:rPr kumimoji="0" lang="en-US" sz="168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MA**</a:t>
            </a:r>
            <a:endParaRPr kumimoji="0" lang="en-ID" sz="168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DC11CCCA-496E-F002-9227-2D9756B0700F}"/>
              </a:ext>
            </a:extLst>
          </p:cNvPr>
          <p:cNvSpPr/>
          <p:nvPr/>
        </p:nvSpPr>
        <p:spPr>
          <a:xfrm rot="5400000">
            <a:off x="7536336" y="4725636"/>
            <a:ext cx="410547" cy="951723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ID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36FB344-70AA-4466-18C3-C49526533037}"/>
              </a:ext>
            </a:extLst>
          </p:cNvPr>
          <p:cNvSpPr txBox="1"/>
          <p:nvPr/>
        </p:nvSpPr>
        <p:spPr>
          <a:xfrm>
            <a:off x="7069265" y="6276383"/>
            <a:ext cx="1388132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8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Digi Sign PIC</a:t>
            </a:r>
            <a:endParaRPr kumimoji="0" lang="en-ID" sz="168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F7794620-A4AC-6421-A613-CA3D5BC61E3E}"/>
              </a:ext>
            </a:extLst>
          </p:cNvPr>
          <p:cNvSpPr/>
          <p:nvPr/>
        </p:nvSpPr>
        <p:spPr>
          <a:xfrm>
            <a:off x="8968370" y="3697896"/>
            <a:ext cx="410547" cy="951723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ID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C94698F1-62B6-0B99-DA6A-9311228D6322}"/>
              </a:ext>
            </a:extLst>
          </p:cNvPr>
          <p:cNvSpPr/>
          <p:nvPr/>
        </p:nvSpPr>
        <p:spPr>
          <a:xfrm>
            <a:off x="4749173" y="2995267"/>
            <a:ext cx="4162456" cy="3631981"/>
          </a:xfrm>
          <a:prstGeom prst="roundRect">
            <a:avLst/>
          </a:prstGeom>
          <a:noFill/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ID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A9AEEE5-45CF-30A3-49CF-CEDED71C0D6B}"/>
              </a:ext>
            </a:extLst>
          </p:cNvPr>
          <p:cNvSpPr txBox="1"/>
          <p:nvPr/>
        </p:nvSpPr>
        <p:spPr>
          <a:xfrm>
            <a:off x="-52337" y="5870207"/>
            <a:ext cx="29472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460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*	Marketing </a:t>
            </a:r>
            <a:r>
              <a:rPr kumimoji="0" lang="en-US" sz="1200" b="0" i="1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Yokke</a:t>
            </a:r>
            <a:endParaRPr kumimoji="0" lang="en-US" sz="1200" b="0" i="1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defTabSz="4460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D" sz="1200" b="0" i="1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**	Merchant Agreement</a:t>
            </a:r>
          </a:p>
          <a:p>
            <a:pPr marL="0" marR="0" lvl="0" indent="0" algn="l" defTabSz="4460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D" sz="1200" b="0" i="1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***	Bank Front End Services</a:t>
            </a:r>
          </a:p>
          <a:p>
            <a:pPr marL="0" marR="0" lvl="0" indent="0" algn="l" defTabSz="4460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D" sz="1200" b="0" i="1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****	</a:t>
            </a:r>
            <a:r>
              <a:rPr kumimoji="0" lang="en-ID" sz="1200" b="0" i="1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Sesuai</a:t>
            </a:r>
            <a:r>
              <a:rPr kumimoji="0" lang="en-ID" sz="1200" b="0" i="1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en-ID" sz="1200" b="0" i="1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dengan</a:t>
            </a:r>
            <a:r>
              <a:rPr kumimoji="0" lang="en-ID" sz="1200" b="0" i="1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area/</a:t>
            </a:r>
            <a:r>
              <a:rPr kumimoji="0" lang="en-ID" sz="1200" b="0" i="1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sentra</a:t>
            </a:r>
            <a:endParaRPr kumimoji="0" lang="en-ID" sz="1200" b="0" i="1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48AE3E-D080-5A9E-E415-33DAE5A58925}"/>
              </a:ext>
            </a:extLst>
          </p:cNvPr>
          <p:cNvSpPr txBox="1"/>
          <p:nvPr/>
        </p:nvSpPr>
        <p:spPr>
          <a:xfrm>
            <a:off x="2206959" y="4310200"/>
            <a:ext cx="2175669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8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End to End Service</a:t>
            </a:r>
            <a:endParaRPr kumimoji="0" lang="en-ID" sz="168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45B6A4-CE08-4F55-281A-911B10DB0950}"/>
              </a:ext>
            </a:extLst>
          </p:cNvPr>
          <p:cNvSpPr txBox="1"/>
          <p:nvPr/>
        </p:nvSpPr>
        <p:spPr>
          <a:xfrm>
            <a:off x="2068105" y="3506252"/>
            <a:ext cx="2175669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8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Front End Service</a:t>
            </a:r>
            <a:endParaRPr kumimoji="0" lang="en-ID" sz="168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863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000"/>
                            </p:stCondLst>
                            <p:childTnLst>
                              <p:par>
                                <p:cTn id="1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500"/>
                            </p:stCondLst>
                            <p:childTnLst>
                              <p:par>
                                <p:cTn id="1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14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4" grpId="0"/>
      <p:bldP spid="5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/>
      <p:bldP spid="24" grpId="0"/>
      <p:bldP spid="25" grpId="0" animBg="1"/>
      <p:bldP spid="31" grpId="0"/>
      <p:bldP spid="32" grpId="0" animBg="1"/>
      <p:bldP spid="33" grpId="0"/>
      <p:bldP spid="34" grpId="0" animBg="1"/>
      <p:bldP spid="35" grpId="0"/>
      <p:bldP spid="36" grpId="0" animBg="1"/>
      <p:bldP spid="47" grpId="0"/>
      <p:bldP spid="48" grpId="0" animBg="1"/>
      <p:bldP spid="49" grpId="0"/>
      <p:bldP spid="50" grpId="0" animBg="1"/>
      <p:bldP spid="51" grpId="0" animBg="1"/>
      <p:bldP spid="52" grpId="0"/>
      <p:bldP spid="20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A57B7B-30D9-4515-9542-FFA699A3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EEEFBB-69ED-4048-292E-917F77D52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84" y="135145"/>
            <a:ext cx="8837427" cy="60976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</a:rPr>
              <a:t>Alur </a:t>
            </a:r>
            <a:r>
              <a:rPr lang="en-US" dirty="0" err="1">
                <a:solidFill>
                  <a:schemeClr val="tx2"/>
                </a:solidFill>
              </a:rPr>
              <a:t>Sebelumnya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29F241-2B1B-40E9-A72C-63955DFFF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B4B9D7-F359-44A2-87B4-EAFA68AA9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3D925B-1091-9479-B37B-9CC95FAA0335}"/>
              </a:ext>
            </a:extLst>
          </p:cNvPr>
          <p:cNvSpPr/>
          <p:nvPr/>
        </p:nvSpPr>
        <p:spPr>
          <a:xfrm>
            <a:off x="429578" y="1922161"/>
            <a:ext cx="1391469" cy="1362041"/>
          </a:xfrm>
          <a:prstGeom prst="rect">
            <a:avLst/>
          </a:prstGeom>
          <a:noFill/>
          <a:ln w="25400" cap="flat" cmpd="sng" algn="ctr">
            <a:solidFill>
              <a:srgbClr val="5959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190510" marR="0" lvl="0" indent="-19051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33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MTI submit data </a:t>
            </a:r>
            <a:r>
              <a:rPr kumimoji="0" lang="en-US" sz="933" b="0" i="0" u="none" strike="noStrike" kern="0" cap="none" spc="0" normalizeH="0" baseline="0" noProof="0" dirty="0" err="1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diportal</a:t>
            </a:r>
            <a:endParaRPr kumimoji="0" lang="en-US" sz="933" b="0" i="0" u="none" strike="noStrike" kern="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  <a:p>
            <a:pPr marL="190510" marR="0" lvl="0" indent="-19051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933" b="0" i="0" u="none" strike="noStrike" kern="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  <a:p>
            <a:pPr marL="190510" marR="0" lvl="0" indent="-19051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33" b="0" i="0" u="none" strike="noStrike" kern="0" cap="none" spc="0" normalizeH="0" baseline="0" noProof="0" dirty="0" err="1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Sudah</a:t>
            </a:r>
            <a:r>
              <a:rPr kumimoji="0" lang="en-US" sz="933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</a:t>
            </a:r>
            <a:r>
              <a:rPr kumimoji="0" lang="en-US" sz="933" b="0" i="0" u="none" strike="noStrike" kern="0" cap="none" spc="0" normalizeH="0" baseline="0" noProof="0" dirty="0" err="1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terdapat</a:t>
            </a:r>
            <a:r>
              <a:rPr kumimoji="0" lang="en-US" sz="933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</a:t>
            </a:r>
            <a:r>
              <a:rPr kumimoji="0" lang="en-US" sz="933" b="0" i="0" u="none" strike="noStrike" kern="0" cap="none" spc="0" normalizeH="0" baseline="0" noProof="0" dirty="0" err="1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kode</a:t>
            </a:r>
            <a:r>
              <a:rPr kumimoji="0" lang="en-US" sz="933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wilayah </a:t>
            </a:r>
            <a:r>
              <a:rPr kumimoji="0" lang="en-US" sz="933" b="0" i="0" u="none" strike="noStrike" kern="0" cap="none" spc="0" normalizeH="0" baseline="0" noProof="0" dirty="0" err="1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dikolomnya</a:t>
            </a:r>
            <a:endParaRPr kumimoji="0" lang="en-ID" sz="933" b="0" i="0" u="none" strike="noStrike" kern="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B7277B-7835-8A9C-10A8-A8EBEB49D2A1}"/>
              </a:ext>
            </a:extLst>
          </p:cNvPr>
          <p:cNvSpPr/>
          <p:nvPr/>
        </p:nvSpPr>
        <p:spPr>
          <a:xfrm>
            <a:off x="2368209" y="1897148"/>
            <a:ext cx="1455760" cy="1362041"/>
          </a:xfrm>
          <a:prstGeom prst="rect">
            <a:avLst/>
          </a:prstGeom>
          <a:noFill/>
          <a:ln w="25400" cap="flat" cmpd="sng" algn="ctr">
            <a:solidFill>
              <a:srgbClr val="5959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190510" marR="0" lvl="0" indent="-19051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Merchant </a:t>
            </a:r>
            <a:r>
              <a:rPr kumimoji="0" lang="en-US" sz="1000" b="0" i="0" u="none" strike="noStrike" kern="0" cap="none" spc="0" normalizeH="0" baseline="0" noProof="0" dirty="0" err="1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diterima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oleh Approval bank</a:t>
            </a:r>
          </a:p>
          <a:p>
            <a:pPr marL="190510" marR="0" lvl="0" indent="-19051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  <a:p>
            <a:pPr marL="190510" marR="0" lvl="0" indent="-19051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0" cap="none" spc="0" normalizeH="0" baseline="0" noProof="0" dirty="0" err="1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Ditentukan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Approve </a:t>
            </a:r>
            <a:r>
              <a:rPr kumimoji="0" lang="en-US" sz="1000" b="0" i="0" u="none" strike="noStrike" kern="0" cap="none" spc="0" normalizeH="0" baseline="0" noProof="0" dirty="0" err="1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atau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Reject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7A0188-4880-2413-4AF3-241C63506326}"/>
              </a:ext>
            </a:extLst>
          </p:cNvPr>
          <p:cNvSpPr/>
          <p:nvPr/>
        </p:nvSpPr>
        <p:spPr>
          <a:xfrm>
            <a:off x="4340073" y="1904754"/>
            <a:ext cx="1755927" cy="1326720"/>
          </a:xfrm>
          <a:prstGeom prst="rect">
            <a:avLst/>
          </a:prstGeom>
          <a:noFill/>
          <a:ln w="25400" cap="flat" cmpd="sng" algn="ctr">
            <a:solidFill>
              <a:srgbClr val="5959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190510" marR="0" lvl="0" indent="-19051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Merchant </a:t>
            </a: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diterima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oleh Admin bank</a:t>
            </a:r>
          </a:p>
          <a:p>
            <a:pPr marL="190510" marR="0" lvl="0" indent="-19051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  <a:p>
            <a:pPr marL="190510" marR="0" lvl="0" indent="-19051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50" kern="0" dirty="0" err="1">
                <a:solidFill>
                  <a:srgbClr val="1A1A1A"/>
                </a:solidFill>
                <a:latin typeface="Arial"/>
                <a:sym typeface="Arial"/>
              </a:rPr>
              <a:t>Menginput</a:t>
            </a:r>
            <a:r>
              <a:rPr lang="en-US" sz="1050" kern="0" dirty="0">
                <a:solidFill>
                  <a:srgbClr val="1A1A1A"/>
                </a:solidFill>
                <a:latin typeface="Arial"/>
                <a:sym typeface="Arial"/>
              </a:rPr>
              <a:t> MID dan TID </a:t>
            </a:r>
            <a:r>
              <a:rPr lang="en-US" sz="1050" kern="0" dirty="0" err="1">
                <a:solidFill>
                  <a:srgbClr val="1A1A1A"/>
                </a:solidFill>
                <a:latin typeface="Arial"/>
                <a:sym typeface="Arial"/>
              </a:rPr>
              <a:t>Memberbank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8BEC76E-A42B-E5F9-95BF-F8A8EC21EC5A}"/>
              </a:ext>
            </a:extLst>
          </p:cNvPr>
          <p:cNvSpPr/>
          <p:nvPr/>
        </p:nvSpPr>
        <p:spPr>
          <a:xfrm>
            <a:off x="1872475" y="2282144"/>
            <a:ext cx="348343" cy="195943"/>
          </a:xfrm>
          <a:prstGeom prst="rightArrow">
            <a:avLst/>
          </a:prstGeom>
          <a:noFill/>
          <a:ln w="25400" cap="flat" cmpd="sng" algn="ctr">
            <a:solidFill>
              <a:srgbClr val="5959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ID" sz="9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FC799330-958C-8F92-F97D-9539F7B8B57C}"/>
              </a:ext>
            </a:extLst>
          </p:cNvPr>
          <p:cNvSpPr/>
          <p:nvPr/>
        </p:nvSpPr>
        <p:spPr>
          <a:xfrm>
            <a:off x="3926734" y="2236248"/>
            <a:ext cx="348343" cy="195943"/>
          </a:xfrm>
          <a:prstGeom prst="rightArrow">
            <a:avLst/>
          </a:prstGeom>
          <a:noFill/>
          <a:ln w="25400" cap="flat" cmpd="sng" algn="ctr">
            <a:solidFill>
              <a:srgbClr val="5959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ID" sz="9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EE2C6E-E596-EC6B-F96D-7303A8FF7BA1}"/>
              </a:ext>
            </a:extLst>
          </p:cNvPr>
          <p:cNvSpPr txBox="1"/>
          <p:nvPr/>
        </p:nvSpPr>
        <p:spPr>
          <a:xfrm>
            <a:off x="420307" y="1500920"/>
            <a:ext cx="15349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630">
              <a:buClr>
                <a:srgbClr val="000000"/>
              </a:buClr>
            </a:pPr>
            <a:r>
              <a:rPr lang="en-GB" sz="1050" b="1" kern="0" spc="33" dirty="0">
                <a:ln w="0"/>
                <a:solidFill>
                  <a:srgbClr val="1A1A1A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cs typeface="Arial"/>
                <a:sym typeface="Arial"/>
              </a:rPr>
              <a:t>MTI</a:t>
            </a:r>
            <a:endParaRPr lang="en-ID" sz="1050" b="1" kern="0" spc="33" dirty="0">
              <a:ln w="0"/>
              <a:solidFill>
                <a:srgbClr val="1A1A1A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"/>
              <a:cs typeface="Arial"/>
              <a:sym typeface="Arial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D57F56-4933-2B78-03DD-C894A0DC8BD7}"/>
              </a:ext>
            </a:extLst>
          </p:cNvPr>
          <p:cNvSpPr txBox="1"/>
          <p:nvPr/>
        </p:nvSpPr>
        <p:spPr>
          <a:xfrm>
            <a:off x="2369827" y="1484174"/>
            <a:ext cx="15349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630">
              <a:buClr>
                <a:srgbClr val="000000"/>
              </a:buClr>
            </a:pPr>
            <a:r>
              <a:rPr lang="en-GB" sz="1050" b="1" kern="0" spc="33" dirty="0">
                <a:ln w="0"/>
                <a:solidFill>
                  <a:srgbClr val="1A1A1A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cs typeface="Arial"/>
                <a:sym typeface="Arial"/>
              </a:rPr>
              <a:t>Approval Bank</a:t>
            </a:r>
            <a:endParaRPr lang="en-ID" sz="1050" b="1" kern="0" spc="33" dirty="0">
              <a:ln w="0"/>
              <a:solidFill>
                <a:srgbClr val="1A1A1A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"/>
              <a:cs typeface="Arial"/>
              <a:sym typeface="Arial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235394-5524-BC5E-EE23-DD6D186C4D0A}"/>
              </a:ext>
            </a:extLst>
          </p:cNvPr>
          <p:cNvSpPr txBox="1"/>
          <p:nvPr/>
        </p:nvSpPr>
        <p:spPr>
          <a:xfrm>
            <a:off x="4427161" y="1484174"/>
            <a:ext cx="15349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630">
              <a:buClr>
                <a:srgbClr val="000000"/>
              </a:buClr>
            </a:pPr>
            <a:r>
              <a:rPr lang="en-GB" sz="1100" b="1" kern="0" spc="33" dirty="0">
                <a:ln w="0"/>
                <a:solidFill>
                  <a:srgbClr val="1A1A1A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cs typeface="Arial"/>
                <a:sym typeface="Arial"/>
              </a:rPr>
              <a:t>Admin Bank</a:t>
            </a:r>
            <a:endParaRPr lang="en-ID" sz="1100" b="1" kern="0" spc="33" dirty="0">
              <a:ln w="0"/>
              <a:solidFill>
                <a:srgbClr val="1A1A1A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9606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EEFBB-69ED-4048-292E-917F77D5256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14288"/>
            <a:ext cx="10252075" cy="71278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2"/>
                </a:solidFill>
              </a:rPr>
              <a:t>Alur </a:t>
            </a:r>
            <a:r>
              <a:rPr lang="en-US" dirty="0" err="1">
                <a:solidFill>
                  <a:schemeClr val="bg2"/>
                </a:solidFill>
              </a:rPr>
              <a:t>Sesudah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2DA0DA-A997-A9C8-8C72-A3C34B71770E}"/>
              </a:ext>
            </a:extLst>
          </p:cNvPr>
          <p:cNvSpPr/>
          <p:nvPr/>
        </p:nvSpPr>
        <p:spPr>
          <a:xfrm>
            <a:off x="176075" y="1411798"/>
            <a:ext cx="1391469" cy="1362041"/>
          </a:xfrm>
          <a:prstGeom prst="rect">
            <a:avLst/>
          </a:prstGeom>
          <a:noFill/>
          <a:ln w="25400" cap="flat" cmpd="sng" algn="ctr">
            <a:solidFill>
              <a:srgbClr val="5959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190510" marR="0" lvl="0" indent="-19051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33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MTI submit data </a:t>
            </a:r>
            <a:r>
              <a:rPr kumimoji="0" lang="en-US" sz="933" b="0" i="0" u="none" strike="noStrike" kern="0" cap="none" spc="0" normalizeH="0" baseline="0" noProof="0" dirty="0" err="1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diportal</a:t>
            </a:r>
            <a:endParaRPr kumimoji="0" lang="en-US" sz="933" b="0" i="0" u="none" strike="noStrike" kern="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  <a:p>
            <a:pPr marL="190510" marR="0" lvl="0" indent="-19051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33" b="0" i="0" u="none" strike="noStrike" kern="0" cap="none" spc="0" normalizeH="0" baseline="0" noProof="0" dirty="0" err="1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Sudah</a:t>
            </a:r>
            <a:r>
              <a:rPr kumimoji="0" lang="en-US" sz="933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</a:t>
            </a:r>
            <a:r>
              <a:rPr kumimoji="0" lang="en-US" sz="933" b="0" i="0" u="none" strike="noStrike" kern="0" cap="none" spc="0" normalizeH="0" baseline="0" noProof="0" dirty="0" err="1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terdapat</a:t>
            </a:r>
            <a:r>
              <a:rPr kumimoji="0" lang="en-US" sz="933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</a:t>
            </a:r>
            <a:r>
              <a:rPr kumimoji="0" lang="en-US" sz="933" b="0" i="0" u="none" strike="noStrike" kern="0" cap="none" spc="0" normalizeH="0" baseline="0" noProof="0" dirty="0" err="1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kode</a:t>
            </a:r>
            <a:r>
              <a:rPr kumimoji="0" lang="en-US" sz="933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wilayah </a:t>
            </a:r>
            <a:r>
              <a:rPr kumimoji="0" lang="en-US" sz="933" b="0" i="0" u="none" strike="noStrike" kern="0" cap="none" spc="0" normalizeH="0" baseline="0" noProof="0" dirty="0" err="1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dikolomnya</a:t>
            </a:r>
            <a:endParaRPr kumimoji="0" lang="en-ID" sz="933" b="0" i="0" u="none" strike="noStrike" kern="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8CF623-9BC9-71FC-1B4A-0597915A21DE}"/>
              </a:ext>
            </a:extLst>
          </p:cNvPr>
          <p:cNvSpPr/>
          <p:nvPr/>
        </p:nvSpPr>
        <p:spPr>
          <a:xfrm>
            <a:off x="2037459" y="1411797"/>
            <a:ext cx="1412469" cy="1362041"/>
          </a:xfrm>
          <a:prstGeom prst="rect">
            <a:avLst/>
          </a:prstGeom>
          <a:noFill/>
          <a:ln w="25400" cap="flat" cmpd="sng" algn="ctr">
            <a:solidFill>
              <a:srgbClr val="5959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190510" marR="0" lvl="0" indent="-19051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Merchant </a:t>
            </a: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diterima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oleh RTL </a:t>
            </a: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menggunakan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user RTL (</a:t>
            </a: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Aprroval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)</a:t>
            </a:r>
          </a:p>
          <a:p>
            <a:pPr marL="190510" marR="0" lvl="0" indent="-19051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dicek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</a:t>
            </a: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kelengkapan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</a:t>
            </a: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dokumen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dan </a:t>
            </a: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nomor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</a:t>
            </a: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rekening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(</a:t>
            </a: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harus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</a:t>
            </a: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sudah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</a:t>
            </a: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ada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)</a:t>
            </a:r>
          </a:p>
          <a:p>
            <a:pPr marL="190510" marR="0" lvl="0" indent="-19051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Merchant di submit </a:t>
            </a: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ke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AFR</a:t>
            </a:r>
            <a:endParaRPr kumimoji="0" lang="en-ID" sz="800" b="0" i="0" u="none" strike="noStrike" kern="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E4F67D-D709-3964-93A9-67A88FE53E34}"/>
              </a:ext>
            </a:extLst>
          </p:cNvPr>
          <p:cNvSpPr/>
          <p:nvPr/>
        </p:nvSpPr>
        <p:spPr>
          <a:xfrm>
            <a:off x="3964155" y="1411796"/>
            <a:ext cx="1455760" cy="1362041"/>
          </a:xfrm>
          <a:prstGeom prst="rect">
            <a:avLst/>
          </a:prstGeom>
          <a:noFill/>
          <a:ln w="25400" cap="flat" cmpd="sng" algn="ctr">
            <a:solidFill>
              <a:srgbClr val="5959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190510" marR="0" lvl="0" indent="-19051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Merchant </a:t>
            </a: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diterima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oleh AFR </a:t>
            </a: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menggunakan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user AFR</a:t>
            </a:r>
          </a:p>
          <a:p>
            <a:pPr marL="190510" marR="0" lvl="0" indent="-19051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dicek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blacklist internal &amp; </a:t>
            </a: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duplikasi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merchant</a:t>
            </a:r>
          </a:p>
          <a:p>
            <a:pPr marL="190510" marR="0" lvl="0" indent="-19051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Diberikan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</a:t>
            </a: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hasil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</a:t>
            </a: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rekomendasi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/ </a:t>
            </a: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tidak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</a:t>
            </a: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rekomendasi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di </a:t>
            </a: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kolom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  <a:p>
            <a:pPr marL="190510" marR="0" lvl="0" indent="-19051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Disubmit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</a:t>
            </a: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kembali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</a:t>
            </a: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ke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RTL</a:t>
            </a:r>
            <a:endParaRPr kumimoji="0" lang="en-ID" sz="800" b="0" i="0" u="none" strike="noStrike" kern="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85C30F-596E-D27E-CC3B-A6BAABDAAC89}"/>
              </a:ext>
            </a:extLst>
          </p:cNvPr>
          <p:cNvSpPr/>
          <p:nvPr/>
        </p:nvSpPr>
        <p:spPr>
          <a:xfrm>
            <a:off x="5936019" y="1419402"/>
            <a:ext cx="1755927" cy="1326720"/>
          </a:xfrm>
          <a:prstGeom prst="rect">
            <a:avLst/>
          </a:prstGeom>
          <a:noFill/>
          <a:ln w="25400" cap="flat" cmpd="sng" algn="ctr">
            <a:solidFill>
              <a:srgbClr val="5959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190510" marR="0" lvl="0" indent="-19051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Merchant </a:t>
            </a: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diterima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oleh RTL </a:t>
            </a: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menggunakan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user SRW RTL</a:t>
            </a:r>
          </a:p>
          <a:p>
            <a:pPr marL="190510" marR="0" lvl="0" indent="-19051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Diinput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MID, Source code, dan status merchant (1/8)</a:t>
            </a:r>
          </a:p>
          <a:p>
            <a:pPr marL="190510" marR="0" lvl="0" indent="-19051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Merchant di submit </a:t>
            </a: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ke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DGO</a:t>
            </a:r>
          </a:p>
          <a:p>
            <a:pPr marL="190510" marR="0" lvl="0" indent="-19051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Data merchant di-</a:t>
            </a: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ekstrak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</a:t>
            </a: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ke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excel </a:t>
            </a: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untuk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</a:t>
            </a: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selanjutnya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di submit </a:t>
            </a: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ke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SFTP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787298-0522-5131-6877-B166D4FF0E70}"/>
              </a:ext>
            </a:extLst>
          </p:cNvPr>
          <p:cNvSpPr/>
          <p:nvPr/>
        </p:nvSpPr>
        <p:spPr>
          <a:xfrm>
            <a:off x="8220332" y="1416091"/>
            <a:ext cx="1446179" cy="1452407"/>
          </a:xfrm>
          <a:prstGeom prst="rect">
            <a:avLst/>
          </a:prstGeom>
          <a:noFill/>
          <a:ln w="25400" cap="flat" cmpd="sng" algn="ctr">
            <a:solidFill>
              <a:srgbClr val="5959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190510" marR="0" lvl="0" indent="-19051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Data merchant </a:t>
            </a: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diterima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oleh DGO </a:t>
            </a: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melalui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SFTP </a:t>
            </a: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dari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RTL</a:t>
            </a:r>
          </a:p>
          <a:p>
            <a:pPr marL="190510" marR="0" lvl="0" indent="-19051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Melakukan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input </a:t>
            </a: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Cardlink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  <a:p>
            <a:pPr marL="190510" marR="0" lvl="0" indent="-19051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Membuat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JO </a:t>
            </a: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pemasangan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(JO </a:t>
            </a: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khusus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) dan </a:t>
            </a: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dikirimkan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</a:t>
            </a: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ke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MTI </a:t>
            </a: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melalui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email as </a:t>
            </a: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iis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49B7CC-7B90-F9DD-D476-BB9BBFD53A84}"/>
              </a:ext>
            </a:extLst>
          </p:cNvPr>
          <p:cNvSpPr txBox="1"/>
          <p:nvPr/>
        </p:nvSpPr>
        <p:spPr>
          <a:xfrm>
            <a:off x="361614" y="4729013"/>
            <a:ext cx="2406428" cy="6665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>
              <a:buClr>
                <a:srgbClr val="000000"/>
              </a:buClr>
            </a:pPr>
            <a:r>
              <a:rPr lang="en-US" sz="933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Enabler </a:t>
            </a:r>
            <a:r>
              <a:rPr lang="en-US" sz="933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tambahan</a:t>
            </a:r>
            <a:r>
              <a:rPr lang="en-US" sz="933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933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kolom</a:t>
            </a:r>
            <a:r>
              <a:rPr lang="en-US" sz="933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pada portal MTI</a:t>
            </a:r>
          </a:p>
          <a:p>
            <a:pPr marL="190510" indent="-190510" defTabSz="60963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933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Source code</a:t>
            </a:r>
          </a:p>
          <a:p>
            <a:pPr marL="190510" indent="-190510" defTabSz="60963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933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Status merchant (1/8)</a:t>
            </a:r>
          </a:p>
          <a:p>
            <a:pPr marL="190510" indent="-190510" defTabSz="60963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933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Kolom </a:t>
            </a:r>
            <a:r>
              <a:rPr lang="en-US" sz="933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rekomendasi</a:t>
            </a:r>
            <a:endParaRPr lang="en-ID" sz="933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EE01EC-04B5-17EF-1092-CE32A80C456F}"/>
              </a:ext>
            </a:extLst>
          </p:cNvPr>
          <p:cNvSpPr txBox="1"/>
          <p:nvPr/>
        </p:nvSpPr>
        <p:spPr>
          <a:xfrm>
            <a:off x="3012451" y="4729013"/>
            <a:ext cx="2836033" cy="3794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>
              <a:buClr>
                <a:srgbClr val="000000"/>
              </a:buClr>
            </a:pPr>
            <a:r>
              <a:rPr lang="en-US" sz="933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Enabler </a:t>
            </a:r>
            <a:r>
              <a:rPr lang="en-US" sz="933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tambahan</a:t>
            </a:r>
            <a:r>
              <a:rPr lang="en-US" sz="933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user </a:t>
            </a:r>
            <a:r>
              <a:rPr lang="en-US" sz="933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untuk</a:t>
            </a:r>
            <a:r>
              <a:rPr lang="en-US" sz="933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AFR </a:t>
            </a:r>
            <a:r>
              <a:rPr lang="en-US" sz="933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dengan</a:t>
            </a:r>
            <a:r>
              <a:rPr lang="en-US" sz="933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933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fungsi</a:t>
            </a:r>
            <a:endParaRPr lang="en-US" sz="933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190510" indent="-190510" defTabSz="60963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933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Mengisi</a:t>
            </a:r>
            <a:r>
              <a:rPr lang="en-US" sz="933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933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kolom</a:t>
            </a:r>
            <a:r>
              <a:rPr lang="en-US" sz="933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933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rekomendasi</a:t>
            </a:r>
            <a:endParaRPr lang="en-ID" sz="933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A3AA99-85DC-3434-03FC-A8E4A02590D1}"/>
              </a:ext>
            </a:extLst>
          </p:cNvPr>
          <p:cNvSpPr txBox="1"/>
          <p:nvPr/>
        </p:nvSpPr>
        <p:spPr>
          <a:xfrm>
            <a:off x="5907433" y="4729013"/>
            <a:ext cx="2820931" cy="666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30">
              <a:buClr>
                <a:srgbClr val="000000"/>
              </a:buClr>
            </a:pPr>
            <a:r>
              <a:rPr lang="en-US" sz="933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Enabler </a:t>
            </a:r>
            <a:r>
              <a:rPr lang="en-US" sz="933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tambahan</a:t>
            </a:r>
            <a:r>
              <a:rPr lang="en-US" sz="933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user </a:t>
            </a:r>
            <a:r>
              <a:rPr lang="en-US" sz="933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untuk</a:t>
            </a:r>
            <a:r>
              <a:rPr lang="en-US" sz="933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DGO </a:t>
            </a:r>
            <a:r>
              <a:rPr lang="en-US" sz="933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dengan</a:t>
            </a:r>
            <a:r>
              <a:rPr lang="en-US" sz="933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933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fungsi</a:t>
            </a:r>
            <a:endParaRPr lang="en-US" sz="933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190510" indent="-190510" defTabSz="60963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933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Upload excel </a:t>
            </a:r>
            <a:r>
              <a:rPr lang="en-US" sz="933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untuk</a:t>
            </a:r>
            <a:r>
              <a:rPr lang="en-US" sz="933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933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mengisi</a:t>
            </a:r>
            <a:r>
              <a:rPr lang="en-US" sz="933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TID dan </a:t>
            </a:r>
            <a:r>
              <a:rPr lang="en-US" sz="933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nomor</a:t>
            </a:r>
            <a:r>
              <a:rPr lang="en-US" sz="933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JO </a:t>
            </a:r>
            <a:r>
              <a:rPr lang="en-US" sz="933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untuk</a:t>
            </a:r>
            <a:r>
              <a:rPr lang="en-US" sz="933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historical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DF7F83-F975-30BF-BCCE-C03BE97A77A8}"/>
              </a:ext>
            </a:extLst>
          </p:cNvPr>
          <p:cNvSpPr txBox="1"/>
          <p:nvPr/>
        </p:nvSpPr>
        <p:spPr>
          <a:xfrm>
            <a:off x="8880927" y="4729013"/>
            <a:ext cx="2820931" cy="666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30">
              <a:buClr>
                <a:srgbClr val="000000"/>
              </a:buClr>
            </a:pPr>
            <a:r>
              <a:rPr lang="en-US" sz="933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Enabler </a:t>
            </a:r>
            <a:r>
              <a:rPr lang="en-US" sz="933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kapabilitas</a:t>
            </a:r>
            <a:r>
              <a:rPr lang="en-US" sz="933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Portal</a:t>
            </a:r>
          </a:p>
          <a:p>
            <a:pPr marL="190510" indent="-190510" defTabSz="60963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933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Tambahan</a:t>
            </a:r>
            <a:r>
              <a:rPr lang="en-US" sz="933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user AFR</a:t>
            </a:r>
          </a:p>
          <a:p>
            <a:pPr marL="190510" indent="-190510" defTabSz="60963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933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Perubahan</a:t>
            </a:r>
            <a:r>
              <a:rPr lang="en-US" sz="933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Flow</a:t>
            </a:r>
          </a:p>
          <a:p>
            <a:pPr marL="190510" indent="-190510" defTabSz="60963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933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Ekstrak</a:t>
            </a:r>
            <a:r>
              <a:rPr lang="en-US" sz="933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excel </a:t>
            </a:r>
            <a:r>
              <a:rPr lang="en-US" sz="933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menjadi</a:t>
            </a:r>
            <a:r>
              <a:rPr lang="en-US" sz="933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template </a:t>
            </a:r>
            <a:r>
              <a:rPr lang="en-US" sz="933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yg</a:t>
            </a:r>
            <a:r>
              <a:rPr lang="en-US" sz="933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933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ditentukan</a:t>
            </a:r>
            <a:endParaRPr lang="en-US" sz="933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0A613C63-523B-10BB-22A8-BCCAA0F6D4EB}"/>
              </a:ext>
            </a:extLst>
          </p:cNvPr>
          <p:cNvSpPr/>
          <p:nvPr/>
        </p:nvSpPr>
        <p:spPr>
          <a:xfrm>
            <a:off x="1618972" y="1771781"/>
            <a:ext cx="348343" cy="195943"/>
          </a:xfrm>
          <a:prstGeom prst="rightArrow">
            <a:avLst/>
          </a:prstGeom>
          <a:noFill/>
          <a:ln w="25400" cap="flat" cmpd="sng" algn="ctr">
            <a:solidFill>
              <a:srgbClr val="5959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ID" sz="9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17A6297E-B363-01C7-6DB4-C52158009F8A}"/>
              </a:ext>
            </a:extLst>
          </p:cNvPr>
          <p:cNvSpPr/>
          <p:nvPr/>
        </p:nvSpPr>
        <p:spPr>
          <a:xfrm>
            <a:off x="3541479" y="1729127"/>
            <a:ext cx="348343" cy="195943"/>
          </a:xfrm>
          <a:prstGeom prst="rightArrow">
            <a:avLst/>
          </a:prstGeom>
          <a:noFill/>
          <a:ln w="25400" cap="flat" cmpd="sng" algn="ctr">
            <a:solidFill>
              <a:srgbClr val="5959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ID" sz="9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C8339EE9-A13D-FCBC-345A-2905B1182275}"/>
              </a:ext>
            </a:extLst>
          </p:cNvPr>
          <p:cNvSpPr/>
          <p:nvPr/>
        </p:nvSpPr>
        <p:spPr>
          <a:xfrm>
            <a:off x="5522680" y="1750896"/>
            <a:ext cx="348343" cy="195943"/>
          </a:xfrm>
          <a:prstGeom prst="rightArrow">
            <a:avLst/>
          </a:prstGeom>
          <a:noFill/>
          <a:ln w="25400" cap="flat" cmpd="sng" algn="ctr">
            <a:solidFill>
              <a:srgbClr val="5959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ID" sz="9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FD065A20-B465-20FD-4C13-76EE7379B6B7}"/>
              </a:ext>
            </a:extLst>
          </p:cNvPr>
          <p:cNvSpPr/>
          <p:nvPr/>
        </p:nvSpPr>
        <p:spPr>
          <a:xfrm>
            <a:off x="7808683" y="1740011"/>
            <a:ext cx="348343" cy="195943"/>
          </a:xfrm>
          <a:prstGeom prst="rightArrow">
            <a:avLst/>
          </a:prstGeom>
          <a:noFill/>
          <a:ln w="25400" cap="flat" cmpd="sng" algn="ctr">
            <a:solidFill>
              <a:srgbClr val="5959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ID" sz="9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2D248F-B820-CB8B-2B24-BC21B424835D}"/>
              </a:ext>
            </a:extLst>
          </p:cNvPr>
          <p:cNvSpPr txBox="1"/>
          <p:nvPr/>
        </p:nvSpPr>
        <p:spPr>
          <a:xfrm>
            <a:off x="1973761" y="998822"/>
            <a:ext cx="1534979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630">
              <a:buClr>
                <a:srgbClr val="000000"/>
              </a:buClr>
            </a:pPr>
            <a:r>
              <a:rPr lang="en-GB" sz="933" b="1" kern="0" spc="33" dirty="0">
                <a:ln w="0"/>
                <a:solidFill>
                  <a:srgbClr val="1A1A1A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cs typeface="Arial"/>
                <a:sym typeface="Arial"/>
              </a:rPr>
              <a:t>RTL</a:t>
            </a:r>
            <a:endParaRPr lang="en-ID" sz="933" b="1" kern="0" spc="33" dirty="0">
              <a:ln w="0"/>
              <a:solidFill>
                <a:srgbClr val="1A1A1A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"/>
              <a:cs typeface="Arial"/>
              <a:sym typeface="Arial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B3EFC1-6B9C-BE69-EC47-34171F0A58C3}"/>
              </a:ext>
            </a:extLst>
          </p:cNvPr>
          <p:cNvSpPr txBox="1"/>
          <p:nvPr/>
        </p:nvSpPr>
        <p:spPr>
          <a:xfrm>
            <a:off x="166804" y="990557"/>
            <a:ext cx="1534979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630">
              <a:buClr>
                <a:srgbClr val="000000"/>
              </a:buClr>
            </a:pPr>
            <a:r>
              <a:rPr lang="en-GB" sz="933" b="1" kern="0" spc="33" dirty="0">
                <a:ln w="0"/>
                <a:solidFill>
                  <a:srgbClr val="1A1A1A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cs typeface="Arial"/>
                <a:sym typeface="Arial"/>
              </a:rPr>
              <a:t>MTI</a:t>
            </a:r>
            <a:endParaRPr lang="en-ID" sz="933" b="1" kern="0" spc="33" dirty="0">
              <a:ln w="0"/>
              <a:solidFill>
                <a:srgbClr val="1A1A1A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"/>
              <a:cs typeface="Arial"/>
              <a:sym typeface="Arial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F11153-AFE1-0C26-761D-B9A78B12B770}"/>
              </a:ext>
            </a:extLst>
          </p:cNvPr>
          <p:cNvSpPr txBox="1"/>
          <p:nvPr/>
        </p:nvSpPr>
        <p:spPr>
          <a:xfrm>
            <a:off x="7988724" y="998822"/>
            <a:ext cx="2066750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630">
              <a:buClr>
                <a:srgbClr val="000000"/>
              </a:buClr>
            </a:pPr>
            <a:r>
              <a:rPr lang="en-GB" sz="933" b="1" kern="0" spc="33" dirty="0">
                <a:ln w="0"/>
                <a:solidFill>
                  <a:srgbClr val="1A1A1A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cs typeface="Arial"/>
                <a:sym typeface="Arial"/>
              </a:rPr>
              <a:t>DGO</a:t>
            </a:r>
            <a:endParaRPr lang="en-ID" sz="933" b="1" kern="0" spc="33" dirty="0">
              <a:ln w="0"/>
              <a:solidFill>
                <a:srgbClr val="1A1A1A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"/>
              <a:cs typeface="Arial"/>
              <a:sym typeface="Arial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9F5AF8-EF95-7D3E-A349-368F7D0A02D3}"/>
              </a:ext>
            </a:extLst>
          </p:cNvPr>
          <p:cNvSpPr txBox="1"/>
          <p:nvPr/>
        </p:nvSpPr>
        <p:spPr>
          <a:xfrm>
            <a:off x="3965773" y="998822"/>
            <a:ext cx="1534979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630">
              <a:buClr>
                <a:srgbClr val="000000"/>
              </a:buClr>
            </a:pPr>
            <a:r>
              <a:rPr lang="en-GB" sz="933" b="1" kern="0" spc="33" dirty="0">
                <a:ln w="0"/>
                <a:solidFill>
                  <a:srgbClr val="1A1A1A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cs typeface="Arial"/>
                <a:sym typeface="Arial"/>
              </a:rPr>
              <a:t>AFR</a:t>
            </a:r>
            <a:endParaRPr lang="en-ID" sz="933" b="1" kern="0" spc="33" dirty="0">
              <a:ln w="0"/>
              <a:solidFill>
                <a:srgbClr val="1A1A1A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"/>
              <a:cs typeface="Arial"/>
              <a:sym typeface="Arial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06163D-3329-99D3-F9E0-7F2244358902}"/>
              </a:ext>
            </a:extLst>
          </p:cNvPr>
          <p:cNvSpPr txBox="1"/>
          <p:nvPr/>
        </p:nvSpPr>
        <p:spPr>
          <a:xfrm>
            <a:off x="6023107" y="998822"/>
            <a:ext cx="1534979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630">
              <a:buClr>
                <a:srgbClr val="000000"/>
              </a:buClr>
            </a:pPr>
            <a:r>
              <a:rPr lang="en-GB" sz="933" b="1" kern="0" spc="33" dirty="0">
                <a:ln w="0"/>
                <a:solidFill>
                  <a:srgbClr val="1A1A1A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cs typeface="Arial"/>
                <a:sym typeface="Arial"/>
              </a:rPr>
              <a:t>RTL</a:t>
            </a:r>
            <a:endParaRPr lang="en-ID" sz="933" b="1" kern="0" spc="33" dirty="0">
              <a:ln w="0"/>
              <a:solidFill>
                <a:srgbClr val="1A1A1A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"/>
              <a:cs typeface="Arial"/>
              <a:sym typeface="Arial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324A50E-1E5F-F2EC-0676-83BAFF87A7A1}"/>
              </a:ext>
            </a:extLst>
          </p:cNvPr>
          <p:cNvSpPr/>
          <p:nvPr/>
        </p:nvSpPr>
        <p:spPr>
          <a:xfrm>
            <a:off x="10141466" y="1416091"/>
            <a:ext cx="1446179" cy="1452407"/>
          </a:xfrm>
          <a:prstGeom prst="rect">
            <a:avLst/>
          </a:prstGeom>
          <a:noFill/>
          <a:ln w="25400" cap="flat" cmpd="sng" algn="ctr">
            <a:solidFill>
              <a:srgbClr val="5959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190510" marR="0" lvl="0" indent="-19051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MTI </a:t>
            </a: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menerima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JO </a:t>
            </a: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dari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DGO </a:t>
            </a: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melalui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email </a:t>
            </a: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untuk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</a:t>
            </a: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kemudian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</a:t>
            </a: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dilakukan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</a:t>
            </a: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penginputan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oleh MTI </a:t>
            </a: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kedalam</a:t>
            </a: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portal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00D3F101-D294-1F75-DF06-33423941297C}"/>
              </a:ext>
            </a:extLst>
          </p:cNvPr>
          <p:cNvSpPr/>
          <p:nvPr/>
        </p:nvSpPr>
        <p:spPr>
          <a:xfrm>
            <a:off x="9729817" y="1740011"/>
            <a:ext cx="348343" cy="195943"/>
          </a:xfrm>
          <a:prstGeom prst="rightArrow">
            <a:avLst/>
          </a:prstGeom>
          <a:noFill/>
          <a:ln w="25400" cap="flat" cmpd="sng" algn="ctr">
            <a:solidFill>
              <a:srgbClr val="5959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ID" sz="9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416AC14-5D97-43CB-EE4B-A08AFBAC9C5E}"/>
              </a:ext>
            </a:extLst>
          </p:cNvPr>
          <p:cNvSpPr/>
          <p:nvPr/>
        </p:nvSpPr>
        <p:spPr>
          <a:xfrm>
            <a:off x="5936019" y="3063244"/>
            <a:ext cx="1755927" cy="779701"/>
          </a:xfrm>
          <a:prstGeom prst="rect">
            <a:avLst/>
          </a:prstGeom>
          <a:noFill/>
          <a:ln w="25400" cap="flat" cmpd="sng" algn="ctr">
            <a:solidFill>
              <a:srgbClr val="5959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190510" marR="0" lvl="0" indent="-19051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Submit </a:t>
            </a: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Digisign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</a:t>
            </a: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ke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RTL SRT</a:t>
            </a:r>
          </a:p>
          <a:p>
            <a:pPr marL="190510" marR="0" lvl="0" indent="-19051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RTL SRT </a:t>
            </a: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menentukan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</a:t>
            </a: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kode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Wilayah Merchant </a:t>
            </a: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jika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</a:t>
            </a: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diperlukan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FEE6F68E-026E-A3A9-9574-A63DFE90BE4B}"/>
              </a:ext>
            </a:extLst>
          </p:cNvPr>
          <p:cNvSpPr/>
          <p:nvPr/>
        </p:nvSpPr>
        <p:spPr>
          <a:xfrm>
            <a:off x="6649082" y="2796442"/>
            <a:ext cx="283029" cy="214457"/>
          </a:xfrm>
          <a:prstGeom prst="downArrow">
            <a:avLst/>
          </a:prstGeom>
          <a:noFill/>
          <a:ln w="25400" cap="flat" cmpd="sng" algn="ctr">
            <a:solidFill>
              <a:srgbClr val="595959">
                <a:shade val="5000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ID" sz="9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948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lockprintVTI">
  <a:themeElements>
    <a:clrScheme name="AnalogousFromLightSeedLeftStep">
      <a:dk1>
        <a:srgbClr val="000000"/>
      </a:dk1>
      <a:lt1>
        <a:srgbClr val="FFFFFF"/>
      </a:lt1>
      <a:dk2>
        <a:srgbClr val="243641"/>
      </a:dk2>
      <a:lt2>
        <a:srgbClr val="E8E4E2"/>
      </a:lt2>
      <a:accent1>
        <a:srgbClr val="6AA8D0"/>
      </a:accent1>
      <a:accent2>
        <a:srgbClr val="59B0AE"/>
      </a:accent2>
      <a:accent3>
        <a:srgbClr val="66B08F"/>
      </a:accent3>
      <a:accent4>
        <a:srgbClr val="5AB467"/>
      </a:accent4>
      <a:accent5>
        <a:srgbClr val="7DB06A"/>
      </a:accent5>
      <a:accent6>
        <a:srgbClr val="92AC56"/>
      </a:accent6>
      <a:hlink>
        <a:srgbClr val="A67759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ppt/theme/theme2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346</Words>
  <Application>Microsoft Office PowerPoint</Application>
  <PresentationFormat>Widescreen</PresentationFormat>
  <Paragraphs>78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Arial</vt:lpstr>
      <vt:lpstr>Avenir Next LT Pro</vt:lpstr>
      <vt:lpstr>AvenirNext LT Pro Medium</vt:lpstr>
      <vt:lpstr>Calibri</vt:lpstr>
      <vt:lpstr>Lato</vt:lpstr>
      <vt:lpstr>Quattrocento Sans</vt:lpstr>
      <vt:lpstr>Raleway</vt:lpstr>
      <vt:lpstr>BlockprintVTI</vt:lpstr>
      <vt:lpstr>Streamline</vt:lpstr>
      <vt:lpstr>Office Theme</vt:lpstr>
      <vt:lpstr>PowerPoint Presentation</vt:lpstr>
      <vt:lpstr>Alur Sebelumnya</vt:lpstr>
      <vt:lpstr>Alur Sesudah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Yokke 43</dc:creator>
  <cp:lastModifiedBy>Yokke 43</cp:lastModifiedBy>
  <cp:revision>5</cp:revision>
  <dcterms:created xsi:type="dcterms:W3CDTF">2023-06-05T06:28:53Z</dcterms:created>
  <dcterms:modified xsi:type="dcterms:W3CDTF">2023-06-05T07:37:32Z</dcterms:modified>
</cp:coreProperties>
</file>