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a0efc0e9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0efc0e9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a0efc0e9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0efc0e9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ae01292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ae01292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ae01292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ae01292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a0efc0e9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0efc0e9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a0efc0e9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a0efc0e9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a0efc0e9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0efc0e9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github.com/dickyalsya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a:t>
            </a:r>
            <a:endParaRPr/>
          </a:p>
          <a:p>
            <a:pPr indent="0" lvl="0" marL="0" rtl="0" algn="l">
              <a:spcBef>
                <a:spcPts val="0"/>
              </a:spcBef>
              <a:spcAft>
                <a:spcPts val="0"/>
              </a:spcAft>
              <a:buNone/>
            </a:pPr>
            <a:r>
              <a:rPr lang="en"/>
              <a:t>Sentiment Analysis</a:t>
            </a:r>
            <a:endParaRPr/>
          </a:p>
          <a:p>
            <a:pPr indent="0" lvl="0" marL="0" rtl="0" algn="l">
              <a:spcBef>
                <a:spcPts val="0"/>
              </a:spcBef>
              <a:spcAft>
                <a:spcPts val="0"/>
              </a:spcAft>
              <a:buNone/>
            </a:pPr>
            <a:r>
              <a:rPr lang="en"/>
              <a:t>In Newyork City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Final Project Jakarta JC-Data Science 0804</a:t>
            </a:r>
            <a:endParaRPr sz="2400"/>
          </a:p>
          <a:p>
            <a:pPr indent="0" lvl="0" marL="0" rtl="0" algn="l">
              <a:spcBef>
                <a:spcPts val="0"/>
              </a:spcBef>
              <a:spcAft>
                <a:spcPts val="0"/>
              </a:spcAft>
              <a:buNone/>
            </a:pPr>
            <a:r>
              <a:rPr lang="en" sz="2400"/>
              <a:t>By Dicky Alamsyah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4" name="Google Shape;134;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5" name="Google Shape;135;p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 EDA</a:t>
            </a:r>
            <a:endParaRPr b="1" sz="3000">
              <a:solidFill>
                <a:schemeClr val="lt2"/>
              </a:solidFill>
              <a:latin typeface="Raleway"/>
              <a:ea typeface="Raleway"/>
              <a:cs typeface="Raleway"/>
              <a:sym typeface="Raleway"/>
            </a:endParaRPr>
          </a:p>
        </p:txBody>
      </p:sp>
      <p:sp>
        <p:nvSpPr>
          <p:cNvPr id="136" name="Google Shape;136;p22"/>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Refer to the Notebook and Dashboard</a:t>
            </a:r>
            <a:endParaRPr sz="12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140" name="Shape 140"/>
        <p:cNvGrpSpPr/>
        <p:nvPr/>
      </p:nvGrpSpPr>
      <p:grpSpPr>
        <a:xfrm>
          <a:off x="0" y="0"/>
          <a:ext cx="0" cy="0"/>
          <a:chOff x="0" y="0"/>
          <a:chExt cx="0" cy="0"/>
        </a:xfrm>
      </p:grpSpPr>
      <p:pic>
        <p:nvPicPr>
          <p:cNvPr id="141" name="Google Shape;141;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2" name="Google Shape;142;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3" name="Google Shape;143;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 Model</a:t>
            </a:r>
            <a:endParaRPr b="1" sz="3000">
              <a:solidFill>
                <a:schemeClr val="lt2"/>
              </a:solidFill>
              <a:latin typeface="Raleway"/>
              <a:ea typeface="Raleway"/>
              <a:cs typeface="Raleway"/>
              <a:sym typeface="Raleway"/>
            </a:endParaRPr>
          </a:p>
        </p:txBody>
      </p:sp>
      <p:sp>
        <p:nvSpPr>
          <p:cNvPr id="144" name="Google Shape;144;p23"/>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Refer to the Notebook and Dashboard</a:t>
            </a: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530150" y="1432517"/>
            <a:ext cx="8155200" cy="251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sz="1800"/>
              <a:t>Vader sentiment analysis is perfect for our model by providing an almost perfect accuracy score. It's just a problem with many languages.</a:t>
            </a:r>
            <a:endParaRPr b="0" sz="1800"/>
          </a:p>
          <a:p>
            <a:pPr indent="-342900" lvl="0" marL="457200" rtl="0" algn="l">
              <a:spcBef>
                <a:spcPts val="0"/>
              </a:spcBef>
              <a:spcAft>
                <a:spcPts val="0"/>
              </a:spcAft>
              <a:buSzPts val="1800"/>
              <a:buChar char="●"/>
            </a:pPr>
            <a:r>
              <a:rPr b="0" lang="en" sz="1800"/>
              <a:t>Language detection is not entirely accurate.</a:t>
            </a:r>
            <a:endParaRPr b="0" sz="1800"/>
          </a:p>
          <a:p>
            <a:pPr indent="-342900" lvl="0" marL="457200" rtl="0" algn="l">
              <a:spcBef>
                <a:spcPts val="0"/>
              </a:spcBef>
              <a:spcAft>
                <a:spcPts val="0"/>
              </a:spcAft>
              <a:buSzPts val="1800"/>
              <a:buChar char="●"/>
            </a:pPr>
            <a:r>
              <a:rPr b="0" lang="en" sz="1800"/>
              <a:t>The classification model requires more data, the model has good accuracy. But the precision and recall for the  "Negative" sentiment needs to be better.</a:t>
            </a:r>
            <a:endParaRPr b="0" sz="1800"/>
          </a:p>
          <a:p>
            <a:pPr indent="-342900" lvl="0" marL="457200" rtl="0" algn="l">
              <a:spcBef>
                <a:spcPts val="0"/>
              </a:spcBef>
              <a:spcAft>
                <a:spcPts val="0"/>
              </a:spcAft>
              <a:buSzPts val="1800"/>
              <a:buChar char="●"/>
            </a:pPr>
            <a:r>
              <a:rPr b="0" lang="en" sz="1800"/>
              <a:t>Because the rule based model depends on the lexicon word it also affects the length of sentence in the reviews. It's possible to add more performance if the data is added with a rating like the original Airbnb site.</a:t>
            </a:r>
            <a:endParaRPr b="0" sz="1800"/>
          </a:p>
        </p:txBody>
      </p:sp>
      <p:sp>
        <p:nvSpPr>
          <p:cNvPr id="150" name="Google Shape;150;p24"/>
          <p:cNvSpPr txBox="1"/>
          <p:nvPr/>
        </p:nvSpPr>
        <p:spPr>
          <a:xfrm>
            <a:off x="530150" y="394775"/>
            <a:ext cx="40419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4800">
                <a:solidFill>
                  <a:schemeClr val="accent5"/>
                </a:solidFill>
                <a:latin typeface="Raleway"/>
                <a:ea typeface="Raleway"/>
                <a:cs typeface="Raleway"/>
                <a:sym typeface="Raleway"/>
              </a:rPr>
              <a:t>Shortcoming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5"/>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56" name="Google Shape;156;p25"/>
          <p:cNvSpPr txBox="1"/>
          <p:nvPr>
            <p:ph type="title"/>
          </p:nvPr>
        </p:nvSpPr>
        <p:spPr>
          <a:xfrm>
            <a:off x="530150" y="1432517"/>
            <a:ext cx="8155200" cy="251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sz="1800"/>
              <a:t>Text processing of data using alphabet only, lemmatize with powerful spacy, and remove the accent word.</a:t>
            </a:r>
            <a:endParaRPr b="0" sz="1800"/>
          </a:p>
          <a:p>
            <a:pPr indent="-342900" lvl="0" marL="457200" rtl="0" algn="l">
              <a:spcBef>
                <a:spcPts val="0"/>
              </a:spcBef>
              <a:spcAft>
                <a:spcPts val="0"/>
              </a:spcAft>
              <a:buSzPts val="1800"/>
              <a:buChar char="●"/>
            </a:pPr>
            <a:r>
              <a:rPr b="0" lang="en" sz="1800"/>
              <a:t>Compared the effectiveness of Word Embedding (Word2Vec) and TF-IDF on a classification task and ended up with Word2Vec.</a:t>
            </a:r>
            <a:endParaRPr b="0" sz="1800"/>
          </a:p>
          <a:p>
            <a:pPr indent="-342900" lvl="0" marL="457200" rtl="0" algn="l">
              <a:spcBef>
                <a:spcPts val="0"/>
              </a:spcBef>
              <a:spcAft>
                <a:spcPts val="0"/>
              </a:spcAft>
              <a:buSzPts val="1800"/>
              <a:buChar char="●"/>
            </a:pPr>
            <a:r>
              <a:rPr b="0" lang="en" sz="1800"/>
              <a:t>The chosen classification model is the </a:t>
            </a:r>
            <a:r>
              <a:rPr lang="en" sz="1800"/>
              <a:t>Random Forest Classifier</a:t>
            </a:r>
            <a:r>
              <a:rPr b="0" lang="en" sz="1800"/>
              <a:t> with balanced accuracy score of 85% and RMSE 0.45.</a:t>
            </a:r>
            <a:endParaRPr b="0" sz="1800"/>
          </a:p>
          <a:p>
            <a:pPr indent="-342900" lvl="0" marL="457200" rtl="0" algn="l">
              <a:spcBef>
                <a:spcPts val="0"/>
              </a:spcBef>
              <a:spcAft>
                <a:spcPts val="0"/>
              </a:spcAft>
              <a:buSzPts val="1800"/>
              <a:buChar char="●"/>
            </a:pPr>
            <a:r>
              <a:rPr b="0" lang="en" sz="1800"/>
              <a:t>Still need more improvement, specially to predicting ‘Negative’ sentiment.</a:t>
            </a:r>
            <a:endParaRPr b="0" sz="1800"/>
          </a:p>
        </p:txBody>
      </p:sp>
      <p:sp>
        <p:nvSpPr>
          <p:cNvPr id="157" name="Google Shape;157;p25"/>
          <p:cNvSpPr txBox="1"/>
          <p:nvPr/>
        </p:nvSpPr>
        <p:spPr>
          <a:xfrm>
            <a:off x="530150" y="394775"/>
            <a:ext cx="40419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4800">
                <a:solidFill>
                  <a:schemeClr val="accent5"/>
                </a:solidFill>
                <a:latin typeface="Raleway"/>
                <a:ea typeface="Raleway"/>
                <a:cs typeface="Raleway"/>
                <a:sym typeface="Raleway"/>
              </a:rPr>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530150" y="1973942"/>
            <a:ext cx="8155200" cy="251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sz="1800"/>
              <a:t>Change all written languages into English by using the translate tools.</a:t>
            </a:r>
            <a:endParaRPr b="0" sz="1800"/>
          </a:p>
          <a:p>
            <a:pPr indent="-342900" lvl="0" marL="457200" rtl="0" algn="l">
              <a:lnSpc>
                <a:spcPct val="115000"/>
              </a:lnSpc>
              <a:spcBef>
                <a:spcPts val="0"/>
              </a:spcBef>
              <a:spcAft>
                <a:spcPts val="0"/>
              </a:spcAft>
              <a:buSzPts val="1800"/>
              <a:buChar char="●"/>
            </a:pPr>
            <a:r>
              <a:rPr b="0" lang="en" sz="1800"/>
              <a:t>Apply further analysis text processing such as POS tagging.</a:t>
            </a:r>
            <a:endParaRPr b="0" sz="1800"/>
          </a:p>
          <a:p>
            <a:pPr indent="-342900" lvl="0" marL="457200" rtl="0" algn="l">
              <a:spcBef>
                <a:spcPts val="0"/>
              </a:spcBef>
              <a:spcAft>
                <a:spcPts val="0"/>
              </a:spcAft>
              <a:buSzPts val="1800"/>
              <a:buChar char="●"/>
            </a:pPr>
            <a:r>
              <a:rPr b="0" lang="en" sz="1800"/>
              <a:t>Use Latent Dirichlet Allocation (LDA) to see further the reasons for the context of the review written.</a:t>
            </a:r>
            <a:endParaRPr b="0" sz="1800"/>
          </a:p>
          <a:p>
            <a:pPr indent="-342900" lvl="0" marL="457200" rtl="0" algn="l">
              <a:lnSpc>
                <a:spcPct val="115000"/>
              </a:lnSpc>
              <a:spcBef>
                <a:spcPts val="0"/>
              </a:spcBef>
              <a:spcAft>
                <a:spcPts val="0"/>
              </a:spcAft>
              <a:buSzPts val="1800"/>
              <a:buChar char="●"/>
            </a:pPr>
            <a:r>
              <a:rPr b="0" lang="en" sz="1800"/>
              <a:t>Increase the number of the data used for model processing.</a:t>
            </a:r>
            <a:endParaRPr b="0" sz="1800"/>
          </a:p>
          <a:p>
            <a:pPr indent="-342900" lvl="0" marL="457200" rtl="0" algn="l">
              <a:lnSpc>
                <a:spcPct val="115000"/>
              </a:lnSpc>
              <a:spcBef>
                <a:spcPts val="0"/>
              </a:spcBef>
              <a:spcAft>
                <a:spcPts val="0"/>
              </a:spcAft>
              <a:buSzPts val="1800"/>
              <a:buChar char="●"/>
            </a:pPr>
            <a:r>
              <a:rPr b="0" lang="en" sz="1800"/>
              <a:t>Tuning high-parameter model can improve the performance.</a:t>
            </a:r>
            <a:endParaRPr b="0" sz="1800"/>
          </a:p>
          <a:p>
            <a:pPr indent="-342900" lvl="0" marL="457200" rtl="0" algn="l">
              <a:spcBef>
                <a:spcPts val="0"/>
              </a:spcBef>
              <a:spcAft>
                <a:spcPts val="0"/>
              </a:spcAft>
              <a:buSzPts val="1800"/>
              <a:buChar char="●"/>
            </a:pPr>
            <a:r>
              <a:rPr b="0" lang="en" sz="1800"/>
              <a:t>Also changes to the model design with Deep Learning (LSTM or BERT) or vocabulary size could to improve performance</a:t>
            </a:r>
            <a:endParaRPr b="0" sz="1800"/>
          </a:p>
        </p:txBody>
      </p:sp>
      <p:sp>
        <p:nvSpPr>
          <p:cNvPr id="163" name="Google Shape;163;p26"/>
          <p:cNvSpPr txBox="1"/>
          <p:nvPr/>
        </p:nvSpPr>
        <p:spPr>
          <a:xfrm>
            <a:off x="439925" y="349675"/>
            <a:ext cx="3000000" cy="1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4800">
                <a:solidFill>
                  <a:schemeClr val="accent5"/>
                </a:solidFill>
                <a:latin typeface="Raleway"/>
                <a:ea typeface="Raleway"/>
                <a:cs typeface="Raleway"/>
                <a:sym typeface="Raleway"/>
              </a:rPr>
              <a:t>Future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9" name="Google Shape;169;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0" name="Google Shape;170;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171" name="Google Shape;171;p27"/>
          <p:cNvSpPr txBox="1"/>
          <p:nvPr>
            <p:ph idx="4294967295" type="body"/>
          </p:nvPr>
        </p:nvSpPr>
        <p:spPr>
          <a:xfrm>
            <a:off x="2855550" y="1580503"/>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Please appreciate by following my github account :)</a:t>
            </a:r>
            <a:endParaRPr sz="12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200" u="sng">
                <a:solidFill>
                  <a:schemeClr val="dk1"/>
                </a:solidFill>
                <a:latin typeface="Raleway"/>
                <a:ea typeface="Raleway"/>
                <a:cs typeface="Raleway"/>
                <a:sym typeface="Raleway"/>
                <a:hlinkClick r:id="rId5"/>
              </a:rPr>
              <a:t>github.com/dickyalsyah</a:t>
            </a:r>
            <a:endParaRPr sz="1200">
              <a:solidFill>
                <a:schemeClr val="dk1"/>
              </a:solidFill>
              <a:latin typeface="Raleway"/>
              <a:ea typeface="Raleway"/>
              <a:cs typeface="Raleway"/>
              <a:sym typeface="Raleway"/>
            </a:endParaRPr>
          </a:p>
          <a:p>
            <a:pPr indent="0" lvl="0" marL="0" rtl="0" algn="l">
              <a:spcBef>
                <a:spcPts val="1200"/>
              </a:spcBef>
              <a:spcAft>
                <a:spcPts val="1200"/>
              </a:spcAft>
              <a:buNone/>
            </a:pPr>
            <a:r>
              <a:rPr lang="en" sz="1200">
                <a:latin typeface="Raleway"/>
                <a:ea typeface="Raleway"/>
                <a:cs typeface="Raleway"/>
                <a:sym typeface="Raleway"/>
              </a:rPr>
              <a:t>Feel free to ask further questions to me by email at </a:t>
            </a:r>
            <a:r>
              <a:rPr lang="en" sz="1200">
                <a:solidFill>
                  <a:schemeClr val="dk1"/>
                </a:solidFill>
                <a:latin typeface="Raleway"/>
                <a:ea typeface="Raleway"/>
                <a:cs typeface="Raleway"/>
                <a:sym typeface="Raleway"/>
              </a:rPr>
              <a:t>dickyalsyah@gmail.com</a:t>
            </a:r>
            <a:endParaRPr sz="1200" u="sng">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111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02000" y="1301275"/>
            <a:ext cx="35400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Natural Language Processing or NLP </a:t>
            </a:r>
            <a:r>
              <a:rPr lang="en" sz="1200">
                <a:latin typeface="Raleway"/>
                <a:ea typeface="Raleway"/>
                <a:cs typeface="Raleway"/>
                <a:sym typeface="Raleway"/>
              </a:rPr>
              <a:t>is a field of Artificial Intelligence that gives the machines the ability to read, understand and derive meaning from human languages.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Purpose</a:t>
            </a:r>
            <a:br>
              <a:rPr lang="en" sz="1400">
                <a:latin typeface="Raleway"/>
                <a:ea typeface="Raleway"/>
                <a:cs typeface="Raleway"/>
                <a:sym typeface="Raleway"/>
              </a:rPr>
            </a:br>
            <a:r>
              <a:rPr lang="en" sz="1200">
                <a:latin typeface="Raleway"/>
                <a:ea typeface="Raleway"/>
                <a:cs typeface="Raleway"/>
                <a:sym typeface="Raleway"/>
              </a:rPr>
              <a:t>Analyze, structure and find meaning in text and speech.</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Challenge</a:t>
            </a:r>
            <a:br>
              <a:rPr lang="en" sz="1400">
                <a:latin typeface="Raleway"/>
                <a:ea typeface="Raleway"/>
                <a:cs typeface="Raleway"/>
                <a:sym typeface="Raleway"/>
              </a:rPr>
            </a:br>
            <a:r>
              <a:rPr lang="en" sz="1200">
                <a:latin typeface="Raleway"/>
                <a:ea typeface="Raleway"/>
                <a:cs typeface="Raleway"/>
                <a:sym typeface="Raleway"/>
              </a:rPr>
              <a:t>Natural language is primarily hard because it is messy. There are few rules.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Real Solution</a:t>
            </a:r>
            <a:br>
              <a:rPr lang="en" sz="1400">
                <a:latin typeface="Raleway"/>
                <a:ea typeface="Raleway"/>
                <a:cs typeface="Raleway"/>
                <a:sym typeface="Raleway"/>
              </a:rPr>
            </a:br>
            <a:r>
              <a:rPr lang="en" sz="1200">
                <a:latin typeface="Raleway"/>
                <a:ea typeface="Raleway"/>
                <a:cs typeface="Raleway"/>
                <a:sym typeface="Raleway"/>
              </a:rPr>
              <a:t>One of the process in the NLP field is Sentiment analysis.</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507575" y="712150"/>
            <a:ext cx="82341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a:p>
            <a:pPr indent="0" lvl="0" marL="0" rtl="0" algn="l">
              <a:spcBef>
                <a:spcPts val="0"/>
              </a:spcBef>
              <a:spcAft>
                <a:spcPts val="0"/>
              </a:spcAft>
              <a:buNone/>
            </a:pPr>
            <a:r>
              <a:t/>
            </a:r>
            <a:endParaRPr sz="1300">
              <a:solidFill>
                <a:schemeClr val="accent5"/>
              </a:solidFill>
            </a:endParaRPr>
          </a:p>
          <a:p>
            <a:pPr indent="0" lvl="0" marL="0" rtl="0" algn="l">
              <a:spcBef>
                <a:spcPts val="0"/>
              </a:spcBef>
              <a:spcAft>
                <a:spcPts val="0"/>
              </a:spcAft>
              <a:buNone/>
            </a:pPr>
            <a:r>
              <a:rPr lang="en" sz="3100">
                <a:solidFill>
                  <a:schemeClr val="accent5"/>
                </a:solidFill>
              </a:rPr>
              <a:t>The automated process of classifying opinions in a text as positive, negative, or neutral. It works by identifying (and weighting) the subjective information in a set of data, in order to calculate polarity.</a:t>
            </a:r>
            <a:endParaRPr sz="31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73750" y="903900"/>
            <a:ext cx="8200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accent5"/>
                </a:solidFill>
              </a:rPr>
              <a:t>Sentiment analysis</a:t>
            </a:r>
            <a:r>
              <a:rPr lang="en" sz="3600"/>
              <a:t> </a:t>
            </a:r>
            <a:r>
              <a:rPr lang="en" sz="3100"/>
              <a:t>can be used to classify all sorts of unstructured text, for example, in business, it can be used to like analyze social media interactions and in my case to analyze airbnb reviews.</a:t>
            </a:r>
            <a:endParaRPr b="0"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Problem</a:t>
            </a:r>
            <a:endParaRPr b="1" sz="3000">
              <a:solidFill>
                <a:schemeClr val="lt2"/>
              </a:solidFill>
              <a:latin typeface="Raleway"/>
              <a:ea typeface="Raleway"/>
              <a:cs typeface="Raleway"/>
              <a:sym typeface="Raleway"/>
            </a:endParaRPr>
          </a:p>
        </p:txBody>
      </p:sp>
      <p:sp>
        <p:nvSpPr>
          <p:cNvPr id="99" name="Google Shape;99;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Sentiment analysis is not a perfect science. Machine, without contextual understanding unable to understand the intent behind the word.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I</a:t>
            </a:r>
            <a:r>
              <a:rPr lang="en" sz="1200">
                <a:latin typeface="Raleway"/>
                <a:ea typeface="Raleway"/>
                <a:cs typeface="Raleway"/>
                <a:sym typeface="Raleway"/>
              </a:rPr>
              <a:t>n my case example, very challenging issue is about sarcasm and using many languages.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Consequence</a:t>
            </a:r>
            <a:br>
              <a:rPr lang="en" sz="1400">
                <a:latin typeface="Raleway"/>
                <a:ea typeface="Raleway"/>
                <a:cs typeface="Raleway"/>
                <a:sym typeface="Raleway"/>
              </a:rPr>
            </a:br>
            <a:r>
              <a:rPr lang="en" sz="1200">
                <a:latin typeface="Raleway"/>
                <a:ea typeface="Raleway"/>
                <a:cs typeface="Raleway"/>
                <a:sym typeface="Raleway"/>
              </a:rPr>
              <a:t>The process to understand the meaning behind each word manually would involve significant time and effort.</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pic>
        <p:nvPicPr>
          <p:cNvPr id="105" name="Google Shape;105;p18"/>
          <p:cNvPicPr preferRelativeResize="0"/>
          <p:nvPr/>
        </p:nvPicPr>
        <p:blipFill>
          <a:blip r:embed="rId4">
            <a:alphaModFix/>
          </a:blip>
          <a:stretch>
            <a:fillRect/>
          </a:stretch>
        </p:blipFill>
        <p:spPr>
          <a:xfrm>
            <a:off x="4488725" y="0"/>
            <a:ext cx="4794049" cy="5143501"/>
          </a:xfrm>
          <a:prstGeom prst="rect">
            <a:avLst/>
          </a:prstGeom>
          <a:noFill/>
          <a:ln>
            <a:noFill/>
          </a:ln>
        </p:spPr>
      </p:pic>
      <p:sp>
        <p:nvSpPr>
          <p:cNvPr id="106" name="Google Shape;106;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700">
                <a:solidFill>
                  <a:schemeClr val="lt2"/>
                </a:solidFill>
              </a:rPr>
              <a:t>Most of such reviews in Airbnb are written in languages different from English (e.g. French, German, Spanish, Italian), so it is natural that New York, being a European and Asian city very attractive for foreign tourists, has more comments on foreign languages.</a:t>
            </a:r>
            <a:endParaRPr b="0" sz="1700">
              <a:solidFill>
                <a:schemeClr val="lt2"/>
              </a:solidFill>
            </a:endParaRPr>
          </a:p>
        </p:txBody>
      </p:sp>
      <p:pic>
        <p:nvPicPr>
          <p:cNvPr id="107" name="Google Shape;107;p18"/>
          <p:cNvPicPr preferRelativeResize="0"/>
          <p:nvPr/>
        </p:nvPicPr>
        <p:blipFill rotWithShape="1">
          <a:blip r:embed="rId5">
            <a:alphaModFix/>
          </a:blip>
          <a:srcRect b="0" l="0" r="0" t="0"/>
          <a:stretch/>
        </p:blipFill>
        <p:spPr>
          <a:xfrm>
            <a:off x="4589188" y="1142975"/>
            <a:ext cx="4454350" cy="273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5C63"/>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3" name="Google Shape;113;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4" name="Google Shape;114;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 Goals</a:t>
            </a:r>
            <a:endParaRPr b="1" sz="3000">
              <a:solidFill>
                <a:schemeClr val="lt2"/>
              </a:solidFill>
              <a:latin typeface="Raleway"/>
              <a:ea typeface="Raleway"/>
              <a:cs typeface="Raleway"/>
              <a:sym typeface="Raleway"/>
            </a:endParaRPr>
          </a:p>
        </p:txBody>
      </p:sp>
      <p:sp>
        <p:nvSpPr>
          <p:cNvPr id="115" name="Google Shape;115;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Acquire the best model to apply in the business, such as evaluating partners in renting out their place.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Get user opinions based on the reasons written and match them with existing ratings.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Use results of sentiment analysis to design better informed questions to ask on future surveys or maybe rating.</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lang="en" sz="1200">
                <a:latin typeface="Raleway"/>
                <a:ea typeface="Raleway"/>
                <a:cs typeface="Raleway"/>
                <a:sym typeface="Raleway"/>
              </a:rPr>
              <a:t>Respond more quickly to signals and shifts from end users.</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655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800">
                <a:solidFill>
                  <a:schemeClr val="lt2"/>
                </a:solidFill>
              </a:rPr>
              <a:t>Airbnb reviews dataset provided by the opendata insideairbnb.com resources. The last scraping was in April 2020. And it’s a reliable dataset to be processed for sentiment analysis purpose.</a:t>
            </a:r>
            <a:endParaRPr b="0" sz="1800">
              <a:solidFill>
                <a:schemeClr val="lt2"/>
              </a:solidFill>
            </a:endParaRPr>
          </a:p>
        </p:txBody>
      </p:sp>
      <p:pic>
        <p:nvPicPr>
          <p:cNvPr id="121" name="Google Shape;121;p20"/>
          <p:cNvPicPr preferRelativeResize="0"/>
          <p:nvPr/>
        </p:nvPicPr>
        <p:blipFill rotWithShape="1">
          <a:blip r:embed="rId3">
            <a:alphaModFix/>
          </a:blip>
          <a:srcRect b="2114" l="26809" r="0" t="0"/>
          <a:stretch/>
        </p:blipFill>
        <p:spPr>
          <a:xfrm>
            <a:off x="4417132" y="-33837"/>
            <a:ext cx="4794050" cy="5211176"/>
          </a:xfrm>
          <a:prstGeom prst="rect">
            <a:avLst/>
          </a:prstGeom>
          <a:noFill/>
          <a:ln>
            <a:noFill/>
          </a:ln>
        </p:spPr>
      </p:pic>
      <p:pic>
        <p:nvPicPr>
          <p:cNvPr id="122" name="Google Shape;122;p20"/>
          <p:cNvPicPr preferRelativeResize="0"/>
          <p:nvPr/>
        </p:nvPicPr>
        <p:blipFill>
          <a:blip r:embed="rId4">
            <a:alphaModFix/>
          </a:blip>
          <a:stretch>
            <a:fillRect/>
          </a:stretch>
        </p:blipFill>
        <p:spPr>
          <a:xfrm>
            <a:off x="4417125" y="25"/>
            <a:ext cx="479404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1533525" y="477000"/>
            <a:ext cx="6076950" cy="1504950"/>
          </a:xfrm>
          <a:prstGeom prst="rect">
            <a:avLst/>
          </a:prstGeom>
          <a:noFill/>
          <a:ln>
            <a:noFill/>
          </a:ln>
        </p:spPr>
      </p:pic>
      <p:sp>
        <p:nvSpPr>
          <p:cNvPr id="128" name="Google Shape;128;p21"/>
          <p:cNvSpPr txBox="1"/>
          <p:nvPr>
            <p:ph type="title"/>
          </p:nvPr>
        </p:nvSpPr>
        <p:spPr>
          <a:xfrm>
            <a:off x="530150" y="2447667"/>
            <a:ext cx="8155200" cy="25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dataset initially split into listing_id, id, date, reviewer_id, reviewer_name, and comments.</a:t>
            </a:r>
            <a:endParaRPr sz="1800"/>
          </a:p>
          <a:p>
            <a:pPr indent="0" lvl="0" marL="0" rtl="0" algn="l">
              <a:spcBef>
                <a:spcPts val="1000"/>
              </a:spcBef>
              <a:spcAft>
                <a:spcPts val="1000"/>
              </a:spcAft>
              <a:buNone/>
            </a:pPr>
            <a:r>
              <a:rPr lang="en" sz="1800"/>
              <a:t>For the first time, because there are no sentiment labels. We use the Rule Based approach with the Lexicon Vader. Next do the analysis and compare it using Classification with Random Forest.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