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60" r:id="rId4"/>
    <p:sldId id="270" r:id="rId5"/>
    <p:sldId id="261" r:id="rId6"/>
    <p:sldId id="267" r:id="rId7"/>
    <p:sldId id="273" r:id="rId8"/>
    <p:sldId id="268" r:id="rId9"/>
    <p:sldId id="271" r:id="rId10"/>
    <p:sldId id="272" r:id="rId11"/>
    <p:sldId id="274" r:id="rId12"/>
    <p:sldId id="266" r:id="rId13"/>
  </p:sldIdLst>
  <p:sldSz cx="9144000" cy="5143500" type="screen16x9"/>
  <p:notesSz cx="6858000" cy="9144000"/>
  <p:embeddedFontLst>
    <p:embeddedFont>
      <p:font typeface="Rubik" panose="020B0604020202020204" charset="-79"/>
      <p:regular r:id="rId15"/>
      <p:bold r:id="rId16"/>
      <p:italic r:id="rId17"/>
      <p:boldItalic r:id="rId18"/>
    </p:embeddedFont>
    <p:embeddedFont>
      <p:font typeface="Rubik Light" panose="020B0604020202020204" charset="-79"/>
      <p:regular r:id="rId19"/>
      <p:bold r:id="rId20"/>
      <p:italic r:id="rId21"/>
      <p:boldItalic r:id="rId22"/>
    </p:embeddedFont>
    <p:embeddedFont>
      <p:font typeface="Rubik Medium" panose="020B0604020202020204" charset="-79"/>
      <p:regular r:id="rId23"/>
      <p:bold r:id="rId24"/>
      <p:italic r:id="rId25"/>
      <p:boldItalic r:id="rId26"/>
    </p:embeddedFont>
    <p:embeddedFont>
      <p:font typeface="Rubik SemiBold" panose="020B0604020202020204" charset="-79"/>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37" autoAdjust="0"/>
    <p:restoredTop sz="94660"/>
  </p:normalViewPr>
  <p:slideViewPr>
    <p:cSldViewPr snapToGrid="0">
      <p:cViewPr varScale="1">
        <p:scale>
          <a:sx n="99" d="100"/>
          <a:sy n="99" d="100"/>
        </p:scale>
        <p:origin x="835" y="5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43"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90B483B4-7370-87F8-5A88-5A662DA4B987}"/>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2B4D0410-C34E-953D-6336-2815B0B92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A0610546-047B-733D-D1D6-C1E1BC4093F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397298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7FCBA311-7388-C772-AB28-6B4BED7BA89C}"/>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B0D9BEA0-A76C-64E6-3137-A74704112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7F28867C-36DB-1895-9A4D-28ED1348E8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609026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94EEF0D9-28F0-4892-0890-F4536F4CFC5A}"/>
            </a:ext>
          </a:extLst>
        </p:cNvPr>
        <p:cNvGrpSpPr/>
        <p:nvPr/>
      </p:nvGrpSpPr>
      <p:grpSpPr>
        <a:xfrm>
          <a:off x="0" y="0"/>
          <a:ext cx="0" cy="0"/>
          <a:chOff x="0" y="0"/>
          <a:chExt cx="0" cy="0"/>
        </a:xfrm>
      </p:grpSpPr>
      <p:sp>
        <p:nvSpPr>
          <p:cNvPr id="96" name="Google Shape;96;p4:notes">
            <a:extLst>
              <a:ext uri="{FF2B5EF4-FFF2-40B4-BE49-F238E27FC236}">
                <a16:creationId xmlns:a16="http://schemas.microsoft.com/office/drawing/2014/main" id="{0462CC3E-4B2C-50DA-FBC0-FD9A6A0217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a:extLst>
              <a:ext uri="{FF2B5EF4-FFF2-40B4-BE49-F238E27FC236}">
                <a16:creationId xmlns:a16="http://schemas.microsoft.com/office/drawing/2014/main" id="{8D0FF033-AF46-DC67-0EB0-384B3E2209E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5238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2C5244EF-D776-9AD0-5B48-C4A873256836}"/>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DD15EEC2-E564-855B-71F5-BA75EF4305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62785BD0-EFFA-7689-E772-8E1FFFF4F56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5985080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57C686E7-EE84-B4CA-3CF6-77F2A9C32741}"/>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F47B2859-1580-4592-5D7D-BCF9051862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22710B28-05D1-C2B9-FD1C-14FF705E07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026274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68E29DED-E6FD-0198-66A2-1060B6B36290}"/>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FB36C85E-EB88-A222-2897-690ACE6EC4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B8656B83-21F9-8132-642F-21526C43A03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870327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a:extLst>
            <a:ext uri="{FF2B5EF4-FFF2-40B4-BE49-F238E27FC236}">
              <a16:creationId xmlns:a16="http://schemas.microsoft.com/office/drawing/2014/main" id="{722326AE-C668-53FD-3E51-CDAD951E69B1}"/>
            </a:ext>
          </a:extLst>
        </p:cNvPr>
        <p:cNvGrpSpPr/>
        <p:nvPr/>
      </p:nvGrpSpPr>
      <p:grpSpPr>
        <a:xfrm>
          <a:off x="0" y="0"/>
          <a:ext cx="0" cy="0"/>
          <a:chOff x="0" y="0"/>
          <a:chExt cx="0" cy="0"/>
        </a:xfrm>
      </p:grpSpPr>
      <p:sp>
        <p:nvSpPr>
          <p:cNvPr id="106" name="Google Shape;106;g265ee868302_0_99:notes">
            <a:extLst>
              <a:ext uri="{FF2B5EF4-FFF2-40B4-BE49-F238E27FC236}">
                <a16:creationId xmlns:a16="http://schemas.microsoft.com/office/drawing/2014/main" id="{D87C2612-52DC-5E4E-C096-8C0F605C47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a:extLst>
              <a:ext uri="{FF2B5EF4-FFF2-40B4-BE49-F238E27FC236}">
                <a16:creationId xmlns:a16="http://schemas.microsoft.com/office/drawing/2014/main" id="{1AC89B29-B394-55BC-9175-C578AE32C34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801014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hyperlink" Target="https://github.com/dickycandraad/Home-Credit-Score-Credit-Model" TargetMode="Externa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899" y="1151846"/>
            <a:ext cx="7570451" cy="1292631"/>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en-US" sz="3600" b="1" i="0" u="none" strike="noStrike" cap="none" dirty="0">
                <a:solidFill>
                  <a:schemeClr val="lt1"/>
                </a:solidFill>
                <a:latin typeface="Rubik"/>
                <a:ea typeface="Rubik"/>
                <a:cs typeface="Rubik"/>
                <a:sym typeface="Rubik"/>
              </a:rPr>
              <a:t>H</a:t>
            </a:r>
            <a:r>
              <a:rPr lang="en-ID" sz="3600" b="1" i="0" u="none" strike="noStrike" cap="none" dirty="0" err="1">
                <a:solidFill>
                  <a:schemeClr val="lt1"/>
                </a:solidFill>
                <a:latin typeface="Rubik"/>
                <a:ea typeface="Rubik"/>
                <a:cs typeface="Rubik"/>
                <a:sym typeface="Rubik"/>
              </a:rPr>
              <a:t>ome</a:t>
            </a:r>
            <a:r>
              <a:rPr lang="en-ID" sz="3600" b="1" i="0" u="none" strike="noStrike" cap="none" dirty="0">
                <a:solidFill>
                  <a:schemeClr val="lt1"/>
                </a:solidFill>
                <a:latin typeface="Rubik"/>
                <a:ea typeface="Rubik"/>
                <a:cs typeface="Rubik"/>
                <a:sym typeface="Rubik"/>
              </a:rPr>
              <a:t> Credit</a:t>
            </a:r>
          </a:p>
          <a:p>
            <a:pPr marL="0" marR="0" lvl="0" indent="0" algn="l" rtl="0">
              <a:lnSpc>
                <a:spcPct val="100000"/>
              </a:lnSpc>
              <a:spcBef>
                <a:spcPts val="0"/>
              </a:spcBef>
              <a:spcAft>
                <a:spcPts val="0"/>
              </a:spcAft>
              <a:buClr>
                <a:srgbClr val="000000"/>
              </a:buClr>
              <a:buSzPts val="4500"/>
              <a:buFont typeface="Arial"/>
              <a:buNone/>
            </a:pPr>
            <a:r>
              <a:rPr lang="en-ID" sz="3600" b="1" dirty="0">
                <a:solidFill>
                  <a:schemeClr val="lt1"/>
                </a:solidFill>
                <a:latin typeface="Rubik"/>
                <a:ea typeface="Rubik"/>
                <a:cs typeface="Rubik"/>
                <a:sym typeface="Rubik"/>
              </a:rPr>
              <a:t>Scorecard Model</a:t>
            </a:r>
            <a:endParaRPr lang="en-ID"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899"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dirty="0">
                <a:solidFill>
                  <a:schemeClr val="lt1"/>
                </a:solidFill>
                <a:latin typeface="Rubik SemiBold"/>
                <a:ea typeface="Rubik SemiBold"/>
                <a:cs typeface="Rubik SemiBold"/>
                <a:sym typeface="Rubik SemiBold"/>
              </a:rPr>
              <a:t>Home Credit </a:t>
            </a:r>
            <a:r>
              <a:rPr lang="en" sz="2500" b="0" i="0" u="none" strike="noStrike" cap="none" dirty="0">
                <a:solidFill>
                  <a:schemeClr val="lt1"/>
                </a:solidFill>
                <a:latin typeface="Rubik SemiBold"/>
                <a:ea typeface="Rubik SemiBold"/>
                <a:cs typeface="Rubik SemiBold"/>
                <a:sym typeface="Rubik SemiBold"/>
              </a:rPr>
              <a:t>– </a:t>
            </a:r>
            <a:r>
              <a:rPr lang="en" sz="2500" dirty="0">
                <a:solidFill>
                  <a:schemeClr val="lt1"/>
                </a:solidFill>
                <a:latin typeface="Rubik SemiBold"/>
                <a:ea typeface="Rubik SemiBold"/>
                <a:cs typeface="Rubik SemiBold"/>
                <a:sym typeface="Rubik SemiBold"/>
              </a:rPr>
              <a:t>Data Scientist</a:t>
            </a:r>
            <a:endParaRPr sz="2500" b="0" i="0" u="none" strike="noStrike" cap="none" dirty="0">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1"/>
          <p:cNvSpPr txBox="1"/>
          <p:nvPr/>
        </p:nvSpPr>
        <p:spPr>
          <a:xfrm>
            <a:off x="517900" y="3699700"/>
            <a:ext cx="4693437" cy="954077"/>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en" sz="3000" b="0" i="0" u="none" strike="noStrike" cap="none" dirty="0">
                <a:solidFill>
                  <a:schemeClr val="lt1"/>
                </a:solidFill>
                <a:latin typeface="Rubik Light"/>
                <a:ea typeface="Rubik Light"/>
                <a:cs typeface="Rubik Light"/>
                <a:sym typeface="Rubik Light"/>
              </a:rPr>
              <a:t>Dicky Herdian Adi Candra</a:t>
            </a:r>
            <a:endParaRPr sz="3000" b="0" i="0" u="none" strike="noStrike" cap="none" dirty="0">
              <a:solidFill>
                <a:schemeClr val="lt1"/>
              </a:solidFill>
              <a:latin typeface="Rubik Light"/>
              <a:ea typeface="Rubik Light"/>
              <a:cs typeface="Rubik Light"/>
              <a:sym typeface="Rubik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0CD35E03-0AD4-A0AB-3628-8141075B0AA8}"/>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E49C9EF2-C883-A82E-F85A-FF6FE249ABAD}"/>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4A8EF795-F668-BF61-8B79-9A71735A55F9}"/>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a:extLst>
              <a:ext uri="{FF2B5EF4-FFF2-40B4-BE49-F238E27FC236}">
                <a16:creationId xmlns:a16="http://schemas.microsoft.com/office/drawing/2014/main" id="{A0640224-C169-B6D9-884B-61BA3415F0F1}"/>
              </a:ext>
            </a:extLst>
          </p:cNvPr>
          <p:cNvSpPr txBox="1"/>
          <p:nvPr/>
        </p:nvSpPr>
        <p:spPr>
          <a:xfrm>
            <a:off x="340500" y="1206347"/>
            <a:ext cx="8340300" cy="2308294"/>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ID" sz="1150" b="1" i="0" u="none" strike="noStrike" cap="none" dirty="0">
                <a:solidFill>
                  <a:srgbClr val="000000"/>
                </a:solidFill>
                <a:latin typeface="Rubik" panose="020B0604020202020204" charset="-79"/>
                <a:ea typeface="Rubik"/>
                <a:cs typeface="Rubik" panose="020B0604020202020204" charset="-79"/>
                <a:sym typeface="Rubik"/>
              </a:rPr>
              <a:t>- Monitoring dan </a:t>
            </a:r>
            <a:r>
              <a:rPr lang="en-ID" sz="1150" b="1" i="0" u="none" strike="noStrike" cap="none" dirty="0" err="1">
                <a:solidFill>
                  <a:srgbClr val="000000"/>
                </a:solidFill>
                <a:latin typeface="Rubik" panose="020B0604020202020204" charset="-79"/>
                <a:ea typeface="Rubik"/>
                <a:cs typeface="Rubik" panose="020B0604020202020204" charset="-79"/>
                <a:sym typeface="Rubik"/>
              </a:rPr>
              <a:t>Peningkatan</a:t>
            </a:r>
            <a:r>
              <a:rPr lang="en-ID" sz="1150" b="1" i="0" u="none" strike="noStrike" cap="none" dirty="0">
                <a:solidFill>
                  <a:srgbClr val="000000"/>
                </a:solidFill>
                <a:latin typeface="Rubik" panose="020B0604020202020204" charset="-79"/>
                <a:ea typeface="Rubik"/>
                <a:cs typeface="Rubik" panose="020B0604020202020204" charset="-79"/>
                <a:sym typeface="Rubik"/>
              </a:rPr>
              <a:t> Model:</a:t>
            </a:r>
          </a:p>
          <a:p>
            <a:pPr marL="0" marR="0" lvl="0" indent="0" algn="just" rtl="0">
              <a:lnSpc>
                <a:spcPct val="150000"/>
              </a:lnSpc>
              <a:spcBef>
                <a:spcPts val="0"/>
              </a:spcBef>
              <a:spcAft>
                <a:spcPts val="0"/>
              </a:spcAft>
              <a:buClr>
                <a:schemeClr val="dk1"/>
              </a:buClr>
              <a:buSzPts val="1100"/>
              <a:buFont typeface="Arial"/>
              <a:buNone/>
            </a:pPr>
            <a:r>
              <a:rPr lang="en-ID" sz="1150" i="0" u="none" strike="noStrike" cap="none" dirty="0" err="1">
                <a:solidFill>
                  <a:srgbClr val="000000"/>
                </a:solidFill>
                <a:latin typeface="Rubik" panose="020B0604020202020204" charset="-79"/>
                <a:ea typeface="Rubik"/>
                <a:cs typeface="Rubik" panose="020B0604020202020204" charset="-79"/>
                <a:sym typeface="Rubik"/>
              </a:rPr>
              <a:t>Walaupun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XGBoost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menunjukkan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performa</a:t>
            </a:r>
            <a:r>
              <a:rPr lang="en-ID" sz="1150" i="0" u="none" strike="noStrike" cap="none" dirty="0">
                <a:solidFill>
                  <a:srgbClr val="000000"/>
                </a:solidFill>
                <a:latin typeface="Rubik" panose="020B0604020202020204" charset="-79"/>
                <a:ea typeface="Rubik"/>
                <a:cs typeface="Rubik" panose="020B0604020202020204" charset="-79"/>
                <a:sym typeface="Rubik"/>
              </a:rPr>
              <a:t> yang sangat </a:t>
            </a:r>
            <a:r>
              <a:rPr lang="en-ID" sz="1150" i="0" u="none" strike="noStrike" cap="none" dirty="0" err="1">
                <a:solidFill>
                  <a:srgbClr val="000000"/>
                </a:solidFill>
                <a:latin typeface="Rubik" panose="020B0604020202020204" charset="-79"/>
                <a:ea typeface="Rubik"/>
                <a:cs typeface="Rubik" panose="020B0604020202020204" charset="-79"/>
                <a:sym typeface="Rubik"/>
              </a:rPr>
              <a:t>baik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disarankan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untuk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terus</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memantau</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kinerja</a:t>
            </a:r>
            <a:r>
              <a:rPr lang="en-ID" sz="1150" i="0" u="none" strike="noStrike" cap="none" dirty="0">
                <a:solidFill>
                  <a:srgbClr val="000000"/>
                </a:solidFill>
                <a:latin typeface="Rubik" panose="020B0604020202020204" charset="-79"/>
                <a:ea typeface="Rubik"/>
                <a:cs typeface="Rubik" panose="020B0604020202020204" charset="-79"/>
                <a:sym typeface="Rubik"/>
              </a:rPr>
              <a:t> model </a:t>
            </a:r>
            <a:r>
              <a:rPr lang="en-ID" sz="1150" i="0" u="none" strike="noStrike" cap="none" dirty="0" err="1">
                <a:solidFill>
                  <a:srgbClr val="000000"/>
                </a:solidFill>
                <a:latin typeface="Rubik" panose="020B0604020202020204" charset="-79"/>
                <a:ea typeface="Rubik"/>
                <a:cs typeface="Rubik" panose="020B0604020202020204" charset="-79"/>
                <a:sym typeface="Rubik"/>
              </a:rPr>
              <a:t>ini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seiring</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dengan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perubahan</a:t>
            </a:r>
            <a:r>
              <a:rPr lang="en-ID" sz="1150" i="0" u="none" strike="noStrike" cap="none" dirty="0">
                <a:solidFill>
                  <a:srgbClr val="000000"/>
                </a:solidFill>
                <a:latin typeface="Rubik" panose="020B0604020202020204" charset="-79"/>
                <a:ea typeface="Rubik"/>
                <a:cs typeface="Rubik" panose="020B0604020202020204" charset="-79"/>
                <a:sym typeface="Rubik"/>
              </a:rPr>
              <a:t> data dan </a:t>
            </a:r>
            <a:r>
              <a:rPr lang="en-ID" sz="1150" i="0" u="none" strike="noStrike" cap="none" dirty="0" err="1">
                <a:solidFill>
                  <a:srgbClr val="000000"/>
                </a:solidFill>
                <a:latin typeface="Rubik" panose="020B0604020202020204" charset="-79"/>
                <a:ea typeface="Rubik"/>
                <a:cs typeface="Rubik" panose="020B0604020202020204" charset="-79"/>
                <a:sym typeface="Rubik"/>
              </a:rPr>
              <a:t>kondisi</a:t>
            </a:r>
            <a:r>
              <a:rPr lang="en-ID" sz="1150" i="0" u="none" strike="noStrike" cap="none" dirty="0">
                <a:solidFill>
                  <a:srgbClr val="000000"/>
                </a:solidFill>
                <a:latin typeface="Rubik" panose="020B0604020202020204" charset="-79"/>
                <a:ea typeface="Rubik"/>
                <a:cs typeface="Rubik" panose="020B0604020202020204" charset="-79"/>
                <a:sym typeface="Rubik"/>
              </a:rPr>
              <a:t> pasar. Home Credit </a:t>
            </a:r>
            <a:r>
              <a:rPr lang="en-ID" sz="1150" i="0" u="none" strike="noStrike" cap="none" dirty="0" err="1">
                <a:solidFill>
                  <a:srgbClr val="000000"/>
                </a:solidFill>
                <a:latin typeface="Rubik" panose="020B0604020202020204" charset="-79"/>
                <a:ea typeface="Rubik"/>
                <a:cs typeface="Rubik" panose="020B0604020202020204" charset="-79"/>
                <a:sym typeface="Rubik"/>
              </a:rPr>
              <a:t>dapat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mengadakan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evaluasi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berkala</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untuk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memperbarui</a:t>
            </a:r>
            <a:r>
              <a:rPr lang="en-ID" sz="1150" i="0" u="none" strike="noStrike" cap="none" dirty="0">
                <a:solidFill>
                  <a:srgbClr val="000000"/>
                </a:solidFill>
                <a:latin typeface="Rubik" panose="020B0604020202020204" charset="-79"/>
                <a:ea typeface="Rubik"/>
                <a:cs typeface="Rubik" panose="020B0604020202020204" charset="-79"/>
                <a:sym typeface="Rubik"/>
              </a:rPr>
              <a:t> model </a:t>
            </a:r>
            <a:r>
              <a:rPr lang="en-ID" sz="1150" i="0" u="none" strike="noStrike" cap="none" dirty="0" err="1">
                <a:solidFill>
                  <a:srgbClr val="000000"/>
                </a:solidFill>
                <a:latin typeface="Rubik" panose="020B0604020202020204" charset="-79"/>
                <a:ea typeface="Rubik"/>
                <a:cs typeface="Rubik" panose="020B0604020202020204" charset="-79"/>
                <a:sym typeface="Rubik"/>
              </a:rPr>
              <a:t>dengan</a:t>
            </a:r>
            <a:r>
              <a:rPr lang="en-ID" sz="1150" i="0" u="none" strike="noStrike" cap="none" dirty="0">
                <a:solidFill>
                  <a:srgbClr val="000000"/>
                </a:solidFill>
                <a:latin typeface="Rubik" panose="020B0604020202020204" charset="-79"/>
                <a:ea typeface="Rubik"/>
                <a:cs typeface="Rubik" panose="020B0604020202020204" charset="-79"/>
                <a:sym typeface="Rubik"/>
              </a:rPr>
              <a:t> data </a:t>
            </a:r>
            <a:r>
              <a:rPr lang="en-ID" sz="1150" i="0" u="none" strike="noStrike" cap="none" dirty="0" err="1">
                <a:solidFill>
                  <a:srgbClr val="000000"/>
                </a:solidFill>
                <a:latin typeface="Rubik" panose="020B0604020202020204" charset="-79"/>
                <a:ea typeface="Rubik"/>
                <a:cs typeface="Rubik" panose="020B0604020202020204" charset="-79"/>
                <a:sym typeface="Rubik"/>
              </a:rPr>
              <a:t>terbaru</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guna</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mempertahankan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akurasi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prediksi</a:t>
            </a:r>
            <a:r>
              <a:rPr lang="en-ID" sz="1150" i="0" u="none" strike="noStrike" cap="none" dirty="0">
                <a:solidFill>
                  <a:srgbClr val="000000"/>
                </a:solidFill>
                <a:latin typeface="Rubik" panose="020B0604020202020204" charset="-79"/>
                <a:ea typeface="Rubik"/>
                <a:cs typeface="Rubik" panose="020B0604020202020204" charset="-79"/>
                <a:sym typeface="Rubik"/>
              </a:rPr>
              <a:t> yang optimal.</a:t>
            </a:r>
          </a:p>
          <a:p>
            <a:pPr marL="0" marR="0" lvl="0" indent="0" algn="just" rtl="0">
              <a:lnSpc>
                <a:spcPct val="150000"/>
              </a:lnSpc>
              <a:spcBef>
                <a:spcPts val="0"/>
              </a:spcBef>
              <a:spcAft>
                <a:spcPts val="0"/>
              </a:spcAft>
              <a:buClr>
                <a:schemeClr val="dk1"/>
              </a:buClr>
              <a:buSzPts val="1100"/>
              <a:buFont typeface="Arial"/>
              <a:buNone/>
            </a:pPr>
            <a:r>
              <a:rPr lang="fi-FI" sz="1150" b="1" i="0" u="none" strike="noStrike" cap="none" dirty="0">
                <a:solidFill>
                  <a:srgbClr val="000000"/>
                </a:solidFill>
                <a:latin typeface="Rubik" panose="020B0604020202020204" charset="-79"/>
                <a:ea typeface="Rubik"/>
                <a:cs typeface="Rubik" panose="020B0604020202020204" charset="-79"/>
                <a:sym typeface="Rubik"/>
              </a:rPr>
              <a:t>- Pengembangan Model Berbasis Data Lainnya:</a:t>
            </a:r>
          </a:p>
          <a:p>
            <a:pPr marL="0" marR="0" lvl="0" indent="0" algn="just" rtl="0">
              <a:lnSpc>
                <a:spcPct val="150000"/>
              </a:lnSpc>
              <a:spcBef>
                <a:spcPts val="0"/>
              </a:spcBef>
              <a:spcAft>
                <a:spcPts val="0"/>
              </a:spcAft>
              <a:buClr>
                <a:schemeClr val="dk1"/>
              </a:buClr>
              <a:buSzPts val="1100"/>
              <a:buFont typeface="Arial"/>
              <a:buNone/>
            </a:pPr>
            <a:r>
              <a:rPr lang="fi-FI" sz="1150" i="0" u="none" strike="noStrike" cap="none" dirty="0">
                <a:solidFill>
                  <a:srgbClr val="000000"/>
                </a:solidFill>
                <a:latin typeface="Rubik" panose="020B0604020202020204" charset="-79"/>
                <a:ea typeface="Rubik"/>
                <a:cs typeface="Rubik" panose="020B0604020202020204" charset="-79"/>
                <a:sym typeface="Rubik"/>
              </a:rPr>
              <a:t>Selain menggunakan data yang ada, dapat dipertimbangkan untuk menambah fitur-fitur baru, seperti data transaksi atau perilaku pembayaran nasabah, untuk meningkatkan ketepatan model. Penggunaan data tambahan ini akan membantu dalam meningkatkan prediksi dan memberikan wawasan yang lebih mendalam mengenai perilaku nasabah.</a:t>
            </a:r>
          </a:p>
        </p:txBody>
      </p:sp>
      <p:sp>
        <p:nvSpPr>
          <p:cNvPr id="112" name="Google Shape;112;g265ee868302_0_99">
            <a:extLst>
              <a:ext uri="{FF2B5EF4-FFF2-40B4-BE49-F238E27FC236}">
                <a16:creationId xmlns:a16="http://schemas.microsoft.com/office/drawing/2014/main" id="{67ECE413-8007-B37F-03DB-045FE19E6567}"/>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Business </a:t>
            </a:r>
            <a:r>
              <a:rPr lang="en" sz="3000" b="1" dirty="0">
                <a:solidFill>
                  <a:schemeClr val="accent5"/>
                </a:solidFill>
                <a:latin typeface="Rubik"/>
                <a:ea typeface="Rubik"/>
                <a:cs typeface="Rubik"/>
                <a:sym typeface="Rubik"/>
              </a:rPr>
              <a:t>Recommendation</a:t>
            </a:r>
            <a:endParaRPr sz="3000" b="1" i="0" u="none" strike="noStrike" cap="none"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20242491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7CDC33FF-BB7C-5117-A30B-B62EF790BD29}"/>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6100C0A4-15AA-22FE-452C-4144576445BB}"/>
              </a:ext>
            </a:extLst>
          </p:cNvPr>
          <p:cNvPicPr preferRelativeResize="0"/>
          <p:nvPr/>
        </p:nvPicPr>
        <p:blipFill rotWithShape="1">
          <a:blip r:embed="rId3">
            <a:alphaModFix amt="10000"/>
          </a:blip>
          <a:srcRect/>
          <a:stretch/>
        </p:blipFill>
        <p:spPr>
          <a:xfrm>
            <a:off x="-1"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089E40D1-D5B8-F36F-D367-E197B4E0274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a:extLst>
              <a:ext uri="{FF2B5EF4-FFF2-40B4-BE49-F238E27FC236}">
                <a16:creationId xmlns:a16="http://schemas.microsoft.com/office/drawing/2014/main" id="{EB845DBC-A807-AB9C-6D2F-9716722A4B99}"/>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Link </a:t>
            </a:r>
            <a:r>
              <a:rPr lang="en" sz="3000" b="1" dirty="0">
                <a:solidFill>
                  <a:schemeClr val="accent5"/>
                </a:solidFill>
                <a:latin typeface="Rubik"/>
                <a:ea typeface="Rubik"/>
                <a:cs typeface="Rubik"/>
                <a:sym typeface="Rubik"/>
              </a:rPr>
              <a:t>Hasil Pengerjaan</a:t>
            </a:r>
            <a:endParaRPr sz="3000" b="1" i="0" u="none" strike="noStrike" cap="none" dirty="0">
              <a:solidFill>
                <a:schemeClr val="accent5"/>
              </a:solidFill>
              <a:latin typeface="Rubik"/>
              <a:ea typeface="Rubik"/>
              <a:cs typeface="Rubik"/>
              <a:sym typeface="Rubik"/>
            </a:endParaRPr>
          </a:p>
        </p:txBody>
      </p:sp>
      <p:sp>
        <p:nvSpPr>
          <p:cNvPr id="3" name="TextBox 2">
            <a:extLst>
              <a:ext uri="{FF2B5EF4-FFF2-40B4-BE49-F238E27FC236}">
                <a16:creationId xmlns:a16="http://schemas.microsoft.com/office/drawing/2014/main" id="{B5CE302D-B5DF-95BB-FD7F-B3B916A1FBAB}"/>
              </a:ext>
            </a:extLst>
          </p:cNvPr>
          <p:cNvSpPr txBox="1"/>
          <p:nvPr/>
        </p:nvSpPr>
        <p:spPr>
          <a:xfrm>
            <a:off x="340500" y="1288966"/>
            <a:ext cx="7780612" cy="738664"/>
          </a:xfrm>
          <a:prstGeom prst="rect">
            <a:avLst/>
          </a:prstGeom>
          <a:noFill/>
        </p:spPr>
        <p:txBody>
          <a:bodyPr wrap="square">
            <a:spAutoFit/>
          </a:bodyPr>
          <a:lstStyle/>
          <a:p>
            <a:r>
              <a:rPr lang="en-ID" dirty="0"/>
              <a:t>Link </a:t>
            </a:r>
            <a:r>
              <a:rPr lang="en-ID" dirty="0" err="1"/>
              <a:t>Github</a:t>
            </a:r>
            <a:r>
              <a:rPr lang="en-ID" dirty="0"/>
              <a:t>: </a:t>
            </a:r>
            <a:r>
              <a:rPr lang="en-ID" dirty="0">
                <a:hlinkClick r:id="rId5"/>
              </a:rPr>
              <a:t>https://github.com/dickycandraad/Home-Credit-Score-Credit-Model</a:t>
            </a:r>
            <a:endParaRPr lang="en-ID" dirty="0"/>
          </a:p>
          <a:p>
            <a:endParaRPr lang="en-ID" dirty="0"/>
          </a:p>
          <a:p>
            <a:endParaRPr lang="en-ID" dirty="0"/>
          </a:p>
        </p:txBody>
      </p:sp>
    </p:spTree>
    <p:extLst>
      <p:ext uri="{BB962C8B-B14F-4D97-AF65-F5344CB8AC3E}">
        <p14:creationId xmlns:p14="http://schemas.microsoft.com/office/powerpoint/2010/main" val="341854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3872049" y="4393254"/>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572000"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3"/>
          <p:cNvSpPr txBox="1"/>
          <p:nvPr/>
        </p:nvSpPr>
        <p:spPr>
          <a:xfrm>
            <a:off x="5105700" y="957189"/>
            <a:ext cx="3504600" cy="4926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 sz="2000" b="1" dirty="0">
                <a:latin typeface="Rubik SemiBold"/>
                <a:ea typeface="Rubik SemiBold"/>
                <a:cs typeface="Rubik SemiBold"/>
                <a:sym typeface="Rubik SemiBold"/>
              </a:rPr>
              <a:t>Dicky Herdian Adi Candra</a:t>
            </a:r>
            <a:endParaRPr sz="2000" b="1" i="0" u="none" strike="noStrike" cap="none" dirty="0">
              <a:solidFill>
                <a:srgbClr val="000000"/>
              </a:solidFill>
              <a:latin typeface="Rubik SemiBold"/>
              <a:ea typeface="Rubik SemiBold"/>
              <a:cs typeface="Rubik SemiBold"/>
              <a:sym typeface="Rubik SemiBold"/>
            </a:endParaRPr>
          </a:p>
        </p:txBody>
      </p:sp>
      <p:sp>
        <p:nvSpPr>
          <p:cNvPr id="79" name="Google Shape;79;p3"/>
          <p:cNvSpPr txBox="1"/>
          <p:nvPr/>
        </p:nvSpPr>
        <p:spPr>
          <a:xfrm>
            <a:off x="5144100" y="1387697"/>
            <a:ext cx="3504600" cy="3570178"/>
          </a:xfrm>
          <a:prstGeom prst="rect">
            <a:avLst/>
          </a:prstGeom>
          <a:noFill/>
          <a:ln>
            <a:noFill/>
          </a:ln>
        </p:spPr>
        <p:txBody>
          <a:bodyPr spcFirstLastPara="1" wrap="square" lIns="91425" tIns="91425" rIns="91425" bIns="91425" anchor="t" anchorCtr="0">
            <a:spAutoFit/>
          </a:bodyPr>
          <a:lstStyle/>
          <a:p>
            <a:pPr marR="85090" algn="just">
              <a:spcAft>
                <a:spcPts val="1200"/>
              </a:spcAft>
            </a:pPr>
            <a:r>
              <a:rPr lang="en-ID" dirty="0">
                <a:solidFill>
                  <a:srgbClr val="000000"/>
                </a:solidFill>
                <a:effectLst/>
                <a:latin typeface="Rubik" panose="020B0604020202020204" charset="-79"/>
                <a:ea typeface="Calibri" panose="020F0502020204030204" pitchFamily="34" charset="0"/>
                <a:cs typeface="Rubik" panose="020B0604020202020204" charset="-79"/>
              </a:rPr>
              <a:t>Saya </a:t>
            </a:r>
            <a:r>
              <a:rPr lang="en-ID" dirty="0" err="1">
                <a:solidFill>
                  <a:srgbClr val="000000"/>
                </a:solidFill>
                <a:effectLst/>
                <a:latin typeface="Rubik" panose="020B0604020202020204" charset="-79"/>
                <a:ea typeface="Calibri" panose="020F0502020204030204" pitchFamily="34" charset="0"/>
                <a:cs typeface="Rubik" panose="020B0604020202020204" charset="-79"/>
              </a:rPr>
              <a:t>adalah</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seorang</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mahasiswa</a:t>
            </a:r>
            <a:r>
              <a:rPr lang="en-ID" dirty="0">
                <a:solidFill>
                  <a:srgbClr val="000000"/>
                </a:solidFill>
                <a:effectLst/>
                <a:latin typeface="Rubik" panose="020B0604020202020204" charset="-79"/>
                <a:ea typeface="Calibri" panose="020F0502020204030204" pitchFamily="34" charset="0"/>
                <a:cs typeface="Rubik" panose="020B0604020202020204" charset="-79"/>
              </a:rPr>
              <a:t> program </a:t>
            </a:r>
            <a:r>
              <a:rPr lang="en-ID" dirty="0" err="1">
                <a:solidFill>
                  <a:srgbClr val="000000"/>
                </a:solidFill>
                <a:effectLst/>
                <a:latin typeface="Rubik" panose="020B0604020202020204" charset="-79"/>
                <a:ea typeface="Calibri" panose="020F0502020204030204" pitchFamily="34" charset="0"/>
                <a:cs typeface="Rubik" panose="020B0604020202020204" charset="-79"/>
              </a:rPr>
              <a:t>studi</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statistika</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dengan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minat</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dalam</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bidang</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statistik</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analisis</a:t>
            </a:r>
            <a:r>
              <a:rPr lang="en-ID" dirty="0">
                <a:solidFill>
                  <a:srgbClr val="000000"/>
                </a:solidFill>
                <a:effectLst/>
                <a:latin typeface="Rubik" panose="020B0604020202020204" charset="-79"/>
                <a:ea typeface="Calibri" panose="020F0502020204030204" pitchFamily="34" charset="0"/>
                <a:cs typeface="Rubik" panose="020B0604020202020204" charset="-79"/>
              </a:rPr>
              <a:t> data, dan machine learning.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Memiliki</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kemampuan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dalam</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mengolah</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menganalisis</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serta</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memvisualisasikan</a:t>
            </a:r>
            <a:r>
              <a:rPr lang="en-ID" dirty="0">
                <a:solidFill>
                  <a:srgbClr val="000000"/>
                </a:solidFill>
                <a:effectLst/>
                <a:latin typeface="Rubik" panose="020B0604020202020204" charset="-79"/>
                <a:ea typeface="Calibri" panose="020F0502020204030204" pitchFamily="34" charset="0"/>
                <a:cs typeface="Rubik" panose="020B0604020202020204" charset="-79"/>
              </a:rPr>
              <a:t> data </a:t>
            </a:r>
            <a:r>
              <a:rPr lang="en-ID" dirty="0" err="1">
                <a:solidFill>
                  <a:srgbClr val="000000"/>
                </a:solidFill>
                <a:effectLst/>
                <a:latin typeface="Rubik" panose="020B0604020202020204" charset="-79"/>
                <a:ea typeface="Calibri" panose="020F0502020204030204" pitchFamily="34" charset="0"/>
                <a:cs typeface="Rubik" panose="020B0604020202020204" charset="-79"/>
              </a:rPr>
              <a:t>untuk</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menghasilkan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wawasan</a:t>
            </a:r>
            <a:r>
              <a:rPr lang="en-ID" dirty="0">
                <a:solidFill>
                  <a:srgbClr val="000000"/>
                </a:solidFill>
                <a:effectLst/>
                <a:latin typeface="Rubik" panose="020B0604020202020204" charset="-79"/>
                <a:ea typeface="Calibri" panose="020F0502020204030204" pitchFamily="34" charset="0"/>
                <a:cs typeface="Rubik" panose="020B0604020202020204" charset="-79"/>
              </a:rPr>
              <a:t> yang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mendukung</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pengambilan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keputusan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Berpengalaman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dalam</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menggunakan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berbagai</a:t>
            </a:r>
            <a:r>
              <a:rPr lang="en-ID" dirty="0">
                <a:solidFill>
                  <a:srgbClr val="000000"/>
                </a:solidFill>
                <a:effectLst/>
                <a:latin typeface="Rubik" panose="020B0604020202020204" charset="-79"/>
                <a:ea typeface="Calibri" panose="020F0502020204030204" pitchFamily="34" charset="0"/>
                <a:cs typeface="Rubik" panose="020B0604020202020204" charset="-79"/>
              </a:rPr>
              <a:t> tools dan </a:t>
            </a:r>
            <a:r>
              <a:rPr lang="en-ID" dirty="0" err="1">
                <a:solidFill>
                  <a:srgbClr val="000000"/>
                </a:solidFill>
                <a:effectLst/>
                <a:latin typeface="Rubik" panose="020B0604020202020204" charset="-79"/>
                <a:ea typeface="Calibri" panose="020F0502020204030204" pitchFamily="34" charset="0"/>
                <a:cs typeface="Rubik" panose="020B0604020202020204" charset="-79"/>
              </a:rPr>
              <a:t>bahasa</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pemrograman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untuk</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eksplorasi</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serta</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pemodelan</a:t>
            </a:r>
            <a:r>
              <a:rPr lang="en-ID" dirty="0">
                <a:solidFill>
                  <a:srgbClr val="000000"/>
                </a:solidFill>
                <a:effectLst/>
                <a:latin typeface="Rubik" panose="020B0604020202020204" charset="-79"/>
                <a:ea typeface="Calibri" panose="020F0502020204030204" pitchFamily="34" charset="0"/>
                <a:cs typeface="Rubik" panose="020B0604020202020204" charset="-79"/>
              </a:rPr>
              <a:t> data, </a:t>
            </a:r>
            <a:r>
              <a:rPr lang="en-ID" dirty="0" err="1">
                <a:solidFill>
                  <a:srgbClr val="000000"/>
                </a:solidFill>
                <a:effectLst/>
                <a:latin typeface="Rubik" panose="020B0604020202020204" charset="-79"/>
                <a:ea typeface="Calibri" panose="020F0502020204030204" pitchFamily="34" charset="0"/>
                <a:cs typeface="Rubik" panose="020B0604020202020204" charset="-79"/>
              </a:rPr>
              <a:t>serta</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terus</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mengembangkan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keterampilan</a:t>
            </a:r>
            <a:r>
              <a:rPr lang="en-ID" dirty="0">
                <a:solidFill>
                  <a:srgbClr val="000000"/>
                </a:solidFill>
                <a:effectLst/>
                <a:latin typeface="Rubik" panose="020B0604020202020204" charset="-79"/>
                <a:ea typeface="Calibri" panose="020F0502020204030204" pitchFamily="34" charset="0"/>
                <a:cs typeface="Rubik" panose="020B0604020202020204" charset="-79"/>
              </a:rPr>
              <a:t> di </a:t>
            </a:r>
            <a:r>
              <a:rPr lang="en-ID" dirty="0" err="1">
                <a:solidFill>
                  <a:srgbClr val="000000"/>
                </a:solidFill>
                <a:effectLst/>
                <a:latin typeface="Rubik" panose="020B0604020202020204" charset="-79"/>
                <a:ea typeface="Calibri" panose="020F0502020204030204" pitchFamily="34" charset="0"/>
                <a:cs typeface="Rubik" panose="020B0604020202020204" charset="-79"/>
              </a:rPr>
              <a:t>bidang</a:t>
            </a:r>
            <a:r>
              <a:rPr lang="en-ID" dirty="0">
                <a:solidFill>
                  <a:srgbClr val="000000"/>
                </a:solidFill>
                <a:effectLst/>
                <a:latin typeface="Rubik" panose="020B0604020202020204" charset="-79"/>
                <a:ea typeface="Calibri" panose="020F0502020204030204" pitchFamily="34" charset="0"/>
                <a:cs typeface="Rubik" panose="020B0604020202020204" charset="-79"/>
              </a:rPr>
              <a:t> data science dan </a:t>
            </a:r>
            <a:r>
              <a:rPr lang="en-ID" dirty="0" err="1">
                <a:solidFill>
                  <a:srgbClr val="000000"/>
                </a:solidFill>
                <a:effectLst/>
                <a:latin typeface="Rubik" panose="020B0604020202020204" charset="-79"/>
                <a:ea typeface="Calibri" panose="020F0502020204030204" pitchFamily="34" charset="0"/>
                <a:cs typeface="Rubik" panose="020B0604020202020204" charset="-79"/>
              </a:rPr>
              <a:t>kecerdasan</a:t>
            </a:r>
            <a:r>
              <a:rPr lang="en-ID" dirty="0">
                <a:solidFill>
                  <a:srgbClr val="000000"/>
                </a:solidFill>
                <a:effectLst/>
                <a:latin typeface="Rubik" panose="020B0604020202020204" charset="-79"/>
                <a:ea typeface="Calibri" panose="020F0502020204030204" pitchFamily="34" charset="0"/>
                <a:cs typeface="Rubik" panose="020B0604020202020204" charset="-79"/>
              </a:rPr>
              <a:t> </a:t>
            </a:r>
            <a:r>
              <a:rPr lang="en-ID" dirty="0" err="1">
                <a:solidFill>
                  <a:srgbClr val="000000"/>
                </a:solidFill>
                <a:effectLst/>
                <a:latin typeface="Rubik" panose="020B0604020202020204" charset="-79"/>
                <a:ea typeface="Calibri" panose="020F0502020204030204" pitchFamily="34" charset="0"/>
                <a:cs typeface="Rubik" panose="020B0604020202020204" charset="-79"/>
              </a:rPr>
              <a:t>buatan</a:t>
            </a:r>
            <a:r>
              <a:rPr lang="en-ID" dirty="0">
                <a:solidFill>
                  <a:srgbClr val="000000"/>
                </a:solidFill>
                <a:effectLst/>
                <a:latin typeface="Rubik" panose="020B0604020202020204" charset="-79"/>
                <a:ea typeface="Calibri" panose="020F0502020204030204" pitchFamily="34" charset="0"/>
                <a:cs typeface="Rubik" panose="020B0604020202020204" charset="-79"/>
              </a:rPr>
              <a:t>.</a:t>
            </a:r>
            <a:endParaRPr lang="en-ID" dirty="0">
              <a:effectLst/>
              <a:latin typeface="Rubik" panose="020B0604020202020204" charset="-79"/>
              <a:ea typeface="Calibri" panose="020F0502020204030204" pitchFamily="34" charset="0"/>
              <a:cs typeface="Rubik" panose="020B0604020202020204" charset="-79"/>
            </a:endParaRPr>
          </a:p>
        </p:txBody>
      </p:sp>
      <p:sp>
        <p:nvSpPr>
          <p:cNvPr id="80" name="Google Shape;80;p3"/>
          <p:cNvSpPr txBox="1"/>
          <p:nvPr/>
        </p:nvSpPr>
        <p:spPr>
          <a:xfrm>
            <a:off x="1004800" y="3928325"/>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US" sz="1200" u="none" strike="noStrike" cap="none" dirty="0">
                <a:solidFill>
                  <a:srgbClr val="000000"/>
                </a:solidFill>
                <a:latin typeface="Rubik Medium"/>
                <a:ea typeface="Rubik Medium"/>
                <a:cs typeface="Rubik Medium"/>
                <a:sym typeface="Rubik Medium"/>
              </a:rPr>
              <a:t>Sleman, D. I. </a:t>
            </a:r>
            <a:r>
              <a:rPr lang="en-US" sz="1200" dirty="0">
                <a:latin typeface="Rubik Medium"/>
                <a:ea typeface="Rubik Medium"/>
                <a:cs typeface="Rubik Medium"/>
                <a:sym typeface="Rubik Medium"/>
              </a:rPr>
              <a:t>Yogyakarta</a:t>
            </a:r>
            <a:endParaRPr sz="120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5">
            <a:alphaModFix/>
          </a:blip>
          <a:stretch>
            <a:fillRect/>
          </a:stretch>
        </p:blipFill>
        <p:spPr>
          <a:xfrm>
            <a:off x="510750" y="4774200"/>
            <a:ext cx="369300" cy="369300"/>
          </a:xfrm>
          <a:prstGeom prst="rect">
            <a:avLst/>
          </a:prstGeom>
          <a:noFill/>
          <a:ln>
            <a:noFill/>
          </a:ln>
        </p:spPr>
      </p:pic>
      <p:pic>
        <p:nvPicPr>
          <p:cNvPr id="82" name="Google Shape;82;p3"/>
          <p:cNvPicPr preferRelativeResize="0"/>
          <p:nvPr/>
        </p:nvPicPr>
        <p:blipFill>
          <a:blip r:embed="rId6">
            <a:alphaModFix/>
          </a:blip>
          <a:stretch>
            <a:fillRect/>
          </a:stretch>
        </p:blipFill>
        <p:spPr>
          <a:xfrm>
            <a:off x="495300" y="3912875"/>
            <a:ext cx="400201" cy="400201"/>
          </a:xfrm>
          <a:prstGeom prst="rect">
            <a:avLst/>
          </a:prstGeom>
          <a:noFill/>
          <a:ln>
            <a:noFill/>
          </a:ln>
        </p:spPr>
      </p:pic>
      <p:pic>
        <p:nvPicPr>
          <p:cNvPr id="83" name="Google Shape;83;p3"/>
          <p:cNvPicPr preferRelativeResize="0"/>
          <p:nvPr/>
        </p:nvPicPr>
        <p:blipFill>
          <a:blip r:embed="rId7">
            <a:alphaModFix/>
          </a:blip>
          <a:stretch>
            <a:fillRect/>
          </a:stretch>
        </p:blipFill>
        <p:spPr>
          <a:xfrm>
            <a:off x="504096" y="4411877"/>
            <a:ext cx="369300" cy="263511"/>
          </a:xfrm>
          <a:prstGeom prst="rect">
            <a:avLst/>
          </a:prstGeom>
          <a:noFill/>
          <a:ln>
            <a:noFill/>
          </a:ln>
        </p:spPr>
      </p:pic>
      <p:sp>
        <p:nvSpPr>
          <p:cNvPr id="84" name="Google Shape;84;p3"/>
          <p:cNvSpPr txBox="1"/>
          <p:nvPr/>
        </p:nvSpPr>
        <p:spPr>
          <a:xfrm>
            <a:off x="1004800" y="4750550"/>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ID" sz="1200" dirty="0">
                <a:latin typeface="Rubik Medium"/>
                <a:ea typeface="Rubik Medium"/>
                <a:cs typeface="Rubik Medium"/>
                <a:sym typeface="Rubik Medium"/>
              </a:rPr>
              <a:t>www.linkedin.com/in/adicandradh</a:t>
            </a:r>
            <a:endParaRPr lang="en-ID" sz="1200" u="none" strike="noStrike" cap="none" dirty="0">
              <a:solidFill>
                <a:srgbClr val="000000"/>
              </a:solidFill>
              <a:latin typeface="Rubik Medium"/>
              <a:ea typeface="Rubik Medium"/>
              <a:cs typeface="Rubik Medium"/>
              <a:sym typeface="Rubik Medium"/>
            </a:endParaRPr>
          </a:p>
        </p:txBody>
      </p:sp>
      <p:sp>
        <p:nvSpPr>
          <p:cNvPr id="85" name="Google Shape;85;p3"/>
          <p:cNvSpPr txBox="1"/>
          <p:nvPr/>
        </p:nvSpPr>
        <p:spPr>
          <a:xfrm>
            <a:off x="1004800" y="4358988"/>
            <a:ext cx="3504600"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en" sz="1200" dirty="0">
                <a:latin typeface="Rubik Medium"/>
                <a:ea typeface="Rubik Medium"/>
                <a:cs typeface="Rubik Medium"/>
                <a:sym typeface="Rubik Medium"/>
              </a:rPr>
              <a:t>adicandra.dh@gmail.com</a:t>
            </a:r>
            <a:endParaRPr sz="1200" u="none" strike="noStrike" cap="none" dirty="0">
              <a:solidFill>
                <a:srgbClr val="000000"/>
              </a:solidFill>
              <a:latin typeface="Rubik Medium"/>
              <a:ea typeface="Rubik Medium"/>
              <a:cs typeface="Rubik Medium"/>
              <a:sym typeface="Rubik Medium"/>
            </a:endParaRPr>
          </a:p>
        </p:txBody>
      </p:sp>
      <p:pic>
        <p:nvPicPr>
          <p:cNvPr id="3" name="Picture 2" descr="A person standing in front of a tree&#10;&#10;AI-generated content may be incorrect.">
            <a:extLst>
              <a:ext uri="{FF2B5EF4-FFF2-40B4-BE49-F238E27FC236}">
                <a16:creationId xmlns:a16="http://schemas.microsoft.com/office/drawing/2014/main" id="{2B353E1A-0BF8-F6A7-ADEB-622323BEC738}"/>
              </a:ext>
            </a:extLst>
          </p:cNvPr>
          <p:cNvPicPr>
            <a:picLocks noChangeAspect="1"/>
          </p:cNvPicPr>
          <p:nvPr/>
        </p:nvPicPr>
        <p:blipFill>
          <a:blip r:embed="rId8"/>
          <a:srcRect t="32074"/>
          <a:stretch/>
        </p:blipFill>
        <p:spPr>
          <a:xfrm>
            <a:off x="688746" y="815765"/>
            <a:ext cx="2973230" cy="2692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p:cNvSpPr txBox="1"/>
          <p:nvPr/>
        </p:nvSpPr>
        <p:spPr>
          <a:xfrm>
            <a:off x="340500" y="1295384"/>
            <a:ext cx="8377002" cy="290999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ID" dirty="0">
                <a:latin typeface="Rubik" panose="020B0604020202020204" charset="-79"/>
                <a:cs typeface="Rubik" panose="020B0604020202020204" charset="-79"/>
              </a:rPr>
              <a:t>Dalam </a:t>
            </a:r>
            <a:r>
              <a:rPr lang="en-ID" dirty="0" err="1">
                <a:latin typeface="Rubik" panose="020B0604020202020204" charset="-79"/>
                <a:cs typeface="Rubik" panose="020B0604020202020204" charset="-79"/>
              </a:rPr>
              <a:t>industri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perbankan</a:t>
            </a:r>
            <a:r>
              <a:rPr lang="en-ID" dirty="0">
                <a:latin typeface="Rubik" panose="020B0604020202020204" charset="-79"/>
                <a:cs typeface="Rubik" panose="020B0604020202020204" charset="-79"/>
              </a:rPr>
              <a:t> dan </a:t>
            </a:r>
            <a:r>
              <a:rPr lang="en-ID" dirty="0" err="1">
                <a:latin typeface="Rubik" panose="020B0604020202020204" charset="-79"/>
                <a:cs typeface="Rubik" panose="020B0604020202020204" charset="-79"/>
              </a:rPr>
              <a:t>layanan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keuangan</a:t>
            </a:r>
            <a:r>
              <a:rPr lang="en-ID" dirty="0">
                <a:latin typeface="Rubik" panose="020B0604020202020204" charset="-79"/>
                <a:cs typeface="Rubik" panose="020B0604020202020204" charset="-79"/>
              </a:rPr>
              <a:t>, salah </a:t>
            </a:r>
            <a:r>
              <a:rPr lang="en-ID" dirty="0" err="1">
                <a:latin typeface="Rubik" panose="020B0604020202020204" charset="-79"/>
                <a:cs typeface="Rubik" panose="020B0604020202020204" charset="-79"/>
              </a:rPr>
              <a:t>satu</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tantangan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terbesar</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dihadapi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adalah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kemampuan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untuk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memprediksi</a:t>
            </a:r>
            <a:r>
              <a:rPr lang="en-ID" dirty="0">
                <a:latin typeface="Rubik" panose="020B0604020202020204" charset="-79"/>
                <a:cs typeface="Rubik" panose="020B0604020202020204" charset="-79"/>
              </a:rPr>
              <a:t> dan </a:t>
            </a:r>
            <a:r>
              <a:rPr lang="en-ID" dirty="0" err="1">
                <a:latin typeface="Rubik" panose="020B0604020202020204" charset="-79"/>
                <a:cs typeface="Rubik" panose="020B0604020202020204" charset="-79"/>
              </a:rPr>
              <a:t>menilai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risiko</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kredit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secara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akurat</a:t>
            </a:r>
            <a:r>
              <a:rPr lang="en-ID" dirty="0">
                <a:latin typeface="Rubik" panose="020B0604020202020204" charset="-79"/>
                <a:cs typeface="Rubik" panose="020B0604020202020204" charset="-79"/>
              </a:rPr>
              <a:t>. Salah </a:t>
            </a:r>
            <a:r>
              <a:rPr lang="en-ID" dirty="0" err="1">
                <a:latin typeface="Rubik" panose="020B0604020202020204" charset="-79"/>
                <a:cs typeface="Rubik" panose="020B0604020202020204" charset="-79"/>
              </a:rPr>
              <a:t>satu</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perusahaan</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berfokus</a:t>
            </a:r>
            <a:r>
              <a:rPr lang="en-ID" dirty="0">
                <a:latin typeface="Rubik" panose="020B0604020202020204" charset="-79"/>
                <a:cs typeface="Rubik" panose="020B0604020202020204" charset="-79"/>
              </a:rPr>
              <a:t> pada </a:t>
            </a:r>
            <a:r>
              <a:rPr lang="en-ID" dirty="0" err="1">
                <a:latin typeface="Rubik" panose="020B0604020202020204" charset="-79"/>
                <a:cs typeface="Rubik" panose="020B0604020202020204" charset="-79"/>
              </a:rPr>
              <a:t>penyediaan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layanan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kredit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konsumen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adalah</a:t>
            </a:r>
            <a:r>
              <a:rPr lang="en-ID" dirty="0">
                <a:latin typeface="Rubik" panose="020B0604020202020204" charset="-79"/>
                <a:cs typeface="Rubik" panose="020B0604020202020204" charset="-79"/>
              </a:rPr>
              <a:t> Home Credit. Home Credit </a:t>
            </a:r>
            <a:r>
              <a:rPr lang="en-ID" dirty="0" err="1">
                <a:latin typeface="Rubik" panose="020B0604020202020204" charset="-79"/>
                <a:cs typeface="Rubik" panose="020B0604020202020204" charset="-79"/>
              </a:rPr>
              <a:t>memberikan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pinjaman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tanpa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jaminan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kepada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konsumen</a:t>
            </a:r>
            <a:r>
              <a:rPr lang="en-ID" dirty="0">
                <a:latin typeface="Rubik" panose="020B0604020202020204" charset="-79"/>
                <a:cs typeface="Rubik" panose="020B0604020202020204" charset="-79"/>
              </a:rPr>
              <a:t> di </a:t>
            </a:r>
            <a:r>
              <a:rPr lang="en-ID" dirty="0" err="1">
                <a:latin typeface="Rubik" panose="020B0604020202020204" charset="-79"/>
                <a:cs typeface="Rubik" panose="020B0604020202020204" charset="-79"/>
              </a:rPr>
              <a:t>berbagai</a:t>
            </a:r>
            <a:r>
              <a:rPr lang="en-ID" dirty="0">
                <a:latin typeface="Rubik" panose="020B0604020202020204" charset="-79"/>
                <a:cs typeface="Rubik" panose="020B0604020202020204" charset="-79"/>
              </a:rPr>
              <a:t> negara, </a:t>
            </a:r>
            <a:r>
              <a:rPr lang="en-ID" dirty="0" err="1">
                <a:latin typeface="Rubik" panose="020B0604020202020204" charset="-79"/>
                <a:cs typeface="Rubik" panose="020B0604020202020204" charset="-79"/>
              </a:rPr>
              <a:t>termasuk</a:t>
            </a:r>
            <a:r>
              <a:rPr lang="en-ID" dirty="0">
                <a:latin typeface="Rubik" panose="020B0604020202020204" charset="-79"/>
                <a:cs typeface="Rubik" panose="020B0604020202020204" charset="-79"/>
              </a:rPr>
              <a:t> Indonesia, dan </a:t>
            </a:r>
            <a:r>
              <a:rPr lang="en-ID" dirty="0" err="1">
                <a:latin typeface="Rubik" panose="020B0604020202020204" charset="-79"/>
                <a:cs typeface="Rubik" panose="020B0604020202020204" charset="-79"/>
              </a:rPr>
              <a:t>memiliki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akses</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a:t>
            </a:r>
            <a:r>
              <a:rPr lang="en-ID" dirty="0">
                <a:latin typeface="Rubik" panose="020B0604020202020204" charset="-79"/>
                <a:cs typeface="Rubik" panose="020B0604020202020204" charset="-79"/>
              </a:rPr>
              <a:t> data </a:t>
            </a:r>
            <a:r>
              <a:rPr lang="en-ID" dirty="0" err="1">
                <a:latin typeface="Rubik" panose="020B0604020202020204" charset="-79"/>
                <a:cs typeface="Rubik" panose="020B0604020202020204" charset="-79"/>
              </a:rPr>
              <a:t>pelanggan</a:t>
            </a:r>
            <a:r>
              <a:rPr lang="en-ID" dirty="0">
                <a:latin typeface="Rubik" panose="020B0604020202020204" charset="-79"/>
                <a:cs typeface="Rubik" panose="020B0604020202020204" charset="-79"/>
              </a:rPr>
              <a:t> yang sangat </a:t>
            </a:r>
            <a:r>
              <a:rPr lang="en-ID" dirty="0" err="1">
                <a:latin typeface="Rubik" panose="020B0604020202020204" charset="-79"/>
                <a:cs typeface="Rubik" panose="020B0604020202020204" charset="-79"/>
              </a:rPr>
              <a:t>penting</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dalam</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menentukan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kelayakan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kredit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Namun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meskipun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memiliki</a:t>
            </a:r>
            <a:r>
              <a:rPr lang="en-ID" dirty="0">
                <a:latin typeface="Rubik" panose="020B0604020202020204" charset="-79"/>
                <a:cs typeface="Rubik" panose="020B0604020202020204" charset="-79"/>
              </a:rPr>
              <a:t> data </a:t>
            </a:r>
            <a:r>
              <a:rPr lang="en-ID" dirty="0" err="1">
                <a:latin typeface="Rubik" panose="020B0604020202020204" charset="-79"/>
                <a:cs typeface="Rubik" panose="020B0604020202020204" charset="-79"/>
              </a:rPr>
              <a:t>pelanggan</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cukup</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lengkap</a:t>
            </a:r>
            <a:r>
              <a:rPr lang="en-ID" dirty="0">
                <a:latin typeface="Rubik" panose="020B0604020202020204" charset="-79"/>
                <a:cs typeface="Rubik" panose="020B0604020202020204" charset="-79"/>
              </a:rPr>
              <a:t>, proses </a:t>
            </a:r>
            <a:r>
              <a:rPr lang="en-ID" dirty="0" err="1">
                <a:latin typeface="Rubik" panose="020B0604020202020204" charset="-79"/>
                <a:cs typeface="Rubik" panose="020B0604020202020204" charset="-79"/>
              </a:rPr>
              <a:t>evaluasi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risiko</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kredit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masih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menghadapi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ketidakpastian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dalam</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menilai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apakah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seorang</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peminjam</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memenuhi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kewajibannya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atau</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tidak</a:t>
            </a:r>
            <a:r>
              <a:rPr lang="en-ID" dirty="0">
                <a:latin typeface="Rubik" panose="020B0604020202020204" charset="-79"/>
                <a:cs typeface="Rubik" panose="020B0604020202020204" charset="-79"/>
              </a:rPr>
              <a:t>. Oleh </a:t>
            </a:r>
            <a:r>
              <a:rPr lang="en-ID" dirty="0" err="1">
                <a:latin typeface="Rubik" panose="020B0604020202020204" charset="-79"/>
                <a:cs typeface="Rubik" panose="020B0604020202020204" charset="-79"/>
              </a:rPr>
              <a:t>karena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itu</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penelitian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ini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bertujuan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untuk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mengembangkan</a:t>
            </a:r>
            <a:r>
              <a:rPr lang="en-ID" dirty="0">
                <a:latin typeface="Rubik" panose="020B0604020202020204" charset="-79"/>
                <a:cs typeface="Rubik" panose="020B0604020202020204" charset="-79"/>
              </a:rPr>
              <a:t> model </a:t>
            </a:r>
            <a:r>
              <a:rPr lang="en-ID" dirty="0" err="1">
                <a:latin typeface="Rubik" panose="020B0604020202020204" charset="-79"/>
                <a:cs typeface="Rubik" panose="020B0604020202020204" charset="-79"/>
              </a:rPr>
              <a:t>prediksi</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lebih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akurat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dalam</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menilai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kemungkinan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gagal</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bayar</a:t>
            </a:r>
            <a:r>
              <a:rPr lang="en-ID" dirty="0">
                <a:latin typeface="Rubik" panose="020B0604020202020204" charset="-79"/>
                <a:cs typeface="Rubik" panose="020B0604020202020204" charset="-79"/>
              </a:rPr>
              <a:t> (default) pada </a:t>
            </a:r>
            <a:r>
              <a:rPr lang="en-ID" dirty="0" err="1">
                <a:latin typeface="Rubik" panose="020B0604020202020204" charset="-79"/>
                <a:cs typeface="Rubik" panose="020B0604020202020204" charset="-79"/>
              </a:rPr>
              <a:t>pinjaman</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diberikan</a:t>
            </a:r>
            <a:r>
              <a:rPr lang="en-ID" dirty="0">
                <a:latin typeface="Rubik" panose="020B0604020202020204" charset="-79"/>
                <a:cs typeface="Rubik" panose="020B0604020202020204" charset="-79"/>
              </a:rPr>
              <a:t> oleh Home Credit. Model </a:t>
            </a:r>
            <a:r>
              <a:rPr lang="en-ID" dirty="0" err="1">
                <a:latin typeface="Rubik" panose="020B0604020202020204" charset="-79"/>
                <a:cs typeface="Rubik" panose="020B0604020202020204" charset="-79"/>
              </a:rPr>
              <a:t>ini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memanfaatkan</a:t>
            </a:r>
            <a:r>
              <a:rPr lang="en-ID" dirty="0">
                <a:latin typeface="Rubik" panose="020B0604020202020204" charset="-79"/>
                <a:cs typeface="Rubik" panose="020B0604020202020204" charset="-79"/>
              </a:rPr>
              <a:t> data yang </a:t>
            </a:r>
            <a:r>
              <a:rPr lang="en-ID" dirty="0" err="1">
                <a:latin typeface="Rubik" panose="020B0604020202020204" charset="-79"/>
                <a:cs typeface="Rubik" panose="020B0604020202020204" charset="-79"/>
              </a:rPr>
              <a:t>telah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disediakan</a:t>
            </a:r>
            <a:r>
              <a:rPr lang="en-ID" dirty="0">
                <a:latin typeface="Rubik" panose="020B0604020202020204" charset="-79"/>
                <a:cs typeface="Rubik" panose="020B0604020202020204" charset="-79"/>
              </a:rPr>
              <a:t> oleh Home Credit, </a:t>
            </a:r>
            <a:r>
              <a:rPr lang="en-ID" dirty="0" err="1">
                <a:latin typeface="Rubik" panose="020B0604020202020204" charset="-79"/>
                <a:cs typeface="Rubik" panose="020B0604020202020204" charset="-79"/>
              </a:rPr>
              <a:t>dengan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tujuan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untuk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meningkatkan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keputusan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pemberian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pinjaman</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lebih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aman</a:t>
            </a:r>
            <a:r>
              <a:rPr lang="en-ID" dirty="0">
                <a:latin typeface="Rubik" panose="020B0604020202020204" charset="-79"/>
                <a:cs typeface="Rubik" panose="020B0604020202020204" charset="-79"/>
              </a:rPr>
              <a:t> dan </a:t>
            </a:r>
            <a:r>
              <a:rPr lang="en-ID" dirty="0" err="1">
                <a:latin typeface="Rubik" panose="020B0604020202020204" charset="-79"/>
                <a:cs typeface="Rubik" panose="020B0604020202020204" charset="-79"/>
              </a:rPr>
              <a:t>meminimalisir</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risiko</a:t>
            </a:r>
            <a:r>
              <a:rPr lang="en-ID" dirty="0">
                <a:latin typeface="Rubik" panose="020B0604020202020204" charset="-79"/>
                <a:cs typeface="Rubik" panose="020B0604020202020204" charset="-79"/>
              </a:rPr>
              <a:t>.</a:t>
            </a:r>
            <a:endParaRPr lang="en-ID" i="0" u="none" strike="noStrike" cap="none" dirty="0">
              <a:solidFill>
                <a:srgbClr val="000000"/>
              </a:solidFill>
              <a:latin typeface="Rubik" panose="020B0604020202020204" charset="-79"/>
              <a:ea typeface="Rubik"/>
              <a:cs typeface="Rubik" panose="020B0604020202020204" charset="-79"/>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Problem </a:t>
            </a:r>
            <a:r>
              <a:rPr lang="en-ID" sz="3000" b="1" dirty="0">
                <a:solidFill>
                  <a:schemeClr val="accent5"/>
                </a:solidFill>
                <a:latin typeface="Rubik"/>
                <a:ea typeface="Rubik"/>
                <a:cs typeface="Rubik"/>
                <a:sym typeface="Rubik"/>
              </a:rPr>
              <a:t>Research</a:t>
            </a:r>
            <a:endParaRPr sz="3000" b="1" i="0" u="none" strike="noStrike" cap="none" dirty="0">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0F9D32A-003E-03FD-31F9-7059D6F3B279}"/>
            </a:ext>
          </a:extLst>
        </p:cNvPr>
        <p:cNvGrpSpPr/>
        <p:nvPr/>
      </p:nvGrpSpPr>
      <p:grpSpPr>
        <a:xfrm>
          <a:off x="0" y="0"/>
          <a:ext cx="0" cy="0"/>
          <a:chOff x="0" y="0"/>
          <a:chExt cx="0" cy="0"/>
        </a:xfrm>
      </p:grpSpPr>
      <p:pic>
        <p:nvPicPr>
          <p:cNvPr id="99" name="Google Shape;99;p4">
            <a:extLst>
              <a:ext uri="{FF2B5EF4-FFF2-40B4-BE49-F238E27FC236}">
                <a16:creationId xmlns:a16="http://schemas.microsoft.com/office/drawing/2014/main" id="{8FD8F0C0-82AC-B074-7265-38FE36B6F64D}"/>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a:extLst>
              <a:ext uri="{FF2B5EF4-FFF2-40B4-BE49-F238E27FC236}">
                <a16:creationId xmlns:a16="http://schemas.microsoft.com/office/drawing/2014/main" id="{16CF404D-4919-D7D4-DCA3-56503FC4F1B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4">
            <a:extLst>
              <a:ext uri="{FF2B5EF4-FFF2-40B4-BE49-F238E27FC236}">
                <a16:creationId xmlns:a16="http://schemas.microsoft.com/office/drawing/2014/main" id="{1F5C96A8-6F0A-8901-D890-59FD0AF94CF5}"/>
              </a:ext>
            </a:extLst>
          </p:cNvPr>
          <p:cNvSpPr txBox="1"/>
          <p:nvPr/>
        </p:nvSpPr>
        <p:spPr>
          <a:xfrm>
            <a:off x="340500" y="1295384"/>
            <a:ext cx="8377002" cy="241447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US" dirty="0" err="1">
                <a:latin typeface="Rubik" panose="020B0604020202020204" charset="-79"/>
                <a:ea typeface="Rubik"/>
                <a:cs typeface="Rubik" panose="020B0604020202020204" charset="-79"/>
                <a:sym typeface="Rubik"/>
              </a:rPr>
              <a:t>Terdapat</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tujuh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sumber</a:t>
            </a:r>
            <a:r>
              <a:rPr lang="en-US" dirty="0">
                <a:latin typeface="Rubik" panose="020B0604020202020204" charset="-79"/>
                <a:ea typeface="Rubik"/>
                <a:cs typeface="Rubik" panose="020B0604020202020204" charset="-79"/>
                <a:sym typeface="Rubik"/>
              </a:rPr>
              <a:t> dataset yang </a:t>
            </a:r>
            <a:r>
              <a:rPr lang="en-US" dirty="0" err="1">
                <a:latin typeface="Rubik" panose="020B0604020202020204" charset="-79"/>
                <a:ea typeface="Rubik"/>
                <a:cs typeface="Rubik" panose="020B0604020202020204" charset="-79"/>
                <a:sym typeface="Rubik"/>
              </a:rPr>
              <a:t>tersedia</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Namun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dalam</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penelitian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ini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saya</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fokus</a:t>
            </a:r>
            <a:r>
              <a:rPr lang="en-US" dirty="0">
                <a:latin typeface="Rubik" panose="020B0604020202020204" charset="-79"/>
                <a:ea typeface="Rubik"/>
                <a:cs typeface="Rubik" panose="020B0604020202020204" charset="-79"/>
                <a:sym typeface="Rubik"/>
              </a:rPr>
              <a:t> pada dua dataset </a:t>
            </a:r>
            <a:r>
              <a:rPr lang="en-US" dirty="0" err="1">
                <a:latin typeface="Rubik" panose="020B0604020202020204" charset="-79"/>
                <a:ea typeface="Rubik"/>
                <a:cs typeface="Rubik" panose="020B0604020202020204" charset="-79"/>
                <a:sym typeface="Rubik"/>
              </a:rPr>
              <a:t>utama</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yaitu</a:t>
            </a:r>
            <a:r>
              <a:rPr lang="en-US" dirty="0">
                <a:latin typeface="Rubik" panose="020B0604020202020204" charset="-79"/>
                <a:ea typeface="Rubik"/>
                <a:cs typeface="Rubik" panose="020B0604020202020204" charset="-79"/>
                <a:sym typeface="Rubik"/>
              </a:rPr>
              <a:t> application_train.csv yang </a:t>
            </a:r>
            <a:r>
              <a:rPr lang="en-US" dirty="0" err="1">
                <a:latin typeface="Rubik" panose="020B0604020202020204" charset="-79"/>
                <a:ea typeface="Rubik"/>
                <a:cs typeface="Rubik" panose="020B0604020202020204" charset="-79"/>
                <a:sym typeface="Rubik"/>
              </a:rPr>
              <a:t>berisi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informasi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nasabah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untuk</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setiap</a:t>
            </a:r>
            <a:r>
              <a:rPr lang="en-US" dirty="0">
                <a:latin typeface="Rubik" panose="020B0604020202020204" charset="-79"/>
                <a:ea typeface="Rubik"/>
                <a:cs typeface="Rubik" panose="020B0604020202020204" charset="-79"/>
                <a:sym typeface="Rubik"/>
              </a:rPr>
              <a:t> ID </a:t>
            </a:r>
            <a:r>
              <a:rPr lang="en-US" dirty="0" err="1">
                <a:latin typeface="Rubik" panose="020B0604020202020204" charset="-79"/>
                <a:ea typeface="Rubik"/>
                <a:cs typeface="Rubik" panose="020B0604020202020204" charset="-79"/>
                <a:sym typeface="Rubik"/>
              </a:rPr>
              <a:t>pinjaman</a:t>
            </a:r>
            <a:r>
              <a:rPr lang="en-US" dirty="0">
                <a:latin typeface="Rubik" panose="020B0604020202020204" charset="-79"/>
                <a:ea typeface="Rubik"/>
                <a:cs typeface="Rubik" panose="020B0604020202020204" charset="-79"/>
                <a:sym typeface="Rubik"/>
              </a:rPr>
              <a:t> yang </a:t>
            </a:r>
            <a:r>
              <a:rPr lang="en-US" dirty="0" err="1">
                <a:latin typeface="Rubik" panose="020B0604020202020204" charset="-79"/>
                <a:ea typeface="Rubik"/>
                <a:cs typeface="Rubik" panose="020B0604020202020204" charset="-79"/>
                <a:sym typeface="Rubik"/>
              </a:rPr>
              <a:t>diidentifikasi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melalui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fitur</a:t>
            </a:r>
            <a:r>
              <a:rPr lang="en-US" dirty="0">
                <a:latin typeface="Rubik" panose="020B0604020202020204" charset="-79"/>
                <a:ea typeface="Rubik"/>
                <a:cs typeface="Rubik" panose="020B0604020202020204" charset="-79"/>
                <a:sym typeface="Rubik"/>
              </a:rPr>
              <a:t> SK_ID_CURR. Data </a:t>
            </a:r>
            <a:r>
              <a:rPr lang="en-US" dirty="0" err="1">
                <a:latin typeface="Rubik" panose="020B0604020202020204" charset="-79"/>
                <a:ea typeface="Rubik"/>
                <a:cs typeface="Rubik" panose="020B0604020202020204" charset="-79"/>
                <a:sym typeface="Rubik"/>
              </a:rPr>
              <a:t>ini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digunakan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untuk</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melatih</a:t>
            </a:r>
            <a:r>
              <a:rPr lang="en-US" dirty="0">
                <a:latin typeface="Rubik" panose="020B0604020202020204" charset="-79"/>
                <a:ea typeface="Rubik"/>
                <a:cs typeface="Rubik" panose="020B0604020202020204" charset="-79"/>
                <a:sym typeface="Rubik"/>
              </a:rPr>
              <a:t> model </a:t>
            </a:r>
            <a:r>
              <a:rPr lang="en-US" dirty="0" err="1">
                <a:latin typeface="Rubik" panose="020B0604020202020204" charset="-79"/>
                <a:ea typeface="Rubik"/>
                <a:cs typeface="Rubik" panose="020B0604020202020204" charset="-79"/>
                <a:sym typeface="Rubik"/>
              </a:rPr>
              <a:t>dengan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tujuan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untuk</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memprediksi</a:t>
            </a:r>
            <a:r>
              <a:rPr lang="en-US" dirty="0">
                <a:latin typeface="Rubik" panose="020B0604020202020204" charset="-79"/>
                <a:ea typeface="Rubik"/>
                <a:cs typeface="Rubik" panose="020B0604020202020204" charset="-79"/>
                <a:sym typeface="Rubik"/>
              </a:rPr>
              <a:t> label </a:t>
            </a:r>
            <a:r>
              <a:rPr lang="en-US" dirty="0" err="1">
                <a:latin typeface="Rubik" panose="020B0604020202020204" charset="-79"/>
                <a:ea typeface="Rubik"/>
                <a:cs typeface="Rubik" panose="020B0604020202020204" charset="-79"/>
                <a:sym typeface="Rubik"/>
              </a:rPr>
              <a:t>berdasarkan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fitur</a:t>
            </a:r>
            <a:r>
              <a:rPr lang="en-US" dirty="0">
                <a:latin typeface="Rubik" panose="020B0604020202020204" charset="-79"/>
                <a:ea typeface="Rubik"/>
                <a:cs typeface="Rubik" panose="020B0604020202020204" charset="-79"/>
                <a:sym typeface="Rubik"/>
              </a:rPr>
              <a:t> yang </a:t>
            </a:r>
            <a:r>
              <a:rPr lang="en-US" dirty="0" err="1">
                <a:latin typeface="Rubik" panose="020B0604020202020204" charset="-79"/>
                <a:ea typeface="Rubik"/>
                <a:cs typeface="Rubik" panose="020B0604020202020204" charset="-79"/>
                <a:sym typeface="Rubik"/>
              </a:rPr>
              <a:t>ada</a:t>
            </a:r>
            <a:r>
              <a:rPr lang="en-US" dirty="0">
                <a:latin typeface="Rubik" panose="020B0604020202020204" charset="-79"/>
                <a:ea typeface="Rubik"/>
                <a:cs typeface="Rubik" panose="020B0604020202020204" charset="-79"/>
                <a:sym typeface="Rubik"/>
              </a:rPr>
              <a:t>. Label </a:t>
            </a:r>
            <a:r>
              <a:rPr lang="en-US" dirty="0" err="1">
                <a:latin typeface="Rubik" panose="020B0604020202020204" charset="-79"/>
                <a:ea typeface="Rubik"/>
                <a:cs typeface="Rubik" panose="020B0604020202020204" charset="-79"/>
                <a:sym typeface="Rubik"/>
              </a:rPr>
              <a:t>ini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merupakan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variabel</a:t>
            </a:r>
            <a:r>
              <a:rPr lang="en-US" dirty="0">
                <a:latin typeface="Rubik" panose="020B0604020202020204" charset="-79"/>
                <a:ea typeface="Rubik"/>
                <a:cs typeface="Rubik" panose="020B0604020202020204" charset="-79"/>
                <a:sym typeface="Rubik"/>
              </a:rPr>
              <a:t> biner yang </a:t>
            </a:r>
            <a:r>
              <a:rPr lang="en-US" dirty="0" err="1">
                <a:latin typeface="Rubik" panose="020B0604020202020204" charset="-79"/>
                <a:ea typeface="Rubik"/>
                <a:cs typeface="Rubik" panose="020B0604020202020204" charset="-79"/>
                <a:sym typeface="Rubik"/>
              </a:rPr>
              <a:t>menunjukkan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apakah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nasabah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dapat</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mengembalikan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pinjaman</a:t>
            </a:r>
            <a:r>
              <a:rPr lang="en-US" dirty="0">
                <a:latin typeface="Rubik" panose="020B0604020202020204" charset="-79"/>
                <a:ea typeface="Rubik"/>
                <a:cs typeface="Rubik" panose="020B0604020202020204" charset="-79"/>
                <a:sym typeface="Rubik"/>
              </a:rPr>
              <a:t> (0) </a:t>
            </a:r>
            <a:r>
              <a:rPr lang="en-US" dirty="0" err="1">
                <a:latin typeface="Rubik" panose="020B0604020202020204" charset="-79"/>
                <a:ea typeface="Rubik"/>
                <a:cs typeface="Rubik" panose="020B0604020202020204" charset="-79"/>
                <a:sym typeface="Rubik"/>
              </a:rPr>
              <a:t>atau</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mengalami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kesulitan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dalam</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membayar</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pinjaman</a:t>
            </a:r>
            <a:r>
              <a:rPr lang="en-US" dirty="0">
                <a:latin typeface="Rubik" panose="020B0604020202020204" charset="-79"/>
                <a:ea typeface="Rubik"/>
                <a:cs typeface="Rubik" panose="020B0604020202020204" charset="-79"/>
                <a:sym typeface="Rubik"/>
              </a:rPr>
              <a:t> (1). </a:t>
            </a:r>
            <a:r>
              <a:rPr lang="en-US" i="0" u="none" strike="noStrike" cap="none" dirty="0" err="1">
                <a:solidFill>
                  <a:srgbClr val="000000"/>
                </a:solidFill>
                <a:latin typeface="Rubik" panose="020B0604020202020204" charset="-79"/>
                <a:ea typeface="Rubik"/>
                <a:cs typeface="Rubik" panose="020B0604020202020204" charset="-79"/>
                <a:sym typeface="Rubik"/>
              </a:rPr>
              <a:t>Sementara</a:t>
            </a:r>
            <a:r>
              <a:rPr lang="en-US" i="0" u="none" strike="noStrike" cap="none" dirty="0">
                <a:solidFill>
                  <a:srgbClr val="000000"/>
                </a:solidFill>
                <a:latin typeface="Rubik" panose="020B0604020202020204" charset="-79"/>
                <a:ea typeface="Rubik"/>
                <a:cs typeface="Rubik" panose="020B0604020202020204" charset="-79"/>
                <a:sym typeface="Rubik"/>
              </a:rPr>
              <a:t> </a:t>
            </a:r>
            <a:r>
              <a:rPr lang="en-US" i="0" u="none" strike="noStrike" cap="none" dirty="0" err="1">
                <a:solidFill>
                  <a:srgbClr val="000000"/>
                </a:solidFill>
                <a:latin typeface="Rubik" panose="020B0604020202020204" charset="-79"/>
                <a:ea typeface="Rubik"/>
                <a:cs typeface="Rubik" panose="020B0604020202020204" charset="-79"/>
                <a:sym typeface="Rubik"/>
              </a:rPr>
              <a:t>itu</a:t>
            </a:r>
            <a:r>
              <a:rPr lang="en-US" i="0" u="none" strike="noStrike" cap="none" dirty="0">
                <a:solidFill>
                  <a:srgbClr val="000000"/>
                </a:solidFill>
                <a:latin typeface="Rubik" panose="020B0604020202020204" charset="-79"/>
                <a:ea typeface="Rubik"/>
                <a:cs typeface="Rubik" panose="020B0604020202020204" charset="-79"/>
                <a:sym typeface="Rubik"/>
              </a:rPr>
              <a:t>, application</a:t>
            </a:r>
            <a:r>
              <a:rPr lang="en-US" dirty="0">
                <a:latin typeface="Rubik" panose="020B0604020202020204" charset="-79"/>
                <a:ea typeface="Rubik"/>
                <a:cs typeface="Rubik" panose="020B0604020202020204" charset="-79"/>
                <a:sym typeface="Rubik"/>
              </a:rPr>
              <a:t>_test.csv </a:t>
            </a:r>
            <a:r>
              <a:rPr lang="en-US" dirty="0" err="1">
                <a:latin typeface="Rubik" panose="020B0604020202020204" charset="-79"/>
                <a:ea typeface="Rubik"/>
                <a:cs typeface="Rubik" panose="020B0604020202020204" charset="-79"/>
                <a:sym typeface="Rubik"/>
              </a:rPr>
              <a:t>digunakan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sebagai</a:t>
            </a:r>
            <a:r>
              <a:rPr lang="en-US" dirty="0">
                <a:latin typeface="Rubik" panose="020B0604020202020204" charset="-79"/>
                <a:ea typeface="Rubik"/>
                <a:cs typeface="Rubik" panose="020B0604020202020204" charset="-79"/>
                <a:sym typeface="Rubik"/>
              </a:rPr>
              <a:t> data test, yang </a:t>
            </a:r>
            <a:r>
              <a:rPr lang="en-US" dirty="0" err="1">
                <a:latin typeface="Rubik" panose="020B0604020202020204" charset="-79"/>
                <a:ea typeface="Rubik"/>
                <a:cs typeface="Rubik" panose="020B0604020202020204" charset="-79"/>
                <a:sym typeface="Rubik"/>
              </a:rPr>
              <a:t>tidak</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mencakup</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kolom</a:t>
            </a:r>
            <a:r>
              <a:rPr lang="en-US" dirty="0">
                <a:latin typeface="Rubik" panose="020B0604020202020204" charset="-79"/>
                <a:ea typeface="Rubik"/>
                <a:cs typeface="Rubik" panose="020B0604020202020204" charset="-79"/>
                <a:sym typeface="Rubik"/>
              </a:rPr>
              <a:t> TARGET. Dataset </a:t>
            </a:r>
            <a:r>
              <a:rPr lang="en-US" dirty="0" err="1">
                <a:latin typeface="Rubik" panose="020B0604020202020204" charset="-79"/>
                <a:ea typeface="Rubik"/>
                <a:cs typeface="Rubik" panose="020B0604020202020204" charset="-79"/>
                <a:sym typeface="Rubik"/>
              </a:rPr>
              <a:t>ini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digunakan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untuk</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memprediksi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apakah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nasabah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akan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melunasi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pinjamannya</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dengan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tepat</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waktu</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atau</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mengalami</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kesulitan</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berdasarkan</a:t>
            </a:r>
            <a:r>
              <a:rPr lang="en-US" dirty="0">
                <a:latin typeface="Rubik" panose="020B0604020202020204" charset="-79"/>
                <a:ea typeface="Rubik"/>
                <a:cs typeface="Rubik" panose="020B0604020202020204" charset="-79"/>
                <a:sym typeface="Rubik"/>
              </a:rPr>
              <a:t> model yang </a:t>
            </a:r>
            <a:r>
              <a:rPr lang="en-US" dirty="0" err="1">
                <a:latin typeface="Rubik" panose="020B0604020202020204" charset="-79"/>
                <a:ea typeface="Rubik"/>
                <a:cs typeface="Rubik" panose="020B0604020202020204" charset="-79"/>
                <a:sym typeface="Rubik"/>
              </a:rPr>
              <a:t>dilatih</a:t>
            </a:r>
            <a:r>
              <a:rPr lang="en-US" dirty="0">
                <a:latin typeface="Rubik" panose="020B0604020202020204" charset="-79"/>
                <a:ea typeface="Rubik"/>
                <a:cs typeface="Rubik" panose="020B0604020202020204" charset="-79"/>
                <a:sym typeface="Rubik"/>
              </a:rPr>
              <a:t> </a:t>
            </a:r>
            <a:r>
              <a:rPr lang="en-US" dirty="0" err="1">
                <a:latin typeface="Rubik" panose="020B0604020202020204" charset="-79"/>
                <a:ea typeface="Rubik"/>
                <a:cs typeface="Rubik" panose="020B0604020202020204" charset="-79"/>
                <a:sym typeface="Rubik"/>
              </a:rPr>
              <a:t>sebelumnya</a:t>
            </a:r>
            <a:endParaRPr lang="en-ID" i="0" u="none" strike="noStrike" cap="none" dirty="0">
              <a:solidFill>
                <a:srgbClr val="000000"/>
              </a:solidFill>
              <a:latin typeface="Rubik" panose="020B0604020202020204" charset="-79"/>
              <a:ea typeface="Rubik"/>
              <a:cs typeface="Rubik" panose="020B0604020202020204" charset="-79"/>
              <a:sym typeface="Rubik"/>
            </a:endParaRPr>
          </a:p>
        </p:txBody>
      </p:sp>
      <p:sp>
        <p:nvSpPr>
          <p:cNvPr id="102" name="Google Shape;102;p4">
            <a:extLst>
              <a:ext uri="{FF2B5EF4-FFF2-40B4-BE49-F238E27FC236}">
                <a16:creationId xmlns:a16="http://schemas.microsoft.com/office/drawing/2014/main" id="{B0A261FC-E008-70DD-B8E2-E8F6130C0D5E}"/>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Dataset </a:t>
            </a:r>
            <a:r>
              <a:rPr lang="en-ID" sz="3000" b="1" dirty="0">
                <a:solidFill>
                  <a:schemeClr val="accent5"/>
                </a:solidFill>
                <a:latin typeface="Rubik"/>
                <a:ea typeface="Rubik"/>
                <a:cs typeface="Rubik"/>
                <a:sym typeface="Rubik"/>
              </a:rPr>
              <a:t>Exploratory</a:t>
            </a:r>
            <a:endParaRPr sz="3000" b="1" i="0" u="none" strike="noStrike" cap="none"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3169480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p:cNvSpPr txBox="1"/>
          <p:nvPr/>
        </p:nvSpPr>
        <p:spPr>
          <a:xfrm>
            <a:off x="340500" y="266050"/>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Data </a:t>
            </a:r>
            <a:r>
              <a:rPr lang="en" sz="3000" b="1" dirty="0">
                <a:solidFill>
                  <a:schemeClr val="accent5"/>
                </a:solidFill>
                <a:latin typeface="Rubik"/>
                <a:ea typeface="Rubik"/>
                <a:cs typeface="Rubik"/>
                <a:sym typeface="Rubik"/>
              </a:rPr>
              <a:t>Pre-Processing</a:t>
            </a:r>
            <a:endParaRPr sz="3000" b="1" i="0" u="none" strike="noStrike" cap="none" dirty="0">
              <a:solidFill>
                <a:schemeClr val="accent5"/>
              </a:solidFill>
              <a:latin typeface="Rubik"/>
              <a:ea typeface="Rubik"/>
              <a:cs typeface="Rubik"/>
              <a:sym typeface="Rubik"/>
            </a:endParaRPr>
          </a:p>
        </p:txBody>
      </p:sp>
      <p:sp>
        <p:nvSpPr>
          <p:cNvPr id="5" name="Google Shape;111;g265ee868302_0_99">
            <a:extLst>
              <a:ext uri="{FF2B5EF4-FFF2-40B4-BE49-F238E27FC236}">
                <a16:creationId xmlns:a16="http://schemas.microsoft.com/office/drawing/2014/main" id="{4AE762A7-08C5-6E0F-D84F-7796E1E29867}"/>
              </a:ext>
            </a:extLst>
          </p:cNvPr>
          <p:cNvSpPr txBox="1"/>
          <p:nvPr/>
        </p:nvSpPr>
        <p:spPr>
          <a:xfrm>
            <a:off x="340500" y="901733"/>
            <a:ext cx="8340300" cy="4697409"/>
          </a:xfrm>
          <a:prstGeom prst="rect">
            <a:avLst/>
          </a:prstGeom>
          <a:noFill/>
          <a:ln>
            <a:noFill/>
          </a:ln>
        </p:spPr>
        <p:txBody>
          <a:bodyPr spcFirstLastPara="1" wrap="square" lIns="91425" tIns="91425" rIns="91425" bIns="91425" anchor="t" anchorCtr="0">
            <a:spAutoFit/>
          </a:bodyPr>
          <a:lstStyle/>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Null check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Memeriksa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apakah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ada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nilai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hilang</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atau</a:t>
            </a:r>
            <a:r>
              <a:rPr lang="en-US" sz="1150" dirty="0">
                <a:latin typeface="Rubik" panose="020B0604020202020204" charset="-79"/>
                <a:ea typeface="Rubik"/>
                <a:cs typeface="Rubik" panose="020B0604020202020204" charset="-79"/>
                <a:sym typeface="Rubik"/>
              </a:rPr>
              <a:t> null </a:t>
            </a:r>
            <a:r>
              <a:rPr lang="en-US" sz="1150" dirty="0" err="1">
                <a:latin typeface="Rubik" panose="020B0604020202020204" charset="-79"/>
                <a:ea typeface="Rubik"/>
                <a:cs typeface="Rubik" panose="020B0604020202020204" charset="-79"/>
                <a:sym typeface="Rubik"/>
              </a:rPr>
              <a:t>dalam</a:t>
            </a:r>
            <a:r>
              <a:rPr lang="en-US" sz="1150" dirty="0">
                <a:latin typeface="Rubik" panose="020B0604020202020204" charset="-79"/>
                <a:ea typeface="Rubik"/>
                <a:cs typeface="Rubik" panose="020B0604020202020204" charset="-79"/>
                <a:sym typeface="Rubik"/>
              </a:rPr>
              <a:t> dataset. Nilai-</a:t>
            </a:r>
            <a:r>
              <a:rPr lang="en-US" sz="1150" dirty="0" err="1">
                <a:latin typeface="Rubik" panose="020B0604020202020204" charset="-79"/>
                <a:ea typeface="Rubik"/>
                <a:cs typeface="Rubik" panose="020B0604020202020204" charset="-79"/>
                <a:sym typeface="Rubik"/>
              </a:rPr>
              <a:t>nilai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ini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harus</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ditangani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sebelum</a:t>
            </a:r>
            <a:r>
              <a:rPr lang="en-US" sz="1150" dirty="0">
                <a:latin typeface="Rubik" panose="020B0604020202020204" charset="-79"/>
                <a:ea typeface="Rubik"/>
                <a:cs typeface="Rubik" panose="020B0604020202020204" charset="-79"/>
                <a:sym typeface="Rubik"/>
              </a:rPr>
              <a:t> model </a:t>
            </a:r>
            <a:r>
              <a:rPr lang="en-US" sz="1150" dirty="0" err="1">
                <a:latin typeface="Rubik" panose="020B0604020202020204" charset="-79"/>
                <a:ea typeface="Rubik"/>
                <a:cs typeface="Rubik" panose="020B0604020202020204" charset="-79"/>
                <a:sym typeface="Rubik"/>
              </a:rPr>
              <a:t>dibangun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misalnya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dengan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imputasi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atau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penghapusan</a:t>
            </a:r>
            <a:r>
              <a:rPr lang="en-US" sz="1150" dirty="0">
                <a:latin typeface="Rubik" panose="020B0604020202020204" charset="-79"/>
                <a:ea typeface="Rubik"/>
                <a:cs typeface="Rubik" panose="020B0604020202020204" charset="-79"/>
                <a:sym typeface="Rubik"/>
              </a:rPr>
              <a:t> data</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Duplicate rows check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Untuk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memastikan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bahwa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tidak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ada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duplikasi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dalam</a:t>
            </a:r>
            <a:r>
              <a:rPr lang="en-US" sz="1150" dirty="0">
                <a:latin typeface="Rubik" panose="020B0604020202020204" charset="-79"/>
                <a:ea typeface="Rubik"/>
                <a:cs typeface="Rubik" panose="020B0604020202020204" charset="-79"/>
                <a:sym typeface="Rubik"/>
              </a:rPr>
              <a:t> dataset. Data </a:t>
            </a:r>
            <a:r>
              <a:rPr lang="en-US" sz="1150" dirty="0" err="1">
                <a:latin typeface="Rubik" panose="020B0604020202020204" charset="-79"/>
                <a:ea typeface="Rubik"/>
                <a:cs typeface="Rubik" panose="020B0604020202020204" charset="-79"/>
                <a:sym typeface="Rubik"/>
              </a:rPr>
              <a:t>duplikat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dapat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memengaruhi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kualitas</a:t>
            </a:r>
            <a:r>
              <a:rPr lang="en-US" sz="1150" dirty="0">
                <a:latin typeface="Rubik" panose="020B0604020202020204" charset="-79"/>
                <a:ea typeface="Rubik"/>
                <a:cs typeface="Rubik" panose="020B0604020202020204" charset="-79"/>
                <a:sym typeface="Rubik"/>
              </a:rPr>
              <a:t> model dan </a:t>
            </a:r>
            <a:r>
              <a:rPr lang="en-US" sz="1150" dirty="0" err="1">
                <a:latin typeface="Rubik" panose="020B0604020202020204" charset="-79"/>
                <a:ea typeface="Rubik"/>
                <a:cs typeface="Rubik" panose="020B0604020202020204" charset="-79"/>
                <a:sym typeface="Rubik"/>
              </a:rPr>
              <a:t>perlu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dihapus</a:t>
            </a:r>
            <a:r>
              <a:rPr lang="en-US" sz="1150" dirty="0">
                <a:latin typeface="Rubik" panose="020B0604020202020204" charset="-79"/>
                <a:ea typeface="Rubik"/>
                <a:cs typeface="Rubik" panose="020B0604020202020204" charset="-79"/>
                <a:sym typeface="Rubik"/>
              </a:rPr>
              <a:t> agar </a:t>
            </a:r>
            <a:r>
              <a:rPr lang="en-US" sz="1150" dirty="0" err="1">
                <a:latin typeface="Rubik" panose="020B0604020202020204" charset="-79"/>
                <a:ea typeface="Rubik"/>
                <a:cs typeface="Rubik" panose="020B0604020202020204" charset="-79"/>
                <a:sym typeface="Rubik"/>
              </a:rPr>
              <a:t>analisis</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menjadi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lebih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akurat</a:t>
            </a:r>
            <a:r>
              <a:rPr lang="en-US" sz="1150" dirty="0">
                <a:latin typeface="Rubik" panose="020B0604020202020204" charset="-79"/>
                <a:ea typeface="Rubik"/>
                <a:cs typeface="Rubik" panose="020B0604020202020204" charset="-79"/>
                <a:sym typeface="Rubik"/>
              </a:rPr>
              <a:t>.</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Encoding</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Mengonversi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fitur</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kategori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menjadi</a:t>
            </a:r>
            <a:r>
              <a:rPr lang="en-US" sz="1150" dirty="0">
                <a:latin typeface="Rubik" panose="020B0604020202020204" charset="-79"/>
                <a:ea typeface="Rubik"/>
                <a:cs typeface="Rubik" panose="020B0604020202020204" charset="-79"/>
                <a:sym typeface="Rubik"/>
              </a:rPr>
              <a:t> format yang </a:t>
            </a:r>
            <a:r>
              <a:rPr lang="en-US" sz="1150" dirty="0" err="1">
                <a:latin typeface="Rubik" panose="020B0604020202020204" charset="-79"/>
                <a:ea typeface="Rubik"/>
                <a:cs typeface="Rubik" panose="020B0604020202020204" charset="-79"/>
                <a:sym typeface="Rubik"/>
              </a:rPr>
              <a:t>dapat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diterima</a:t>
            </a:r>
            <a:r>
              <a:rPr lang="en-US" sz="1150" dirty="0">
                <a:latin typeface="Rubik" panose="020B0604020202020204" charset="-79"/>
                <a:ea typeface="Rubik"/>
                <a:cs typeface="Rubik" panose="020B0604020202020204" charset="-79"/>
                <a:sym typeface="Rubik"/>
              </a:rPr>
              <a:t> oleh model. Pada </a:t>
            </a:r>
            <a:r>
              <a:rPr lang="en-US" sz="1150" dirty="0" err="1">
                <a:latin typeface="Rubik" panose="020B0604020202020204" charset="-79"/>
                <a:ea typeface="Rubik"/>
                <a:cs typeface="Rubik" panose="020B0604020202020204" charset="-79"/>
                <a:sym typeface="Rubik"/>
              </a:rPr>
              <a:t>tahap</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ini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dilakukan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dengan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teknik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seperti</a:t>
            </a:r>
            <a:r>
              <a:rPr lang="en-US" sz="1150" dirty="0">
                <a:latin typeface="Rubik" panose="020B0604020202020204" charset="-79"/>
                <a:ea typeface="Rubik"/>
                <a:cs typeface="Rubik" panose="020B0604020202020204" charset="-79"/>
                <a:sym typeface="Rubik"/>
              </a:rPr>
              <a:t> One-Hot Encoding </a:t>
            </a:r>
            <a:r>
              <a:rPr lang="en-US" sz="1150" dirty="0" err="1">
                <a:latin typeface="Rubik" panose="020B0604020202020204" charset="-79"/>
                <a:ea typeface="Rubik"/>
                <a:cs typeface="Rubik" panose="020B0604020202020204" charset="-79"/>
                <a:sym typeface="Rubik"/>
              </a:rPr>
              <a:t>atau</a:t>
            </a:r>
            <a:r>
              <a:rPr lang="en-US" sz="1150" dirty="0">
                <a:latin typeface="Rubik" panose="020B0604020202020204" charset="-79"/>
                <a:ea typeface="Rubik"/>
                <a:cs typeface="Rubik" panose="020B0604020202020204" charset="-79"/>
                <a:sym typeface="Rubik"/>
              </a:rPr>
              <a:t> Label Encoding.</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Imputation</a:t>
            </a:r>
            <a:r>
              <a:rPr lang="en-US" sz="1150" dirty="0">
                <a:latin typeface="Rubik" panose="020B0604020202020204" charset="-79"/>
                <a:ea typeface="Rubik"/>
                <a:cs typeface="Rubik" panose="020B0604020202020204" charset="-79"/>
                <a:sym typeface="Rubik"/>
              </a:rPr>
              <a:t>, Pada </a:t>
            </a:r>
            <a:r>
              <a:rPr lang="en-US" sz="1150" dirty="0" err="1">
                <a:latin typeface="Rubik" panose="020B0604020202020204" charset="-79"/>
                <a:ea typeface="Rubik"/>
                <a:cs typeface="Rubik" panose="020B0604020202020204" charset="-79"/>
                <a:sym typeface="Rubik"/>
              </a:rPr>
              <a:t>tahap</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ini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nilai</a:t>
            </a:r>
            <a:r>
              <a:rPr lang="en-US" sz="1150" dirty="0">
                <a:latin typeface="Rubik" panose="020B0604020202020204" charset="-79"/>
                <a:ea typeface="Rubik"/>
                <a:cs typeface="Rubik" panose="020B0604020202020204" charset="-79"/>
                <a:sym typeface="Rubik"/>
              </a:rPr>
              <a:t> yang </a:t>
            </a:r>
            <a:r>
              <a:rPr lang="en-US" sz="1150" dirty="0" err="1">
                <a:latin typeface="Rubik" panose="020B0604020202020204" charset="-79"/>
                <a:ea typeface="Rubik"/>
                <a:cs typeface="Rubik" panose="020B0604020202020204" charset="-79"/>
                <a:sym typeface="Rubik"/>
              </a:rPr>
              <a:t>hilang</a:t>
            </a:r>
            <a:r>
              <a:rPr lang="en-US" sz="1150" dirty="0">
                <a:latin typeface="Rubik" panose="020B0604020202020204" charset="-79"/>
                <a:ea typeface="Rubik"/>
                <a:cs typeface="Rubik" panose="020B0604020202020204" charset="-79"/>
                <a:sym typeface="Rubik"/>
              </a:rPr>
              <a:t> (missing values) </a:t>
            </a:r>
            <a:r>
              <a:rPr lang="en-US" sz="1150" dirty="0" err="1">
                <a:latin typeface="Rubik" panose="020B0604020202020204" charset="-79"/>
                <a:ea typeface="Rubik"/>
                <a:cs typeface="Rubik" panose="020B0604020202020204" charset="-79"/>
                <a:sym typeface="Rubik"/>
              </a:rPr>
              <a:t>dalam</a:t>
            </a:r>
            <a:r>
              <a:rPr lang="en-US" sz="1150" dirty="0">
                <a:latin typeface="Rubik" panose="020B0604020202020204" charset="-79"/>
                <a:ea typeface="Rubik"/>
                <a:cs typeface="Rubik" panose="020B0604020202020204" charset="-79"/>
                <a:sym typeface="Rubik"/>
              </a:rPr>
              <a:t> dataset </a:t>
            </a:r>
            <a:r>
              <a:rPr lang="en-US" sz="1150" dirty="0" err="1">
                <a:latin typeface="Rubik" panose="020B0604020202020204" charset="-79"/>
                <a:ea typeface="Rubik"/>
                <a:cs typeface="Rubik" panose="020B0604020202020204" charset="-79"/>
                <a:sym typeface="Rubik"/>
              </a:rPr>
              <a:t>diisi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dengan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menggunakan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nilai</a:t>
            </a:r>
            <a:r>
              <a:rPr lang="en-US" sz="1150" dirty="0">
                <a:latin typeface="Rubik" panose="020B0604020202020204" charset="-79"/>
                <a:ea typeface="Rubik"/>
                <a:cs typeface="Rubik" panose="020B0604020202020204" charset="-79"/>
                <a:sym typeface="Rubik"/>
              </a:rPr>
              <a:t> rata-rata (mean) </a:t>
            </a:r>
            <a:r>
              <a:rPr lang="en-US" sz="1150" dirty="0" err="1">
                <a:latin typeface="Rubik" panose="020B0604020202020204" charset="-79"/>
                <a:ea typeface="Rubik"/>
                <a:cs typeface="Rubik" panose="020B0604020202020204" charset="-79"/>
                <a:sym typeface="Rubik"/>
              </a:rPr>
              <a:t>dari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fitur</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tersebut</a:t>
            </a:r>
            <a:r>
              <a:rPr lang="en-US" sz="1150" dirty="0">
                <a:latin typeface="Rubik" panose="020B0604020202020204" charset="-79"/>
                <a:ea typeface="Rubik"/>
                <a:cs typeface="Rubik" panose="020B0604020202020204" charset="-79"/>
                <a:sym typeface="Rubik"/>
              </a:rPr>
              <a:t>.</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Checking outlier</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Memeriksa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apakah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ada</a:t>
            </a:r>
            <a:r>
              <a:rPr lang="en-US" sz="1150" dirty="0">
                <a:latin typeface="Rubik" panose="020B0604020202020204" charset="-79"/>
                <a:ea typeface="Rubik"/>
                <a:cs typeface="Rubik" panose="020B0604020202020204" charset="-79"/>
                <a:sym typeface="Rubik"/>
              </a:rPr>
              <a:t> outlier </a:t>
            </a:r>
            <a:r>
              <a:rPr lang="en-US" sz="1150" dirty="0" err="1">
                <a:latin typeface="Rubik" panose="020B0604020202020204" charset="-79"/>
                <a:ea typeface="Rubik"/>
                <a:cs typeface="Rubik" panose="020B0604020202020204" charset="-79"/>
                <a:sym typeface="Rubik"/>
              </a:rPr>
              <a:t>dalam</a:t>
            </a:r>
            <a:r>
              <a:rPr lang="en-US" sz="1150" dirty="0">
                <a:latin typeface="Rubik" panose="020B0604020202020204" charset="-79"/>
                <a:ea typeface="Rubik"/>
                <a:cs typeface="Rubik" panose="020B0604020202020204" charset="-79"/>
                <a:sym typeface="Rubik"/>
              </a:rPr>
              <a:t> dataset. Outlier </a:t>
            </a:r>
            <a:r>
              <a:rPr lang="en-US" sz="1150" dirty="0" err="1">
                <a:latin typeface="Rubik" panose="020B0604020202020204" charset="-79"/>
                <a:ea typeface="Rubik"/>
                <a:cs typeface="Rubik" panose="020B0604020202020204" charset="-79"/>
                <a:sym typeface="Rubik"/>
              </a:rPr>
              <a:t>dapat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memberikan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pengaruh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besar</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terhadap</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hasil</a:t>
            </a:r>
            <a:r>
              <a:rPr lang="en-US" sz="1150" dirty="0">
                <a:latin typeface="Rubik" panose="020B0604020202020204" charset="-79"/>
                <a:ea typeface="Rubik"/>
                <a:cs typeface="Rubik" panose="020B0604020202020204" charset="-79"/>
                <a:sym typeface="Rubik"/>
              </a:rPr>
              <a:t> model, </a:t>
            </a:r>
            <a:r>
              <a:rPr lang="en-US" sz="1150" dirty="0" err="1">
                <a:latin typeface="Rubik" panose="020B0604020202020204" charset="-79"/>
                <a:ea typeface="Rubik"/>
                <a:cs typeface="Rubik" panose="020B0604020202020204" charset="-79"/>
                <a:sym typeface="Rubik"/>
              </a:rPr>
              <a:t>sehingga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perlu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dianalisis</a:t>
            </a:r>
            <a:r>
              <a:rPr lang="en-US" sz="1150" dirty="0">
                <a:latin typeface="Rubik" panose="020B0604020202020204" charset="-79"/>
                <a:ea typeface="Rubik"/>
                <a:cs typeface="Rubik" panose="020B0604020202020204" charset="-79"/>
                <a:sym typeface="Rubik"/>
              </a:rPr>
              <a:t> dan </a:t>
            </a:r>
            <a:r>
              <a:rPr lang="en-US" sz="1150" dirty="0" err="1">
                <a:latin typeface="Rubik" panose="020B0604020202020204" charset="-79"/>
                <a:ea typeface="Rubik"/>
                <a:cs typeface="Rubik" panose="020B0604020202020204" charset="-79"/>
                <a:sym typeface="Rubik"/>
              </a:rPr>
              <a:t>diatasi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jika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diperlukan</a:t>
            </a:r>
            <a:r>
              <a:rPr lang="en-US" sz="1150" dirty="0">
                <a:latin typeface="Rubik" panose="020B0604020202020204" charset="-79"/>
                <a:ea typeface="Rubik"/>
                <a:cs typeface="Rubik" panose="020B0604020202020204" charset="-79"/>
                <a:sym typeface="Rubik"/>
              </a:rPr>
              <a:t>.</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err="1">
                <a:latin typeface="Rubik" panose="020B0604020202020204" charset="-79"/>
                <a:ea typeface="Rubik"/>
                <a:cs typeface="Rubik" panose="020B0604020202020204" charset="-79"/>
                <a:sym typeface="Rubik"/>
              </a:rPr>
              <a:t>Winsorization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Melakukan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Winsorization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untuk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menangani</a:t>
            </a:r>
            <a:r>
              <a:rPr lang="en-US" sz="1150" dirty="0">
                <a:latin typeface="Rubik" panose="020B0604020202020204" charset="-79"/>
                <a:ea typeface="Rubik"/>
                <a:cs typeface="Rubik" panose="020B0604020202020204" charset="-79"/>
                <a:sym typeface="Rubik"/>
              </a:rPr>
              <a:t> outlier, </a:t>
            </a:r>
            <a:r>
              <a:rPr lang="en-US" sz="1150" dirty="0" err="1">
                <a:latin typeface="Rubik" panose="020B0604020202020204" charset="-79"/>
                <a:ea typeface="Rubik"/>
                <a:cs typeface="Rubik" panose="020B0604020202020204" charset="-79"/>
                <a:sym typeface="Rubik"/>
              </a:rPr>
              <a:t>yaitu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dengan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mengganti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nilai-nilai</a:t>
            </a:r>
            <a:r>
              <a:rPr lang="en-US" sz="1150" dirty="0">
                <a:latin typeface="Rubik" panose="020B0604020202020204" charset="-79"/>
                <a:ea typeface="Rubik"/>
                <a:cs typeface="Rubik" panose="020B0604020202020204" charset="-79"/>
                <a:sym typeface="Rubik"/>
              </a:rPr>
              <a:t> yang </a:t>
            </a:r>
            <a:r>
              <a:rPr lang="en-US" sz="1150" dirty="0" err="1">
                <a:latin typeface="Rubik" panose="020B0604020202020204" charset="-79"/>
                <a:ea typeface="Rubik"/>
                <a:cs typeface="Rubik" panose="020B0604020202020204" charset="-79"/>
                <a:sym typeface="Rubik"/>
              </a:rPr>
              <a:t>ekstrem</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dengan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nilai</a:t>
            </a:r>
            <a:r>
              <a:rPr lang="en-US" sz="1150" dirty="0">
                <a:latin typeface="Rubik" panose="020B0604020202020204" charset="-79"/>
                <a:ea typeface="Rubik"/>
                <a:cs typeface="Rubik" panose="020B0604020202020204" charset="-79"/>
                <a:sym typeface="Rubik"/>
              </a:rPr>
              <a:t> yang </a:t>
            </a:r>
            <a:r>
              <a:rPr lang="en-US" sz="1150" dirty="0" err="1">
                <a:latin typeface="Rubik" panose="020B0604020202020204" charset="-79"/>
                <a:ea typeface="Rubik"/>
                <a:cs typeface="Rubik" panose="020B0604020202020204" charset="-79"/>
                <a:sym typeface="Rubik"/>
              </a:rPr>
              <a:t>lebih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mendekati</a:t>
            </a:r>
            <a:r>
              <a:rPr lang="en-US" sz="1150" dirty="0">
                <a:latin typeface="Rubik" panose="020B0604020202020204" charset="-79"/>
                <a:ea typeface="Rubik"/>
                <a:cs typeface="Rubik" panose="020B0604020202020204" charset="-79"/>
                <a:sym typeface="Rubik"/>
              </a:rPr>
              <a:t> batas yang </a:t>
            </a:r>
            <a:r>
              <a:rPr lang="en-US" sz="1150" dirty="0" err="1">
                <a:latin typeface="Rubik" panose="020B0604020202020204" charset="-79"/>
                <a:ea typeface="Rubik"/>
                <a:cs typeface="Rubik" panose="020B0604020202020204" charset="-79"/>
                <a:sym typeface="Rubik"/>
              </a:rPr>
              <a:t>wajar</a:t>
            </a:r>
            <a:r>
              <a:rPr lang="en-US" sz="1150" dirty="0">
                <a:latin typeface="Rubik" panose="020B0604020202020204" charset="-79"/>
                <a:ea typeface="Rubik"/>
                <a:cs typeface="Rubik" panose="020B0604020202020204" charset="-79"/>
                <a:sym typeface="Rubik"/>
              </a:rPr>
              <a:t>. Ini </a:t>
            </a:r>
            <a:r>
              <a:rPr lang="en-US" sz="1150" dirty="0" err="1">
                <a:latin typeface="Rubik" panose="020B0604020202020204" charset="-79"/>
                <a:ea typeface="Rubik"/>
                <a:cs typeface="Rubik" panose="020B0604020202020204" charset="-79"/>
                <a:sym typeface="Rubik"/>
              </a:rPr>
              <a:t>dapat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membantu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meningkatkan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kestabilan</a:t>
            </a:r>
            <a:r>
              <a:rPr lang="en-US" sz="1150" dirty="0">
                <a:latin typeface="Rubik" panose="020B0604020202020204" charset="-79"/>
                <a:ea typeface="Rubik"/>
                <a:cs typeface="Rubik" panose="020B0604020202020204" charset="-79"/>
                <a:sym typeface="Rubik"/>
              </a:rPr>
              <a:t> model.</a:t>
            </a:r>
            <a:endParaRPr lang="en-US" sz="1150" b="1"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r>
              <a:rPr lang="en-US" sz="1150" b="1" dirty="0">
                <a:latin typeface="Rubik" panose="020B0604020202020204" charset="-79"/>
                <a:ea typeface="Rubik"/>
                <a:cs typeface="Rubik" panose="020B0604020202020204" charset="-79"/>
                <a:sym typeface="Rubik"/>
              </a:rPr>
              <a:t>Imbalance data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Memeriksa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apakah</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terdapat</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ketidakseimbangan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kelas</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dalam</a:t>
            </a:r>
            <a:r>
              <a:rPr lang="en-US" sz="1150" dirty="0">
                <a:latin typeface="Rubik" panose="020B0604020202020204" charset="-79"/>
                <a:ea typeface="Rubik"/>
                <a:cs typeface="Rubik" panose="020B0604020202020204" charset="-79"/>
                <a:sym typeface="Rubik"/>
              </a:rPr>
              <a:t> target </a:t>
            </a:r>
            <a:r>
              <a:rPr lang="en-US" sz="1150" dirty="0" err="1">
                <a:latin typeface="Rubik" panose="020B0604020202020204" charset="-79"/>
                <a:ea typeface="Rubik"/>
                <a:cs typeface="Rubik" panose="020B0604020202020204" charset="-79"/>
                <a:sym typeface="Rubik"/>
              </a:rPr>
              <a:t>variabel</a:t>
            </a:r>
            <a:r>
              <a:rPr lang="en-US" sz="1150" dirty="0">
                <a:latin typeface="Rubik" panose="020B0604020202020204" charset="-79"/>
                <a:ea typeface="Rubik"/>
                <a:cs typeface="Rubik" panose="020B0604020202020204" charset="-79"/>
                <a:sym typeface="Rubik"/>
              </a:rPr>
              <a:t>. Jika </a:t>
            </a:r>
            <a:r>
              <a:rPr lang="en-US" sz="1150" dirty="0" err="1">
                <a:latin typeface="Rubik" panose="020B0604020202020204" charset="-79"/>
                <a:ea typeface="Rubik"/>
                <a:cs typeface="Rubik" panose="020B0604020202020204" charset="-79"/>
                <a:sym typeface="Rubik"/>
              </a:rPr>
              <a:t>kelas</a:t>
            </a:r>
            <a:r>
              <a:rPr lang="en-US" sz="1150" dirty="0">
                <a:latin typeface="Rubik" panose="020B0604020202020204" charset="-79"/>
                <a:ea typeface="Rubik"/>
                <a:cs typeface="Rubik" panose="020B0604020202020204" charset="-79"/>
                <a:sym typeface="Rubik"/>
              </a:rPr>
              <a:t> target </a:t>
            </a:r>
            <a:r>
              <a:rPr lang="en-US" sz="1150" dirty="0" err="1">
                <a:latin typeface="Rubik" panose="020B0604020202020204" charset="-79"/>
                <a:ea typeface="Rubik"/>
                <a:cs typeface="Rubik" panose="020B0604020202020204" charset="-79"/>
                <a:sym typeface="Rubik"/>
              </a:rPr>
              <a:t>tidak</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seimbang</a:t>
            </a:r>
            <a:r>
              <a:rPr lang="en-US" sz="1150" dirty="0">
                <a:latin typeface="Rubik" panose="020B0604020202020204" charset="-79"/>
                <a:ea typeface="Rubik"/>
                <a:cs typeface="Rubik" panose="020B0604020202020204" charset="-79"/>
                <a:sym typeface="Rubik"/>
              </a:rPr>
              <a:t>, model </a:t>
            </a:r>
            <a:r>
              <a:rPr lang="en-US" sz="1150" dirty="0" err="1">
                <a:latin typeface="Rubik" panose="020B0604020202020204" charset="-79"/>
                <a:ea typeface="Rubik"/>
                <a:cs typeface="Rubik" panose="020B0604020202020204" charset="-79"/>
                <a:sym typeface="Rubik"/>
              </a:rPr>
              <a:t>mungkin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cenderung</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memprediksi</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kelas</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mayoritas</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sehingga</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perlu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dilakukan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penanganan</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seperti</a:t>
            </a:r>
            <a:r>
              <a:rPr lang="en-US" sz="1150" dirty="0">
                <a:latin typeface="Rubik" panose="020B0604020202020204" charset="-79"/>
                <a:ea typeface="Rubik"/>
                <a:cs typeface="Rubik" panose="020B0604020202020204" charset="-79"/>
                <a:sym typeface="Rubik"/>
              </a:rPr>
              <a:t> SMOTE </a:t>
            </a:r>
            <a:r>
              <a:rPr lang="en-US" sz="1150" dirty="0" err="1">
                <a:latin typeface="Rubik" panose="020B0604020202020204" charset="-79"/>
                <a:ea typeface="Rubik"/>
                <a:cs typeface="Rubik" panose="020B0604020202020204" charset="-79"/>
                <a:sym typeface="Rubik"/>
              </a:rPr>
              <a:t>atau</a:t>
            </a:r>
            <a:r>
              <a:rPr lang="en-US" sz="1150" dirty="0">
                <a:latin typeface="Rubik" panose="020B0604020202020204" charset="-79"/>
                <a:ea typeface="Rubik"/>
                <a:cs typeface="Rubik" panose="020B0604020202020204" charset="-79"/>
                <a:sym typeface="Rubik"/>
              </a:rPr>
              <a:t> </a:t>
            </a:r>
            <a:r>
              <a:rPr lang="en-US" sz="1150" dirty="0" err="1">
                <a:latin typeface="Rubik" panose="020B0604020202020204" charset="-79"/>
                <a:ea typeface="Rubik"/>
                <a:cs typeface="Rubik" panose="020B0604020202020204" charset="-79"/>
                <a:sym typeface="Rubik"/>
              </a:rPr>
              <a:t>undersampling</a:t>
            </a:r>
            <a:r>
              <a:rPr lang="en-US" sz="1150" dirty="0">
                <a:latin typeface="Rubik" panose="020B0604020202020204" charset="-79"/>
                <a:ea typeface="Rubik"/>
                <a:cs typeface="Rubik" panose="020B0604020202020204" charset="-79"/>
                <a:sym typeface="Rubik"/>
              </a:rPr>
              <a:t>.</a:t>
            </a:r>
          </a:p>
          <a:p>
            <a:pPr marL="171450" marR="0" lvl="0" indent="-171450" algn="just" rtl="0">
              <a:lnSpc>
                <a:spcPct val="150000"/>
              </a:lnSpc>
              <a:spcBef>
                <a:spcPts val="0"/>
              </a:spcBef>
              <a:spcAft>
                <a:spcPts val="0"/>
              </a:spcAft>
              <a:buClr>
                <a:schemeClr val="dk1"/>
              </a:buClr>
              <a:buSzPts val="1100"/>
              <a:buFontTx/>
              <a:buChar char="-"/>
            </a:pPr>
            <a:endParaRPr lang="en-US" sz="1150" dirty="0">
              <a:latin typeface="Rubik" panose="020B0604020202020204" charset="-79"/>
              <a:ea typeface="Rubik"/>
              <a:cs typeface="Rubik" panose="020B0604020202020204" charset="-79"/>
              <a:sym typeface="Rubik"/>
            </a:endParaRPr>
          </a:p>
          <a:p>
            <a:pPr marL="171450" marR="0" lvl="0" indent="-171450" algn="just" rtl="0">
              <a:lnSpc>
                <a:spcPct val="150000"/>
              </a:lnSpc>
              <a:spcBef>
                <a:spcPts val="0"/>
              </a:spcBef>
              <a:spcAft>
                <a:spcPts val="0"/>
              </a:spcAft>
              <a:buClr>
                <a:schemeClr val="dk1"/>
              </a:buClr>
              <a:buSzPts val="1100"/>
              <a:buFontTx/>
              <a:buChar char="-"/>
            </a:pPr>
            <a:endParaRPr lang="en" sz="1150" b="1" i="0" u="none" strike="noStrike" cap="none" dirty="0">
              <a:solidFill>
                <a:srgbClr val="000000"/>
              </a:solidFill>
              <a:latin typeface="Rubik" panose="020B0604020202020204" charset="-79"/>
              <a:ea typeface="Rubik"/>
              <a:cs typeface="Rubik" panose="020B0604020202020204" charset="-79"/>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6FE0906E-5059-B9DA-2E4B-62F8E7387118}"/>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C5AA9EA8-C71B-4389-F3BC-A9A4CA48B96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35459B6E-357E-CDDD-37C6-F31CD127DF9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a:extLst>
              <a:ext uri="{FF2B5EF4-FFF2-40B4-BE49-F238E27FC236}">
                <a16:creationId xmlns:a16="http://schemas.microsoft.com/office/drawing/2014/main" id="{93F358E1-E324-B486-1EA5-ACBE1963278E}"/>
              </a:ext>
            </a:extLst>
          </p:cNvPr>
          <p:cNvSpPr txBox="1"/>
          <p:nvPr/>
        </p:nvSpPr>
        <p:spPr>
          <a:xfrm>
            <a:off x="279150" y="181870"/>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Data Visualization &amp;</a:t>
            </a:r>
            <a:br>
              <a:rPr lang="en" sz="3000" b="1" dirty="0">
                <a:latin typeface="Rubik"/>
                <a:ea typeface="Rubik"/>
                <a:cs typeface="Rubik"/>
                <a:sym typeface="Rubik"/>
              </a:rPr>
            </a:br>
            <a:r>
              <a:rPr lang="en" sz="3000" b="1" dirty="0">
                <a:solidFill>
                  <a:schemeClr val="accent5"/>
                </a:solidFill>
                <a:latin typeface="Rubik"/>
                <a:ea typeface="Rubik"/>
                <a:cs typeface="Rubik"/>
                <a:sym typeface="Rubik"/>
              </a:rPr>
              <a:t>Business Insight</a:t>
            </a:r>
            <a:endParaRPr sz="3000" b="1" i="0" u="none" strike="noStrike" cap="none" dirty="0">
              <a:solidFill>
                <a:schemeClr val="accent5"/>
              </a:solidFill>
              <a:latin typeface="Rubik"/>
              <a:ea typeface="Rubik"/>
              <a:cs typeface="Rubik"/>
              <a:sym typeface="Rubik"/>
            </a:endParaRPr>
          </a:p>
        </p:txBody>
      </p:sp>
      <p:pic>
        <p:nvPicPr>
          <p:cNvPr id="8" name="Picture 7">
            <a:extLst>
              <a:ext uri="{FF2B5EF4-FFF2-40B4-BE49-F238E27FC236}">
                <a16:creationId xmlns:a16="http://schemas.microsoft.com/office/drawing/2014/main" id="{7BDE019A-9DA0-F8ED-7160-1B4980CC7EAE}"/>
              </a:ext>
            </a:extLst>
          </p:cNvPr>
          <p:cNvPicPr>
            <a:picLocks noChangeAspect="1"/>
          </p:cNvPicPr>
          <p:nvPr/>
        </p:nvPicPr>
        <p:blipFill>
          <a:blip r:embed="rId5"/>
          <a:stretch>
            <a:fillRect/>
          </a:stretch>
        </p:blipFill>
        <p:spPr>
          <a:xfrm>
            <a:off x="279150" y="1934752"/>
            <a:ext cx="4488793" cy="2307977"/>
          </a:xfrm>
          <a:prstGeom prst="rect">
            <a:avLst/>
          </a:prstGeom>
        </p:spPr>
      </p:pic>
      <p:sp>
        <p:nvSpPr>
          <p:cNvPr id="10" name="Google Shape;101;p4">
            <a:extLst>
              <a:ext uri="{FF2B5EF4-FFF2-40B4-BE49-F238E27FC236}">
                <a16:creationId xmlns:a16="http://schemas.microsoft.com/office/drawing/2014/main" id="{39C018A4-AE47-562C-F3A0-B1EB8E89B058}"/>
              </a:ext>
            </a:extLst>
          </p:cNvPr>
          <p:cNvSpPr txBox="1"/>
          <p:nvPr/>
        </p:nvSpPr>
        <p:spPr>
          <a:xfrm>
            <a:off x="4924393" y="1289835"/>
            <a:ext cx="4096907" cy="340551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ID" i="0" u="none" strike="noStrike" cap="none" dirty="0">
                <a:solidFill>
                  <a:srgbClr val="000000"/>
                </a:solidFill>
                <a:latin typeface="Rubik" panose="020B0604020202020204" charset="-79"/>
                <a:ea typeface="Rubik"/>
                <a:cs typeface="Rubik" panose="020B0604020202020204" charset="-79"/>
                <a:sym typeface="Rubik"/>
              </a:rPr>
              <a:t>Dataset </a:t>
            </a:r>
            <a:r>
              <a:rPr lang="en-ID" i="0" u="none" strike="noStrike" cap="none" dirty="0" err="1">
                <a:solidFill>
                  <a:srgbClr val="000000"/>
                </a:solidFill>
                <a:latin typeface="Rubik" panose="020B0604020202020204" charset="-79"/>
                <a:ea typeface="Rubik"/>
                <a:cs typeface="Rubik" panose="020B0604020202020204" charset="-79"/>
                <a:sym typeface="Rubik"/>
              </a:rPr>
              <a:t>ini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memiliki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ketidakseimbangan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yang sangat </a:t>
            </a:r>
            <a:r>
              <a:rPr lang="en-ID" i="0" u="none" strike="noStrike" cap="none" dirty="0" err="1">
                <a:solidFill>
                  <a:srgbClr val="000000"/>
                </a:solidFill>
                <a:latin typeface="Rubik" panose="020B0604020202020204" charset="-79"/>
                <a:ea typeface="Rubik"/>
                <a:cs typeface="Rubik" panose="020B0604020202020204" charset="-79"/>
                <a:sym typeface="Rubik"/>
              </a:rPr>
              <a:t>besar</a:t>
            </a:r>
            <a:r>
              <a:rPr lang="en-ID" i="0" u="none" strike="noStrike" cap="none" dirty="0">
                <a:solidFill>
                  <a:srgbClr val="000000"/>
                </a:solidFill>
                <a:latin typeface="Rubik" panose="020B0604020202020204" charset="-79"/>
                <a:ea typeface="Rubik"/>
                <a:cs typeface="Rubik" panose="020B0604020202020204" charset="-79"/>
                <a:sym typeface="Rubik"/>
              </a:rPr>
              <a:t>, di mana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0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membayar</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dengan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tepat</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waktu</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jauh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lebih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dominan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dibandingkan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dengan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1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mengalami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kesulitan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pembayaran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Ketidakseimbangan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seperti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ini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dapat</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menyebabkan</a:t>
            </a:r>
            <a:r>
              <a:rPr lang="en-ID" i="0" u="none" strike="noStrike" cap="none" dirty="0">
                <a:solidFill>
                  <a:srgbClr val="000000"/>
                </a:solidFill>
                <a:latin typeface="Rubik" panose="020B0604020202020204" charset="-79"/>
                <a:ea typeface="Rubik"/>
                <a:cs typeface="Rubik" panose="020B0604020202020204" charset="-79"/>
                <a:sym typeface="Rubik"/>
              </a:rPr>
              <a:t> model </a:t>
            </a:r>
            <a:r>
              <a:rPr lang="en-ID" i="0" u="none" strike="noStrike" cap="none" dirty="0" err="1">
                <a:solidFill>
                  <a:srgbClr val="000000"/>
                </a:solidFill>
                <a:latin typeface="Rubik" panose="020B0604020202020204" charset="-79"/>
                <a:ea typeface="Rubik"/>
                <a:cs typeface="Rubik" panose="020B0604020202020204" charset="-79"/>
                <a:sym typeface="Rubik"/>
              </a:rPr>
              <a:t>lebih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cenderung</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memprediksi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mayoritas</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kelas</a:t>
            </a:r>
            <a:r>
              <a:rPr lang="en-ID" i="0" u="none" strike="noStrike" cap="none" dirty="0">
                <a:solidFill>
                  <a:srgbClr val="000000"/>
                </a:solidFill>
                <a:latin typeface="Rubik" panose="020B0604020202020204" charset="-79"/>
                <a:ea typeface="Rubik"/>
                <a:cs typeface="Rubik" panose="020B0604020202020204" charset="-79"/>
                <a:sym typeface="Rubik"/>
              </a:rPr>
              <a:t> 0), </a:t>
            </a:r>
            <a:r>
              <a:rPr lang="en-ID" i="0" u="none" strike="noStrike" cap="none" dirty="0" err="1">
                <a:solidFill>
                  <a:srgbClr val="000000"/>
                </a:solidFill>
                <a:latin typeface="Rubik" panose="020B0604020202020204" charset="-79"/>
                <a:ea typeface="Rubik"/>
                <a:cs typeface="Rubik" panose="020B0604020202020204" charset="-79"/>
                <a:sym typeface="Rubik"/>
              </a:rPr>
              <a:t>sehingga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penting</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untuk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menggunakan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teknik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penyeimbangan</a:t>
            </a:r>
            <a:r>
              <a:rPr lang="en-ID" i="0" u="none" strike="noStrike" cap="none" dirty="0">
                <a:solidFill>
                  <a:srgbClr val="000000"/>
                </a:solidFill>
                <a:latin typeface="Rubik" panose="020B0604020202020204" charset="-79"/>
                <a:ea typeface="Rubik"/>
                <a:cs typeface="Rubik" panose="020B0604020202020204" charset="-79"/>
                <a:sym typeface="Rubik"/>
              </a:rPr>
              <a:t> data </a:t>
            </a:r>
            <a:r>
              <a:rPr lang="en-ID" i="0" u="none" strike="noStrike" cap="none" dirty="0" err="1">
                <a:solidFill>
                  <a:srgbClr val="000000"/>
                </a:solidFill>
                <a:latin typeface="Rubik" panose="020B0604020202020204" charset="-79"/>
                <a:ea typeface="Rubik"/>
                <a:cs typeface="Rubik" panose="020B0604020202020204" charset="-79"/>
                <a:sym typeface="Rubik"/>
              </a:rPr>
              <a:t>seperti</a:t>
            </a:r>
            <a:r>
              <a:rPr lang="en-ID" i="0" u="none" strike="noStrike" cap="none" dirty="0">
                <a:solidFill>
                  <a:srgbClr val="000000"/>
                </a:solidFill>
                <a:latin typeface="Rubik" panose="020B0604020202020204" charset="-79"/>
                <a:ea typeface="Rubik"/>
                <a:cs typeface="Rubik" panose="020B0604020202020204" charset="-79"/>
                <a:sym typeface="Rubik"/>
              </a:rPr>
              <a:t> SMOTE </a:t>
            </a:r>
            <a:r>
              <a:rPr lang="en-ID" i="0" u="none" strike="noStrike" cap="none" dirty="0" err="1">
                <a:solidFill>
                  <a:srgbClr val="000000"/>
                </a:solidFill>
                <a:latin typeface="Rubik" panose="020B0604020202020204" charset="-79"/>
                <a:ea typeface="Rubik"/>
                <a:cs typeface="Rubik" panose="020B0604020202020204" charset="-79"/>
                <a:sym typeface="Rubik"/>
              </a:rPr>
              <a:t>atau</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undersampling</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untuk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meningkatkan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kinerja</a:t>
            </a:r>
            <a:r>
              <a:rPr lang="en-ID" i="0" u="none" strike="noStrike" cap="none" dirty="0">
                <a:solidFill>
                  <a:srgbClr val="000000"/>
                </a:solidFill>
                <a:latin typeface="Rubik" panose="020B0604020202020204" charset="-79"/>
                <a:ea typeface="Rubik"/>
                <a:cs typeface="Rubik" panose="020B0604020202020204" charset="-79"/>
                <a:sym typeface="Rubik"/>
              </a:rPr>
              <a:t> model </a:t>
            </a:r>
            <a:r>
              <a:rPr lang="en-ID" i="0" u="none" strike="noStrike" cap="none" dirty="0" err="1">
                <a:solidFill>
                  <a:srgbClr val="000000"/>
                </a:solidFill>
                <a:latin typeface="Rubik" panose="020B0604020202020204" charset="-79"/>
                <a:ea typeface="Rubik"/>
                <a:cs typeface="Rubik" panose="020B0604020202020204" charset="-79"/>
                <a:sym typeface="Rubik"/>
              </a:rPr>
              <a:t>dalam</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memprediksi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mengalami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kesulitan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pembayaran</a:t>
            </a:r>
            <a:r>
              <a:rPr lang="en-ID" i="0" u="none" strike="noStrike" cap="none" dirty="0">
                <a:solidFill>
                  <a:srgbClr val="000000"/>
                </a:solidFill>
                <a:latin typeface="Rubik" panose="020B0604020202020204" charset="-79"/>
                <a:ea typeface="Rubik"/>
                <a:cs typeface="Rubik" panose="020B0604020202020204" charset="-79"/>
                <a:sym typeface="Rubik"/>
              </a:rPr>
              <a:t>.</a:t>
            </a:r>
          </a:p>
        </p:txBody>
      </p:sp>
    </p:spTree>
    <p:extLst>
      <p:ext uri="{BB962C8B-B14F-4D97-AF65-F5344CB8AC3E}">
        <p14:creationId xmlns:p14="http://schemas.microsoft.com/office/powerpoint/2010/main" val="70245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495423D4-FC40-49E9-FFC5-F816851DA0F8}"/>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DE5BDDD7-60FA-9374-6D5F-A8895CEA0D1C}"/>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7E8680C8-A10D-BB91-1CB8-BA4F0881275C}"/>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2" name="Google Shape;112;g265ee868302_0_99">
            <a:extLst>
              <a:ext uri="{FF2B5EF4-FFF2-40B4-BE49-F238E27FC236}">
                <a16:creationId xmlns:a16="http://schemas.microsoft.com/office/drawing/2014/main" id="{1915D649-BEC7-D7DB-1049-7F433CB4905D}"/>
              </a:ext>
            </a:extLst>
          </p:cNvPr>
          <p:cNvSpPr txBox="1"/>
          <p:nvPr/>
        </p:nvSpPr>
        <p:spPr>
          <a:xfrm>
            <a:off x="279150" y="181870"/>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Data Visualization &amp;</a:t>
            </a:r>
            <a:br>
              <a:rPr lang="en" sz="3000" b="1" dirty="0">
                <a:latin typeface="Rubik"/>
                <a:ea typeface="Rubik"/>
                <a:cs typeface="Rubik"/>
                <a:sym typeface="Rubik"/>
              </a:rPr>
            </a:br>
            <a:r>
              <a:rPr lang="en" sz="3000" b="1" dirty="0">
                <a:solidFill>
                  <a:schemeClr val="accent5"/>
                </a:solidFill>
                <a:latin typeface="Rubik"/>
                <a:ea typeface="Rubik"/>
                <a:cs typeface="Rubik"/>
                <a:sym typeface="Rubik"/>
              </a:rPr>
              <a:t>Business Insight</a:t>
            </a:r>
            <a:endParaRPr sz="3000" b="1" i="0" u="none" strike="noStrike" cap="none" dirty="0">
              <a:solidFill>
                <a:schemeClr val="accent5"/>
              </a:solidFill>
              <a:latin typeface="Rubik"/>
              <a:ea typeface="Rubik"/>
              <a:cs typeface="Rubik"/>
              <a:sym typeface="Rubik"/>
            </a:endParaRPr>
          </a:p>
        </p:txBody>
      </p:sp>
      <p:sp>
        <p:nvSpPr>
          <p:cNvPr id="10" name="Google Shape;101;p4">
            <a:extLst>
              <a:ext uri="{FF2B5EF4-FFF2-40B4-BE49-F238E27FC236}">
                <a16:creationId xmlns:a16="http://schemas.microsoft.com/office/drawing/2014/main" id="{A2B46392-1555-4988-1EE5-76974CA43CED}"/>
              </a:ext>
            </a:extLst>
          </p:cNvPr>
          <p:cNvSpPr txBox="1"/>
          <p:nvPr/>
        </p:nvSpPr>
        <p:spPr>
          <a:xfrm>
            <a:off x="4924393" y="1289835"/>
            <a:ext cx="4096907" cy="3405517"/>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ID" i="0" u="none" strike="noStrike" cap="none" dirty="0" err="1">
                <a:solidFill>
                  <a:srgbClr val="000000"/>
                </a:solidFill>
                <a:latin typeface="Rubik" panose="020B0604020202020204" charset="-79"/>
                <a:ea typeface="Rubik"/>
                <a:cs typeface="Rubik" panose="020B0604020202020204" charset="-79"/>
                <a:sym typeface="Rubik"/>
              </a:rPr>
              <a:t>Secara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keseluruhan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jumlah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membayar</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pinjaman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tepat</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waktu</a:t>
            </a:r>
            <a:r>
              <a:rPr lang="en-ID" i="0" u="none" strike="noStrike" cap="none" dirty="0">
                <a:solidFill>
                  <a:srgbClr val="000000"/>
                </a:solidFill>
                <a:latin typeface="Rubik" panose="020B0604020202020204" charset="-79"/>
                <a:ea typeface="Rubik"/>
                <a:cs typeface="Rubik" panose="020B0604020202020204" charset="-79"/>
                <a:sym typeface="Rubik"/>
              </a:rPr>
              <a:t> (TARGET = 0) </a:t>
            </a:r>
            <a:r>
              <a:rPr lang="en-ID" i="0" u="none" strike="noStrike" cap="none" dirty="0" err="1">
                <a:solidFill>
                  <a:srgbClr val="000000"/>
                </a:solidFill>
                <a:latin typeface="Rubik" panose="020B0604020202020204" charset="-79"/>
                <a:ea typeface="Rubik"/>
                <a:cs typeface="Rubik" panose="020B0604020202020204" charset="-79"/>
                <a:sym typeface="Rubik"/>
              </a:rPr>
              <a:t>jauh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lebih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besar</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dibandingkan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dengan</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mengalami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kesulitan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pembayaran</a:t>
            </a:r>
            <a:r>
              <a:rPr lang="en-ID" i="0" u="none" strike="noStrike" cap="none" dirty="0">
                <a:solidFill>
                  <a:srgbClr val="000000"/>
                </a:solidFill>
                <a:latin typeface="Rubik" panose="020B0604020202020204" charset="-79"/>
                <a:ea typeface="Rubik"/>
                <a:cs typeface="Rubik" panose="020B0604020202020204" charset="-79"/>
                <a:sym typeface="Rubik"/>
              </a:rPr>
              <a:t> (TARGET = 1) </a:t>
            </a:r>
            <a:r>
              <a:rPr lang="en-ID" i="0" u="none" strike="noStrike" cap="none" dirty="0" err="1">
                <a:solidFill>
                  <a:srgbClr val="000000"/>
                </a:solidFill>
                <a:latin typeface="Rubik" panose="020B0604020202020204" charset="-79"/>
                <a:ea typeface="Rubik"/>
                <a:cs typeface="Rubik" panose="020B0604020202020204" charset="-79"/>
                <a:sym typeface="Rubik"/>
              </a:rPr>
              <a:t>untuk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kedua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jenis</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kelamin</a:t>
            </a:r>
            <a:r>
              <a:rPr lang="en-ID" i="0" u="none" strike="noStrike" cap="none" dirty="0">
                <a:solidFill>
                  <a:srgbClr val="000000"/>
                </a:solidFill>
                <a:latin typeface="Rubik" panose="020B0604020202020204" charset="-79"/>
                <a:ea typeface="Rubik"/>
                <a:cs typeface="Rubik" panose="020B0604020202020204" charset="-79"/>
                <a:sym typeface="Rubik"/>
              </a:rPr>
              <a:t>.</a:t>
            </a:r>
          </a:p>
          <a:p>
            <a:pPr marL="0" marR="0" lvl="0" indent="0" algn="just" rtl="0">
              <a:lnSpc>
                <a:spcPct val="115000"/>
              </a:lnSpc>
              <a:spcBef>
                <a:spcPts val="0"/>
              </a:spcBef>
              <a:spcAft>
                <a:spcPts val="0"/>
              </a:spcAft>
              <a:buClr>
                <a:schemeClr val="dk1"/>
              </a:buClr>
              <a:buSzPts val="1100"/>
              <a:buFont typeface="Arial"/>
              <a:buNone/>
            </a:pPr>
            <a:endParaRPr lang="en-ID" i="0" u="none" strike="noStrike" cap="none" dirty="0">
              <a:solidFill>
                <a:srgbClr val="000000"/>
              </a:solidFill>
              <a:latin typeface="Rubik" panose="020B0604020202020204" charset="-79"/>
              <a:ea typeface="Rubik"/>
              <a:cs typeface="Rubik" panose="020B0604020202020204" charset="-79"/>
              <a:sym typeface="Rubik"/>
            </a:endParaRPr>
          </a:p>
          <a:p>
            <a:pPr marL="0" marR="0" lvl="0" indent="0" algn="just" rtl="0">
              <a:lnSpc>
                <a:spcPct val="115000"/>
              </a:lnSpc>
              <a:spcBef>
                <a:spcPts val="0"/>
              </a:spcBef>
              <a:spcAft>
                <a:spcPts val="0"/>
              </a:spcAft>
              <a:buClr>
                <a:schemeClr val="dk1"/>
              </a:buClr>
              <a:buSzPts val="1100"/>
              <a:buFont typeface="Arial"/>
              <a:buNone/>
            </a:pPr>
            <a:r>
              <a:rPr lang="en-ID" i="0" u="none" strike="noStrike" cap="none" dirty="0" err="1">
                <a:solidFill>
                  <a:srgbClr val="000000"/>
                </a:solidFill>
                <a:latin typeface="Rubik" panose="020B0604020202020204" charset="-79"/>
                <a:ea typeface="Rubik"/>
                <a:cs typeface="Rubik" panose="020B0604020202020204" charset="-79"/>
                <a:sym typeface="Rubik"/>
              </a:rPr>
              <a:t>Perbandingan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antara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pria</a:t>
            </a:r>
            <a:r>
              <a:rPr lang="en-ID" i="0" u="none" strike="noStrike" cap="none" dirty="0">
                <a:solidFill>
                  <a:srgbClr val="000000"/>
                </a:solidFill>
                <a:latin typeface="Rubik" panose="020B0604020202020204" charset="-79"/>
                <a:ea typeface="Rubik"/>
                <a:cs typeface="Rubik" panose="020B0604020202020204" charset="-79"/>
                <a:sym typeface="Rubik"/>
              </a:rPr>
              <a:t> dan </a:t>
            </a:r>
            <a:r>
              <a:rPr lang="en-ID" i="0" u="none" strike="noStrike" cap="none" dirty="0" err="1">
                <a:solidFill>
                  <a:srgbClr val="000000"/>
                </a:solidFill>
                <a:latin typeface="Rubik" panose="020B0604020202020204" charset="-79"/>
                <a:ea typeface="Rubik"/>
                <a:cs typeface="Rubik" panose="020B0604020202020204" charset="-79"/>
                <a:sym typeface="Rubik"/>
              </a:rPr>
              <a:t>wanita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menunjukkan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bahwa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meskipun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wanita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memiliki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lebih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banyak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membayar</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tepat</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waktu</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pria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cenderung</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memiliki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sedikit</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lebih</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banyak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nasabah</a:t>
            </a:r>
            <a:r>
              <a:rPr lang="en-ID" i="0" u="none" strike="noStrike" cap="none" dirty="0">
                <a:solidFill>
                  <a:srgbClr val="000000"/>
                </a:solidFill>
                <a:latin typeface="Rubik" panose="020B0604020202020204" charset="-79"/>
                <a:ea typeface="Rubik"/>
                <a:cs typeface="Rubik" panose="020B0604020202020204" charset="-79"/>
                <a:sym typeface="Rubik"/>
              </a:rPr>
              <a:t> yang </a:t>
            </a:r>
            <a:r>
              <a:rPr lang="en-ID" i="0" u="none" strike="noStrike" cap="none" dirty="0" err="1">
                <a:solidFill>
                  <a:srgbClr val="000000"/>
                </a:solidFill>
                <a:latin typeface="Rubik" panose="020B0604020202020204" charset="-79"/>
                <a:ea typeface="Rubik"/>
                <a:cs typeface="Rubik" panose="020B0604020202020204" charset="-79"/>
                <a:sym typeface="Rubik"/>
              </a:rPr>
              <a:t>mengalami</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kesulitan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pembayaran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meskipun</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perbedaannya</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tidak</a:t>
            </a:r>
            <a:r>
              <a:rPr lang="en-ID" i="0" u="none" strike="noStrike" cap="none" dirty="0">
                <a:solidFill>
                  <a:srgbClr val="000000"/>
                </a:solidFill>
                <a:latin typeface="Rubik" panose="020B0604020202020204" charset="-79"/>
                <a:ea typeface="Rubik"/>
                <a:cs typeface="Rubik" panose="020B0604020202020204" charset="-79"/>
                <a:sym typeface="Rubik"/>
              </a:rPr>
              <a:t> </a:t>
            </a:r>
            <a:r>
              <a:rPr lang="en-ID" i="0" u="none" strike="noStrike" cap="none" dirty="0" err="1">
                <a:solidFill>
                  <a:srgbClr val="000000"/>
                </a:solidFill>
                <a:latin typeface="Rubik" panose="020B0604020202020204" charset="-79"/>
                <a:ea typeface="Rubik"/>
                <a:cs typeface="Rubik" panose="020B0604020202020204" charset="-79"/>
                <a:sym typeface="Rubik"/>
              </a:rPr>
              <a:t>signifikan</a:t>
            </a:r>
            <a:r>
              <a:rPr lang="en-ID" i="0" u="none" strike="noStrike" cap="none" dirty="0">
                <a:solidFill>
                  <a:srgbClr val="000000"/>
                </a:solidFill>
                <a:latin typeface="Rubik" panose="020B0604020202020204" charset="-79"/>
                <a:ea typeface="Rubik"/>
                <a:cs typeface="Rubik" panose="020B0604020202020204" charset="-79"/>
                <a:sym typeface="Rubik"/>
              </a:rPr>
              <a:t>.</a:t>
            </a:r>
          </a:p>
        </p:txBody>
      </p:sp>
      <p:pic>
        <p:nvPicPr>
          <p:cNvPr id="3" name="Picture 2">
            <a:extLst>
              <a:ext uri="{FF2B5EF4-FFF2-40B4-BE49-F238E27FC236}">
                <a16:creationId xmlns:a16="http://schemas.microsoft.com/office/drawing/2014/main" id="{37212641-EC00-9B82-7826-569F625D86DC}"/>
              </a:ext>
            </a:extLst>
          </p:cNvPr>
          <p:cNvPicPr>
            <a:picLocks noChangeAspect="1"/>
          </p:cNvPicPr>
          <p:nvPr/>
        </p:nvPicPr>
        <p:blipFill>
          <a:blip r:embed="rId5"/>
          <a:stretch>
            <a:fillRect/>
          </a:stretch>
        </p:blipFill>
        <p:spPr>
          <a:xfrm>
            <a:off x="279150" y="1488671"/>
            <a:ext cx="4384290" cy="3268831"/>
          </a:xfrm>
          <a:prstGeom prst="rect">
            <a:avLst/>
          </a:prstGeom>
        </p:spPr>
      </p:pic>
    </p:spTree>
    <p:extLst>
      <p:ext uri="{BB962C8B-B14F-4D97-AF65-F5344CB8AC3E}">
        <p14:creationId xmlns:p14="http://schemas.microsoft.com/office/powerpoint/2010/main" val="19527855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65E30C2C-0894-0324-AC47-26ED34BF5B1B}"/>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B5C9EB26-2969-EFB5-7994-84EE907577FE}"/>
              </a:ext>
            </a:extLst>
          </p:cNvPr>
          <p:cNvPicPr preferRelativeResize="0"/>
          <p:nvPr/>
        </p:nvPicPr>
        <p:blipFill rotWithShape="1">
          <a:blip r:embed="rId3">
            <a:alphaModFix amt="10000"/>
          </a:blip>
          <a:srcRect/>
          <a:stretch/>
        </p:blipFill>
        <p:spPr>
          <a:xfrm>
            <a:off x="-1" y="-1"/>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3CCC89D1-C548-9C18-19E4-F40AA715F0C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a:extLst>
              <a:ext uri="{FF2B5EF4-FFF2-40B4-BE49-F238E27FC236}">
                <a16:creationId xmlns:a16="http://schemas.microsoft.com/office/drawing/2014/main" id="{7407C439-D6F5-5E84-BFDD-4BA50644B973}"/>
              </a:ext>
            </a:extLst>
          </p:cNvPr>
          <p:cNvSpPr txBox="1"/>
          <p:nvPr/>
        </p:nvSpPr>
        <p:spPr>
          <a:xfrm>
            <a:off x="340500" y="1074527"/>
            <a:ext cx="8340300" cy="45009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150" b="1" i="0" u="none" strike="noStrike" cap="none" dirty="0">
                <a:solidFill>
                  <a:srgbClr val="000000"/>
                </a:solidFill>
                <a:latin typeface="Rubik" panose="020B0604020202020204" charset="-79"/>
                <a:ea typeface="Rubik"/>
                <a:cs typeface="Rubik" panose="020B0604020202020204" charset="-79"/>
                <a:sym typeface="Rubik"/>
              </a:rPr>
              <a:t> </a:t>
            </a:r>
          </a:p>
        </p:txBody>
      </p:sp>
      <p:sp>
        <p:nvSpPr>
          <p:cNvPr id="112" name="Google Shape;112;g265ee868302_0_99">
            <a:extLst>
              <a:ext uri="{FF2B5EF4-FFF2-40B4-BE49-F238E27FC236}">
                <a16:creationId xmlns:a16="http://schemas.microsoft.com/office/drawing/2014/main" id="{2A2198C1-CBF5-7B66-8655-B6DD06D95B88}"/>
              </a:ext>
            </a:extLst>
          </p:cNvPr>
          <p:cNvSpPr txBox="1"/>
          <p:nvPr/>
        </p:nvSpPr>
        <p:spPr>
          <a:xfrm>
            <a:off x="-466955" y="28871"/>
            <a:ext cx="9955209"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Machine Learning </a:t>
            </a:r>
          </a:p>
          <a:p>
            <a:pPr marL="0" marR="0" lvl="0" indent="0" algn="ctr" rtl="0">
              <a:lnSpc>
                <a:spcPct val="100000"/>
              </a:lnSpc>
              <a:spcBef>
                <a:spcPts val="0"/>
              </a:spcBef>
              <a:spcAft>
                <a:spcPts val="0"/>
              </a:spcAft>
              <a:buClr>
                <a:srgbClr val="000000"/>
              </a:buClr>
              <a:buSzPts val="5000"/>
              <a:buFont typeface="Arial"/>
              <a:buNone/>
            </a:pPr>
            <a:r>
              <a:rPr lang="en" sz="3000" b="1" dirty="0">
                <a:solidFill>
                  <a:schemeClr val="accent5"/>
                </a:solidFill>
                <a:latin typeface="Rubik"/>
                <a:ea typeface="Rubik"/>
                <a:cs typeface="Rubik"/>
                <a:sym typeface="Rubik"/>
              </a:rPr>
              <a:t>Implementation &amp; Evaluation</a:t>
            </a:r>
            <a:endParaRPr sz="3000" b="1" i="0" u="none" strike="noStrike" cap="none" dirty="0">
              <a:solidFill>
                <a:schemeClr val="accent5"/>
              </a:solidFill>
              <a:latin typeface="Rubik"/>
              <a:ea typeface="Rubik"/>
              <a:cs typeface="Rubik"/>
              <a:sym typeface="Rubik"/>
            </a:endParaRPr>
          </a:p>
        </p:txBody>
      </p:sp>
      <p:graphicFrame>
        <p:nvGraphicFramePr>
          <p:cNvPr id="3" name="Table 2">
            <a:extLst>
              <a:ext uri="{FF2B5EF4-FFF2-40B4-BE49-F238E27FC236}">
                <a16:creationId xmlns:a16="http://schemas.microsoft.com/office/drawing/2014/main" id="{174665CE-16AA-C53C-4F2C-F62483E86B1C}"/>
              </a:ext>
            </a:extLst>
          </p:cNvPr>
          <p:cNvGraphicFramePr>
            <a:graphicFrameLocks noGrp="1"/>
          </p:cNvGraphicFramePr>
          <p:nvPr>
            <p:extLst>
              <p:ext uri="{D42A27DB-BD31-4B8C-83A1-F6EECF244321}">
                <p14:modId xmlns:p14="http://schemas.microsoft.com/office/powerpoint/2010/main" val="2061468208"/>
              </p:ext>
            </p:extLst>
          </p:nvPr>
        </p:nvGraphicFramePr>
        <p:xfrm>
          <a:off x="1221600" y="1316734"/>
          <a:ext cx="6096000" cy="219456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610060756"/>
                    </a:ext>
                  </a:extLst>
                </a:gridCol>
                <a:gridCol w="1219200">
                  <a:extLst>
                    <a:ext uri="{9D8B030D-6E8A-4147-A177-3AD203B41FA5}">
                      <a16:colId xmlns:a16="http://schemas.microsoft.com/office/drawing/2014/main" val="3125466037"/>
                    </a:ext>
                  </a:extLst>
                </a:gridCol>
                <a:gridCol w="1219200">
                  <a:extLst>
                    <a:ext uri="{9D8B030D-6E8A-4147-A177-3AD203B41FA5}">
                      <a16:colId xmlns:a16="http://schemas.microsoft.com/office/drawing/2014/main" val="1496484382"/>
                    </a:ext>
                  </a:extLst>
                </a:gridCol>
                <a:gridCol w="1219200">
                  <a:extLst>
                    <a:ext uri="{9D8B030D-6E8A-4147-A177-3AD203B41FA5}">
                      <a16:colId xmlns:a16="http://schemas.microsoft.com/office/drawing/2014/main" val="934207706"/>
                    </a:ext>
                  </a:extLst>
                </a:gridCol>
                <a:gridCol w="1219200">
                  <a:extLst>
                    <a:ext uri="{9D8B030D-6E8A-4147-A177-3AD203B41FA5}">
                      <a16:colId xmlns:a16="http://schemas.microsoft.com/office/drawing/2014/main" val="2674363800"/>
                    </a:ext>
                  </a:extLst>
                </a:gridCol>
              </a:tblGrid>
              <a:tr h="370840">
                <a:tc>
                  <a:txBody>
                    <a:bodyPr/>
                    <a:lstStyle/>
                    <a:p>
                      <a:pPr algn="ctr"/>
                      <a:r>
                        <a:rPr lang="en-US" dirty="0"/>
                        <a:t>Model</a:t>
                      </a:r>
                      <a:endParaRPr lang="en-ID" dirty="0"/>
                    </a:p>
                  </a:txBody>
                  <a:tcPr/>
                </a:tc>
                <a:tc>
                  <a:txBody>
                    <a:bodyPr/>
                    <a:lstStyle/>
                    <a:p>
                      <a:pPr algn="ctr"/>
                      <a:r>
                        <a:rPr lang="en-US" dirty="0"/>
                        <a:t>CV Accuracy Score</a:t>
                      </a:r>
                      <a:endParaRPr lang="en-ID" dirty="0"/>
                    </a:p>
                  </a:txBody>
                  <a:tcPr/>
                </a:tc>
                <a:tc>
                  <a:txBody>
                    <a:bodyPr/>
                    <a:lstStyle/>
                    <a:p>
                      <a:pPr algn="ctr"/>
                      <a:r>
                        <a:rPr lang="en-US" dirty="0"/>
                        <a:t>Mean Accuracy</a:t>
                      </a:r>
                      <a:endParaRPr lang="en-ID" dirty="0"/>
                    </a:p>
                  </a:txBody>
                  <a:tcPr/>
                </a:tc>
                <a:tc>
                  <a:txBody>
                    <a:bodyPr/>
                    <a:lstStyle/>
                    <a:p>
                      <a:pPr algn="ctr"/>
                      <a:r>
                        <a:rPr lang="en-US" dirty="0"/>
                        <a:t>Mean Log Loss</a:t>
                      </a:r>
                      <a:endParaRPr lang="en-ID" dirty="0"/>
                    </a:p>
                  </a:txBody>
                  <a:tcPr/>
                </a:tc>
                <a:tc>
                  <a:txBody>
                    <a:bodyPr/>
                    <a:lstStyle/>
                    <a:p>
                      <a:pPr algn="ctr"/>
                      <a:r>
                        <a:rPr lang="en-US" dirty="0"/>
                        <a:t>Mean AUC</a:t>
                      </a:r>
                      <a:endParaRPr lang="en-ID" dirty="0"/>
                    </a:p>
                  </a:txBody>
                  <a:tcPr/>
                </a:tc>
                <a:extLst>
                  <a:ext uri="{0D108BD9-81ED-4DB2-BD59-A6C34878D82A}">
                    <a16:rowId xmlns:a16="http://schemas.microsoft.com/office/drawing/2014/main" val="2091035175"/>
                  </a:ext>
                </a:extLst>
              </a:tr>
              <a:tr h="370840">
                <a:tc>
                  <a:txBody>
                    <a:bodyPr/>
                    <a:lstStyle/>
                    <a:p>
                      <a:pPr algn="ctr"/>
                      <a:r>
                        <a:rPr lang="en-US" dirty="0"/>
                        <a:t>Logistic Regression</a:t>
                      </a:r>
                      <a:endParaRPr lang="en-ID" dirty="0"/>
                    </a:p>
                  </a:txBody>
                  <a:tcPr/>
                </a:tc>
                <a:tc>
                  <a:txBody>
                    <a:bodyPr/>
                    <a:lstStyle/>
                    <a:p>
                      <a:pPr algn="ctr"/>
                      <a:r>
                        <a:rPr lang="en-ID" dirty="0"/>
                        <a:t>0.69, 0.69, 0.69, 0.69, 0.69</a:t>
                      </a:r>
                    </a:p>
                  </a:txBody>
                  <a:tcPr/>
                </a:tc>
                <a:tc>
                  <a:txBody>
                    <a:bodyPr/>
                    <a:lstStyle/>
                    <a:p>
                      <a:pPr algn="ctr"/>
                      <a:r>
                        <a:rPr lang="en-US" dirty="0"/>
                        <a:t>0.69</a:t>
                      </a:r>
                      <a:endParaRPr lang="en-ID" dirty="0"/>
                    </a:p>
                  </a:txBody>
                  <a:tcPr/>
                </a:tc>
                <a:tc>
                  <a:txBody>
                    <a:bodyPr/>
                    <a:lstStyle/>
                    <a:p>
                      <a:pPr algn="ctr"/>
                      <a:r>
                        <a:rPr lang="en-US" dirty="0"/>
                        <a:t>0.5857</a:t>
                      </a:r>
                      <a:endParaRPr lang="en-ID" dirty="0"/>
                    </a:p>
                  </a:txBody>
                  <a:tcPr/>
                </a:tc>
                <a:tc>
                  <a:txBody>
                    <a:bodyPr/>
                    <a:lstStyle/>
                    <a:p>
                      <a:pPr algn="ctr"/>
                      <a:r>
                        <a:rPr lang="en-US" dirty="0"/>
                        <a:t>0.7577</a:t>
                      </a:r>
                      <a:endParaRPr lang="en-ID" dirty="0"/>
                    </a:p>
                  </a:txBody>
                  <a:tcPr/>
                </a:tc>
                <a:extLst>
                  <a:ext uri="{0D108BD9-81ED-4DB2-BD59-A6C34878D82A}">
                    <a16:rowId xmlns:a16="http://schemas.microsoft.com/office/drawing/2014/main" val="1684020974"/>
                  </a:ext>
                </a:extLst>
              </a:tr>
              <a:tr h="370840">
                <a:tc>
                  <a:txBody>
                    <a:bodyPr/>
                    <a:lstStyle/>
                    <a:p>
                      <a:pPr algn="ctr"/>
                      <a:r>
                        <a:rPr lang="en-US" dirty="0" err="1"/>
                        <a:t>XGBoost</a:t>
                      </a:r>
                      <a:endParaRPr lang="en-ID" dirty="0"/>
                    </a:p>
                  </a:txBody>
                  <a:tcPr/>
                </a:tc>
                <a:tc>
                  <a:txBody>
                    <a:bodyPr/>
                    <a:lstStyle/>
                    <a:p>
                      <a:pPr algn="ctr"/>
                      <a:r>
                        <a:rPr lang="en-ID" dirty="0"/>
                        <a:t>0.95, 0.95, 0.95, 0.95, 0.95</a:t>
                      </a:r>
                    </a:p>
                  </a:txBody>
                  <a:tcPr/>
                </a:tc>
                <a:tc>
                  <a:txBody>
                    <a:bodyPr/>
                    <a:lstStyle/>
                    <a:p>
                      <a:pPr algn="ctr"/>
                      <a:r>
                        <a:rPr lang="en-US" dirty="0"/>
                        <a:t>0.95</a:t>
                      </a:r>
                      <a:endParaRPr lang="en-ID" dirty="0"/>
                    </a:p>
                  </a:txBody>
                  <a:tcPr/>
                </a:tc>
                <a:tc>
                  <a:txBody>
                    <a:bodyPr/>
                    <a:lstStyle/>
                    <a:p>
                      <a:pPr algn="ctr"/>
                      <a:r>
                        <a:rPr lang="en-US" dirty="0"/>
                        <a:t>0.1530</a:t>
                      </a:r>
                      <a:endParaRPr lang="en-ID" dirty="0"/>
                    </a:p>
                  </a:txBody>
                  <a:tcPr/>
                </a:tc>
                <a:tc>
                  <a:txBody>
                    <a:bodyPr/>
                    <a:lstStyle/>
                    <a:p>
                      <a:pPr algn="ctr"/>
                      <a:r>
                        <a:rPr lang="en-US" dirty="0"/>
                        <a:t>0.9772</a:t>
                      </a:r>
                      <a:endParaRPr lang="en-ID" dirty="0"/>
                    </a:p>
                  </a:txBody>
                  <a:tcPr/>
                </a:tc>
                <a:extLst>
                  <a:ext uri="{0D108BD9-81ED-4DB2-BD59-A6C34878D82A}">
                    <a16:rowId xmlns:a16="http://schemas.microsoft.com/office/drawing/2014/main" val="1248332646"/>
                  </a:ext>
                </a:extLst>
              </a:tr>
            </a:tbl>
          </a:graphicData>
        </a:graphic>
      </p:graphicFrame>
      <p:sp>
        <p:nvSpPr>
          <p:cNvPr id="6" name="Google Shape;101;p4">
            <a:extLst>
              <a:ext uri="{FF2B5EF4-FFF2-40B4-BE49-F238E27FC236}">
                <a16:creationId xmlns:a16="http://schemas.microsoft.com/office/drawing/2014/main" id="{17C8B51F-0DD1-79BC-8023-DA9EFBE489C0}"/>
              </a:ext>
            </a:extLst>
          </p:cNvPr>
          <p:cNvSpPr txBox="1"/>
          <p:nvPr/>
        </p:nvSpPr>
        <p:spPr>
          <a:xfrm>
            <a:off x="383498" y="3615679"/>
            <a:ext cx="8377002" cy="1423436"/>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en-ID" dirty="0" err="1">
                <a:latin typeface="Rubik" panose="020B0604020202020204" charset="-79"/>
                <a:cs typeface="Rubik" panose="020B0604020202020204" charset="-79"/>
              </a:rPr>
              <a:t>Berdasarkan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tabel</a:t>
            </a:r>
            <a:r>
              <a:rPr lang="en-ID" dirty="0">
                <a:latin typeface="Rubik" panose="020B0604020202020204" charset="-79"/>
                <a:cs typeface="Rubik" panose="020B0604020202020204" charset="-79"/>
              </a:rPr>
              <a:t> di </a:t>
            </a:r>
            <a:r>
              <a:rPr lang="en-ID" dirty="0" err="1">
                <a:latin typeface="Rubik" panose="020B0604020202020204" charset="-79"/>
                <a:cs typeface="Rubik" panose="020B0604020202020204" charset="-79"/>
              </a:rPr>
              <a:t>atas</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diperoleh</a:t>
            </a:r>
            <a:r>
              <a:rPr lang="en-ID" dirty="0">
                <a:latin typeface="Rubik" panose="020B0604020202020204" charset="-79"/>
                <a:cs typeface="Rubik" panose="020B0604020202020204" charset="-79"/>
              </a:rPr>
              <a:t> model </a:t>
            </a:r>
            <a:r>
              <a:rPr lang="en-ID" dirty="0" err="1">
                <a:latin typeface="Rubik" panose="020B0604020202020204" charset="-79"/>
                <a:cs typeface="Rubik" panose="020B0604020202020204" charset="-79"/>
              </a:rPr>
              <a:t>terbaik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adalah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XGBoost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dengan</a:t>
            </a:r>
            <a:r>
              <a:rPr lang="en-ID" dirty="0">
                <a:latin typeface="Rubik" panose="020B0604020202020204" charset="-79"/>
                <a:cs typeface="Rubik" panose="020B0604020202020204" charset="-79"/>
              </a:rPr>
              <a:t> mean accuracy </a:t>
            </a:r>
            <a:r>
              <a:rPr lang="en-ID" dirty="0" err="1">
                <a:latin typeface="Rubik" panose="020B0604020202020204" charset="-79"/>
                <a:cs typeface="Rubik" panose="020B0604020202020204" charset="-79"/>
              </a:rPr>
              <a:t>sebesar</a:t>
            </a:r>
            <a:r>
              <a:rPr lang="en-ID" dirty="0">
                <a:latin typeface="Rubik" panose="020B0604020202020204" charset="-79"/>
                <a:cs typeface="Rubik" panose="020B0604020202020204" charset="-79"/>
              </a:rPr>
              <a:t> 0.95, mean log loss </a:t>
            </a:r>
            <a:r>
              <a:rPr lang="en-ID" dirty="0" err="1">
                <a:latin typeface="Rubik" panose="020B0604020202020204" charset="-79"/>
                <a:cs typeface="Rubik" panose="020B0604020202020204" charset="-79"/>
              </a:rPr>
              <a:t>sebesar</a:t>
            </a:r>
            <a:r>
              <a:rPr lang="en-ID" dirty="0">
                <a:latin typeface="Rubik" panose="020B0604020202020204" charset="-79"/>
                <a:cs typeface="Rubik" panose="020B0604020202020204" charset="-79"/>
              </a:rPr>
              <a:t> 0.1530, dan mean AUC </a:t>
            </a:r>
            <a:r>
              <a:rPr lang="en-ID" dirty="0" err="1">
                <a:latin typeface="Rubik" panose="020B0604020202020204" charset="-79"/>
                <a:cs typeface="Rubik" panose="020B0604020202020204" charset="-79"/>
              </a:rPr>
              <a:t>sebesar</a:t>
            </a:r>
            <a:r>
              <a:rPr lang="en-ID" dirty="0">
                <a:latin typeface="Rubik" panose="020B0604020202020204" charset="-79"/>
                <a:cs typeface="Rubik" panose="020B0604020202020204" charset="-79"/>
              </a:rPr>
              <a:t> 0.9772. </a:t>
            </a:r>
            <a:r>
              <a:rPr lang="en-ID" dirty="0" err="1">
                <a:latin typeface="Rubik" panose="020B0604020202020204" charset="-79"/>
                <a:cs typeface="Rubik" panose="020B0604020202020204" charset="-79"/>
              </a:rPr>
              <a:t>Secara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keseluruhan</a:t>
            </a:r>
            <a:r>
              <a:rPr lang="en-ID" dirty="0">
                <a:latin typeface="Rubik" panose="020B0604020202020204" charset="-79"/>
                <a:cs typeface="Rubik" panose="020B0604020202020204" charset="-79"/>
              </a:rPr>
              <a:t>, model </a:t>
            </a:r>
            <a:r>
              <a:rPr lang="en-ID" dirty="0" err="1">
                <a:latin typeface="Rubik" panose="020B0604020202020204" charset="-79"/>
                <a:cs typeface="Rubik" panose="020B0604020202020204" charset="-79"/>
              </a:rPr>
              <a:t>XGBoost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menunjukkan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kinerja</a:t>
            </a:r>
            <a:r>
              <a:rPr lang="en-ID" dirty="0">
                <a:latin typeface="Rubik" panose="020B0604020202020204" charset="-79"/>
                <a:cs typeface="Rubik" panose="020B0604020202020204" charset="-79"/>
              </a:rPr>
              <a:t> yang sangat </a:t>
            </a:r>
            <a:r>
              <a:rPr lang="en-ID" dirty="0" err="1">
                <a:latin typeface="Rubik" panose="020B0604020202020204" charset="-79"/>
                <a:cs typeface="Rubik" panose="020B0604020202020204" charset="-79"/>
              </a:rPr>
              <a:t>baik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dalam</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memprediksi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kemungkinan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gagal</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bayar</a:t>
            </a:r>
            <a:r>
              <a:rPr lang="en-ID" dirty="0">
                <a:latin typeface="Rubik" panose="020B0604020202020204" charset="-79"/>
                <a:cs typeface="Rubik" panose="020B0604020202020204" charset="-79"/>
              </a:rPr>
              <a:t> pada </a:t>
            </a:r>
            <a:r>
              <a:rPr lang="en-ID" dirty="0" err="1">
                <a:latin typeface="Rubik" panose="020B0604020202020204" charset="-79"/>
                <a:cs typeface="Rubik" panose="020B0604020202020204" charset="-79"/>
              </a:rPr>
              <a:t>nasabah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dengan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tingkat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akurasi</a:t>
            </a:r>
            <a:r>
              <a:rPr lang="en-ID" dirty="0">
                <a:latin typeface="Rubik" panose="020B0604020202020204" charset="-79"/>
                <a:cs typeface="Rubik" panose="020B0604020202020204" charset="-79"/>
              </a:rPr>
              <a:t> yang </a:t>
            </a:r>
            <a:r>
              <a:rPr lang="en-ID" dirty="0" err="1">
                <a:latin typeface="Rubik" panose="020B0604020202020204" charset="-79"/>
                <a:cs typeface="Rubik" panose="020B0604020202020204" charset="-79"/>
              </a:rPr>
              <a:t>tinggi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nilai</a:t>
            </a:r>
            <a:r>
              <a:rPr lang="en-ID" dirty="0">
                <a:latin typeface="Rubik" panose="020B0604020202020204" charset="-79"/>
                <a:cs typeface="Rubik" panose="020B0604020202020204" charset="-79"/>
              </a:rPr>
              <a:t> log loss yang </a:t>
            </a:r>
            <a:r>
              <a:rPr lang="en-ID" dirty="0" err="1">
                <a:latin typeface="Rubik" panose="020B0604020202020204" charset="-79"/>
                <a:cs typeface="Rubik" panose="020B0604020202020204" charset="-79"/>
              </a:rPr>
              <a:t>rendah</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serta</a:t>
            </a:r>
            <a:r>
              <a:rPr lang="en-ID" dirty="0">
                <a:latin typeface="Rubik" panose="020B0604020202020204" charset="-79"/>
                <a:cs typeface="Rubik" panose="020B0604020202020204" charset="-79"/>
              </a:rPr>
              <a:t> AUC yang sangat </a:t>
            </a:r>
            <a:r>
              <a:rPr lang="en-ID" dirty="0" err="1">
                <a:latin typeface="Rubik" panose="020B0604020202020204" charset="-79"/>
                <a:cs typeface="Rubik" panose="020B0604020202020204" charset="-79"/>
              </a:rPr>
              <a:t>baik</a:t>
            </a:r>
            <a:r>
              <a:rPr lang="en-ID" dirty="0">
                <a:latin typeface="Rubik" panose="020B0604020202020204" charset="-79"/>
                <a:cs typeface="Rubik" panose="020B0604020202020204" charset="-79"/>
              </a:rPr>
              <a:t>. Oleh </a:t>
            </a:r>
            <a:r>
              <a:rPr lang="en-ID" dirty="0" err="1">
                <a:latin typeface="Rubik" panose="020B0604020202020204" charset="-79"/>
                <a:cs typeface="Rubik" panose="020B0604020202020204" charset="-79"/>
              </a:rPr>
              <a:t>karena</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itu</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XGBoost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dapat</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dipertimbangkan</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sebagai</a:t>
            </a:r>
            <a:r>
              <a:rPr lang="en-ID" dirty="0">
                <a:latin typeface="Rubik" panose="020B0604020202020204" charset="-79"/>
                <a:cs typeface="Rubik" panose="020B0604020202020204" charset="-79"/>
              </a:rPr>
              <a:t> model yang optimal </a:t>
            </a:r>
            <a:r>
              <a:rPr lang="en-ID" dirty="0" err="1">
                <a:latin typeface="Rubik" panose="020B0604020202020204" charset="-79"/>
                <a:cs typeface="Rubik" panose="020B0604020202020204" charset="-79"/>
              </a:rPr>
              <a:t>untuk</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tugas</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prediksi</a:t>
            </a:r>
            <a:r>
              <a:rPr lang="en-ID" dirty="0">
                <a:latin typeface="Rubik" panose="020B0604020202020204" charset="-79"/>
                <a:cs typeface="Rubik" panose="020B0604020202020204" charset="-79"/>
              </a:rPr>
              <a:t> </a:t>
            </a:r>
            <a:r>
              <a:rPr lang="en-ID" dirty="0" err="1">
                <a:latin typeface="Rubik" panose="020B0604020202020204" charset="-79"/>
                <a:cs typeface="Rubik" panose="020B0604020202020204" charset="-79"/>
              </a:rPr>
              <a:t>ini</a:t>
            </a:r>
            <a:r>
              <a:rPr lang="en-ID" dirty="0">
                <a:latin typeface="Rubik" panose="020B0604020202020204" charset="-79"/>
                <a:cs typeface="Rubik" panose="020B0604020202020204" charset="-79"/>
              </a:rPr>
              <a:t>.</a:t>
            </a:r>
            <a:endParaRPr lang="en-ID" i="0" u="none" strike="noStrike" cap="none" dirty="0">
              <a:solidFill>
                <a:srgbClr val="000000"/>
              </a:solidFill>
              <a:latin typeface="Rubik" panose="020B0604020202020204" charset="-79"/>
              <a:ea typeface="Rubik"/>
              <a:cs typeface="Rubik" panose="020B0604020202020204" charset="-79"/>
              <a:sym typeface="Rubik"/>
            </a:endParaRPr>
          </a:p>
        </p:txBody>
      </p:sp>
    </p:spTree>
    <p:extLst>
      <p:ext uri="{BB962C8B-B14F-4D97-AF65-F5344CB8AC3E}">
        <p14:creationId xmlns:p14="http://schemas.microsoft.com/office/powerpoint/2010/main" val="756413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a:extLst>
            <a:ext uri="{FF2B5EF4-FFF2-40B4-BE49-F238E27FC236}">
              <a16:creationId xmlns:a16="http://schemas.microsoft.com/office/drawing/2014/main" id="{71B7CBB8-2DF6-C222-619A-8765AA3D027B}"/>
            </a:ext>
          </a:extLst>
        </p:cNvPr>
        <p:cNvGrpSpPr/>
        <p:nvPr/>
      </p:nvGrpSpPr>
      <p:grpSpPr>
        <a:xfrm>
          <a:off x="0" y="0"/>
          <a:ext cx="0" cy="0"/>
          <a:chOff x="0" y="0"/>
          <a:chExt cx="0" cy="0"/>
        </a:xfrm>
      </p:grpSpPr>
      <p:pic>
        <p:nvPicPr>
          <p:cNvPr id="109" name="Google Shape;109;g265ee868302_0_99">
            <a:extLst>
              <a:ext uri="{FF2B5EF4-FFF2-40B4-BE49-F238E27FC236}">
                <a16:creationId xmlns:a16="http://schemas.microsoft.com/office/drawing/2014/main" id="{495A74B7-2346-7C5F-1D13-66B8080F88A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a:extLst>
              <a:ext uri="{FF2B5EF4-FFF2-40B4-BE49-F238E27FC236}">
                <a16:creationId xmlns:a16="http://schemas.microsoft.com/office/drawing/2014/main" id="{72068E1E-19FD-4AEF-2180-2FECD9675813}"/>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a:extLst>
              <a:ext uri="{FF2B5EF4-FFF2-40B4-BE49-F238E27FC236}">
                <a16:creationId xmlns:a16="http://schemas.microsoft.com/office/drawing/2014/main" id="{65DC7C8F-AD61-E32E-3E6F-33FF8285A4DC}"/>
              </a:ext>
            </a:extLst>
          </p:cNvPr>
          <p:cNvSpPr txBox="1"/>
          <p:nvPr/>
        </p:nvSpPr>
        <p:spPr>
          <a:xfrm>
            <a:off x="340500" y="1211394"/>
            <a:ext cx="8340300" cy="3104666"/>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ID" sz="1150" i="0" u="none" strike="noStrike" cap="none" dirty="0" err="1">
                <a:solidFill>
                  <a:srgbClr val="000000"/>
                </a:solidFill>
                <a:latin typeface="Rubik" panose="020B0604020202020204" charset="-79"/>
                <a:ea typeface="Rubik"/>
                <a:cs typeface="Rubik" panose="020B0604020202020204" charset="-79"/>
                <a:sym typeface="Rubik"/>
              </a:rPr>
              <a:t>Berdasarkan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hasil</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analisis</a:t>
            </a:r>
            <a:r>
              <a:rPr lang="en-ID" sz="1150" i="0" u="none" strike="noStrike" cap="none" dirty="0">
                <a:solidFill>
                  <a:srgbClr val="000000"/>
                </a:solidFill>
                <a:latin typeface="Rubik" panose="020B0604020202020204" charset="-79"/>
                <a:ea typeface="Rubik"/>
                <a:cs typeface="Rubik" panose="020B0604020202020204" charset="-79"/>
                <a:sym typeface="Rubik"/>
              </a:rPr>
              <a:t> dan </a:t>
            </a:r>
            <a:r>
              <a:rPr lang="en-ID" sz="1150" i="0" u="none" strike="noStrike" cap="none" dirty="0" err="1">
                <a:solidFill>
                  <a:srgbClr val="000000"/>
                </a:solidFill>
                <a:latin typeface="Rubik" panose="020B0604020202020204" charset="-79"/>
                <a:ea typeface="Rubik"/>
                <a:cs typeface="Rubik" panose="020B0604020202020204" charset="-79"/>
                <a:sym typeface="Rubik"/>
              </a:rPr>
              <a:t>performa</a:t>
            </a:r>
            <a:r>
              <a:rPr lang="en-ID" sz="1150" i="0" u="none" strike="noStrike" cap="none" dirty="0">
                <a:solidFill>
                  <a:srgbClr val="000000"/>
                </a:solidFill>
                <a:latin typeface="Rubik" panose="020B0604020202020204" charset="-79"/>
                <a:ea typeface="Rubik"/>
                <a:cs typeface="Rubik" panose="020B0604020202020204" charset="-79"/>
                <a:sym typeface="Rubik"/>
              </a:rPr>
              <a:t> model </a:t>
            </a:r>
            <a:r>
              <a:rPr lang="en-ID" sz="1150" i="0" u="none" strike="noStrike" cap="none" dirty="0" err="1">
                <a:solidFill>
                  <a:srgbClr val="000000"/>
                </a:solidFill>
                <a:latin typeface="Rubik" panose="020B0604020202020204" charset="-79"/>
                <a:ea typeface="Rubik"/>
                <a:cs typeface="Rubik" panose="020B0604020202020204" charset="-79"/>
                <a:sym typeface="Rubik"/>
              </a:rPr>
              <a:t>XGBoost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dalam</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memprediksi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risiko</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gagal</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bayar</a:t>
            </a:r>
            <a:r>
              <a:rPr lang="en-ID" sz="1150" i="0" u="none" strike="noStrike" cap="none" dirty="0">
                <a:solidFill>
                  <a:srgbClr val="000000"/>
                </a:solidFill>
                <a:latin typeface="Rubik" panose="020B0604020202020204" charset="-79"/>
                <a:ea typeface="Rubik"/>
                <a:cs typeface="Rubik" panose="020B0604020202020204" charset="-79"/>
                <a:sym typeface="Rubik"/>
              </a:rPr>
              <a:t> pada </a:t>
            </a:r>
            <a:r>
              <a:rPr lang="en-ID" sz="1150" i="0" u="none" strike="noStrike" cap="none" dirty="0" err="1">
                <a:solidFill>
                  <a:srgbClr val="000000"/>
                </a:solidFill>
                <a:latin typeface="Rubik" panose="020B0604020202020204" charset="-79"/>
                <a:ea typeface="Rubik"/>
                <a:cs typeface="Rubik" panose="020B0604020202020204" charset="-79"/>
                <a:sym typeface="Rubik"/>
              </a:rPr>
              <a:t>nasabah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berikut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adalah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beberapa</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rekomendasi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untuk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bisnis</a:t>
            </a:r>
            <a:r>
              <a:rPr lang="en-ID" sz="1150" i="0" u="none" strike="noStrike" cap="none" dirty="0">
                <a:solidFill>
                  <a:srgbClr val="000000"/>
                </a:solidFill>
                <a:latin typeface="Rubik" panose="020B0604020202020204" charset="-79"/>
                <a:ea typeface="Rubik"/>
                <a:cs typeface="Rubik" panose="020B0604020202020204" charset="-79"/>
                <a:sym typeface="Rubik"/>
              </a:rPr>
              <a:t> Home Credit:</a:t>
            </a:r>
          </a:p>
          <a:p>
            <a:pPr marL="0" marR="0" lvl="0" indent="0" algn="just" rtl="0">
              <a:lnSpc>
                <a:spcPct val="150000"/>
              </a:lnSpc>
              <a:spcBef>
                <a:spcPts val="0"/>
              </a:spcBef>
              <a:spcAft>
                <a:spcPts val="0"/>
              </a:spcAft>
              <a:buClr>
                <a:schemeClr val="dk1"/>
              </a:buClr>
              <a:buSzPts val="1100"/>
              <a:buFont typeface="Arial"/>
              <a:buNone/>
            </a:pPr>
            <a:r>
              <a:rPr lang="en-ID" sz="1150" b="1" dirty="0">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Implementasi</a:t>
            </a:r>
            <a:r>
              <a:rPr lang="en-ID" sz="1150" b="1" i="0" u="none" strike="noStrike" cap="none" dirty="0">
                <a:solidFill>
                  <a:srgbClr val="000000"/>
                </a:solidFill>
                <a:latin typeface="Rubik" panose="020B0604020202020204" charset="-79"/>
                <a:ea typeface="Rubik"/>
                <a:cs typeface="Rubik" panose="020B0604020202020204" charset="-79"/>
                <a:sym typeface="Rubik"/>
              </a:rPr>
              <a:t> Model </a:t>
            </a:r>
            <a:r>
              <a:rPr lang="en-ID" sz="1150" b="1" i="0" u="none" strike="noStrike" cap="none" dirty="0" err="1">
                <a:solidFill>
                  <a:srgbClr val="000000"/>
                </a:solidFill>
                <a:latin typeface="Rubik" panose="020B0604020202020204" charset="-79"/>
                <a:ea typeface="Rubik"/>
                <a:cs typeface="Rubik" panose="020B0604020202020204" charset="-79"/>
                <a:sym typeface="Rubik"/>
              </a:rPr>
              <a:t>XGBoost</a:t>
            </a:r>
            <a:r>
              <a:rPr lang="en-ID" sz="1150" b="1" i="0" u="none" strike="noStrike" cap="none" dirty="0">
                <a:solidFill>
                  <a:srgbClr val="000000"/>
                </a:solidFill>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dalam</a:t>
            </a:r>
            <a:r>
              <a:rPr lang="en-ID" sz="1150" b="1" i="0" u="none" strike="noStrike" cap="none" dirty="0">
                <a:solidFill>
                  <a:srgbClr val="000000"/>
                </a:solidFill>
                <a:latin typeface="Rubik" panose="020B0604020202020204" charset="-79"/>
                <a:ea typeface="Rubik"/>
                <a:cs typeface="Rubik" panose="020B0604020202020204" charset="-79"/>
                <a:sym typeface="Rubik"/>
              </a:rPr>
              <a:t> Proses </a:t>
            </a:r>
            <a:r>
              <a:rPr lang="en-ID" sz="1150" b="1" i="0" u="none" strike="noStrike" cap="none" dirty="0" err="1">
                <a:solidFill>
                  <a:srgbClr val="000000"/>
                </a:solidFill>
                <a:latin typeface="Rubik" panose="020B0604020202020204" charset="-79"/>
                <a:ea typeface="Rubik"/>
                <a:cs typeface="Rubik" panose="020B0604020202020204" charset="-79"/>
                <a:sym typeface="Rubik"/>
              </a:rPr>
              <a:t>Pengambilan</a:t>
            </a:r>
            <a:r>
              <a:rPr lang="en-ID" sz="1150" b="1" i="0" u="none" strike="noStrike" cap="none" dirty="0">
                <a:solidFill>
                  <a:srgbClr val="000000"/>
                </a:solidFill>
                <a:latin typeface="Rubik" panose="020B0604020202020204" charset="-79"/>
                <a:ea typeface="Rubik"/>
                <a:cs typeface="Rubik" panose="020B0604020202020204" charset="-79"/>
                <a:sym typeface="Rubik"/>
              </a:rPr>
              <a:t> Keputusan </a:t>
            </a:r>
            <a:r>
              <a:rPr lang="en-ID" sz="1150" b="1" i="0" u="none" strike="noStrike" cap="none" dirty="0" err="1">
                <a:solidFill>
                  <a:srgbClr val="000000"/>
                </a:solidFill>
                <a:latin typeface="Rubik" panose="020B0604020202020204" charset="-79"/>
                <a:ea typeface="Rubik"/>
                <a:cs typeface="Rubik" panose="020B0604020202020204" charset="-79"/>
                <a:sym typeface="Rubik"/>
              </a:rPr>
              <a:t>Kredit</a:t>
            </a:r>
            <a:r>
              <a:rPr lang="en-ID" sz="1150" b="1" i="0" u="none" strike="noStrike" cap="none" dirty="0">
                <a:solidFill>
                  <a:srgbClr val="000000"/>
                </a:solidFill>
                <a:latin typeface="Rubik" panose="020B0604020202020204" charset="-79"/>
                <a:ea typeface="Rubik"/>
                <a:cs typeface="Rubik" panose="020B0604020202020204" charset="-79"/>
                <a:sym typeface="Rubik"/>
              </a:rPr>
              <a:t>:</a:t>
            </a:r>
          </a:p>
          <a:p>
            <a:pPr marL="0" marR="0" lvl="0" indent="0" algn="just" rtl="0">
              <a:lnSpc>
                <a:spcPct val="150000"/>
              </a:lnSpc>
              <a:spcBef>
                <a:spcPts val="0"/>
              </a:spcBef>
              <a:spcAft>
                <a:spcPts val="0"/>
              </a:spcAft>
              <a:buClr>
                <a:schemeClr val="dk1"/>
              </a:buClr>
              <a:buSzPts val="1100"/>
              <a:buFont typeface="Arial"/>
              <a:buNone/>
            </a:pPr>
            <a:r>
              <a:rPr lang="en-ID" sz="1150" i="0" u="none" strike="noStrike" cap="none" dirty="0" err="1">
                <a:solidFill>
                  <a:srgbClr val="000000"/>
                </a:solidFill>
                <a:latin typeface="Rubik" panose="020B0604020202020204" charset="-79"/>
                <a:ea typeface="Rubik"/>
                <a:cs typeface="Rubik" panose="020B0604020202020204" charset="-79"/>
                <a:sym typeface="Rubik"/>
              </a:rPr>
              <a:t>Mengingat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kemampuan</a:t>
            </a:r>
            <a:r>
              <a:rPr lang="en-ID" sz="1150" i="0" u="none" strike="noStrike" cap="none" dirty="0">
                <a:solidFill>
                  <a:srgbClr val="000000"/>
                </a:solidFill>
                <a:latin typeface="Rubik" panose="020B0604020202020204" charset="-79"/>
                <a:ea typeface="Rubik"/>
                <a:cs typeface="Rubik" panose="020B0604020202020204" charset="-79"/>
                <a:sym typeface="Rubik"/>
              </a:rPr>
              <a:t> model </a:t>
            </a:r>
            <a:r>
              <a:rPr lang="en-ID" sz="1150" i="0" u="none" strike="noStrike" cap="none" dirty="0" err="1">
                <a:solidFill>
                  <a:srgbClr val="000000"/>
                </a:solidFill>
                <a:latin typeface="Rubik" panose="020B0604020202020204" charset="-79"/>
                <a:ea typeface="Rubik"/>
                <a:cs typeface="Rubik" panose="020B0604020202020204" charset="-79"/>
                <a:sym typeface="Rubik"/>
              </a:rPr>
              <a:t>XGBoost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untuk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memberikan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prediksi</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akurat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dengan</a:t>
            </a:r>
            <a:r>
              <a:rPr lang="en-ID" sz="1150" i="0" u="none" strike="noStrike" cap="none" dirty="0">
                <a:solidFill>
                  <a:srgbClr val="000000"/>
                </a:solidFill>
                <a:latin typeface="Rubik" panose="020B0604020202020204" charset="-79"/>
                <a:ea typeface="Rubik"/>
                <a:cs typeface="Rubik" panose="020B0604020202020204" charset="-79"/>
                <a:sym typeface="Rubik"/>
              </a:rPr>
              <a:t> mean accuracy </a:t>
            </a:r>
            <a:r>
              <a:rPr lang="en-ID" sz="1150" i="0" u="none" strike="noStrike" cap="none" dirty="0" err="1">
                <a:solidFill>
                  <a:srgbClr val="000000"/>
                </a:solidFill>
                <a:latin typeface="Rubik" panose="020B0604020202020204" charset="-79"/>
                <a:ea typeface="Rubik"/>
                <a:cs typeface="Rubik" panose="020B0604020202020204" charset="-79"/>
                <a:sym typeface="Rubik"/>
              </a:rPr>
              <a:t>sebesar</a:t>
            </a:r>
            <a:r>
              <a:rPr lang="en-ID" sz="1150" i="0" u="none" strike="noStrike" cap="none" dirty="0">
                <a:solidFill>
                  <a:srgbClr val="000000"/>
                </a:solidFill>
                <a:latin typeface="Rubik" panose="020B0604020202020204" charset="-79"/>
                <a:ea typeface="Rubik"/>
                <a:cs typeface="Rubik" panose="020B0604020202020204" charset="-79"/>
                <a:sym typeface="Rubik"/>
              </a:rPr>
              <a:t> 0.95 dan AUC </a:t>
            </a:r>
            <a:r>
              <a:rPr lang="en-ID" sz="1150" i="0" u="none" strike="noStrike" cap="none" dirty="0" err="1">
                <a:solidFill>
                  <a:srgbClr val="000000"/>
                </a:solidFill>
                <a:latin typeface="Rubik" panose="020B0604020202020204" charset="-79"/>
                <a:ea typeface="Rubik"/>
                <a:cs typeface="Rubik" panose="020B0604020202020204" charset="-79"/>
                <a:sym typeface="Rubik"/>
              </a:rPr>
              <a:t>sebesar</a:t>
            </a:r>
            <a:r>
              <a:rPr lang="en-ID" sz="1150" i="0" u="none" strike="noStrike" cap="none" dirty="0">
                <a:solidFill>
                  <a:srgbClr val="000000"/>
                </a:solidFill>
                <a:latin typeface="Rubik" panose="020B0604020202020204" charset="-79"/>
                <a:ea typeface="Rubik"/>
                <a:cs typeface="Rubik" panose="020B0604020202020204" charset="-79"/>
                <a:sym typeface="Rubik"/>
              </a:rPr>
              <a:t> 0.9772, </a:t>
            </a:r>
            <a:r>
              <a:rPr lang="en-ID" sz="1150" i="0" u="none" strike="noStrike" cap="none" dirty="0" err="1">
                <a:solidFill>
                  <a:srgbClr val="000000"/>
                </a:solidFill>
                <a:latin typeface="Rubik" panose="020B0604020202020204" charset="-79"/>
                <a:ea typeface="Rubik"/>
                <a:cs typeface="Rubik" panose="020B0604020202020204" charset="-79"/>
                <a:sym typeface="Rubik"/>
              </a:rPr>
              <a:t>disarankan</a:t>
            </a:r>
            <a:r>
              <a:rPr lang="en-ID" sz="1150" i="0" u="none" strike="noStrike" cap="none" dirty="0">
                <a:solidFill>
                  <a:srgbClr val="000000"/>
                </a:solidFill>
                <a:latin typeface="Rubik" panose="020B0604020202020204" charset="-79"/>
                <a:ea typeface="Rubik"/>
                <a:cs typeface="Rubik" panose="020B0604020202020204" charset="-79"/>
                <a:sym typeface="Rubik"/>
              </a:rPr>
              <a:t> agar model </a:t>
            </a:r>
            <a:r>
              <a:rPr lang="en-ID" sz="1150" i="0" u="none" strike="noStrike" cap="none" dirty="0" err="1">
                <a:solidFill>
                  <a:srgbClr val="000000"/>
                </a:solidFill>
                <a:latin typeface="Rubik" panose="020B0604020202020204" charset="-79"/>
                <a:ea typeface="Rubik"/>
                <a:cs typeface="Rubik" panose="020B0604020202020204" charset="-79"/>
                <a:sym typeface="Rubik"/>
              </a:rPr>
              <a:t>ini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diintegrasikan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ke</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dalam</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sistem</a:t>
            </a:r>
            <a:r>
              <a:rPr lang="en-ID" sz="1150" i="0" u="none" strike="noStrike" cap="none" dirty="0">
                <a:solidFill>
                  <a:srgbClr val="000000"/>
                </a:solidFill>
                <a:latin typeface="Rubik" panose="020B0604020202020204" charset="-79"/>
                <a:ea typeface="Rubik"/>
                <a:cs typeface="Rubik" panose="020B0604020202020204" charset="-79"/>
                <a:sym typeface="Rubik"/>
              </a:rPr>
              <a:t> decisioning </a:t>
            </a:r>
            <a:r>
              <a:rPr lang="en-ID" sz="1150" i="0" u="none" strike="noStrike" cap="none" dirty="0" err="1">
                <a:solidFill>
                  <a:srgbClr val="000000"/>
                </a:solidFill>
                <a:latin typeface="Rubik" panose="020B0604020202020204" charset="-79"/>
                <a:ea typeface="Rubik"/>
                <a:cs typeface="Rubik" panose="020B0604020202020204" charset="-79"/>
                <a:sym typeface="Rubik"/>
              </a:rPr>
              <a:t>kredit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perusahaan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Dengan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demikian</a:t>
            </a:r>
            <a:r>
              <a:rPr lang="en-ID" sz="1150" i="0" u="none" strike="noStrike" cap="none" dirty="0">
                <a:solidFill>
                  <a:srgbClr val="000000"/>
                </a:solidFill>
                <a:latin typeface="Rubik" panose="020B0604020202020204" charset="-79"/>
                <a:ea typeface="Rubik"/>
                <a:cs typeface="Rubik" panose="020B0604020202020204" charset="-79"/>
                <a:sym typeface="Rubik"/>
              </a:rPr>
              <a:t>, Home Credit </a:t>
            </a:r>
            <a:r>
              <a:rPr lang="en-ID" sz="1150" i="0" u="none" strike="noStrike" cap="none" dirty="0" err="1">
                <a:solidFill>
                  <a:srgbClr val="000000"/>
                </a:solidFill>
                <a:latin typeface="Rubik" panose="020B0604020202020204" charset="-79"/>
                <a:ea typeface="Rubik"/>
                <a:cs typeface="Rubik" panose="020B0604020202020204" charset="-79"/>
                <a:sym typeface="Rubik"/>
              </a:rPr>
              <a:t>dapat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secara</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lebih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efisien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menilai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risiko</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kredit</a:t>
            </a:r>
            <a:r>
              <a:rPr lang="en-ID" sz="1150" i="0" u="none" strike="noStrike" cap="none" dirty="0">
                <a:solidFill>
                  <a:srgbClr val="000000"/>
                </a:solidFill>
                <a:latin typeface="Rubik" panose="020B0604020202020204" charset="-79"/>
                <a:ea typeface="Rubik"/>
                <a:cs typeface="Rubik" panose="020B0604020202020204" charset="-79"/>
                <a:sym typeface="Rubik"/>
              </a:rPr>
              <a:t> dan </a:t>
            </a:r>
            <a:r>
              <a:rPr lang="en-ID" sz="1150" i="0" u="none" strike="noStrike" cap="none" dirty="0" err="1">
                <a:solidFill>
                  <a:srgbClr val="000000"/>
                </a:solidFill>
                <a:latin typeface="Rubik" panose="020B0604020202020204" charset="-79"/>
                <a:ea typeface="Rubik"/>
                <a:cs typeface="Rubik" panose="020B0604020202020204" charset="-79"/>
                <a:sym typeface="Rubik"/>
              </a:rPr>
              <a:t>meminimalkan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potensi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kerugian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akibat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gagal</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bayar</a:t>
            </a:r>
            <a:r>
              <a:rPr lang="en-ID" sz="1150" i="0" u="none" strike="noStrike" cap="none" dirty="0">
                <a:solidFill>
                  <a:srgbClr val="000000"/>
                </a:solidFill>
                <a:latin typeface="Rubik" panose="020B0604020202020204" charset="-79"/>
                <a:ea typeface="Rubik"/>
                <a:cs typeface="Rubik" panose="020B0604020202020204" charset="-79"/>
                <a:sym typeface="Rubik"/>
              </a:rPr>
              <a:t>.</a:t>
            </a:r>
          </a:p>
          <a:p>
            <a:pPr marL="0" marR="0" lvl="0" indent="0" algn="just" rtl="0">
              <a:lnSpc>
                <a:spcPct val="150000"/>
              </a:lnSpc>
              <a:spcBef>
                <a:spcPts val="0"/>
              </a:spcBef>
              <a:spcAft>
                <a:spcPts val="0"/>
              </a:spcAft>
              <a:buClr>
                <a:schemeClr val="dk1"/>
              </a:buClr>
              <a:buSzPts val="1100"/>
              <a:buFont typeface="Arial"/>
              <a:buNone/>
            </a:pPr>
            <a:r>
              <a:rPr lang="en-ID" sz="1150" b="1" dirty="0">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Penggunaan</a:t>
            </a:r>
            <a:r>
              <a:rPr lang="en-ID" sz="1150" b="1" i="0" u="none" strike="noStrike" cap="none" dirty="0">
                <a:solidFill>
                  <a:srgbClr val="000000"/>
                </a:solidFill>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Prediksi</a:t>
            </a:r>
            <a:r>
              <a:rPr lang="en-ID" sz="1150" b="1" i="0" u="none" strike="noStrike" cap="none" dirty="0">
                <a:solidFill>
                  <a:srgbClr val="000000"/>
                </a:solidFill>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Risiko</a:t>
            </a:r>
            <a:r>
              <a:rPr lang="en-ID" sz="1150" b="1" i="0" u="none" strike="noStrike" cap="none" dirty="0">
                <a:solidFill>
                  <a:srgbClr val="000000"/>
                </a:solidFill>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untuk</a:t>
            </a:r>
            <a:r>
              <a:rPr lang="en-ID" sz="1150" b="1" i="0" u="none" strike="noStrike" cap="none" dirty="0">
                <a:solidFill>
                  <a:srgbClr val="000000"/>
                </a:solidFill>
                <a:latin typeface="Rubik" panose="020B0604020202020204" charset="-79"/>
                <a:ea typeface="Rubik"/>
                <a:cs typeface="Rubik" panose="020B0604020202020204" charset="-79"/>
                <a:sym typeface="Rubik"/>
              </a:rPr>
              <a:t> </a:t>
            </a:r>
            <a:r>
              <a:rPr lang="en-ID" sz="1150" b="1" i="0" u="none" strike="noStrike" cap="none" dirty="0" err="1">
                <a:solidFill>
                  <a:srgbClr val="000000"/>
                </a:solidFill>
                <a:latin typeface="Rubik" panose="020B0604020202020204" charset="-79"/>
                <a:ea typeface="Rubik"/>
                <a:cs typeface="Rubik" panose="020B0604020202020204" charset="-79"/>
                <a:sym typeface="Rubik"/>
              </a:rPr>
              <a:t>Penyesuaian</a:t>
            </a:r>
            <a:r>
              <a:rPr lang="en-ID" sz="1150" b="1" i="0" u="none" strike="noStrike" cap="none" dirty="0">
                <a:solidFill>
                  <a:srgbClr val="000000"/>
                </a:solidFill>
                <a:latin typeface="Rubik" panose="020B0604020202020204" charset="-79"/>
                <a:ea typeface="Rubik"/>
                <a:cs typeface="Rubik" panose="020B0604020202020204" charset="-79"/>
                <a:sym typeface="Rubik"/>
              </a:rPr>
              <a:t> Limit </a:t>
            </a:r>
            <a:r>
              <a:rPr lang="en-ID" sz="1150" b="1" i="0" u="none" strike="noStrike" cap="none" dirty="0" err="1">
                <a:solidFill>
                  <a:srgbClr val="000000"/>
                </a:solidFill>
                <a:latin typeface="Rubik" panose="020B0604020202020204" charset="-79"/>
                <a:ea typeface="Rubik"/>
                <a:cs typeface="Rubik" panose="020B0604020202020204" charset="-79"/>
                <a:sym typeface="Rubik"/>
              </a:rPr>
              <a:t>Kredit</a:t>
            </a:r>
            <a:r>
              <a:rPr lang="en-ID" sz="1150" b="1" i="0" u="none" strike="noStrike" cap="none" dirty="0">
                <a:solidFill>
                  <a:srgbClr val="000000"/>
                </a:solidFill>
                <a:latin typeface="Rubik" panose="020B0604020202020204" charset="-79"/>
                <a:ea typeface="Rubik"/>
                <a:cs typeface="Rubik" panose="020B0604020202020204" charset="-79"/>
                <a:sym typeface="Rubik"/>
              </a:rPr>
              <a:t>:</a:t>
            </a:r>
          </a:p>
          <a:p>
            <a:pPr marL="0" marR="0" lvl="0" indent="0" algn="just" rtl="0">
              <a:lnSpc>
                <a:spcPct val="150000"/>
              </a:lnSpc>
              <a:spcBef>
                <a:spcPts val="0"/>
              </a:spcBef>
              <a:spcAft>
                <a:spcPts val="0"/>
              </a:spcAft>
              <a:buClr>
                <a:schemeClr val="dk1"/>
              </a:buClr>
              <a:buSzPts val="1100"/>
              <a:buFont typeface="Arial"/>
              <a:buNone/>
            </a:pPr>
            <a:r>
              <a:rPr lang="en-ID" sz="1150" i="0" u="none" strike="noStrike" cap="none" dirty="0">
                <a:solidFill>
                  <a:srgbClr val="000000"/>
                </a:solidFill>
                <a:latin typeface="Rubik" panose="020B0604020202020204" charset="-79"/>
                <a:ea typeface="Rubik"/>
                <a:cs typeface="Rubik" panose="020B0604020202020204" charset="-79"/>
                <a:sym typeface="Rubik"/>
              </a:rPr>
              <a:t>Hasil </a:t>
            </a:r>
            <a:r>
              <a:rPr lang="en-ID" sz="1150" i="0" u="none" strike="noStrike" cap="none" dirty="0" err="1">
                <a:solidFill>
                  <a:srgbClr val="000000"/>
                </a:solidFill>
                <a:latin typeface="Rubik" panose="020B0604020202020204" charset="-79"/>
                <a:ea typeface="Rubik"/>
                <a:cs typeface="Rubik" panose="020B0604020202020204" charset="-79"/>
                <a:sym typeface="Rubik"/>
              </a:rPr>
              <a:t>prediksi</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dihasilkan</a:t>
            </a:r>
            <a:r>
              <a:rPr lang="en-ID" sz="1150" i="0" u="none" strike="noStrike" cap="none" dirty="0">
                <a:solidFill>
                  <a:srgbClr val="000000"/>
                </a:solidFill>
                <a:latin typeface="Rubik" panose="020B0604020202020204" charset="-79"/>
                <a:ea typeface="Rubik"/>
                <a:cs typeface="Rubik" panose="020B0604020202020204" charset="-79"/>
                <a:sym typeface="Rubik"/>
              </a:rPr>
              <a:t> oleh model </a:t>
            </a:r>
            <a:r>
              <a:rPr lang="en-ID" sz="1150" i="0" u="none" strike="noStrike" cap="none" dirty="0" err="1">
                <a:solidFill>
                  <a:srgbClr val="000000"/>
                </a:solidFill>
                <a:latin typeface="Rubik" panose="020B0604020202020204" charset="-79"/>
                <a:ea typeface="Rubik"/>
                <a:cs typeface="Rubik" panose="020B0604020202020204" charset="-79"/>
                <a:sym typeface="Rubik"/>
              </a:rPr>
              <a:t>ini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dapat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digunakan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untuk</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menyesuaikan</a:t>
            </a:r>
            <a:r>
              <a:rPr lang="en-ID" sz="1150" i="0" u="none" strike="noStrike" cap="none" dirty="0">
                <a:solidFill>
                  <a:srgbClr val="000000"/>
                </a:solidFill>
                <a:latin typeface="Rubik" panose="020B0604020202020204" charset="-79"/>
                <a:ea typeface="Rubik"/>
                <a:cs typeface="Rubik" panose="020B0604020202020204" charset="-79"/>
                <a:sym typeface="Rubik"/>
              </a:rPr>
              <a:t> batas </a:t>
            </a:r>
            <a:r>
              <a:rPr lang="en-ID" sz="1150" i="0" u="none" strike="noStrike" cap="none" dirty="0" err="1">
                <a:solidFill>
                  <a:srgbClr val="000000"/>
                </a:solidFill>
                <a:latin typeface="Rubik" panose="020B0604020202020204" charset="-79"/>
                <a:ea typeface="Rubik"/>
                <a:cs typeface="Rubik" panose="020B0604020202020204" charset="-79"/>
                <a:sym typeface="Rubik"/>
              </a:rPr>
              <a:t>kredit</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diberikan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kepada</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nasabah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Nasabah</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teridentifikasi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dengan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risiko</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tinggi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gagal</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bayar</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dapat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diberikan</a:t>
            </a:r>
            <a:r>
              <a:rPr lang="en-ID" sz="1150" i="0" u="none" strike="noStrike" cap="none" dirty="0">
                <a:solidFill>
                  <a:srgbClr val="000000"/>
                </a:solidFill>
                <a:latin typeface="Rubik" panose="020B0604020202020204" charset="-79"/>
                <a:ea typeface="Rubik"/>
                <a:cs typeface="Rubik" panose="020B0604020202020204" charset="-79"/>
                <a:sym typeface="Rubik"/>
              </a:rPr>
              <a:t> batas </a:t>
            </a:r>
            <a:r>
              <a:rPr lang="en-ID" sz="1150" i="0" u="none" strike="noStrike" cap="none" dirty="0" err="1">
                <a:solidFill>
                  <a:srgbClr val="000000"/>
                </a:solidFill>
                <a:latin typeface="Rubik" panose="020B0604020202020204" charset="-79"/>
                <a:ea typeface="Rubik"/>
                <a:cs typeface="Rubik" panose="020B0604020202020204" charset="-79"/>
                <a:sym typeface="Rubik"/>
              </a:rPr>
              <a:t>kredit</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lebih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rendah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atau</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diberi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syarat-syarat</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tambahan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seperti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bunga</a:t>
            </a:r>
            <a:r>
              <a:rPr lang="en-ID" sz="1150" i="0" u="none" strike="noStrike" cap="none" dirty="0">
                <a:solidFill>
                  <a:srgbClr val="000000"/>
                </a:solidFill>
                <a:latin typeface="Rubik" panose="020B0604020202020204" charset="-79"/>
                <a:ea typeface="Rubik"/>
                <a:cs typeface="Rubik" panose="020B0604020202020204" charset="-79"/>
                <a:sym typeface="Rubik"/>
              </a:rPr>
              <a:t> yang </a:t>
            </a:r>
            <a:r>
              <a:rPr lang="en-ID" sz="1150" i="0" u="none" strike="noStrike" cap="none" dirty="0" err="1">
                <a:solidFill>
                  <a:srgbClr val="000000"/>
                </a:solidFill>
                <a:latin typeface="Rubik" panose="020B0604020202020204" charset="-79"/>
                <a:ea typeface="Rubik"/>
                <a:cs typeface="Rubik" panose="020B0604020202020204" charset="-79"/>
                <a:sym typeface="Rubik"/>
              </a:rPr>
              <a:t>lebih</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tinggi</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atau</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jaminan</a:t>
            </a:r>
            <a:r>
              <a:rPr lang="en-ID" sz="1150" i="0" u="none" strike="noStrike" cap="none" dirty="0">
                <a:solidFill>
                  <a:srgbClr val="000000"/>
                </a:solidFill>
                <a:latin typeface="Rubik" panose="020B0604020202020204" charset="-79"/>
                <a:ea typeface="Rubik"/>
                <a:cs typeface="Rubik" panose="020B0604020202020204" charset="-79"/>
                <a:sym typeface="Rubik"/>
              </a:rPr>
              <a:t> </a:t>
            </a:r>
            <a:r>
              <a:rPr lang="en-ID" sz="1150" i="0" u="none" strike="noStrike" cap="none" dirty="0" err="1">
                <a:solidFill>
                  <a:srgbClr val="000000"/>
                </a:solidFill>
                <a:latin typeface="Rubik" panose="020B0604020202020204" charset="-79"/>
                <a:ea typeface="Rubik"/>
                <a:cs typeface="Rubik" panose="020B0604020202020204" charset="-79"/>
                <a:sym typeface="Rubik"/>
              </a:rPr>
              <a:t>tertentu</a:t>
            </a:r>
            <a:r>
              <a:rPr lang="en-ID" sz="1150" i="0" u="none" strike="noStrike" cap="none" dirty="0">
                <a:solidFill>
                  <a:srgbClr val="000000"/>
                </a:solidFill>
                <a:latin typeface="Rubik" panose="020B0604020202020204" charset="-79"/>
                <a:ea typeface="Rubik"/>
                <a:cs typeface="Rubik" panose="020B0604020202020204" charset="-79"/>
                <a:sym typeface="Rubik"/>
              </a:rPr>
              <a:t>.</a:t>
            </a:r>
            <a:endParaRPr lang="fi-FI" sz="1150" i="0" u="none" strike="noStrike" cap="none" dirty="0">
              <a:solidFill>
                <a:srgbClr val="000000"/>
              </a:solidFill>
              <a:latin typeface="Rubik" panose="020B0604020202020204" charset="-79"/>
              <a:ea typeface="Rubik"/>
              <a:cs typeface="Rubik" panose="020B0604020202020204" charset="-79"/>
              <a:sym typeface="Rubik"/>
            </a:endParaRPr>
          </a:p>
        </p:txBody>
      </p:sp>
      <p:sp>
        <p:nvSpPr>
          <p:cNvPr id="112" name="Google Shape;112;g265ee868302_0_99">
            <a:extLst>
              <a:ext uri="{FF2B5EF4-FFF2-40B4-BE49-F238E27FC236}">
                <a16:creationId xmlns:a16="http://schemas.microsoft.com/office/drawing/2014/main" id="{5D2EC82D-B0FD-DBFD-C117-F0252E5A905D}"/>
              </a:ext>
            </a:extLst>
          </p:cNvPr>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Business </a:t>
            </a:r>
            <a:r>
              <a:rPr lang="en" sz="3000" b="1" dirty="0">
                <a:solidFill>
                  <a:schemeClr val="accent5"/>
                </a:solidFill>
                <a:latin typeface="Rubik"/>
                <a:ea typeface="Rubik"/>
                <a:cs typeface="Rubik"/>
                <a:sym typeface="Rubik"/>
              </a:rPr>
              <a:t>Recommendation</a:t>
            </a:r>
            <a:endParaRPr sz="3000" b="1" i="0" u="none" strike="noStrike" cap="none" dirty="0">
              <a:solidFill>
                <a:schemeClr val="accent5"/>
              </a:solidFill>
              <a:latin typeface="Rubik"/>
              <a:ea typeface="Rubik"/>
              <a:cs typeface="Rubik"/>
              <a:sym typeface="Rubik"/>
            </a:endParaRPr>
          </a:p>
        </p:txBody>
      </p:sp>
    </p:spTree>
    <p:extLst>
      <p:ext uri="{BB962C8B-B14F-4D97-AF65-F5344CB8AC3E}">
        <p14:creationId xmlns:p14="http://schemas.microsoft.com/office/powerpoint/2010/main" val="356066628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1127</Words>
  <Application>Microsoft Office PowerPoint</Application>
  <PresentationFormat>On-screen Show (16:9)</PresentationFormat>
  <Paragraphs>61</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Rubik Medium</vt:lpstr>
      <vt:lpstr>Rubik Light</vt:lpstr>
      <vt:lpstr>Rubik</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Dicky</dc:creator>
  <cp:lastModifiedBy>Dicky Candra</cp:lastModifiedBy>
  <cp:revision>9</cp:revision>
  <dcterms:modified xsi:type="dcterms:W3CDTF">2025-05-15T16:00:24Z</dcterms:modified>
</cp:coreProperties>
</file>