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93" r:id="rId3"/>
    <p:sldId id="260" r:id="rId4"/>
    <p:sldId id="294" r:id="rId5"/>
    <p:sldId id="295" r:id="rId6"/>
    <p:sldId id="262" r:id="rId7"/>
    <p:sldId id="270" r:id="rId8"/>
    <p:sldId id="271" r:id="rId9"/>
    <p:sldId id="272" r:id="rId10"/>
    <p:sldId id="274" r:id="rId11"/>
    <p:sldId id="275" r:id="rId12"/>
    <p:sldId id="276" r:id="rId13"/>
    <p:sldId id="279" r:id="rId14"/>
    <p:sldId id="278" r:id="rId15"/>
    <p:sldId id="281" r:id="rId16"/>
    <p:sldId id="283" r:id="rId17"/>
    <p:sldId id="284" r:id="rId18"/>
    <p:sldId id="285" r:id="rId19"/>
    <p:sldId id="286" r:id="rId20"/>
    <p:sldId id="288" r:id="rId21"/>
    <p:sldId id="265" r:id="rId22"/>
    <p:sldId id="289" r:id="rId23"/>
    <p:sldId id="290" r:id="rId24"/>
    <p:sldId id="291" r:id="rId25"/>
    <p:sldId id="292" r:id="rId26"/>
    <p:sldId id="266" r:id="rId27"/>
    <p:sldId id="267" r:id="rId28"/>
    <p:sldId id="268" r:id="rId29"/>
    <p:sldId id="296" r:id="rId30"/>
    <p:sldId id="269" r:id="rId31"/>
  </p:sldIdLst>
  <p:sldSz cx="9144000" cy="5143500" type="screen16x9"/>
  <p:notesSz cx="6858000" cy="9144000"/>
  <p:embeddedFontLst>
    <p:embeddedFont>
      <p:font typeface="Rubik" panose="020B0604020202020204" charset="-79"/>
      <p:regular r:id="rId33"/>
      <p:bold r:id="rId34"/>
      <p:italic r:id="rId35"/>
      <p:boldItalic r:id="rId36"/>
    </p:embeddedFont>
    <p:embeddedFont>
      <p:font typeface="Rubik Light" panose="020B0604020202020204" charset="-79"/>
      <p:regular r:id="rId37"/>
      <p:bold r:id="rId38"/>
      <p:italic r:id="rId39"/>
      <p:boldItalic r:id="rId40"/>
    </p:embeddedFont>
    <p:embeddedFont>
      <p:font typeface="Rubik Medium" panose="020B0604020202020204" charset="-79"/>
      <p:regular r:id="rId41"/>
      <p:bold r:id="rId42"/>
      <p:italic r:id="rId43"/>
      <p:boldItalic r:id="rId44"/>
    </p:embeddedFont>
    <p:embeddedFont>
      <p:font typeface="Rubik SemiBold" panose="020B0604020202020204" charset="-79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86358" autoAdjust="0"/>
  </p:normalViewPr>
  <p:slideViewPr>
    <p:cSldViewPr snapToGrid="0">
      <p:cViewPr varScale="1">
        <p:scale>
          <a:sx n="90" d="100"/>
          <a:sy n="90" d="100"/>
        </p:scale>
        <p:origin x="1070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0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62B6107D-36A6-FEC0-3B77-31005B33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>
            <a:extLst>
              <a:ext uri="{FF2B5EF4-FFF2-40B4-BE49-F238E27FC236}">
                <a16:creationId xmlns:a16="http://schemas.microsoft.com/office/drawing/2014/main" id="{8F14CF92-35CE-9561-C0A2-44C1521CA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>
            <a:extLst>
              <a:ext uri="{FF2B5EF4-FFF2-40B4-BE49-F238E27FC236}">
                <a16:creationId xmlns:a16="http://schemas.microsoft.com/office/drawing/2014/main" id="{F35ACE15-EDD4-7220-4BE7-528ABD6BC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09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4A049878-18DB-2AB9-4000-F9A2F9F1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>
            <a:extLst>
              <a:ext uri="{FF2B5EF4-FFF2-40B4-BE49-F238E27FC236}">
                <a16:creationId xmlns:a16="http://schemas.microsoft.com/office/drawing/2014/main" id="{240BE343-6FC9-CD4B-DDDE-90CF508FB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>
            <a:extLst>
              <a:ext uri="{FF2B5EF4-FFF2-40B4-BE49-F238E27FC236}">
                <a16:creationId xmlns:a16="http://schemas.microsoft.com/office/drawing/2014/main" id="{77D77C76-E66E-7B77-5AE6-2A778786F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66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2F840BB-3F70-17EB-49AE-D621058E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E59C3C6A-2653-A690-B04E-A3A64665C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8DE6CFCD-6AA7-14F7-9F55-10B890101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34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94BC75-D90C-4CFC-654A-64A535B7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E70DA8A4-7344-E2BD-FBE8-461894961E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90998926-4436-8064-5FB3-D4E60D2C2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9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677976F-0428-5BC1-777B-30E7F7E2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2E436B64-6E0D-24AA-D58A-97ACF6CD4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4C79D09E-2296-A5DA-54FE-5D8F83F74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07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9E983D2-F3BE-806A-0A7E-BE5D828F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24AF7568-5921-1D29-1644-6E7BD60F7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AA7AD3FF-C6E5-2D94-57E2-6D4CD83A1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5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30755F1-51A1-C8EB-A384-267F8BC7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943DC647-FD09-C319-6699-09CF7A46A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368BE8CD-E6B6-C8D0-C51D-CE75D53ED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2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AA5EB2A-CFA3-2D14-1559-D80A43639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42088D1B-089B-51FE-60F3-FFFD62449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21887896-B7EA-696A-CB71-C6671F679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46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0C22EE8-52AE-9A7D-05C2-2762B3DF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A09F798A-E199-F36D-784D-00C9F1756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30016D35-5FB8-EF6B-6EEF-EDBBC7F9E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95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6D00D0E-C005-E4C6-47C2-623BBC6A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F662707F-F08F-6129-D8D5-1B402E74B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9A49D374-F3E0-B308-D60E-5FC1D8F59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62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B5AB458-4843-DA18-3D43-61F265E6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>
            <a:extLst>
              <a:ext uri="{FF2B5EF4-FFF2-40B4-BE49-F238E27FC236}">
                <a16:creationId xmlns:a16="http://schemas.microsoft.com/office/drawing/2014/main" id="{2B82CF0E-31D3-7E06-5262-C36A987E4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>
            <a:extLst>
              <a:ext uri="{FF2B5EF4-FFF2-40B4-BE49-F238E27FC236}">
                <a16:creationId xmlns:a16="http://schemas.microsoft.com/office/drawing/2014/main" id="{644B28CC-42B2-C02B-D7EC-F0EA69634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10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C09BE940-6031-5FFB-59D5-A9D83DD6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94F8A69C-BB60-512C-6211-3523B9878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C6A2E04D-FEFF-A3F6-CDCB-D24624015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552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01569C44-FA6D-64DF-87A9-4D08D0920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3C8C1448-15D1-01D4-DE7B-34ED9E001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4B617E85-5D40-FD35-ED06-7E2405F713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380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FB01359E-42BA-90B7-5BE6-E48BA51B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1A481132-75EE-9F07-7B12-D1D0E1B59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DB7DB625-A771-4287-66C4-2EE944D38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168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10CA6734-A23D-077C-156A-70C496AC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F9A6C1B9-EAE4-D578-81F1-CFA1E42924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EEFFE6CC-4F38-5BFB-AB05-1EC9C5458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678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8CAEA33-FFAD-C560-A81C-1F335A4B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>
            <a:extLst>
              <a:ext uri="{FF2B5EF4-FFF2-40B4-BE49-F238E27FC236}">
                <a16:creationId xmlns:a16="http://schemas.microsoft.com/office/drawing/2014/main" id="{BDE6117B-BCFD-44CC-3AE1-9282E288C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>
            <a:extLst>
              <a:ext uri="{FF2B5EF4-FFF2-40B4-BE49-F238E27FC236}">
                <a16:creationId xmlns:a16="http://schemas.microsoft.com/office/drawing/2014/main" id="{2BE415FC-E603-6E2E-162E-5CB8EA561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28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df37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6bdf3704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7F47726-AE38-ABA3-5B9D-72C2719BE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>
            <a:extLst>
              <a:ext uri="{FF2B5EF4-FFF2-40B4-BE49-F238E27FC236}">
                <a16:creationId xmlns:a16="http://schemas.microsoft.com/office/drawing/2014/main" id="{05DC9167-F0DC-E9B8-2148-20F0606021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>
            <a:extLst>
              <a:ext uri="{FF2B5EF4-FFF2-40B4-BE49-F238E27FC236}">
                <a16:creationId xmlns:a16="http://schemas.microsoft.com/office/drawing/2014/main" id="{3C3A668C-EE7C-6FD6-88E5-40383ED3C5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5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624F7AF2-44EA-EB96-4AF1-6E3BB659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>
            <a:extLst>
              <a:ext uri="{FF2B5EF4-FFF2-40B4-BE49-F238E27FC236}">
                <a16:creationId xmlns:a16="http://schemas.microsoft.com/office/drawing/2014/main" id="{7D018549-43A7-BEBA-3C27-1CF26A7634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>
            <a:extLst>
              <a:ext uri="{FF2B5EF4-FFF2-40B4-BE49-F238E27FC236}">
                <a16:creationId xmlns:a16="http://schemas.microsoft.com/office/drawing/2014/main" id="{E4108081-B84C-CBB1-685D-64E3DB309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15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B8B7FAB7-5C3E-6B14-D04F-F938FBA0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>
            <a:extLst>
              <a:ext uri="{FF2B5EF4-FFF2-40B4-BE49-F238E27FC236}">
                <a16:creationId xmlns:a16="http://schemas.microsoft.com/office/drawing/2014/main" id="{45C4EEEA-79E4-4149-3717-FD880266AB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>
            <a:extLst>
              <a:ext uri="{FF2B5EF4-FFF2-40B4-BE49-F238E27FC236}">
                <a16:creationId xmlns:a16="http://schemas.microsoft.com/office/drawing/2014/main" id="{AEE166D2-2A0E-93A8-1D40-8AB69F278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0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9D950418-619C-4558-30DB-BFE51ED57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>
            <a:extLst>
              <a:ext uri="{FF2B5EF4-FFF2-40B4-BE49-F238E27FC236}">
                <a16:creationId xmlns:a16="http://schemas.microsoft.com/office/drawing/2014/main" id="{054C2E21-5792-A7DE-63BF-9B0184D01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>
            <a:extLst>
              <a:ext uri="{FF2B5EF4-FFF2-40B4-BE49-F238E27FC236}">
                <a16:creationId xmlns:a16="http://schemas.microsoft.com/office/drawing/2014/main" id="{1BCABF53-D4CD-E692-3D2D-D262BB5C9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14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rive.google.com/drive/folders/1bNtTDRN2dAxRm13CDcgLLqorz797FnP9" TargetMode="External"/><Relationship Id="rId5" Type="http://schemas.openxmlformats.org/officeDocument/2006/relationships/hyperlink" Target="https://github.com/dickycandraad/ID-X-Partners-Prediction-Mode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456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Prediction Model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58212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- Data Scientist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Dicky Herdian Adi Candra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2079" b="2079"/>
          <a:stretch/>
        </p:blipFill>
        <p:spPr>
          <a:xfrm>
            <a:off x="2246350" y="25645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BDE4C85B-8CC1-5D31-A842-3A4CB65F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7DEF487E-9BFD-2632-A7DD-9F7EC76A3A1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9427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extLst>
              <a:ext uri="{FF2B5EF4-FFF2-40B4-BE49-F238E27FC236}">
                <a16:creationId xmlns:a16="http://schemas.microsoft.com/office/drawing/2014/main" id="{3F27D848-D204-F759-48D7-E5B2862789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D5C13CB4-C7D1-79A8-472B-D5C6D2448159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2;p19">
            <a:extLst>
              <a:ext uri="{FF2B5EF4-FFF2-40B4-BE49-F238E27FC236}">
                <a16:creationId xmlns:a16="http://schemas.microsoft.com/office/drawing/2014/main" id="{8B2378DE-7485-F7DA-B5FF-91126419EBBE}"/>
              </a:ext>
            </a:extLst>
          </p:cNvPr>
          <p:cNvSpPr txBox="1"/>
          <p:nvPr/>
        </p:nvSpPr>
        <p:spPr>
          <a:xfrm>
            <a:off x="4572000" y="1525582"/>
            <a:ext cx="4145502" cy="276995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menghapus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kolom-kolom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relevan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menganalisis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mendefinisikan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Distribusi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ditunjukkan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gambar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samping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Terlihat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bahwa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terdapat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kategori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Oleh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itu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perlu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penyederhanaan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 biner.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3096CB-B184-DB5F-D38B-6A36FE075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49" y="1318750"/>
            <a:ext cx="3962596" cy="31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1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DBACC749-083C-CB76-552C-6C612358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1BA891B4-8128-7969-BD73-C2EFF7DAC03C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9427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extLst>
              <a:ext uri="{FF2B5EF4-FFF2-40B4-BE49-F238E27FC236}">
                <a16:creationId xmlns:a16="http://schemas.microsoft.com/office/drawing/2014/main" id="{2764834D-8828-5423-47DE-3070CF0ACF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E3585700-7C9C-DAEB-46ED-9C43E1737757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2;p19">
            <a:extLst>
              <a:ext uri="{FF2B5EF4-FFF2-40B4-BE49-F238E27FC236}">
                <a16:creationId xmlns:a16="http://schemas.microsoft.com/office/drawing/2014/main" id="{0E7CDAC9-DD30-B598-19DB-9D84C00C0DCE}"/>
              </a:ext>
            </a:extLst>
          </p:cNvPr>
          <p:cNvSpPr txBox="1"/>
          <p:nvPr/>
        </p:nvSpPr>
        <p:spPr>
          <a:xfrm>
            <a:off x="5514412" y="1162161"/>
            <a:ext cx="3203090" cy="341629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kini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disederhanakan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variable target biner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bernama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bad_flag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Status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pinjaman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menandakan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gagal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bayar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dikelompokkan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1 (</a:t>
            </a:r>
            <a:r>
              <a:rPr lang="en-ID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bad loan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sementara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sisanya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0 (</a:t>
            </a:r>
            <a:r>
              <a:rPr lang="en-ID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good loan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346AA-0645-A80D-E02E-38B9E75C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3" r="8823" b="693"/>
          <a:stretch>
            <a:fillRect/>
          </a:stretch>
        </p:blipFill>
        <p:spPr>
          <a:xfrm>
            <a:off x="482753" y="1052338"/>
            <a:ext cx="4797429" cy="36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53121479-5A36-305D-F8E6-4E1E56C2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7054F967-F603-09E3-942C-8707971D83C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663813CC-42D4-FFB4-549D-6D10DD50A7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454416B7-DB0A-ED94-7D6C-E8C730153036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122;p19">
            <a:extLst>
              <a:ext uri="{FF2B5EF4-FFF2-40B4-BE49-F238E27FC236}">
                <a16:creationId xmlns:a16="http://schemas.microsoft.com/office/drawing/2014/main" id="{607CFD0C-6F03-FC52-3D7B-C267FFA3A42A}"/>
              </a:ext>
            </a:extLst>
          </p:cNvPr>
          <p:cNvSpPr txBox="1"/>
          <p:nvPr/>
        </p:nvSpPr>
        <p:spPr>
          <a:xfrm>
            <a:off x="426498" y="856650"/>
            <a:ext cx="8255589" cy="115413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S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etelah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penyederhanaan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pembersihan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Proses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mencakup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1.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Fitur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Teks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2D299-DC51-8CA1-8BCA-E5E72E4AC9EF}"/>
              </a:ext>
            </a:extLst>
          </p:cNvPr>
          <p:cNvSpPr txBox="1"/>
          <p:nvPr/>
        </p:nvSpPr>
        <p:spPr>
          <a:xfrm>
            <a:off x="659876" y="1844070"/>
            <a:ext cx="8057626" cy="199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seharusnya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masih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tersimpan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teks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ID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object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 Fitur-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dibersihkan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tipe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angka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emp_length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’: Teks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‘10+ years’ dan ‘&lt; 1 year’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dibersihkan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angka-angkanya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saja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‘term’: Teks ‘months’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dihapus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‘36 months’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mendapatkan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36.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F1BBB-4AEF-E7F3-F635-7517A5D3D454}"/>
              </a:ext>
            </a:extLst>
          </p:cNvPr>
          <p:cNvSpPr txBox="1"/>
          <p:nvPr/>
        </p:nvSpPr>
        <p:spPr>
          <a:xfrm>
            <a:off x="970961" y="3331626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57335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E4D062B-F2BC-8AAC-5FE9-4835BD88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7F1E6CC0-366E-3CF6-E314-78273730567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D6C379B9-F0AF-2C8A-6431-C4A0173B0E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F1BA3686-F827-57FA-6A9F-F84393A37FB4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9FEBC-DD00-E4F7-EAB0-60AC2B24DBB5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88D38-C470-E606-CFD8-C1FD87C2EC62}"/>
              </a:ext>
            </a:extLst>
          </p:cNvPr>
          <p:cNvSpPr txBox="1"/>
          <p:nvPr/>
        </p:nvSpPr>
        <p:spPr>
          <a:xfrm>
            <a:off x="413353" y="951871"/>
            <a:ext cx="7746540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contoh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‘term’: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82447E-6A3B-9A53-C3E1-7A88CD28E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2" y="1332040"/>
            <a:ext cx="6813288" cy="35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1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502923D-CB1D-9BEE-A420-79FC07DB2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301C28BC-B56A-7630-35E2-6EA7F12334D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E7777EEE-A673-7449-795A-2665E7D66F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A9B5B985-6237-3442-88DE-45B5B5AE78FD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22;p19">
            <a:extLst>
              <a:ext uri="{FF2B5EF4-FFF2-40B4-BE49-F238E27FC236}">
                <a16:creationId xmlns:a16="http://schemas.microsoft.com/office/drawing/2014/main" id="{EBBF9AC9-9E0C-144B-78C1-E503844B7506}"/>
              </a:ext>
            </a:extLst>
          </p:cNvPr>
          <p:cNvSpPr txBox="1"/>
          <p:nvPr/>
        </p:nvSpPr>
        <p:spPr>
          <a:xfrm>
            <a:off x="426498" y="912550"/>
            <a:ext cx="7877650" cy="50780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Fitur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90659-DFCF-4AD2-236A-F0C5F6954C4D}"/>
              </a:ext>
            </a:extLst>
          </p:cNvPr>
          <p:cNvSpPr txBox="1"/>
          <p:nvPr/>
        </p:nvSpPr>
        <p:spPr>
          <a:xfrm>
            <a:off x="643605" y="1286600"/>
            <a:ext cx="8073897" cy="393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Kolom-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informasi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bermakna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durasi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bulan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referensi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Proses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diterapkan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secara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konsisten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b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1)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earliest_cr_line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2)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issue_d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3)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last_pymnt_d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4)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next_pymnt_d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5)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last_credit_pull_d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 </a:t>
            </a:r>
            <a:r>
              <a:rPr lang="en-ID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datetime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dihitung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selisih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bulannya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referensi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aslinya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dihapus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25367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6AFC365-BE87-A718-E7D2-7B79B41F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7DA81916-DFE7-63AA-B183-D4D256D6B4D4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0F22DEBC-FD18-1B52-CADD-1EDDEE1953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07566630-0229-C8AA-1CC3-B88FB8472B19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294D2-89D7-DF41-A2D3-3A81F38D37D7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B055C-B8DA-7F16-89A4-C5F24CEBEA15}"/>
              </a:ext>
            </a:extLst>
          </p:cNvPr>
          <p:cNvSpPr txBox="1"/>
          <p:nvPr/>
        </p:nvSpPr>
        <p:spPr>
          <a:xfrm>
            <a:off x="413353" y="951871"/>
            <a:ext cx="7746540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contoh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tanggal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last_credit_pull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’: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7A1B9-81A1-CF70-20E1-40A00B8AF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2" y="1345075"/>
            <a:ext cx="716380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B9F5F1E-2942-5F13-4E2C-EEB7CAAE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D7CCBD29-1AD9-B273-20E7-9E287B5119C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D7FA071C-F3E2-9688-F36A-A93ABD851C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F17386B2-08B6-486C-69A5-9206912D6E38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22;p19">
            <a:extLst>
              <a:ext uri="{FF2B5EF4-FFF2-40B4-BE49-F238E27FC236}">
                <a16:creationId xmlns:a16="http://schemas.microsoft.com/office/drawing/2014/main" id="{63113729-3D66-AE7C-685F-64C5FDBFD251}"/>
              </a:ext>
            </a:extLst>
          </p:cNvPr>
          <p:cNvSpPr txBox="1"/>
          <p:nvPr/>
        </p:nvSpPr>
        <p:spPr>
          <a:xfrm>
            <a:off x="426498" y="912550"/>
            <a:ext cx="7877650" cy="50780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Penanganan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Anomali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6710-7C9F-F9EC-85F2-0AEDB3E3C4D1}"/>
              </a:ext>
            </a:extLst>
          </p:cNvPr>
          <p:cNvSpPr txBox="1"/>
          <p:nvPr/>
        </p:nvSpPr>
        <p:spPr>
          <a:xfrm>
            <a:off x="535051" y="3538386"/>
            <a:ext cx="8073897" cy="134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Selama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ditemukan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anomali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data.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Contohnya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earliest_cr_line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‘68’ salah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diinterpretasikan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‘2068’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‘1968’,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menghasilkan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durasi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negatif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Nilai-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anomali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diidentifikasi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dikoreksi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memastikan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kualitas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keakuratan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D3E5C-050A-B76E-8543-62BE7468A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05" y="1318751"/>
            <a:ext cx="718285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0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8ECE2DC-76B5-309C-F854-56D97E86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A973601A-5B18-9DC5-BD99-43B28EBA3AE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2AA9E06C-89F2-9D7F-881D-C5C03678B5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6EA8926F-6BBB-16B8-40FB-48BD7D9ED848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8109D-863E-F7FF-53C1-439D47114F71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3E42D-8BAD-0566-6FCD-72C2E1D99EE2}"/>
              </a:ext>
            </a:extLst>
          </p:cNvPr>
          <p:cNvSpPr txBox="1"/>
          <p:nvPr/>
        </p:nvSpPr>
        <p:spPr>
          <a:xfrm>
            <a:off x="5211483" y="1612926"/>
            <a:ext cx="3506019" cy="231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Langkah EDA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diawali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mengecek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antar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Heatamp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memvisualisasikan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hubungan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Warna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menandakan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positif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sedangkan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warna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biru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menandakan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negatif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3806F-0408-850C-3288-A36B6F0C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462" y="1052338"/>
            <a:ext cx="4463059" cy="39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8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9FEA31F-049A-4A2B-314A-A37D737D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E95BE462-4B95-C67D-2D4E-C4A35720C5A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77B82911-B305-E54E-68C1-5DBCC1F8DB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3EE8766E-A518-F586-C9E3-6D5C1D521CB9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4158C-98A6-4D23-1310-179D0B8C8E82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2CE07-5E4C-3377-0B6F-9863CD0934C6}"/>
              </a:ext>
            </a:extLst>
          </p:cNvPr>
          <p:cNvSpPr txBox="1"/>
          <p:nvPr/>
        </p:nvSpPr>
        <p:spPr>
          <a:xfrm>
            <a:off x="4852877" y="993338"/>
            <a:ext cx="3864624" cy="2642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memeriksa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kardinalitas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 pada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kategorikal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menentukan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strategi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encoding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kategori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rendah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ideal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diubah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format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melalui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ID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encoding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 Fitur yang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kardinalitas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dihapus</a:t>
            </a:r>
            <a:r>
              <a:rPr lang="en-ID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FD676-D594-CC8A-B511-45D264CD50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052"/>
          <a:stretch>
            <a:fillRect/>
          </a:stretch>
        </p:blipFill>
        <p:spPr>
          <a:xfrm>
            <a:off x="426499" y="1024424"/>
            <a:ext cx="423977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A334944-66C2-A499-FC81-B4EA8629D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93A854C5-3043-472F-5D2E-3C9EC0D7358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96E0478D-F30D-9D26-E7D2-F779E1956C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7FD538B7-DAA5-6C92-AE24-70D7014B7E6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65C47-6CA7-E0A1-62CB-03AB1236D584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7C81D-7B34-F6F0-6C0E-67F59A586D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4857"/>
          <a:stretch>
            <a:fillRect/>
          </a:stretch>
        </p:blipFill>
        <p:spPr>
          <a:xfrm>
            <a:off x="423447" y="1179635"/>
            <a:ext cx="2929444" cy="3448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D6994-4C5F-C78B-7D76-8B8FAE64CB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375" r="56165"/>
          <a:stretch>
            <a:fillRect/>
          </a:stretch>
        </p:blipFill>
        <p:spPr>
          <a:xfrm>
            <a:off x="3434311" y="1179634"/>
            <a:ext cx="1466149" cy="3448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5B9F9-DEC8-8752-FF5A-39DCB6BD4727}"/>
              </a:ext>
            </a:extLst>
          </p:cNvPr>
          <p:cNvSpPr txBox="1"/>
          <p:nvPr/>
        </p:nvSpPr>
        <p:spPr>
          <a:xfrm>
            <a:off x="4981881" y="993338"/>
            <a:ext cx="3735620" cy="3611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Pemeriksaan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kardinalitas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juga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Tujuannya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memahami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sifat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apakah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kontinu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atau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diskrit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Fitur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kontinu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ditandai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sangat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banyak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mencerminkan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rentang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luas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diskrit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ditandai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sedikit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Dari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‘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policy_code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terindentifikasi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dihapus</a:t>
            </a:r>
            <a:endParaRPr lang="en-US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3875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105700" y="957189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dirty="0">
                <a:latin typeface="Rubik SemiBold"/>
                <a:ea typeface="Rubik SemiBold"/>
                <a:cs typeface="Rubik SemiBold"/>
                <a:sym typeface="Rubik SemiBold"/>
              </a:rPr>
              <a:t>Dicky Herdian Adi Candra</a:t>
            </a:r>
            <a:endParaRPr sz="2000" b="1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5144100" y="1387697"/>
            <a:ext cx="35046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85090" algn="just">
              <a:spcAft>
                <a:spcPts val="1200"/>
              </a:spcAft>
            </a:pP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     Saya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adalah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seorang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mahasiswa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program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studi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statistika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dengan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minat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bidang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statistik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analisis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data, dan machine learning.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Memiliki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kemampuan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mengolah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menganalisis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,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serta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memvisualisasikan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data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menghasilkan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wawasan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yang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mendukung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pengambilan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keputusan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Berpengalaman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dalam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menggunakan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berbagai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tools dan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bahasa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pemrograman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untuk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eksplorasi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serta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pemodelan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data,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serta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terus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mengembangkan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keterampilan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di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bidang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data science dan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kecerdasan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 </a:t>
            </a:r>
            <a:r>
              <a:rPr lang="en-ID" dirty="0" err="1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buatan</a:t>
            </a:r>
            <a:r>
              <a:rPr lang="en-ID" dirty="0">
                <a:solidFill>
                  <a:srgbClr val="000000"/>
                </a:solidFill>
                <a:effectLst/>
                <a:latin typeface="Rubik" panose="020B0604020202020204" charset="-79"/>
                <a:ea typeface="Calibri" panose="020F0502020204030204" pitchFamily="34" charset="0"/>
                <a:cs typeface="Rubik" panose="020B0604020202020204" charset="-79"/>
              </a:rPr>
              <a:t>.</a:t>
            </a:r>
            <a:endParaRPr lang="en-ID" dirty="0">
              <a:effectLst/>
              <a:latin typeface="Rubik" panose="020B0604020202020204" charset="-79"/>
              <a:ea typeface="Calibri" panose="020F0502020204030204" pitchFamily="34" charset="0"/>
              <a:cs typeface="Rubik" panose="020B0604020202020204" charset="-79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783946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Sleman, D. I. 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Yogyakarta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675557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814662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313403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59911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200" dirty="0">
                <a:latin typeface="Rubik Medium"/>
                <a:ea typeface="Rubik Medium"/>
                <a:cs typeface="Rubik Medium"/>
                <a:sym typeface="Rubik Medium"/>
              </a:rPr>
              <a:t>www.linkedin.com/in/adicandradh</a:t>
            </a:r>
            <a:endParaRPr lang="en-ID"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184147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adicandra.dh@gmail.com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2B353E1A-0BF8-F6A7-ADEB-622323BEC73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2074"/>
          <a:stretch/>
        </p:blipFill>
        <p:spPr>
          <a:xfrm>
            <a:off x="688746" y="815765"/>
            <a:ext cx="2973230" cy="2692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4F48B6C-ECAF-D9EA-94D2-858DB1BF7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>
            <a:extLst>
              <a:ext uri="{FF2B5EF4-FFF2-40B4-BE49-F238E27FC236}">
                <a16:creationId xmlns:a16="http://schemas.microsoft.com/office/drawing/2014/main" id="{A98791BF-FC2B-DB06-B208-16BF320A5ADC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>
            <a:extLst>
              <a:ext uri="{FF2B5EF4-FFF2-40B4-BE49-F238E27FC236}">
                <a16:creationId xmlns:a16="http://schemas.microsoft.com/office/drawing/2014/main" id="{831A3C00-65D8-0CE8-3514-6007944B28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>
            <a:extLst>
              <a:ext uri="{FF2B5EF4-FFF2-40B4-BE49-F238E27FC236}">
                <a16:creationId xmlns:a16="http://schemas.microsoft.com/office/drawing/2014/main" id="{49699985-C2FA-8E1D-BC33-CC4AC8111C2A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FF64-0E2F-D628-B9C9-33008E8E7852}"/>
              </a:ext>
            </a:extLst>
          </p:cNvPr>
          <p:cNvSpPr txBox="1"/>
          <p:nvPr/>
        </p:nvSpPr>
        <p:spPr>
          <a:xfrm>
            <a:off x="970961" y="1237963"/>
            <a:ext cx="7746541" cy="572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endParaRPr lang="en-ID" sz="11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45B19-E794-DE0F-D059-A7D8B12AF442}"/>
              </a:ext>
            </a:extLst>
          </p:cNvPr>
          <p:cNvSpPr txBox="1"/>
          <p:nvPr/>
        </p:nvSpPr>
        <p:spPr>
          <a:xfrm>
            <a:off x="5033363" y="1524163"/>
            <a:ext cx="3770137" cy="2965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kardinalitas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mengelompokkan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tipe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persiapan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preprocessing.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Pemisahan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penting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mempermudah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penerapan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berbeda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encoding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kategorikal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scaling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numerik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i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37119A-B3CC-A772-1C32-5C5D0F5F85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094"/>
          <a:stretch>
            <a:fillRect/>
          </a:stretch>
        </p:blipFill>
        <p:spPr>
          <a:xfrm>
            <a:off x="426498" y="2423871"/>
            <a:ext cx="4434869" cy="2534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0BC451-F2B9-0942-1441-53D7931D17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8175"/>
          <a:stretch>
            <a:fillRect/>
          </a:stretch>
        </p:blipFill>
        <p:spPr>
          <a:xfrm>
            <a:off x="426498" y="1003765"/>
            <a:ext cx="443486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8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6579E-F828-CC19-CE7B-16DA870B4A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267"/>
          <a:stretch>
            <a:fillRect/>
          </a:stretch>
        </p:blipFill>
        <p:spPr>
          <a:xfrm>
            <a:off x="426498" y="1195902"/>
            <a:ext cx="462503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F34F-EEF1-A95F-56C1-B1434212C21C}"/>
              </a:ext>
            </a:extLst>
          </p:cNvPr>
          <p:cNvSpPr txBox="1"/>
          <p:nvPr/>
        </p:nvSpPr>
        <p:spPr>
          <a:xfrm>
            <a:off x="5210213" y="1068587"/>
            <a:ext cx="3507289" cy="3611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 preparation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diawali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penanganan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hilang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missing values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perhitungan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hilang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menunjukkan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hilang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sangat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mths_since_last_record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’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langsung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dihapus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sebagian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besar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tersedia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sehingga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informatif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pemodelan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lang="en-US" i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A7277-D3F1-92D2-19EF-B601504A0F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5439" b="2265"/>
          <a:stretch>
            <a:fillRect/>
          </a:stretch>
        </p:blipFill>
        <p:spPr>
          <a:xfrm>
            <a:off x="426498" y="4177643"/>
            <a:ext cx="4625039" cy="5027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DAC9628-0AAE-FF00-886E-C74AD115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48AE7DEE-3C04-D2C4-20B9-82A179260A62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D8943850-96DC-EAFC-CBE2-6579E5EA34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94604C4A-18FC-B52A-6FDE-EBCC0D1881E9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2AAED-A04F-D560-ACCE-AE2E0A35EAB2}"/>
              </a:ext>
            </a:extLst>
          </p:cNvPr>
          <p:cNvSpPr txBox="1"/>
          <p:nvPr/>
        </p:nvSpPr>
        <p:spPr>
          <a:xfrm>
            <a:off x="4657998" y="1844268"/>
            <a:ext cx="4059504" cy="199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Setelah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menghapus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hilang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parah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mengisi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sisa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nilai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hilang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proses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imputasi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strategi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berbeda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diterapkan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tipe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makna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E9639-2648-E041-8611-882EEDB527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209"/>
          <a:stretch>
            <a:fillRect/>
          </a:stretch>
        </p:blipFill>
        <p:spPr>
          <a:xfrm>
            <a:off x="426498" y="1041352"/>
            <a:ext cx="414550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7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C2616BD4-AADC-E1AB-518C-081CA25A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0CC458AA-E2C8-4E34-CB24-58E40E33E72B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F00D0CA6-D2C5-4D46-1703-FE3B0082AE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5243B9C-A6A5-4822-0550-6A9CFB83C784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4375A-24FF-7516-25C6-6AD35D6573A0}"/>
              </a:ext>
            </a:extLst>
          </p:cNvPr>
          <p:cNvSpPr txBox="1"/>
          <p:nvPr/>
        </p:nvSpPr>
        <p:spPr>
          <a:xfrm>
            <a:off x="3847770" y="1318751"/>
            <a:ext cx="4869732" cy="2965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     Label encoding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variabel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kategorik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memastikan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semua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fitur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diproses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oleh model,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fitur-fitur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kategorikal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tersisa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diubah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menjadi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representasi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numerik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    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Masalah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kelas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tidak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seimbang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ditangani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menggunakan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teknik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random oversampling. 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Proses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ini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menyeimbangkan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distribusi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kelas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target, yang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krusial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mencegah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menjadi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bias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terhadap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kelas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mayoritas</a:t>
            </a:r>
            <a:r>
              <a:rPr lang="en-ID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C2024-D866-B2BD-2498-214A66D0A6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55017" b="-170"/>
          <a:stretch>
            <a:fillRect/>
          </a:stretch>
        </p:blipFill>
        <p:spPr>
          <a:xfrm>
            <a:off x="426497" y="980721"/>
            <a:ext cx="3231101" cy="935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01216-62DC-5D37-20E8-2757F968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4957"/>
          <a:stretch>
            <a:fillRect/>
          </a:stretch>
        </p:blipFill>
        <p:spPr>
          <a:xfrm>
            <a:off x="426497" y="1844268"/>
            <a:ext cx="323110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1D6DB8FD-90BA-788F-6261-F73AD9D8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367B682B-58CA-FB2C-6C13-998CA8EF800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B750A7FA-7E78-5558-8255-26F9C7C27D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B6381A6-6B83-96A0-6AC6-2D07BFB9855F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EDBC-EF97-4DCB-8F82-0695284F75AD}"/>
              </a:ext>
            </a:extLst>
          </p:cNvPr>
          <p:cNvSpPr txBox="1"/>
          <p:nvPr/>
        </p:nvSpPr>
        <p:spPr>
          <a:xfrm>
            <a:off x="431260" y="3149946"/>
            <a:ext cx="8281479" cy="134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     Dataset yang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telah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siap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kemudian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dipartisi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(80%) dan data uji (20%).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model,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sementara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uji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mengevaluasi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 pada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baru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hasil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partisi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diperoleh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bahwa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jumlah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sebanyak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664.507 dan data uji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sebanyak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166.127.</a:t>
            </a:r>
            <a:endParaRPr lang="en-ID" dirty="0">
              <a:solidFill>
                <a:schemeClr val="dk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1DB17-8B6B-6363-9768-D1EFDE6D4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24" y="1318751"/>
            <a:ext cx="8232950" cy="16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9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D18C2DEA-EA4F-C059-2C9F-B4350368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42FF6C57-BFE3-5E63-3DB5-90245A8F843E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72591840-00BC-9A5E-F694-E2466EC922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020F4A9-C1E4-2D8D-E3FD-19DA664D9A97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FB348-900B-E02A-2795-2824C76C3B0A}"/>
              </a:ext>
            </a:extLst>
          </p:cNvPr>
          <p:cNvSpPr txBox="1"/>
          <p:nvPr/>
        </p:nvSpPr>
        <p:spPr>
          <a:xfrm>
            <a:off x="431260" y="3059828"/>
            <a:ext cx="8281479" cy="1672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     Langkah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terakhir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dalam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persiapan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melakukan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penskalaan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menggunakan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standardisasi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 Proses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mengubah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agar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rata-rata 0 dan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standar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deviasi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1.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StandarScaler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belajar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parameter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hanya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kemudian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parameter yang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sama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mentransformasi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uji.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Tujuannya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menyamakan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skala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antar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yang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krusial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optimalisasi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pada model </a:t>
            </a:r>
            <a:r>
              <a:rPr lang="en-US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machine learning.</a:t>
            </a:r>
            <a:endParaRPr lang="en-ID" dirty="0">
              <a:solidFill>
                <a:schemeClr val="dk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CF9E6-DC3A-96E8-8183-86283B160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" y="1263779"/>
            <a:ext cx="8281479" cy="15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80005F-47BA-4D34-5AAC-B222AF4A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20512"/>
              </p:ext>
            </p:extLst>
          </p:nvPr>
        </p:nvGraphicFramePr>
        <p:xfrm>
          <a:off x="536026" y="2571750"/>
          <a:ext cx="80824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14">
                  <a:extLst>
                    <a:ext uri="{9D8B030D-6E8A-4147-A177-3AD203B41FA5}">
                      <a16:colId xmlns:a16="http://schemas.microsoft.com/office/drawing/2014/main" val="2792589270"/>
                    </a:ext>
                  </a:extLst>
                </a:gridCol>
                <a:gridCol w="2020614">
                  <a:extLst>
                    <a:ext uri="{9D8B030D-6E8A-4147-A177-3AD203B41FA5}">
                      <a16:colId xmlns:a16="http://schemas.microsoft.com/office/drawing/2014/main" val="3731392087"/>
                    </a:ext>
                  </a:extLst>
                </a:gridCol>
                <a:gridCol w="2020614">
                  <a:extLst>
                    <a:ext uri="{9D8B030D-6E8A-4147-A177-3AD203B41FA5}">
                      <a16:colId xmlns:a16="http://schemas.microsoft.com/office/drawing/2014/main" val="2240172620"/>
                    </a:ext>
                  </a:extLst>
                </a:gridCol>
                <a:gridCol w="2020614">
                  <a:extLst>
                    <a:ext uri="{9D8B030D-6E8A-4147-A177-3AD203B41FA5}">
                      <a16:colId xmlns:a16="http://schemas.microsoft.com/office/drawing/2014/main" val="118171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Hyperparameter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25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n_estimators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Tidak </a:t>
                      </a:r>
                      <a:r>
                        <a:rPr lang="en-US" dirty="0" err="1"/>
                        <a:t>Berlaku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max_depth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Tidak </a:t>
                      </a:r>
                      <a:r>
                        <a:rPr lang="en-US" dirty="0" err="1"/>
                        <a:t>Berlaku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6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Tidak </a:t>
                      </a:r>
                      <a:r>
                        <a:rPr lang="en-US" dirty="0" err="1"/>
                        <a:t>Berlaku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random_state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Tidak </a:t>
                      </a:r>
                      <a:r>
                        <a:rPr lang="en-US" dirty="0" err="1"/>
                        <a:t>Berlaku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2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Lainnya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Pengaturan</a:t>
                      </a:r>
                      <a:r>
                        <a:rPr lang="en-US" dirty="0"/>
                        <a:t> Default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35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B4A7B3-B383-0472-C3F3-A85BF5B40049}"/>
              </a:ext>
            </a:extLst>
          </p:cNvPr>
          <p:cNvSpPr txBox="1"/>
          <p:nvPr/>
        </p:nvSpPr>
        <p:spPr>
          <a:xfrm>
            <a:off x="436023" y="898920"/>
            <a:ext cx="8281479" cy="1672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  <a:tabLst>
                <a:tab pos="2800350" algn="l"/>
              </a:tabLst>
            </a:pP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Setelah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data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sepenuhnya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siap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tahap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selanjutnya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melatih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 </a:t>
            </a:r>
            <a:r>
              <a:rPr lang="en-US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machine learning 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prediksi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  Model Logistic Regression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dipilih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baseline model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kesederhanaan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kemudahannya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diinterpretasikan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Kemudian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LightGBM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XGBoost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keduanya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model </a:t>
            </a:r>
            <a:r>
              <a:rPr lang="en-US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gradient boosting 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yang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canggih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dikenal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tinggi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Konfigurasi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hyperparameter 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yang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digunakan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dirangkum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dalam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tabel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berikut</a:t>
            </a:r>
            <a:r>
              <a:rPr lang="en-US" dirty="0">
                <a:solidFill>
                  <a:schemeClr val="dk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:</a:t>
            </a:r>
            <a:endParaRPr lang="en-ID" dirty="0">
              <a:solidFill>
                <a:schemeClr val="dk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99534" y="912550"/>
            <a:ext cx="8136468" cy="830966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terakhir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ketiga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dilatih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uji.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ketiga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model: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9BCC06-82F8-36D0-E710-E87C0AD0A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47215"/>
              </p:ext>
            </p:extLst>
          </p:nvPr>
        </p:nvGraphicFramePr>
        <p:xfrm>
          <a:off x="499534" y="1657744"/>
          <a:ext cx="813646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078">
                  <a:extLst>
                    <a:ext uri="{9D8B030D-6E8A-4147-A177-3AD203B41FA5}">
                      <a16:colId xmlns:a16="http://schemas.microsoft.com/office/drawing/2014/main" val="15530422"/>
                    </a:ext>
                  </a:extLst>
                </a:gridCol>
                <a:gridCol w="1356078">
                  <a:extLst>
                    <a:ext uri="{9D8B030D-6E8A-4147-A177-3AD203B41FA5}">
                      <a16:colId xmlns:a16="http://schemas.microsoft.com/office/drawing/2014/main" val="2488112417"/>
                    </a:ext>
                  </a:extLst>
                </a:gridCol>
                <a:gridCol w="1356078">
                  <a:extLst>
                    <a:ext uri="{9D8B030D-6E8A-4147-A177-3AD203B41FA5}">
                      <a16:colId xmlns:a16="http://schemas.microsoft.com/office/drawing/2014/main" val="2447579956"/>
                    </a:ext>
                  </a:extLst>
                </a:gridCol>
                <a:gridCol w="1356078">
                  <a:extLst>
                    <a:ext uri="{9D8B030D-6E8A-4147-A177-3AD203B41FA5}">
                      <a16:colId xmlns:a16="http://schemas.microsoft.com/office/drawing/2014/main" val="220195980"/>
                    </a:ext>
                  </a:extLst>
                </a:gridCol>
                <a:gridCol w="1356078">
                  <a:extLst>
                    <a:ext uri="{9D8B030D-6E8A-4147-A177-3AD203B41FA5}">
                      <a16:colId xmlns:a16="http://schemas.microsoft.com/office/drawing/2014/main" val="1047099759"/>
                    </a:ext>
                  </a:extLst>
                </a:gridCol>
                <a:gridCol w="1356078">
                  <a:extLst>
                    <a:ext uri="{9D8B030D-6E8A-4147-A177-3AD203B41FA5}">
                      <a16:colId xmlns:a16="http://schemas.microsoft.com/office/drawing/2014/main" val="126165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Model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Rubik" panose="020B0604020202020204" charset="-79"/>
                          <a:cs typeface="Rubik" panose="020B0604020202020204" charset="-79"/>
                        </a:rPr>
                        <a:t>Precision</a:t>
                      </a:r>
                      <a:endParaRPr lang="en-ID" i="1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Rubik" panose="020B0604020202020204" charset="-79"/>
                          <a:cs typeface="Rubik" panose="020B0604020202020204" charset="-79"/>
                        </a:rPr>
                        <a:t>Recall</a:t>
                      </a:r>
                      <a:endParaRPr lang="en-ID" i="1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Rubik" panose="020B0604020202020204" charset="-79"/>
                          <a:cs typeface="Rubik" panose="020B0604020202020204" charset="-79"/>
                        </a:rPr>
                        <a:t>F1-Score</a:t>
                      </a:r>
                      <a:endParaRPr lang="en-ID" i="1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Rubik" panose="020B0604020202020204" charset="-79"/>
                          <a:cs typeface="Rubik" panose="020B0604020202020204" charset="-79"/>
                        </a:rPr>
                        <a:t>Accuracy</a:t>
                      </a:r>
                      <a:endParaRPr lang="en-ID" i="1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AUC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6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Logistic</a:t>
                      </a:r>
                      <a:r>
                        <a:rPr lang="en-US" baseline="0" dirty="0">
                          <a:latin typeface="Rubik" panose="020B0604020202020204" charset="-79"/>
                          <a:cs typeface="Rubik" panose="020B0604020202020204" charset="-79"/>
                        </a:rPr>
                        <a:t> Regression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0.93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0.93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0.93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0.93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0.98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2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ubik" panose="020B0604020202020204" charset="-79"/>
                          <a:cs typeface="Rubik" panose="020B0604020202020204" charset="-79"/>
                        </a:rPr>
                        <a:t>LightGBM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1.00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6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ubik" panose="020B0604020202020204" charset="-79"/>
                          <a:cs typeface="Rubik" panose="020B0604020202020204" charset="-79"/>
                        </a:rPr>
                        <a:t>XGBoost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0.99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ubik" panose="020B0604020202020204" charset="-79"/>
                          <a:cs typeface="Rubik" panose="020B0604020202020204" charset="-79"/>
                        </a:rPr>
                        <a:t>1.00</a:t>
                      </a:r>
                      <a:endParaRPr lang="en-ID" dirty="0"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09782"/>
                  </a:ext>
                </a:extLst>
              </a:tr>
            </a:tbl>
          </a:graphicData>
        </a:graphic>
      </p:graphicFrame>
      <p:sp>
        <p:nvSpPr>
          <p:cNvPr id="4" name="Google Shape;162;p24">
            <a:extLst>
              <a:ext uri="{FF2B5EF4-FFF2-40B4-BE49-F238E27FC236}">
                <a16:creationId xmlns:a16="http://schemas.microsoft.com/office/drawing/2014/main" id="{144FE9EE-2BB8-E9EA-CE60-A1CD17188C16}"/>
              </a:ext>
            </a:extLst>
          </p:cNvPr>
          <p:cNvSpPr txBox="1"/>
          <p:nvPr/>
        </p:nvSpPr>
        <p:spPr>
          <a:xfrm>
            <a:off x="499534" y="3288424"/>
            <a:ext cx="8136468" cy="115413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diperoleh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bahwa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LightGBM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XGBoost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terbaik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Mengingat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keduanya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identik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salah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keduanya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dipilih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final.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Conclusion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32864" y="912550"/>
            <a:ext cx="8193900" cy="373945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disimpulkan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bahwa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risiko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kredit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macet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dibangun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sangat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Keberhasilan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ditopang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oleh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persiapan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komprehensif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mulai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pembersihan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transformasi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fitur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hingga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penyeimbangan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kelas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mengatasi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seimbang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Hasil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akhir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menunjukkan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bahwa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gradient boosting 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LightGBM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XGBoost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akurasi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tertinggi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Oleh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salah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kedua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direkomendasikan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solusi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paling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efektif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kasus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pengembangan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lebih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lanjut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performa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dioptimalkan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melalui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langkah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penanganan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outlier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 selection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tunning hyperparameter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cross validation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eksplorasi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lain juga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dapat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memvalidasi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bahwa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yang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dipilih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saat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paling optimal.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162E4DF-C2EC-86C4-CCDE-6FE42043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>
            <a:extLst>
              <a:ext uri="{FF2B5EF4-FFF2-40B4-BE49-F238E27FC236}">
                <a16:creationId xmlns:a16="http://schemas.microsoft.com/office/drawing/2014/main" id="{B1C044B5-8E14-43EA-D32C-4FB1F0B7BBF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>
            <a:extLst>
              <a:ext uri="{FF2B5EF4-FFF2-40B4-BE49-F238E27FC236}">
                <a16:creationId xmlns:a16="http://schemas.microsoft.com/office/drawing/2014/main" id="{AC72EFC1-D361-E33D-5F78-11E2C91E08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5ee868302_0_99">
            <a:extLst>
              <a:ext uri="{FF2B5EF4-FFF2-40B4-BE49-F238E27FC236}">
                <a16:creationId xmlns:a16="http://schemas.microsoft.com/office/drawing/2014/main" id="{A6715741-BF81-CD56-6622-A012F1A8C87C}"/>
              </a:ext>
            </a:extLst>
          </p:cNvPr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Pengerjaan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8CE2ED38-536E-D9D9-63BC-6993433621B4}"/>
              </a:ext>
            </a:extLst>
          </p:cNvPr>
          <p:cNvSpPr txBox="1"/>
          <p:nvPr/>
        </p:nvSpPr>
        <p:spPr>
          <a:xfrm>
            <a:off x="340499" y="1249560"/>
            <a:ext cx="837700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1100"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Link GitHub hasil pengerjaan: 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  <a:hlinkClick r:id="rId5"/>
              </a:rPr>
              <a:t>https://github.com/dickycandraad/ID-X-Partners-Prediction-Model</a:t>
            </a:r>
            <a:endParaRPr lang="en-ID" sz="1200" dirty="0"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SzPts val="1100"/>
            </a:pPr>
            <a:endParaRPr sz="120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13;p18">
            <a:extLst>
              <a:ext uri="{FF2B5EF4-FFF2-40B4-BE49-F238E27FC236}">
                <a16:creationId xmlns:a16="http://schemas.microsoft.com/office/drawing/2014/main" id="{AA2752A9-969C-671C-718B-5FD3B8BE1FB8}"/>
              </a:ext>
            </a:extLst>
          </p:cNvPr>
          <p:cNvSpPr txBox="1"/>
          <p:nvPr/>
        </p:nvSpPr>
        <p:spPr>
          <a:xfrm>
            <a:off x="340500" y="1550576"/>
            <a:ext cx="8803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1100"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Link G</a:t>
            </a:r>
            <a:r>
              <a:rPr lang="en-ID" sz="1200" b="1" dirty="0">
                <a:latin typeface="Rubik"/>
                <a:ea typeface="Rubik"/>
                <a:cs typeface="Rubik"/>
                <a:sym typeface="Rubik"/>
              </a:rPr>
              <a:t>D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rive 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hasil p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engerjaan: </a:t>
            </a:r>
            <a:r>
              <a:rPr lang="en-ID" sz="1200" dirty="0">
                <a:latin typeface="Rubik"/>
                <a:ea typeface="Rubik"/>
                <a:cs typeface="Rubik"/>
                <a:sym typeface="Rubik"/>
                <a:hlinkClick r:id="rId6"/>
              </a:rPr>
              <a:t>https://drive.google.com/drive/folders/1bNtTDRN2dAxRm13CDcgLLqorz797FnP9</a:t>
            </a:r>
            <a:endParaRPr lang="en-ID" sz="1200" dirty="0">
              <a:latin typeface="Rubik"/>
              <a:ea typeface="Rubik"/>
              <a:cs typeface="Rubik"/>
              <a:sym typeface="Rubik"/>
            </a:endParaRPr>
          </a:p>
          <a:p>
            <a:pPr lvl="0" algn="just">
              <a:lnSpc>
                <a:spcPct val="150000"/>
              </a:lnSpc>
              <a:buSzPts val="1100"/>
            </a:pP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7784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40500" y="1406350"/>
            <a:ext cx="56046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     ID/X Partners (PT IDX Consulting)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didirikan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2002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melayani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perusahaan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seluruh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wilayah Asia dan Australia dan di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berbagai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industri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khususnya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layanan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keuangan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telekomunikasi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manufaktur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ritel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ID/X Partners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menyediakan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layanan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konsultasi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mengkhususkan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memanfaatkan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solusi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Data Analytic and Decisioning 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(DAD)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dipadukan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manajemen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disiplin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pemasaran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terintegrasi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membantu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klien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mengoptimalkan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profitabilitas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portofolio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proses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Layanan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konsultasi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solusi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teknologi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komprehensif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ditawarkan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oleh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mitra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ID/X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menjadikannya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one-stop service provider.</a:t>
            </a:r>
            <a:endParaRPr sz="1200" b="0" i="1" u="none" strike="noStrike" cap="none" dirty="0">
              <a:solidFill>
                <a:srgbClr val="000000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600" y="2152650"/>
            <a:ext cx="22574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401850" y="943522"/>
            <a:ext cx="83403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Latar Belakang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     Industri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pinjaman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menghadapi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kerugian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finansial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akibat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kredit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macet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Oleh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karena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diperlukan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metode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akurat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menilai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kelayakan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kredit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calon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peminjam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guna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memitigasi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mendukung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pengambilan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keputusan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lebih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baik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Pemanfaatan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machine learning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memungkinkan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identifikasi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pola-pola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kompleks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historis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menghasilkan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prediksi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lebih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akurat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     ID/X Partners,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firma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konsultan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berfokus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Data Analytic and Decisioning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spesialisasi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membantu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klien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industri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jasa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keuangan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mengoptimalkan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proses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melalui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pemanfaatan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data.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Sejalan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tersebut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proyek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studi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kasus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membangun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solusi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end-to-end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perusahaan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pinjaman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Tujuannya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mengembangkan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model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prediksi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kredit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tidak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hanya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akurat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tetapi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juga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diimplementasikan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memberikan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dampak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bisnis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nyata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indent="358775" algn="just">
              <a:lnSpc>
                <a:spcPct val="150000"/>
              </a:lnSpc>
            </a:pPr>
            <a:endParaRPr lang="fi-FI" i="0" u="none" strike="noStrike" cap="none" dirty="0">
              <a:solidFill>
                <a:srgbClr val="000000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49EB4F6-9079-1D4A-4DFD-6388E20A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>
            <a:extLst>
              <a:ext uri="{FF2B5EF4-FFF2-40B4-BE49-F238E27FC236}">
                <a16:creationId xmlns:a16="http://schemas.microsoft.com/office/drawing/2014/main" id="{73A57EF3-AA7C-31C7-7A1C-004288B7106A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>
            <a:extLst>
              <a:ext uri="{FF2B5EF4-FFF2-40B4-BE49-F238E27FC236}">
                <a16:creationId xmlns:a16="http://schemas.microsoft.com/office/drawing/2014/main" id="{EB2ED602-DCB8-C655-D4B4-C0F43E4F25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5ee868302_0_99">
            <a:extLst>
              <a:ext uri="{FF2B5EF4-FFF2-40B4-BE49-F238E27FC236}">
                <a16:creationId xmlns:a16="http://schemas.microsoft.com/office/drawing/2014/main" id="{CCF1610F-026D-4055-5DAB-29E2A10C9D5F}"/>
              </a:ext>
            </a:extLst>
          </p:cNvPr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11;g265ee868302_0_99">
            <a:extLst>
              <a:ext uri="{FF2B5EF4-FFF2-40B4-BE49-F238E27FC236}">
                <a16:creationId xmlns:a16="http://schemas.microsoft.com/office/drawing/2014/main" id="{8F5B62D8-0A76-E264-A8E5-620F948E79B4}"/>
              </a:ext>
            </a:extLst>
          </p:cNvPr>
          <p:cNvSpPr txBox="1"/>
          <p:nvPr/>
        </p:nvSpPr>
        <p:spPr>
          <a:xfrm>
            <a:off x="401850" y="2143866"/>
            <a:ext cx="8340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Problem Statement: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     Tujuan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utama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proyek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membangun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sebuah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model 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machine learning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yang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memprediksi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probabilitas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gagal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bayar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default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)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calon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peminjam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Model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dirancang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berfungsi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sebagai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alat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bantu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keputusan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(</a:t>
            </a:r>
            <a:r>
              <a:rPr lang="en-ID" i="1" dirty="0">
                <a:latin typeface="Rubik" panose="020B0604020202020204" charset="-79"/>
                <a:cs typeface="Rubik" panose="020B0604020202020204" charset="-79"/>
              </a:rPr>
              <a:t>decision support tool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)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proses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persetujuan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pinjaman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Implementasinya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diharapkan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dapat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meningkatkan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akurasi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penilaian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kredit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mengurangi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tingkat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kerugian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, dan pada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akhirnya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meminimalkan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risiko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finansial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bagi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dirty="0" err="1">
                <a:latin typeface="Rubik" panose="020B0604020202020204" charset="-79"/>
                <a:cs typeface="Rubik" panose="020B0604020202020204" charset="-79"/>
              </a:rPr>
              <a:t>perusahaan</a:t>
            </a:r>
            <a:r>
              <a:rPr lang="en-ID" dirty="0">
                <a:latin typeface="Rubik" panose="020B0604020202020204" charset="-79"/>
                <a:cs typeface="Rubik" panose="020B0604020202020204" charset="-79"/>
              </a:rPr>
              <a:t>.</a:t>
            </a:r>
            <a:endParaRPr lang="en" i="0" u="none" strike="noStrike" cap="none" dirty="0">
              <a:solidFill>
                <a:srgbClr val="000000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3" name="Google Shape;111;g265ee868302_0_99">
            <a:extLst>
              <a:ext uri="{FF2B5EF4-FFF2-40B4-BE49-F238E27FC236}">
                <a16:creationId xmlns:a16="http://schemas.microsoft.com/office/drawing/2014/main" id="{774111B3-9F9C-1C71-D331-DF0B623BB7E8}"/>
              </a:ext>
            </a:extLst>
          </p:cNvPr>
          <p:cNvSpPr txBox="1"/>
          <p:nvPr/>
        </p:nvSpPr>
        <p:spPr>
          <a:xfrm>
            <a:off x="401850" y="1098538"/>
            <a:ext cx="83403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Data yang Tersedia:</a:t>
            </a:r>
            <a:endParaRPr lang="en" b="1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1. </a:t>
            </a:r>
            <a:r>
              <a:rPr lang="en-ID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loan_data_2007_2014.csv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2. LCDataDictionary.xlsx</a:t>
            </a:r>
            <a:endParaRPr lang="en" dirty="0"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6" name="Google Shape;114;p18">
            <a:extLst>
              <a:ext uri="{FF2B5EF4-FFF2-40B4-BE49-F238E27FC236}">
                <a16:creationId xmlns:a16="http://schemas.microsoft.com/office/drawing/2014/main" id="{906436B2-F708-B4D3-74C9-E4EFA3A12807}"/>
              </a:ext>
            </a:extLst>
          </p:cNvPr>
          <p:cNvSpPr txBox="1"/>
          <p:nvPr/>
        </p:nvSpPr>
        <p:spPr>
          <a:xfrm>
            <a:off x="401850" y="4229827"/>
            <a:ext cx="3423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Link GitHub </a:t>
            </a:r>
            <a:r>
              <a:rPr lang="en" sz="1200" b="1" dirty="0">
                <a:solidFill>
                  <a:srgbClr val="0097A7"/>
                </a:solidFill>
                <a:latin typeface="Rubik"/>
                <a:ea typeface="Rubik"/>
                <a:cs typeface="Rubik"/>
                <a:sym typeface="Rubik"/>
              </a:rPr>
              <a:t>here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13;p18">
            <a:extLst>
              <a:ext uri="{FF2B5EF4-FFF2-40B4-BE49-F238E27FC236}">
                <a16:creationId xmlns:a16="http://schemas.microsoft.com/office/drawing/2014/main" id="{D19791E6-DD11-B00F-7AAC-9D4087EED46F}"/>
              </a:ext>
            </a:extLst>
          </p:cNvPr>
          <p:cNvSpPr txBox="1"/>
          <p:nvPr/>
        </p:nvSpPr>
        <p:spPr>
          <a:xfrm>
            <a:off x="6164966" y="4229826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here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8933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B452A-6291-0130-89B7-A63A7742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4750"/>
          <a:stretch>
            <a:fillRect/>
          </a:stretch>
        </p:blipFill>
        <p:spPr>
          <a:xfrm>
            <a:off x="476081" y="1003265"/>
            <a:ext cx="2521940" cy="2686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B3D23E-D85E-DCCE-7486-D8057A03B6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26" b="29603"/>
          <a:stretch>
            <a:fillRect/>
          </a:stretch>
        </p:blipFill>
        <p:spPr>
          <a:xfrm>
            <a:off x="3264678" y="1003265"/>
            <a:ext cx="2486251" cy="2686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C90A09-1CC9-3F89-CBD0-FFB9C8BACA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69"/>
          <a:stretch>
            <a:fillRect/>
          </a:stretch>
        </p:blipFill>
        <p:spPr>
          <a:xfrm>
            <a:off x="6009936" y="1003265"/>
            <a:ext cx="2678805" cy="2686433"/>
          </a:xfrm>
          <a:prstGeom prst="rect">
            <a:avLst/>
          </a:prstGeom>
        </p:spPr>
      </p:pic>
      <p:sp>
        <p:nvSpPr>
          <p:cNvPr id="19" name="Google Shape;122;p19">
            <a:extLst>
              <a:ext uri="{FF2B5EF4-FFF2-40B4-BE49-F238E27FC236}">
                <a16:creationId xmlns:a16="http://schemas.microsoft.com/office/drawing/2014/main" id="{BE898749-0BDF-31E0-A120-D454289E2D62}"/>
              </a:ext>
            </a:extLst>
          </p:cNvPr>
          <p:cNvSpPr txBox="1"/>
          <p:nvPr/>
        </p:nvSpPr>
        <p:spPr>
          <a:xfrm>
            <a:off x="476081" y="3644160"/>
            <a:ext cx="8241421" cy="147729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 memiliki 466.285 baris dan 75 kolom.</a:t>
            </a:r>
          </a:p>
          <a:p>
            <a:pPr marL="171450" marR="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Tx/>
              <a:buChar char="-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Terdapat 22 kolom kategorikal (</a:t>
            </a:r>
            <a:r>
              <a:rPr lang="en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object</a:t>
            </a: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kolom-kolom ini harus diubah menjadi format numerik (di</a:t>
            </a:r>
            <a:r>
              <a:rPr lang="en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-encode</a:t>
            </a: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).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Banyak kolom mengandung nilai yang hilang, sehingga perlu dihapus atau diimputasi</a:t>
            </a:r>
            <a:endParaRPr lang="en-ID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A6B3D078-4772-6ACD-DB6A-6498F968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040AB21C-D220-5E3B-84B0-49BF0A9ED74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extLst>
              <a:ext uri="{FF2B5EF4-FFF2-40B4-BE49-F238E27FC236}">
                <a16:creationId xmlns:a16="http://schemas.microsoft.com/office/drawing/2014/main" id="{6194A33A-2E87-B16C-399A-2D0470DA10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0E686116-394D-0BFD-7B9A-A302EBF99E27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73BF1-AE01-8661-6262-EB4CF26BA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8" y="2571750"/>
            <a:ext cx="7712204" cy="2425221"/>
          </a:xfrm>
          <a:prstGeom prst="rect">
            <a:avLst/>
          </a:prstGeom>
        </p:spPr>
      </p:pic>
      <p:sp>
        <p:nvSpPr>
          <p:cNvPr id="7" name="Google Shape;122;p19">
            <a:extLst>
              <a:ext uri="{FF2B5EF4-FFF2-40B4-BE49-F238E27FC236}">
                <a16:creationId xmlns:a16="http://schemas.microsoft.com/office/drawing/2014/main" id="{518982BB-0EF8-D7FC-8993-51A1D95293F2}"/>
              </a:ext>
            </a:extLst>
          </p:cNvPr>
          <p:cNvSpPr txBox="1"/>
          <p:nvPr/>
        </p:nvSpPr>
        <p:spPr>
          <a:xfrm>
            <a:off x="433633" y="844665"/>
            <a:ext cx="8145837" cy="180046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Tahap selanjutnya adalah menampilkan statistik deskriptif dari data menggunakan data.describe(). Output ini menunjukkan metrik-metrik kunci seperti count (jumlah data), mean (rata-rata), std (standar deviasi), nilai min (minimum) dan max (maksimum), serta kuartil (25%, 50%, 75%). Tujuannya adalah untuk mendapatkan pemahaman awal mengenai rentang dan sebaran nilai pada fitur numerik. Berikut adalah tampilan statistik deskriptif: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77731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08A544F-63C5-6DCB-C442-C6FDC2B0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BE2F2631-C976-C2BB-7382-93AD4AF97A10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9427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extLst>
              <a:ext uri="{FF2B5EF4-FFF2-40B4-BE49-F238E27FC236}">
                <a16:creationId xmlns:a16="http://schemas.microsoft.com/office/drawing/2014/main" id="{6642D433-D7E4-36A3-D548-63ECA415D9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F642D35E-E756-D67F-E655-C7465335E72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2;p19">
            <a:extLst>
              <a:ext uri="{FF2B5EF4-FFF2-40B4-BE49-F238E27FC236}">
                <a16:creationId xmlns:a16="http://schemas.microsoft.com/office/drawing/2014/main" id="{12B425E0-04C6-18D4-24E0-E735CBFD6BA7}"/>
              </a:ext>
            </a:extLst>
          </p:cNvPr>
          <p:cNvSpPr txBox="1"/>
          <p:nvPr/>
        </p:nvSpPr>
        <p:spPr>
          <a:xfrm>
            <a:off x="433633" y="882389"/>
            <a:ext cx="8283869" cy="115413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Berikutnya, dilakukan pemeriksaan duplikasi data untuk memastikan tidak terdapat duplikasi pada data. Pemeriksaan dilakukan dengan membandingkan jumlah nilai unik antara kolom ‘id’ dan ‘member_id’.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36BAD-0C92-FC38-232D-05BE53990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439" y="1982925"/>
            <a:ext cx="5403122" cy="1786775"/>
          </a:xfrm>
          <a:prstGeom prst="rect">
            <a:avLst/>
          </a:prstGeom>
        </p:spPr>
      </p:pic>
      <p:sp>
        <p:nvSpPr>
          <p:cNvPr id="4" name="Google Shape;122;p19">
            <a:extLst>
              <a:ext uri="{FF2B5EF4-FFF2-40B4-BE49-F238E27FC236}">
                <a16:creationId xmlns:a16="http://schemas.microsoft.com/office/drawing/2014/main" id="{04B45E09-524E-6164-4F0E-F70AF13E02D1}"/>
              </a:ext>
            </a:extLst>
          </p:cNvPr>
          <p:cNvSpPr txBox="1"/>
          <p:nvPr/>
        </p:nvSpPr>
        <p:spPr>
          <a:xfrm>
            <a:off x="433633" y="3851069"/>
            <a:ext cx="8283869" cy="830966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Hasilnya menunjukkan jumlah yang sama, yang mengonfirmasi bahwa setiap baris dalam dataset ini bersifat unik dan tidak ditemukan adanya duplikasi data.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65124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AB74BE6C-9D5A-E0C8-C743-AB1AC8FAC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>
            <a:extLst>
              <a:ext uri="{FF2B5EF4-FFF2-40B4-BE49-F238E27FC236}">
                <a16:creationId xmlns:a16="http://schemas.microsoft.com/office/drawing/2014/main" id="{DF9B63B0-E607-B73B-F3D8-914B8209462A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9427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>
            <a:extLst>
              <a:ext uri="{FF2B5EF4-FFF2-40B4-BE49-F238E27FC236}">
                <a16:creationId xmlns:a16="http://schemas.microsoft.com/office/drawing/2014/main" id="{18FC8244-2C57-1626-288C-48D5D1F16E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B4785CCA-3A1A-D146-2859-2B9CC84A295D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122;p19">
            <a:extLst>
              <a:ext uri="{FF2B5EF4-FFF2-40B4-BE49-F238E27FC236}">
                <a16:creationId xmlns:a16="http://schemas.microsoft.com/office/drawing/2014/main" id="{2753A6C7-B159-3C02-4E66-A427B13185A1}"/>
              </a:ext>
            </a:extLst>
          </p:cNvPr>
          <p:cNvSpPr txBox="1"/>
          <p:nvPr/>
        </p:nvSpPr>
        <p:spPr>
          <a:xfrm>
            <a:off x="3630328" y="1898185"/>
            <a:ext cx="5087174" cy="212362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Tahap awal </a:t>
            </a:r>
            <a:r>
              <a:rPr lang="en" i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 engineering </a:t>
            </a: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 melakukan pembersihan dengan menghapus kolom-kolom yang tidak digunakan untuk pemodelan. 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Proses ini menghasilkan dataset yang lebih ringkas dan fokus pada fitur-fitur yang paling relevan untuk diolah lebih lanjut.</a:t>
            </a:r>
            <a:endParaRPr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8D391-284B-2F47-EBE7-3705B7C476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622" t="6414" r="-1199"/>
          <a:stretch>
            <a:fillRect/>
          </a:stretch>
        </p:blipFill>
        <p:spPr>
          <a:xfrm>
            <a:off x="523064" y="1052338"/>
            <a:ext cx="2924700" cy="38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37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1898</Words>
  <Application>Microsoft Office PowerPoint</Application>
  <PresentationFormat>On-screen Show (16:9)</PresentationFormat>
  <Paragraphs>147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Rubik</vt:lpstr>
      <vt:lpstr>Rubik Light</vt:lpstr>
      <vt:lpstr>Rubik SemiBold</vt:lpstr>
      <vt:lpstr>Rubik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Dicky Herdian Adi Candra</cp:lastModifiedBy>
  <cp:revision>13</cp:revision>
  <dcterms:modified xsi:type="dcterms:W3CDTF">2025-08-04T15:30:13Z</dcterms:modified>
</cp:coreProperties>
</file>