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031" autoAdjust="0"/>
  </p:normalViewPr>
  <p:slideViewPr>
    <p:cSldViewPr>
      <p:cViewPr varScale="1">
        <p:scale>
          <a:sx n="55" d="100"/>
          <a:sy n="55" d="100"/>
        </p:scale>
        <p:origin x="1260" y="72"/>
      </p:cViewPr>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25098-B223-4329-B8D8-419237FE42CC}" type="datetimeFigureOut">
              <a:rPr lang="id-ID" smtClean="0"/>
              <a:t>26/02/2020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8B4FF-BF43-49CD-8DBA-59BCA7786B6E}" type="slidenum">
              <a:rPr lang="id-ID" smtClean="0"/>
              <a:t>‹#›</a:t>
            </a:fld>
            <a:endParaRPr lang="id-ID"/>
          </a:p>
        </p:txBody>
      </p:sp>
    </p:spTree>
    <p:extLst>
      <p:ext uri="{BB962C8B-B14F-4D97-AF65-F5344CB8AC3E}">
        <p14:creationId xmlns:p14="http://schemas.microsoft.com/office/powerpoint/2010/main" val="404872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a:t>
            </a:fld>
            <a:endParaRPr lang="id-ID"/>
          </a:p>
        </p:txBody>
      </p:sp>
    </p:spTree>
    <p:extLst>
      <p:ext uri="{BB962C8B-B14F-4D97-AF65-F5344CB8AC3E}">
        <p14:creationId xmlns:p14="http://schemas.microsoft.com/office/powerpoint/2010/main" val="2710256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a:solidFill>
                  <a:schemeClr val="tx1"/>
                </a:solidFill>
                <a:effectLst/>
                <a:latin typeface="+mn-lt"/>
                <a:ea typeface="+mn-ea"/>
                <a:cs typeface="+mn-cs"/>
              </a:rPr>
              <a:t>The Electronic Transactions Act telah ada sejak 10 Juli 1998 untuk menciptakan kerangka yang sah tentang undang-undang untuk transaksi perdagangan elektronik di Singapore.</a:t>
            </a:r>
          </a:p>
          <a:p>
            <a:r>
              <a:rPr lang="id-ID" sz="1200" kern="1200" dirty="0">
                <a:solidFill>
                  <a:schemeClr val="tx1"/>
                </a:solidFill>
                <a:effectLst/>
                <a:latin typeface="+mn-lt"/>
                <a:ea typeface="+mn-ea"/>
                <a:cs typeface="+mn-cs"/>
              </a:rPr>
              <a:t>ETA dibuat dengan tujuan :</a:t>
            </a:r>
            <a:endParaRPr lang="en-US" sz="1200" kern="1200" dirty="0">
              <a:solidFill>
                <a:schemeClr val="tx1"/>
              </a:solidFill>
              <a:effectLst/>
              <a:latin typeface="+mn-lt"/>
              <a:ea typeface="+mn-ea"/>
              <a:cs typeface="+mn-cs"/>
            </a:endParaRPr>
          </a:p>
          <a:p>
            <a:r>
              <a:rPr lang="id-ID" sz="1200" b="1" kern="1200" dirty="0">
                <a:solidFill>
                  <a:schemeClr val="tx1"/>
                </a:solidFill>
                <a:effectLst/>
                <a:latin typeface="+mn-lt"/>
                <a:ea typeface="+mn-ea"/>
                <a:cs typeface="+mn-cs"/>
              </a:rPr>
              <a:t>Memudahkan </a:t>
            </a:r>
            <a:r>
              <a:rPr lang="id-ID" sz="1200" kern="1200" dirty="0">
                <a:solidFill>
                  <a:schemeClr val="tx1"/>
                </a:solidFill>
                <a:effectLst/>
                <a:latin typeface="+mn-lt"/>
                <a:ea typeface="+mn-ea"/>
                <a:cs typeface="+mn-cs"/>
              </a:rPr>
              <a:t>komunikasi elektronik atas pertolongan arsip elektronik yang dapat dipercaya;</a:t>
            </a:r>
            <a:endParaRPr lang="en-US" sz="1200" kern="1200" dirty="0">
              <a:solidFill>
                <a:schemeClr val="tx1"/>
              </a:solidFill>
              <a:effectLst/>
              <a:latin typeface="+mn-lt"/>
              <a:ea typeface="+mn-ea"/>
              <a:cs typeface="+mn-cs"/>
            </a:endParaRPr>
          </a:p>
          <a:p>
            <a:r>
              <a:rPr lang="id-ID" sz="1200" b="1" kern="1200" dirty="0">
                <a:solidFill>
                  <a:schemeClr val="tx1"/>
                </a:solidFill>
                <a:effectLst/>
                <a:latin typeface="+mn-lt"/>
                <a:ea typeface="+mn-ea"/>
                <a:cs typeface="+mn-cs"/>
              </a:rPr>
              <a:t>Memudahkan </a:t>
            </a:r>
            <a:r>
              <a:rPr lang="id-ID" sz="1200" kern="1200" dirty="0">
                <a:solidFill>
                  <a:schemeClr val="tx1"/>
                </a:solidFill>
                <a:effectLst/>
                <a:latin typeface="+mn-lt"/>
                <a:ea typeface="+mn-ea"/>
                <a:cs typeface="+mn-cs"/>
              </a:rPr>
              <a:t>perdagangan elektronik, yaitu menghapuskan penghalang perdagangan elektronik yang tidak sah atas penulisan dan persyaratan </a:t>
            </a:r>
            <a:r>
              <a:rPr lang="en-US" sz="1200" kern="1200" dirty="0">
                <a:solidFill>
                  <a:schemeClr val="tx1"/>
                </a:solidFill>
                <a:effectLst/>
                <a:latin typeface="+mn-lt"/>
                <a:ea typeface="+mn-ea"/>
                <a:cs typeface="+mn-cs"/>
              </a:rPr>
              <a:t>-</a:t>
            </a:r>
            <a:r>
              <a:rPr lang="id-ID" sz="1200" kern="1200" dirty="0">
                <a:solidFill>
                  <a:schemeClr val="tx1"/>
                </a:solidFill>
                <a:effectLst/>
                <a:latin typeface="+mn-lt"/>
                <a:ea typeface="+mn-ea"/>
                <a:cs typeface="+mn-cs"/>
              </a:rPr>
              <a:t>tandatangan, dan untuk mempromosikan pengembangan dari undang-undang dan infrastruktur bisnis diperlukan untuk menerapkan menjamin / mengamankan perdagangan elektronik;</a:t>
            </a:r>
            <a:endParaRPr lang="en-US" sz="1200" kern="1200" dirty="0">
              <a:solidFill>
                <a:schemeClr val="tx1"/>
              </a:solidFill>
              <a:effectLst/>
              <a:latin typeface="+mn-lt"/>
              <a:ea typeface="+mn-ea"/>
              <a:cs typeface="+mn-cs"/>
            </a:endParaRPr>
          </a:p>
          <a:p>
            <a:r>
              <a:rPr lang="id-ID" sz="1200" b="1" kern="1200" dirty="0">
                <a:solidFill>
                  <a:schemeClr val="tx1"/>
                </a:solidFill>
                <a:effectLst/>
                <a:latin typeface="+mn-lt"/>
                <a:ea typeface="+mn-ea"/>
                <a:cs typeface="+mn-cs"/>
              </a:rPr>
              <a:t>Memudahkan </a:t>
            </a:r>
            <a:r>
              <a:rPr lang="id-ID" sz="1200" kern="1200" dirty="0">
                <a:solidFill>
                  <a:schemeClr val="tx1"/>
                </a:solidFill>
                <a:effectLst/>
                <a:latin typeface="+mn-lt"/>
                <a:ea typeface="+mn-ea"/>
                <a:cs typeface="+mn-cs"/>
              </a:rPr>
              <a:t>penyimpanan secara elektronik tentang dokumen pemerintah dan perusahaan</a:t>
            </a:r>
            <a:endParaRPr lang="en-US" sz="1200" kern="1200" dirty="0">
              <a:solidFill>
                <a:schemeClr val="tx1"/>
              </a:solidFill>
              <a:effectLst/>
              <a:latin typeface="+mn-lt"/>
              <a:ea typeface="+mn-ea"/>
              <a:cs typeface="+mn-cs"/>
            </a:endParaRPr>
          </a:p>
          <a:p>
            <a:r>
              <a:rPr lang="id-ID" sz="1200" b="1" kern="1200" dirty="0">
                <a:solidFill>
                  <a:schemeClr val="tx1"/>
                </a:solidFill>
                <a:effectLst/>
                <a:latin typeface="+mn-lt"/>
                <a:ea typeface="+mn-ea"/>
                <a:cs typeface="+mn-cs"/>
              </a:rPr>
              <a:t>Meminimalkan </a:t>
            </a:r>
            <a:r>
              <a:rPr lang="id-ID" sz="1200" kern="1200" dirty="0">
                <a:solidFill>
                  <a:schemeClr val="tx1"/>
                </a:solidFill>
                <a:effectLst/>
                <a:latin typeface="+mn-lt"/>
                <a:ea typeface="+mn-ea"/>
                <a:cs typeface="+mn-cs"/>
              </a:rPr>
              <a:t>timbulnya arsip alektronik yang sama (double), perubahan yang tidak disengaja dan disengaja tentang arsip, dan penipuan dalam perdagangan elektronik, dll;</a:t>
            </a:r>
            <a:endParaRPr lang="en-US" sz="1200" kern="1200" dirty="0">
              <a:solidFill>
                <a:schemeClr val="tx1"/>
              </a:solidFill>
              <a:effectLst/>
              <a:latin typeface="+mn-lt"/>
              <a:ea typeface="+mn-ea"/>
              <a:cs typeface="+mn-cs"/>
            </a:endParaRPr>
          </a:p>
          <a:p>
            <a:r>
              <a:rPr lang="id-ID" sz="1200" b="1" kern="1200" dirty="0">
                <a:solidFill>
                  <a:schemeClr val="tx1"/>
                </a:solidFill>
                <a:effectLst/>
                <a:latin typeface="+mn-lt"/>
                <a:ea typeface="+mn-ea"/>
                <a:cs typeface="+mn-cs"/>
              </a:rPr>
              <a:t>Membantu </a:t>
            </a:r>
            <a:r>
              <a:rPr lang="id-ID" sz="1200" kern="1200" dirty="0">
                <a:solidFill>
                  <a:schemeClr val="tx1"/>
                </a:solidFill>
                <a:effectLst/>
                <a:latin typeface="+mn-lt"/>
                <a:ea typeface="+mn-ea"/>
                <a:cs typeface="+mn-cs"/>
              </a:rPr>
              <a:t>menuju keseragaman aturan, peraturan dan mengenai pengesahan dan integritas dari arsip elektronik; dan</a:t>
            </a:r>
            <a:endParaRPr lang="en-US" sz="1200" kern="1200" dirty="0">
              <a:solidFill>
                <a:schemeClr val="tx1"/>
              </a:solidFill>
              <a:effectLst/>
              <a:latin typeface="+mn-lt"/>
              <a:ea typeface="+mn-ea"/>
              <a:cs typeface="+mn-cs"/>
            </a:endParaRPr>
          </a:p>
          <a:p>
            <a:r>
              <a:rPr lang="id-ID" sz="1200" b="1" kern="1200" dirty="0">
                <a:solidFill>
                  <a:schemeClr val="tx1"/>
                </a:solidFill>
                <a:effectLst/>
                <a:latin typeface="+mn-lt"/>
                <a:ea typeface="+mn-ea"/>
                <a:cs typeface="+mn-cs"/>
              </a:rPr>
              <a:t>Mempromosikan kepercayaan</a:t>
            </a:r>
            <a:r>
              <a:rPr lang="id-ID" sz="1200" kern="1200" dirty="0">
                <a:solidFill>
                  <a:schemeClr val="tx1"/>
                </a:solidFill>
                <a:effectLst/>
                <a:latin typeface="+mn-lt"/>
                <a:ea typeface="+mn-ea"/>
                <a:cs typeface="+mn-cs"/>
              </a:rPr>
              <a:t>, integritas dan keandalan dari arsip elektronik dan perdagangan elektronik, dan untuk membantu perkembangan dan pengembangan dari perdagangan elektronik melalui penggunaan tandatangan yang elektronik untuk menjamin keaslian dan integritas surat menyurat yang menggunakan media elektronik.</a:t>
            </a:r>
          </a:p>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10</a:t>
            </a:fld>
            <a:endParaRPr lang="id-ID"/>
          </a:p>
        </p:txBody>
      </p:sp>
    </p:spTree>
    <p:extLst>
      <p:ext uri="{BB962C8B-B14F-4D97-AF65-F5344CB8AC3E}">
        <p14:creationId xmlns:p14="http://schemas.microsoft.com/office/powerpoint/2010/main" val="1139529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Di dalam ETA mencakup :</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lvl="3" indent="-263525">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Kontrak Elektronik</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algn="just">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Kontrak elektronik ini didasarkan pada hukum dagang online yang dilakukan secara wajar dan cepat serta untuk memastikan bahwa kontrak elektronik memiliki kepastian hukum.</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lvl="3" indent="-263525">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Kewajiban Penyedia Jasa Jaringan</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algn="just">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Mengatur mengenai potensi / kesempatan yang dimiliki oleh network service provider untu melakukan hal-hal yang tidak diinginkan, seperti mengambil, membawa, menghancurkan material atau informasi pihak ketiga yang menggunakan jasa jaringan tersebut.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lvl="3" indent="-263525">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Tandatangan dan Arsip elektronik</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algn="just">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Hukum memerlukan arsip/bukti arsip elektronik untuk menangani kasus-kasus elektronik, karena itu tandatangan dan arsip elektronik tersebut harus sah menurut hukum.</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algn="just">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11</a:t>
            </a:fld>
            <a:endParaRPr lang="id-ID"/>
          </a:p>
        </p:txBody>
      </p:sp>
    </p:spTree>
    <p:extLst>
      <p:ext uri="{BB962C8B-B14F-4D97-AF65-F5344CB8AC3E}">
        <p14:creationId xmlns:p14="http://schemas.microsoft.com/office/powerpoint/2010/main" val="410783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12</a:t>
            </a:fld>
            <a:endParaRPr lang="id-ID"/>
          </a:p>
        </p:txBody>
      </p:sp>
    </p:spTree>
    <p:extLst>
      <p:ext uri="{BB962C8B-B14F-4D97-AF65-F5344CB8AC3E}">
        <p14:creationId xmlns:p14="http://schemas.microsoft.com/office/powerpoint/2010/main" val="1079003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13</a:t>
            </a:fld>
            <a:endParaRPr lang="id-ID"/>
          </a:p>
        </p:txBody>
      </p:sp>
    </p:spTree>
    <p:extLst>
      <p:ext uri="{BB962C8B-B14F-4D97-AF65-F5344CB8AC3E}">
        <p14:creationId xmlns:p14="http://schemas.microsoft.com/office/powerpoint/2010/main" val="2880817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14</a:t>
            </a:fld>
            <a:endParaRPr lang="id-ID"/>
          </a:p>
        </p:txBody>
      </p:sp>
    </p:spTree>
    <p:extLst>
      <p:ext uri="{BB962C8B-B14F-4D97-AF65-F5344CB8AC3E}">
        <p14:creationId xmlns:p14="http://schemas.microsoft.com/office/powerpoint/2010/main" val="4199438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15</a:t>
            </a:fld>
            <a:endParaRPr lang="id-ID"/>
          </a:p>
        </p:txBody>
      </p:sp>
    </p:spTree>
    <p:extLst>
      <p:ext uri="{BB962C8B-B14F-4D97-AF65-F5344CB8AC3E}">
        <p14:creationId xmlns:p14="http://schemas.microsoft.com/office/powerpoint/2010/main" val="1095773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16</a:t>
            </a:fld>
            <a:endParaRPr lang="id-ID"/>
          </a:p>
        </p:txBody>
      </p:sp>
    </p:spTree>
    <p:extLst>
      <p:ext uri="{BB962C8B-B14F-4D97-AF65-F5344CB8AC3E}">
        <p14:creationId xmlns:p14="http://schemas.microsoft.com/office/powerpoint/2010/main" val="58288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17</a:t>
            </a:fld>
            <a:endParaRPr lang="id-ID"/>
          </a:p>
        </p:txBody>
      </p:sp>
    </p:spTree>
    <p:extLst>
      <p:ext uri="{BB962C8B-B14F-4D97-AF65-F5344CB8AC3E}">
        <p14:creationId xmlns:p14="http://schemas.microsoft.com/office/powerpoint/2010/main" val="2963676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18</a:t>
            </a:fld>
            <a:endParaRPr lang="id-ID"/>
          </a:p>
        </p:txBody>
      </p:sp>
    </p:spTree>
    <p:extLst>
      <p:ext uri="{BB962C8B-B14F-4D97-AF65-F5344CB8AC3E}">
        <p14:creationId xmlns:p14="http://schemas.microsoft.com/office/powerpoint/2010/main" val="1276688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19</a:t>
            </a:fld>
            <a:endParaRPr lang="id-ID"/>
          </a:p>
        </p:txBody>
      </p:sp>
    </p:spTree>
    <p:extLst>
      <p:ext uri="{BB962C8B-B14F-4D97-AF65-F5344CB8AC3E}">
        <p14:creationId xmlns:p14="http://schemas.microsoft.com/office/powerpoint/2010/main" val="309353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2</a:t>
            </a:fld>
            <a:endParaRPr lang="id-ID"/>
          </a:p>
        </p:txBody>
      </p:sp>
    </p:spTree>
    <p:extLst>
      <p:ext uri="{BB962C8B-B14F-4D97-AF65-F5344CB8AC3E}">
        <p14:creationId xmlns:p14="http://schemas.microsoft.com/office/powerpoint/2010/main" val="627104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20</a:t>
            </a:fld>
            <a:endParaRPr lang="id-ID"/>
          </a:p>
        </p:txBody>
      </p:sp>
    </p:spTree>
    <p:extLst>
      <p:ext uri="{BB962C8B-B14F-4D97-AF65-F5344CB8AC3E}">
        <p14:creationId xmlns:p14="http://schemas.microsoft.com/office/powerpoint/2010/main" val="2630045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21</a:t>
            </a:fld>
            <a:endParaRPr lang="id-ID"/>
          </a:p>
        </p:txBody>
      </p:sp>
    </p:spTree>
    <p:extLst>
      <p:ext uri="{BB962C8B-B14F-4D97-AF65-F5344CB8AC3E}">
        <p14:creationId xmlns:p14="http://schemas.microsoft.com/office/powerpoint/2010/main" val="3042268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22</a:t>
            </a:fld>
            <a:endParaRPr lang="id-ID"/>
          </a:p>
        </p:txBody>
      </p:sp>
    </p:spTree>
    <p:extLst>
      <p:ext uri="{BB962C8B-B14F-4D97-AF65-F5344CB8AC3E}">
        <p14:creationId xmlns:p14="http://schemas.microsoft.com/office/powerpoint/2010/main" val="2767877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3</a:t>
            </a:fld>
            <a:endParaRPr lang="id-ID"/>
          </a:p>
        </p:txBody>
      </p:sp>
    </p:spTree>
    <p:extLst>
      <p:ext uri="{BB962C8B-B14F-4D97-AF65-F5344CB8AC3E}">
        <p14:creationId xmlns:p14="http://schemas.microsoft.com/office/powerpoint/2010/main" val="429374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Dalam</a:t>
            </a:r>
            <a:r>
              <a:rPr lang="en-US" sz="1200" kern="1200" dirty="0">
                <a:solidFill>
                  <a:schemeClr val="tx1"/>
                </a:solidFill>
                <a:effectLst/>
                <a:latin typeface="+mn-lt"/>
                <a:ea typeface="+mn-ea"/>
                <a:cs typeface="+mn-cs"/>
              </a:rPr>
              <a:t> </a:t>
            </a:r>
            <a:r>
              <a:rPr lang="id-ID" sz="1200" b="1" kern="1200" dirty="0">
                <a:solidFill>
                  <a:schemeClr val="tx1"/>
                </a:solidFill>
                <a:effectLst/>
                <a:latin typeface="+mn-lt"/>
                <a:ea typeface="+mn-ea"/>
                <a:cs typeface="+mn-cs"/>
              </a:rPr>
              <a:t>Code and Other Laws of Cyberspace</a:t>
            </a:r>
            <a:r>
              <a:rPr lang="id-ID" sz="1200" kern="1200" dirty="0">
                <a:solidFill>
                  <a:schemeClr val="tx1"/>
                </a:solidFill>
                <a:effectLst/>
                <a:latin typeface="+mn-lt"/>
                <a:ea typeface="+mn-ea"/>
                <a:cs typeface="+mn-cs"/>
              </a:rPr>
              <a:t>, Lawrence Lessig mendeskripsikan empat mode utama regulasi internet, yaitu:</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id-ID" sz="1200" kern="1200" dirty="0">
                <a:solidFill>
                  <a:schemeClr val="tx1"/>
                </a:solidFill>
                <a:effectLst/>
                <a:latin typeface="+mn-lt"/>
                <a:ea typeface="+mn-ea"/>
                <a:cs typeface="+mn-cs"/>
              </a:rPr>
              <a:t>Law (Hukum) East Coast Code (Kode Pantai Timur) standar, dimana kegiatan di internet sudah merupakan subjek dari hukum konvensional. Hal-hal seperti perjudian secara online dengan cara yang sama seperti halnya secara offline.</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id-ID" sz="1200" kern="1200" dirty="0">
                <a:solidFill>
                  <a:schemeClr val="tx1"/>
                </a:solidFill>
                <a:effectLst/>
                <a:latin typeface="+mn-lt"/>
                <a:ea typeface="+mn-ea"/>
                <a:cs typeface="+mn-cs"/>
              </a:rPr>
              <a:t>Architecture (Arsitektur) West Coast Code (Kode Pantai Barat), dimana mekanisme ini memperhatikan parameter dari bisa atau tidaknya informasi dikirimkan lewat internet. Semua hal mulai dari aplikasi penyaring internet (seperti aplikasi pencari kata kunci) ke program enkripsi, sampai ke arsitektur dasar dari protokol TCP/IP, termasuk dalam kategori Norms (Norma)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id-ID" sz="1200" kern="1200" dirty="0">
                <a:solidFill>
                  <a:schemeClr val="tx1"/>
                </a:solidFill>
                <a:effectLst/>
                <a:latin typeface="+mn-lt"/>
                <a:ea typeface="+mn-ea"/>
                <a:cs typeface="+mn-cs"/>
              </a:rPr>
              <a:t>Norma merupakan suatu aturan, di dalam regulasi ini. </a:t>
            </a:r>
            <a:r>
              <a:rPr lang="en-US" sz="1200" kern="1200" dirty="0">
                <a:solidFill>
                  <a:schemeClr val="tx1"/>
                </a:solidFill>
                <a:effectLst/>
                <a:latin typeface="+mn-lt"/>
                <a:ea typeface="+mn-ea"/>
                <a:cs typeface="+mn-cs"/>
              </a:rPr>
              <a:t>S</a:t>
            </a:r>
            <a:r>
              <a:rPr lang="id-ID" sz="1200" kern="1200" dirty="0">
                <a:solidFill>
                  <a:schemeClr val="tx1"/>
                </a:solidFill>
                <a:effectLst/>
                <a:latin typeface="+mn-lt"/>
                <a:ea typeface="+mn-ea"/>
                <a:cs typeface="+mn-cs"/>
              </a:rPr>
              <a:t>etiap kegiatan akan diatur secara tak terlihat lewat aturan yang terdapat di dalam komunitas, dalam hal ini oleh pengguna internet.</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id-ID" sz="1200" kern="1200" dirty="0">
                <a:solidFill>
                  <a:schemeClr val="tx1"/>
                </a:solidFill>
                <a:effectLst/>
                <a:latin typeface="+mn-lt"/>
                <a:ea typeface="+mn-ea"/>
                <a:cs typeface="+mn-cs"/>
              </a:rPr>
              <a:t>Market (Pasar)Sejalan dengan regulasi oleh norma di atas, pasar juga mengatur beberapa pola tertentu atas kegiatan di internet. Internet menciptakan pasar informasi virtual yang mempengaruhi semua hal mulai dari penilaian perbandingan layanan ke penilaian saham.</a:t>
            </a:r>
          </a:p>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4</a:t>
            </a:fld>
            <a:endParaRPr lang="id-ID"/>
          </a:p>
        </p:txBody>
      </p:sp>
    </p:spTree>
    <p:extLst>
      <p:ext uri="{BB962C8B-B14F-4D97-AF65-F5344CB8AC3E}">
        <p14:creationId xmlns:p14="http://schemas.microsoft.com/office/powerpoint/2010/main" val="44560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5</a:t>
            </a:fld>
            <a:endParaRPr lang="id-ID"/>
          </a:p>
        </p:txBody>
      </p:sp>
    </p:spTree>
    <p:extLst>
      <p:ext uri="{BB962C8B-B14F-4D97-AF65-F5344CB8AC3E}">
        <p14:creationId xmlns:p14="http://schemas.microsoft.com/office/powerpoint/2010/main" val="2048302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6</a:t>
            </a:fld>
            <a:endParaRPr lang="id-ID"/>
          </a:p>
        </p:txBody>
      </p:sp>
    </p:spTree>
    <p:extLst>
      <p:ext uri="{BB962C8B-B14F-4D97-AF65-F5344CB8AC3E}">
        <p14:creationId xmlns:p14="http://schemas.microsoft.com/office/powerpoint/2010/main" val="2626887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0"/>
              </a:spcAft>
            </a:pPr>
            <a:r>
              <a:rPr lang="id-ID" sz="1200" dirty="0">
                <a:solidFill>
                  <a:srgbClr val="000000"/>
                </a:solidFill>
                <a:latin typeface="Arial" panose="020B0604020202020204" pitchFamily="34" charset="0"/>
                <a:ea typeface="Malgun Gothic" panose="020B0503020000020004" pitchFamily="34" charset="-127"/>
                <a:cs typeface="Arial" panose="020B0604020202020204" pitchFamily="34" charset="0"/>
              </a:rPr>
              <a:t>Jadi perbedaan dari ketiga peraturan tersebut adalah sampai di mana jarak aturan itu berlaku.</a:t>
            </a:r>
            <a:endParaRPr lang="id-ID" sz="12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1200" dirty="0">
                <a:solidFill>
                  <a:srgbClr val="000000"/>
                </a:solidFill>
                <a:latin typeface="Arial" panose="020B0604020202020204" pitchFamily="34" charset="0"/>
                <a:ea typeface="Malgun Gothic" panose="020B0503020000020004" pitchFamily="34" charset="-127"/>
                <a:cs typeface="Arial" panose="020B0604020202020204" pitchFamily="34" charset="0"/>
              </a:rPr>
              <a:t>Cyberlaw berlaku hanya berlaku di Negara masing-masing yang memiliki Cyberlaw, </a:t>
            </a:r>
            <a:endParaRPr lang="en-US" sz="1200" dirty="0">
              <a:solidFill>
                <a:srgbClr val="000000"/>
              </a:solidFill>
              <a:latin typeface="Arial" panose="020B0604020202020204" pitchFamily="34" charset="0"/>
              <a:ea typeface="Malgun Gothic" panose="020B0503020000020004" pitchFamily="34" charset="-127"/>
              <a:cs typeface="Arial" panose="020B0604020202020204" pitchFamily="34" charset="0"/>
            </a:endParaRPr>
          </a:p>
          <a:p>
            <a:pPr>
              <a:lnSpc>
                <a:spcPct val="107000"/>
              </a:lnSpc>
              <a:spcAft>
                <a:spcPts val="0"/>
              </a:spcAft>
            </a:pPr>
            <a:r>
              <a:rPr lang="id-ID" sz="1200" dirty="0">
                <a:solidFill>
                  <a:srgbClr val="000000"/>
                </a:solidFill>
                <a:latin typeface="Arial" panose="020B0604020202020204" pitchFamily="34" charset="0"/>
                <a:ea typeface="Malgun Gothic" panose="020B0503020000020004" pitchFamily="34" charset="-127"/>
                <a:cs typeface="Arial" panose="020B0604020202020204" pitchFamily="34" charset="0"/>
              </a:rPr>
              <a:t>Computer Crime Law (CCA) hanya berlaku kepada pelaku kejahatan cybercrime yang berada di Negara Malaysia dan </a:t>
            </a:r>
            <a:endParaRPr lang="en-US" sz="1200" dirty="0">
              <a:solidFill>
                <a:srgbClr val="000000"/>
              </a:solidFill>
              <a:latin typeface="Arial" panose="020B0604020202020204" pitchFamily="34" charset="0"/>
              <a:ea typeface="Malgun Gothic" panose="020B0503020000020004" pitchFamily="34" charset="-127"/>
              <a:cs typeface="Arial" panose="020B0604020202020204" pitchFamily="34" charset="0"/>
            </a:endParaRPr>
          </a:p>
          <a:p>
            <a:pPr>
              <a:lnSpc>
                <a:spcPct val="107000"/>
              </a:lnSpc>
              <a:spcAft>
                <a:spcPts val="0"/>
              </a:spcAft>
            </a:pPr>
            <a:r>
              <a:rPr lang="id-ID" sz="1200" dirty="0">
                <a:solidFill>
                  <a:srgbClr val="000000"/>
                </a:solidFill>
                <a:latin typeface="Arial" panose="020B0604020202020204" pitchFamily="34" charset="0"/>
                <a:ea typeface="Malgun Gothic" panose="020B0503020000020004" pitchFamily="34" charset="-127"/>
                <a:cs typeface="Arial" panose="020B0604020202020204" pitchFamily="34" charset="0"/>
              </a:rPr>
              <a:t>Council of Europe Convention on Cybercrime berlaku</a:t>
            </a:r>
            <a:r>
              <a:rPr lang="en-US" sz="12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1200" dirty="0">
                <a:solidFill>
                  <a:srgbClr val="000000"/>
                </a:solidFill>
                <a:latin typeface="Arial" panose="020B0604020202020204" pitchFamily="34" charset="0"/>
                <a:ea typeface="Malgun Gothic" panose="020B0503020000020004" pitchFamily="34" charset="-127"/>
                <a:cs typeface="Arial" panose="020B0604020202020204" pitchFamily="34" charset="0"/>
              </a:rPr>
              <a:t>kepada pelaku kejahatan cybercrime yang ada di seluruh dunia.</a:t>
            </a:r>
            <a:endParaRPr lang="id-ID" sz="1200" dirty="0">
              <a:latin typeface="Arial" panose="020B0604020202020204" pitchFamily="34" charset="0"/>
              <a:ea typeface="Malgun Gothic" panose="020B0503020000020004" pitchFamily="34" charset="-127"/>
              <a:cs typeface="Times New Roman" panose="02020603050405020304" pitchFamily="18" charset="0"/>
            </a:endParaRPr>
          </a:p>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7</a:t>
            </a:fld>
            <a:endParaRPr lang="id-ID"/>
          </a:p>
        </p:txBody>
      </p:sp>
    </p:spTree>
    <p:extLst>
      <p:ext uri="{BB962C8B-B14F-4D97-AF65-F5344CB8AC3E}">
        <p14:creationId xmlns:p14="http://schemas.microsoft.com/office/powerpoint/2010/main" val="2950837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a:solidFill>
                  <a:schemeClr val="tx1"/>
                </a:solidFill>
                <a:effectLst/>
                <a:latin typeface="+mn-lt"/>
                <a:ea typeface="+mn-ea"/>
                <a:cs typeface="+mn-cs"/>
              </a:rPr>
              <a:t>Inisiatif untuk membuat “cyberlaw” di Indonesia sudah dimulai sebelum tahun 1999. Fokus utama waktu itu adalah pada “payung hukum” yang generik dan sedikit mengenai transaksi elektronik. Pendekatan “payung” ini dilakukan agar ada sebuah basis yang dapat digunakan oleh undang-undang dan peraturan lainnya. Namun pada kenyataannya hal ini tidak terlaksana. Untuk hal yang terkait dengan transaksi elektronik, pengakuan digital signature sama seperti tanda tangan konvensional merupakan target. Jika digital signature dapat diakui, maka hal ini akan mempermudah banyak hal seperti electronic commerce (e-commerce), electronic procurement (e-procurement), dan berbagai transaksi elektronik lainnya.</a:t>
            </a:r>
          </a:p>
          <a:p>
            <a:r>
              <a:rPr lang="id-ID" sz="1200" kern="1200" dirty="0">
                <a:solidFill>
                  <a:schemeClr val="tx1"/>
                </a:solidFill>
                <a:effectLst/>
                <a:latin typeface="+mn-lt"/>
                <a:ea typeface="+mn-ea"/>
                <a:cs typeface="+mn-cs"/>
              </a:rPr>
              <a:t>Namun ternyata dalam perjalanannya ada beberapa masukan sehingga hal-hal lain pun masuk ke dalam rancangan “cyberlaw” Indonesia. Beberapa hal yang mungkin masuk antara lain adalah hal-hal yang terkait dengan kejahatan di dunia maya (cybercrime), penyalahgunaan penggunaan komputer, hacking, membocorkan password, electronic banking, pemanfaatan internet untuk pemerintahan (e-government) dan kesehatan, masalah HaKI, penyalahgunaan nama domain, dan masalah privasi. Nama dari RUU ini pun berubah dari Pemanfaatan Teknologi Informasi, ke Transaksi Elektronik, dan akhirnya menjadi RUU Informasi dan Transaksi Elektronik. Di luar negeri umumnya materi ini dipecah-pecah menjadi beberapa undang-undang.</a:t>
            </a:r>
          </a:p>
          <a:p>
            <a:r>
              <a:rPr lang="id-ID" sz="1200" kern="1200" dirty="0">
                <a:solidFill>
                  <a:schemeClr val="tx1"/>
                </a:solidFill>
                <a:effectLst/>
                <a:latin typeface="+mn-lt"/>
                <a:ea typeface="+mn-ea"/>
                <a:cs typeface="+mn-cs"/>
              </a:rPr>
              <a:t>Ada satu hal yang menarik mengenai rancangan cyberlaw ini yang terkait dengan teritori. Misalkan seorang cracker dari sebuah negara Eropa melakukan pengrusakan terhadap sebuah situs di Indonesia. Salah satu pendekatan yang diambil adalah jika akibat dari aktivitas crackingnya terasa di Indonesia, maka Indonesia berhak mengadili yang bersangkutan. Yang dapat kita lakukan adalah menangkap cracker ini jika dia mengunjungi Indonesia. Dengan kata lain, dia kehilangan kesempatan / hak untuk mengunjungi sebuah tempat di dunia.</a:t>
            </a:r>
          </a:p>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8</a:t>
            </a:fld>
            <a:endParaRPr lang="id-ID"/>
          </a:p>
        </p:txBody>
      </p:sp>
    </p:spTree>
    <p:extLst>
      <p:ext uri="{BB962C8B-B14F-4D97-AF65-F5344CB8AC3E}">
        <p14:creationId xmlns:p14="http://schemas.microsoft.com/office/powerpoint/2010/main" val="281012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9938B4FF-BF43-49CD-8DBA-59BCA7786B6E}" type="slidenum">
              <a:rPr lang="id-ID" smtClean="0"/>
              <a:t>9</a:t>
            </a:fld>
            <a:endParaRPr lang="id-ID"/>
          </a:p>
        </p:txBody>
      </p:sp>
    </p:spTree>
    <p:extLst>
      <p:ext uri="{BB962C8B-B14F-4D97-AF65-F5344CB8AC3E}">
        <p14:creationId xmlns:p14="http://schemas.microsoft.com/office/powerpoint/2010/main" val="400860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08B8-0B14-4316-B048-692030BFE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2E43FF2D-9035-42AE-B85A-94068E930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34404D08-FF41-4BF9-BE35-29848C894DFA}"/>
              </a:ext>
            </a:extLst>
          </p:cNvPr>
          <p:cNvSpPr>
            <a:spLocks noGrp="1"/>
          </p:cNvSpPr>
          <p:nvPr>
            <p:ph type="dt" sz="half" idx="10"/>
          </p:nvPr>
        </p:nvSpPr>
        <p:spPr/>
        <p:txBody>
          <a:bodyPr/>
          <a:lstStyle/>
          <a:p>
            <a:fld id="{631A1FA7-B359-4312-A6CA-53791F4E8A8C}" type="datetime1">
              <a:rPr lang="id-ID" smtClean="0"/>
              <a:t>26/02/2020</a:t>
            </a:fld>
            <a:endParaRPr lang="id-ID"/>
          </a:p>
        </p:txBody>
      </p:sp>
      <p:sp>
        <p:nvSpPr>
          <p:cNvPr id="5" name="Footer Placeholder 4">
            <a:extLst>
              <a:ext uri="{FF2B5EF4-FFF2-40B4-BE49-F238E27FC236}">
                <a16:creationId xmlns:a16="http://schemas.microsoft.com/office/drawing/2014/main" id="{87621F9D-548E-44D7-9582-E494E0CB84F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E3E354B-C249-402D-965B-ACD1C5949E29}"/>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18172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C619-32D1-414C-8FDC-BACB6901536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7F5C39F-E94A-4435-9F9F-5ADB1D3F41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4A12476-58E0-4A6D-B3FE-EC768BDAD7AE}"/>
              </a:ext>
            </a:extLst>
          </p:cNvPr>
          <p:cNvSpPr>
            <a:spLocks noGrp="1"/>
          </p:cNvSpPr>
          <p:nvPr>
            <p:ph type="dt" sz="half" idx="10"/>
          </p:nvPr>
        </p:nvSpPr>
        <p:spPr/>
        <p:txBody>
          <a:bodyPr/>
          <a:lstStyle/>
          <a:p>
            <a:fld id="{E46FEBDA-2657-477E-9196-56EC9BFA5124}" type="datetime1">
              <a:rPr lang="id-ID" smtClean="0"/>
              <a:t>26/02/2020</a:t>
            </a:fld>
            <a:endParaRPr lang="id-ID"/>
          </a:p>
        </p:txBody>
      </p:sp>
      <p:sp>
        <p:nvSpPr>
          <p:cNvPr id="5" name="Footer Placeholder 4">
            <a:extLst>
              <a:ext uri="{FF2B5EF4-FFF2-40B4-BE49-F238E27FC236}">
                <a16:creationId xmlns:a16="http://schemas.microsoft.com/office/drawing/2014/main" id="{252B37BE-88C4-4E10-B6E7-A1D3D22C9ED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BEC8DBB-EF37-44A3-B4AB-43E2F6DD3760}"/>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346441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8ECC3-5717-4349-B522-D2BA4388AD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144965FD-61A8-4434-94E6-981EDD0CA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AD40FB6-1634-48C4-81AA-D201D79EE87E}"/>
              </a:ext>
            </a:extLst>
          </p:cNvPr>
          <p:cNvSpPr>
            <a:spLocks noGrp="1"/>
          </p:cNvSpPr>
          <p:nvPr>
            <p:ph type="dt" sz="half" idx="10"/>
          </p:nvPr>
        </p:nvSpPr>
        <p:spPr/>
        <p:txBody>
          <a:bodyPr/>
          <a:lstStyle/>
          <a:p>
            <a:fld id="{64AAB5D1-3004-4C8B-BD5B-EC059A2C5D7F}" type="datetime1">
              <a:rPr lang="id-ID" smtClean="0"/>
              <a:t>26/02/2020</a:t>
            </a:fld>
            <a:endParaRPr lang="id-ID"/>
          </a:p>
        </p:txBody>
      </p:sp>
      <p:sp>
        <p:nvSpPr>
          <p:cNvPr id="5" name="Footer Placeholder 4">
            <a:extLst>
              <a:ext uri="{FF2B5EF4-FFF2-40B4-BE49-F238E27FC236}">
                <a16:creationId xmlns:a16="http://schemas.microsoft.com/office/drawing/2014/main" id="{2ADC7807-5688-4F3E-B3E8-232A0D2E1F9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46F0AD5-7597-4494-9A57-5CC7E6E39EDC}"/>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95674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BD5A-67F3-43A1-AE59-D5A93E0DD27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D3FE2EA6-1301-408D-8807-DE675FBDE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DCDFB73-81A8-4E7A-A9BB-7F9B0CCD38E7}"/>
              </a:ext>
            </a:extLst>
          </p:cNvPr>
          <p:cNvSpPr>
            <a:spLocks noGrp="1"/>
          </p:cNvSpPr>
          <p:nvPr>
            <p:ph type="dt" sz="half" idx="10"/>
          </p:nvPr>
        </p:nvSpPr>
        <p:spPr/>
        <p:txBody>
          <a:bodyPr/>
          <a:lstStyle/>
          <a:p>
            <a:fld id="{9DB056F6-25BF-4399-9B46-057508EC7427}" type="datetime1">
              <a:rPr lang="id-ID" smtClean="0"/>
              <a:t>26/02/2020</a:t>
            </a:fld>
            <a:endParaRPr lang="id-ID"/>
          </a:p>
        </p:txBody>
      </p:sp>
      <p:sp>
        <p:nvSpPr>
          <p:cNvPr id="5" name="Footer Placeholder 4">
            <a:extLst>
              <a:ext uri="{FF2B5EF4-FFF2-40B4-BE49-F238E27FC236}">
                <a16:creationId xmlns:a16="http://schemas.microsoft.com/office/drawing/2014/main" id="{B47B6E53-10B5-4092-91EB-81423AB3AAD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DF90794-51C6-492C-9431-9D475005E04F}"/>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281203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2D09-934F-49C8-9673-C462A7E21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5F134183-1E40-491D-96F9-1A571BFD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EFECE5-B7D8-4F54-9C11-D3EBD37A5BF6}"/>
              </a:ext>
            </a:extLst>
          </p:cNvPr>
          <p:cNvSpPr>
            <a:spLocks noGrp="1"/>
          </p:cNvSpPr>
          <p:nvPr>
            <p:ph type="dt" sz="half" idx="10"/>
          </p:nvPr>
        </p:nvSpPr>
        <p:spPr/>
        <p:txBody>
          <a:bodyPr/>
          <a:lstStyle/>
          <a:p>
            <a:fld id="{24E99CF0-7EA9-4A96-828D-D6AF6DE27D0E}" type="datetime1">
              <a:rPr lang="id-ID" smtClean="0"/>
              <a:t>26/02/2020</a:t>
            </a:fld>
            <a:endParaRPr lang="id-ID"/>
          </a:p>
        </p:txBody>
      </p:sp>
      <p:sp>
        <p:nvSpPr>
          <p:cNvPr id="5" name="Footer Placeholder 4">
            <a:extLst>
              <a:ext uri="{FF2B5EF4-FFF2-40B4-BE49-F238E27FC236}">
                <a16:creationId xmlns:a16="http://schemas.microsoft.com/office/drawing/2014/main" id="{E54D6EFE-5085-44B0-9A23-4B0796F6407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A59C289-616C-46FB-A8C8-E6C7003BD85F}"/>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180835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4B4A-05CF-416A-9594-1509B43132A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E431ED90-783A-4EC9-9B07-5B9FA07F4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FEC3F21E-85E0-44B8-8122-017A8AF6C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CFDCC9F1-8929-426A-A437-AB0D68D91219}"/>
              </a:ext>
            </a:extLst>
          </p:cNvPr>
          <p:cNvSpPr>
            <a:spLocks noGrp="1"/>
          </p:cNvSpPr>
          <p:nvPr>
            <p:ph type="dt" sz="half" idx="10"/>
          </p:nvPr>
        </p:nvSpPr>
        <p:spPr/>
        <p:txBody>
          <a:bodyPr/>
          <a:lstStyle/>
          <a:p>
            <a:fld id="{53CFFF6D-0470-4E66-953E-40BDC5CC9A95}" type="datetime1">
              <a:rPr lang="id-ID" smtClean="0"/>
              <a:t>26/02/2020</a:t>
            </a:fld>
            <a:endParaRPr lang="id-ID"/>
          </a:p>
        </p:txBody>
      </p:sp>
      <p:sp>
        <p:nvSpPr>
          <p:cNvPr id="6" name="Footer Placeholder 5">
            <a:extLst>
              <a:ext uri="{FF2B5EF4-FFF2-40B4-BE49-F238E27FC236}">
                <a16:creationId xmlns:a16="http://schemas.microsoft.com/office/drawing/2014/main" id="{7F3E486B-1596-4E67-AF32-62FB03A2E84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AD95361-B472-476A-9998-5C589022AA06}"/>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272378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BEF7-AAB0-4C0E-BA0A-B6789EA58756}"/>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B476229-3B6B-4B02-80DA-215909EDC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9E981-4965-4E3F-B05F-BFE3435E8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50A4C87-722C-4EF4-8DB5-335636C07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84511-F58F-4E13-9B5E-7D45F91E13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3C03B1EB-36B0-402D-B15C-6C7071CF52CD}"/>
              </a:ext>
            </a:extLst>
          </p:cNvPr>
          <p:cNvSpPr>
            <a:spLocks noGrp="1"/>
          </p:cNvSpPr>
          <p:nvPr>
            <p:ph type="dt" sz="half" idx="10"/>
          </p:nvPr>
        </p:nvSpPr>
        <p:spPr/>
        <p:txBody>
          <a:bodyPr/>
          <a:lstStyle/>
          <a:p>
            <a:fld id="{D3B497F7-62DE-4DB4-BD58-DA97C21ADCFC}" type="datetime1">
              <a:rPr lang="id-ID" smtClean="0"/>
              <a:t>26/02/2020</a:t>
            </a:fld>
            <a:endParaRPr lang="id-ID"/>
          </a:p>
        </p:txBody>
      </p:sp>
      <p:sp>
        <p:nvSpPr>
          <p:cNvPr id="8" name="Footer Placeholder 7">
            <a:extLst>
              <a:ext uri="{FF2B5EF4-FFF2-40B4-BE49-F238E27FC236}">
                <a16:creationId xmlns:a16="http://schemas.microsoft.com/office/drawing/2014/main" id="{29185BD3-0172-4394-AC96-A9C00751DC8C}"/>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953822E3-6307-4850-A777-9B51DAFCBE72}"/>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105319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CFDE-1BF9-4DBC-825B-D363F3E3F97D}"/>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20E7D05-D58A-47F1-BA22-B9F0D94A81EE}"/>
              </a:ext>
            </a:extLst>
          </p:cNvPr>
          <p:cNvSpPr>
            <a:spLocks noGrp="1"/>
          </p:cNvSpPr>
          <p:nvPr>
            <p:ph type="dt" sz="half" idx="10"/>
          </p:nvPr>
        </p:nvSpPr>
        <p:spPr/>
        <p:txBody>
          <a:bodyPr/>
          <a:lstStyle/>
          <a:p>
            <a:fld id="{4AE3421C-8DD3-44AF-8870-327B60875B5B}" type="datetime1">
              <a:rPr lang="id-ID" smtClean="0"/>
              <a:t>26/02/2020</a:t>
            </a:fld>
            <a:endParaRPr lang="id-ID"/>
          </a:p>
        </p:txBody>
      </p:sp>
      <p:sp>
        <p:nvSpPr>
          <p:cNvPr id="4" name="Footer Placeholder 3">
            <a:extLst>
              <a:ext uri="{FF2B5EF4-FFF2-40B4-BE49-F238E27FC236}">
                <a16:creationId xmlns:a16="http://schemas.microsoft.com/office/drawing/2014/main" id="{55136EB5-852C-4039-AA98-195E105245A5}"/>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F89AA9A7-9910-4186-8C4B-4FA1CD9E1C92}"/>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142011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65313-1D4C-4709-B2EF-4F8E81F187BB}"/>
              </a:ext>
            </a:extLst>
          </p:cNvPr>
          <p:cNvSpPr>
            <a:spLocks noGrp="1"/>
          </p:cNvSpPr>
          <p:nvPr>
            <p:ph type="dt" sz="half" idx="10"/>
          </p:nvPr>
        </p:nvSpPr>
        <p:spPr/>
        <p:txBody>
          <a:bodyPr/>
          <a:lstStyle/>
          <a:p>
            <a:fld id="{7EFB2892-A2A4-4370-8B2E-8AFD1EA81C8F}" type="datetime1">
              <a:rPr lang="id-ID" smtClean="0"/>
              <a:t>26/02/2020</a:t>
            </a:fld>
            <a:endParaRPr lang="id-ID"/>
          </a:p>
        </p:txBody>
      </p:sp>
      <p:sp>
        <p:nvSpPr>
          <p:cNvPr id="3" name="Footer Placeholder 2">
            <a:extLst>
              <a:ext uri="{FF2B5EF4-FFF2-40B4-BE49-F238E27FC236}">
                <a16:creationId xmlns:a16="http://schemas.microsoft.com/office/drawing/2014/main" id="{EB8CC0B6-E145-405F-92CB-000F4269E70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7F9363-6F10-41E6-8626-9A3EEC12F5FF}"/>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52508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09B50-111D-48A7-8982-ACD2C8535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87319084-03C4-4BF2-9D1B-3E4EDECC9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EDFC8FFE-BB41-4BF4-98EF-88EBA860F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31AD5-F837-41D2-99FE-DBCA66C8F3FD}"/>
              </a:ext>
            </a:extLst>
          </p:cNvPr>
          <p:cNvSpPr>
            <a:spLocks noGrp="1"/>
          </p:cNvSpPr>
          <p:nvPr>
            <p:ph type="dt" sz="half" idx="10"/>
          </p:nvPr>
        </p:nvSpPr>
        <p:spPr/>
        <p:txBody>
          <a:bodyPr/>
          <a:lstStyle/>
          <a:p>
            <a:fld id="{EFE238B4-6AF9-4E22-AB49-64E356BE4B7F}" type="datetime1">
              <a:rPr lang="id-ID" smtClean="0"/>
              <a:t>26/02/2020</a:t>
            </a:fld>
            <a:endParaRPr lang="id-ID"/>
          </a:p>
        </p:txBody>
      </p:sp>
      <p:sp>
        <p:nvSpPr>
          <p:cNvPr id="6" name="Footer Placeholder 5">
            <a:extLst>
              <a:ext uri="{FF2B5EF4-FFF2-40B4-BE49-F238E27FC236}">
                <a16:creationId xmlns:a16="http://schemas.microsoft.com/office/drawing/2014/main" id="{8351351C-4433-47B6-B2DE-D17B86B438EC}"/>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26FE5AC-1EED-4509-A2FF-3D6BFAB2CD21}"/>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221738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DA4B-51F4-473A-AE33-0095079EE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B1CF5C64-53B4-49E7-8B23-B8824468A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74F2A85-111D-42F0-8012-7880224D6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37B26-7AEB-4F8E-A07C-E797367C8BA4}"/>
              </a:ext>
            </a:extLst>
          </p:cNvPr>
          <p:cNvSpPr>
            <a:spLocks noGrp="1"/>
          </p:cNvSpPr>
          <p:nvPr>
            <p:ph type="dt" sz="half" idx="10"/>
          </p:nvPr>
        </p:nvSpPr>
        <p:spPr/>
        <p:txBody>
          <a:bodyPr/>
          <a:lstStyle/>
          <a:p>
            <a:fld id="{0AEE084C-9F18-4817-AE69-F4D3D48A0F24}" type="datetime1">
              <a:rPr lang="id-ID" smtClean="0"/>
              <a:t>26/02/2020</a:t>
            </a:fld>
            <a:endParaRPr lang="id-ID"/>
          </a:p>
        </p:txBody>
      </p:sp>
      <p:sp>
        <p:nvSpPr>
          <p:cNvPr id="6" name="Footer Placeholder 5">
            <a:extLst>
              <a:ext uri="{FF2B5EF4-FFF2-40B4-BE49-F238E27FC236}">
                <a16:creationId xmlns:a16="http://schemas.microsoft.com/office/drawing/2014/main" id="{1B3326A9-3524-4D6F-8C13-7FB791043FFD}"/>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6FEF6E5-658A-41DB-961E-15231D63DDF5}"/>
              </a:ext>
            </a:extLst>
          </p:cNvPr>
          <p:cNvSpPr>
            <a:spLocks noGrp="1"/>
          </p:cNvSpPr>
          <p:nvPr>
            <p:ph type="sldNum" sz="quarter" idx="12"/>
          </p:nvPr>
        </p:nvSpPr>
        <p:spPr/>
        <p:txBody>
          <a:bodyPr/>
          <a:lstStyle/>
          <a:p>
            <a:fld id="{3533CF18-10FE-42D1-BE4C-837FC051D510}" type="slidenum">
              <a:rPr lang="id-ID" smtClean="0"/>
              <a:t>‹#›</a:t>
            </a:fld>
            <a:endParaRPr lang="id-ID"/>
          </a:p>
        </p:txBody>
      </p:sp>
    </p:spTree>
    <p:extLst>
      <p:ext uri="{BB962C8B-B14F-4D97-AF65-F5344CB8AC3E}">
        <p14:creationId xmlns:p14="http://schemas.microsoft.com/office/powerpoint/2010/main" val="361489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120AA-142D-4960-8675-6E0AA66147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699DC5F-CCEA-411E-BA24-2907E3B4AB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B3C89429-D25C-4D36-A68D-8BD1CA6D3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B4FC8-1625-48BD-AC61-C6FE52DEF63B}" type="datetime1">
              <a:rPr lang="id-ID" smtClean="0"/>
              <a:t>26/02/2020</a:t>
            </a:fld>
            <a:endParaRPr lang="id-ID"/>
          </a:p>
        </p:txBody>
      </p:sp>
      <p:sp>
        <p:nvSpPr>
          <p:cNvPr id="5" name="Footer Placeholder 4">
            <a:extLst>
              <a:ext uri="{FF2B5EF4-FFF2-40B4-BE49-F238E27FC236}">
                <a16:creationId xmlns:a16="http://schemas.microsoft.com/office/drawing/2014/main" id="{8ADB6C61-1957-4C7E-98D6-7345C7199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FB3631FB-6BD4-4A23-8D88-2FBDA7730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3CF18-10FE-42D1-BE4C-837FC051D510}" type="slidenum">
              <a:rPr lang="id-ID" smtClean="0"/>
              <a:t>‹#›</a:t>
            </a:fld>
            <a:endParaRPr lang="id-ID"/>
          </a:p>
        </p:txBody>
      </p:sp>
    </p:spTree>
    <p:extLst>
      <p:ext uri="{BB962C8B-B14F-4D97-AF65-F5344CB8AC3E}">
        <p14:creationId xmlns:p14="http://schemas.microsoft.com/office/powerpoint/2010/main" val="52059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A5CD2C-6733-4F77-AC9A-594D5AB0D142}"/>
              </a:ext>
            </a:extLst>
          </p:cNvPr>
          <p:cNvSpPr/>
          <p:nvPr/>
        </p:nvSpPr>
        <p:spPr>
          <a:xfrm>
            <a:off x="468260" y="-546259"/>
            <a:ext cx="11734652" cy="4730269"/>
          </a:xfrm>
          <a:prstGeom prst="rect">
            <a:avLst/>
          </a:prstGeom>
        </p:spPr>
        <p:txBody>
          <a:bodyPr wrap="square">
            <a:spAutoFit/>
          </a:bodyPr>
          <a:lstStyle/>
          <a:p>
            <a:pPr>
              <a:lnSpc>
                <a:spcPct val="107000"/>
              </a:lnSpc>
              <a:spcAft>
                <a:spcPts val="800"/>
              </a:spcAft>
            </a:pPr>
            <a:br>
              <a:rPr lang="id-ID" sz="4800" dirty="0">
                <a:solidFill>
                  <a:srgbClr val="000000"/>
                </a:solidFill>
                <a:effectLst/>
                <a:latin typeface="Berlin Sans FB" panose="020E0602020502020306" pitchFamily="34" charset="0"/>
                <a:ea typeface="Malgun Gothic" panose="020B0503020000020004" pitchFamily="34" charset="-127"/>
              </a:rPr>
            </a:br>
            <a:r>
              <a:rPr lang="id-ID" sz="4800" dirty="0">
                <a:solidFill>
                  <a:srgbClr val="000000"/>
                </a:solidFill>
                <a:effectLst/>
                <a:latin typeface="Berlin Sans FB" panose="020E0602020502020306" pitchFamily="34" charset="0"/>
                <a:ea typeface="Malgun Gothic" panose="020B0503020000020004" pitchFamily="34" charset="-127"/>
                <a:cs typeface="Arial" panose="020B0604020202020204" pitchFamily="34" charset="0"/>
              </a:rPr>
              <a:t> </a:t>
            </a:r>
            <a:endParaRPr lang="id-ID" sz="4800" dirty="0">
              <a:effectLst/>
              <a:latin typeface="Berlin Sans FB" panose="020E0602020502020306" pitchFamily="34" charset="0"/>
              <a:ea typeface="Malgun Gothic" panose="020B0503020000020004" pitchFamily="34" charset="-127"/>
              <a:cs typeface="Times New Roman" panose="02020603050405020304" pitchFamily="18" charset="0"/>
            </a:endParaRPr>
          </a:p>
          <a:p>
            <a:pPr>
              <a:spcAft>
                <a:spcPts val="0"/>
              </a:spcAft>
            </a:pPr>
            <a:r>
              <a:rPr lang="id-ID" sz="4800" dirty="0">
                <a:latin typeface="Berlin Sans FB" panose="020E0602020502020306" pitchFamily="34" charset="0"/>
                <a:ea typeface="Times New Roman" panose="02020603050405020304" pitchFamily="18" charset="0"/>
                <a:cs typeface="Times New Roman" panose="02020603050405020304" pitchFamily="18" charset="0"/>
              </a:rPr>
              <a:t>P</a:t>
            </a:r>
            <a:r>
              <a:rPr lang="en-US" sz="4800" dirty="0" err="1">
                <a:latin typeface="Berlin Sans FB" panose="020E0602020502020306" pitchFamily="34" charset="0"/>
                <a:ea typeface="Times New Roman" panose="02020603050405020304" pitchFamily="18" charset="0"/>
                <a:cs typeface="Times New Roman" panose="02020603050405020304" pitchFamily="18" charset="0"/>
              </a:rPr>
              <a:t>erbandingan</a:t>
            </a:r>
            <a:r>
              <a:rPr lang="en-US" sz="4800" dirty="0">
                <a:latin typeface="Berlin Sans FB" panose="020E0602020502020306" pitchFamily="34" charset="0"/>
                <a:ea typeface="Times New Roman" panose="02020603050405020304" pitchFamily="18" charset="0"/>
                <a:cs typeface="Times New Roman" panose="02020603050405020304" pitchFamily="18" charset="0"/>
              </a:rPr>
              <a:t> Cyber Law, </a:t>
            </a:r>
          </a:p>
          <a:p>
            <a:pPr>
              <a:spcAft>
                <a:spcPts val="0"/>
              </a:spcAft>
            </a:pPr>
            <a:r>
              <a:rPr lang="en-US" sz="4800" dirty="0">
                <a:latin typeface="Berlin Sans FB" panose="020E0602020502020306" pitchFamily="34" charset="0"/>
                <a:ea typeface="Times New Roman" panose="02020603050405020304" pitchFamily="18" charset="0"/>
                <a:cs typeface="Times New Roman" panose="02020603050405020304" pitchFamily="18" charset="0"/>
              </a:rPr>
              <a:t>Computer Crime act (Malaysia), </a:t>
            </a:r>
          </a:p>
          <a:p>
            <a:pPr>
              <a:spcAft>
                <a:spcPts val="0"/>
              </a:spcAft>
            </a:pPr>
            <a:r>
              <a:rPr lang="en-US" sz="4800" dirty="0">
                <a:latin typeface="Berlin Sans FB" panose="020E0602020502020306" pitchFamily="34" charset="0"/>
                <a:ea typeface="Times New Roman" panose="02020603050405020304" pitchFamily="18" charset="0"/>
                <a:cs typeface="Times New Roman" panose="02020603050405020304" pitchFamily="18" charset="0"/>
              </a:rPr>
              <a:t>Council of Europe Convention on Cyber Crime</a:t>
            </a:r>
            <a:endParaRPr lang="id-ID" sz="4800" dirty="0">
              <a:latin typeface="Berlin Sans FB" panose="020E0602020502020306" pitchFamily="34"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9F51558-6923-4698-92D5-424383653805}"/>
              </a:ext>
            </a:extLst>
          </p:cNvPr>
          <p:cNvSpPr/>
          <p:nvPr/>
        </p:nvSpPr>
        <p:spPr>
          <a:xfrm>
            <a:off x="762140" y="5562544"/>
            <a:ext cx="2433680" cy="580608"/>
          </a:xfrm>
          <a:prstGeom prst="rect">
            <a:avLst/>
          </a:prstGeom>
        </p:spPr>
        <p:txBody>
          <a:bodyPr wrap="none">
            <a:spAutoFit/>
          </a:bodyPr>
          <a:lstStyle/>
          <a:p>
            <a:pPr algn="ctr">
              <a:lnSpc>
                <a:spcPct val="107000"/>
              </a:lnSpc>
              <a:spcAft>
                <a:spcPts val="0"/>
              </a:spcAft>
            </a:pPr>
            <a:r>
              <a:rPr lang="en-US" sz="3200" dirty="0" err="1">
                <a:latin typeface="Berlin Sans FB" panose="020E0602020502020306" pitchFamily="34" charset="0"/>
                <a:ea typeface="Malgun Gothic" panose="020B0503020000020004" pitchFamily="34" charset="-127"/>
                <a:cs typeface="Times New Roman" panose="02020603050405020304" pitchFamily="18" charset="0"/>
              </a:rPr>
              <a:t>Pertemuan</a:t>
            </a:r>
            <a:r>
              <a:rPr lang="en-US" sz="3200" dirty="0">
                <a:latin typeface="Berlin Sans FB" panose="020E0602020502020306" pitchFamily="34" charset="0"/>
                <a:ea typeface="Malgun Gothic" panose="020B0503020000020004" pitchFamily="34" charset="-127"/>
                <a:cs typeface="Times New Roman" panose="02020603050405020304" pitchFamily="18" charset="0"/>
              </a:rPr>
              <a:t> 4</a:t>
            </a:r>
            <a:endParaRPr lang="id-ID" sz="2000" dirty="0">
              <a:effectLst/>
              <a:latin typeface="Arial" panose="020B0604020202020204" pitchFamily="34" charset="0"/>
              <a:ea typeface="Malgun Gothic" panose="020B0503020000020004" pitchFamily="34" charset="-127"/>
              <a:cs typeface="Times New Roman" panose="02020603050405020304" pitchFamily="18" charset="0"/>
            </a:endParaRPr>
          </a:p>
        </p:txBody>
      </p:sp>
      <p:sp>
        <p:nvSpPr>
          <p:cNvPr id="6" name="Slide Number Placeholder 5">
            <a:extLst>
              <a:ext uri="{FF2B5EF4-FFF2-40B4-BE49-F238E27FC236}">
                <a16:creationId xmlns:a16="http://schemas.microsoft.com/office/drawing/2014/main" id="{4501F552-ADF2-4AC2-A05E-C33F25C4385B}"/>
              </a:ext>
            </a:extLst>
          </p:cNvPr>
          <p:cNvSpPr>
            <a:spLocks noGrp="1"/>
          </p:cNvSpPr>
          <p:nvPr>
            <p:ph type="sldNum" sz="quarter" idx="12"/>
          </p:nvPr>
        </p:nvSpPr>
        <p:spPr/>
        <p:txBody>
          <a:bodyPr/>
          <a:lstStyle/>
          <a:p>
            <a:fld id="{3533CF18-10FE-42D1-BE4C-837FC051D510}" type="slidenum">
              <a:rPr lang="id-ID" smtClean="0"/>
              <a:t>1</a:t>
            </a:fld>
            <a:endParaRPr lang="id-ID"/>
          </a:p>
        </p:txBody>
      </p:sp>
    </p:spTree>
    <p:extLst>
      <p:ext uri="{BB962C8B-B14F-4D97-AF65-F5344CB8AC3E}">
        <p14:creationId xmlns:p14="http://schemas.microsoft.com/office/powerpoint/2010/main" val="3509259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D1F459-2E3E-480A-9F61-80AD3B62B3C5}"/>
              </a:ext>
            </a:extLst>
          </p:cNvPr>
          <p:cNvSpPr>
            <a:spLocks noGrp="1"/>
          </p:cNvSpPr>
          <p:nvPr>
            <p:ph type="sldNum" sz="quarter" idx="12"/>
          </p:nvPr>
        </p:nvSpPr>
        <p:spPr/>
        <p:txBody>
          <a:bodyPr/>
          <a:lstStyle/>
          <a:p>
            <a:fld id="{3533CF18-10FE-42D1-BE4C-837FC051D510}" type="slidenum">
              <a:rPr lang="id-ID" smtClean="0"/>
              <a:t>10</a:t>
            </a:fld>
            <a:endParaRPr lang="id-ID"/>
          </a:p>
        </p:txBody>
      </p:sp>
      <p:sp>
        <p:nvSpPr>
          <p:cNvPr id="3" name="Rectangle 2">
            <a:extLst>
              <a:ext uri="{FF2B5EF4-FFF2-40B4-BE49-F238E27FC236}">
                <a16:creationId xmlns:a16="http://schemas.microsoft.com/office/drawing/2014/main" id="{279942B1-5A99-4133-A8E6-51E9CBAF030B}"/>
              </a:ext>
            </a:extLst>
          </p:cNvPr>
          <p:cNvSpPr/>
          <p:nvPr/>
        </p:nvSpPr>
        <p:spPr>
          <a:xfrm>
            <a:off x="662655" y="304882"/>
            <a:ext cx="7930376"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Singapore </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FD4A97BE-BD12-49FB-B950-959DEE31EC8B}"/>
              </a:ext>
            </a:extLst>
          </p:cNvPr>
          <p:cNvSpPr/>
          <p:nvPr/>
        </p:nvSpPr>
        <p:spPr>
          <a:xfrm>
            <a:off x="914536" y="1447852"/>
            <a:ext cx="10439264" cy="4669099"/>
          </a:xfrm>
          <a:prstGeom prst="rect">
            <a:avLst/>
          </a:prstGeom>
        </p:spPr>
        <p:txBody>
          <a:bodyPr wrap="square">
            <a:spAutoFit/>
          </a:bodyPr>
          <a:lstStyle/>
          <a:p>
            <a:pPr algn="just">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The Electronic Transactions Act telah ada sejak 10 Juli 1998 ETA dibuat dengan tujuan :</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228600" lvl="3" indent="-228600" algn="just">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Memudahkan komunikasi elektronik atas pertolongan arsip elektronik;</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228600" lvl="3" indent="-228600" algn="just">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Memudahkan perdagangan elektronik,;</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228600" lvl="3" indent="-228600" algn="just">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Memudahkan penyimpanan secara elektronik</a:t>
            </a:r>
            <a:r>
              <a:rPr lang="en-US"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228600" lvl="3" indent="-228600" algn="just">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Meminimalkan timbulnya arsip alektronik yang sama (double;</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228600" lvl="3" indent="-228600" algn="just">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Membantu menuju keseragaman aturan; dan</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228600" lvl="3" indent="-228600" algn="just">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Mempromosikan kepercayaan, integritas dan keandalan dari arsip elektronik dan perdagangan elektronik.</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46632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0E3079-21F4-4420-A14D-05CE983B9C45}"/>
              </a:ext>
            </a:extLst>
          </p:cNvPr>
          <p:cNvSpPr>
            <a:spLocks noGrp="1"/>
          </p:cNvSpPr>
          <p:nvPr>
            <p:ph type="sldNum" sz="quarter" idx="12"/>
          </p:nvPr>
        </p:nvSpPr>
        <p:spPr/>
        <p:txBody>
          <a:bodyPr/>
          <a:lstStyle/>
          <a:p>
            <a:fld id="{3533CF18-10FE-42D1-BE4C-837FC051D510}" type="slidenum">
              <a:rPr lang="id-ID" smtClean="0"/>
              <a:t>11</a:t>
            </a:fld>
            <a:endParaRPr lang="id-ID"/>
          </a:p>
        </p:txBody>
      </p:sp>
      <p:sp>
        <p:nvSpPr>
          <p:cNvPr id="3" name="Rectangle 2">
            <a:extLst>
              <a:ext uri="{FF2B5EF4-FFF2-40B4-BE49-F238E27FC236}">
                <a16:creationId xmlns:a16="http://schemas.microsoft.com/office/drawing/2014/main" id="{1F6166E2-98F3-48A6-A873-8FBA121FB1AD}"/>
              </a:ext>
            </a:extLst>
          </p:cNvPr>
          <p:cNvSpPr/>
          <p:nvPr/>
        </p:nvSpPr>
        <p:spPr>
          <a:xfrm>
            <a:off x="838338" y="1752644"/>
            <a:ext cx="11048848" cy="1902957"/>
          </a:xfrm>
          <a:prstGeom prst="rect">
            <a:avLst/>
          </a:prstGeom>
        </p:spPr>
        <p:txBody>
          <a:bodyPr wrap="square">
            <a:spAutoFit/>
          </a:bodyPr>
          <a:lstStyle/>
          <a:p>
            <a:pPr>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Di dalam ETA mencakup :</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lvl="3" indent="-263525">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Kontrak Elektronik</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lvl="3" indent="-263525">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Kewajiban Penyedia Jasa Jaringan</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439738" lvl="3" indent="-263525">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Tandatangan dan Arsip elektronik</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3B669F14-FB99-402D-8FA6-26FBDC0F4127}"/>
              </a:ext>
            </a:extLst>
          </p:cNvPr>
          <p:cNvSpPr/>
          <p:nvPr/>
        </p:nvSpPr>
        <p:spPr>
          <a:xfrm>
            <a:off x="662655" y="304882"/>
            <a:ext cx="7930376"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Singapore </a:t>
            </a:r>
            <a:endParaRPr lang="id-ID" sz="4800" dirty="0">
              <a:latin typeface="Berlin Sans FB" panose="020E0602020502020306" pitchFamily="34" charset="0"/>
            </a:endParaRPr>
          </a:p>
        </p:txBody>
      </p:sp>
      <p:sp>
        <p:nvSpPr>
          <p:cNvPr id="6" name="Rectangle 5">
            <a:extLst>
              <a:ext uri="{FF2B5EF4-FFF2-40B4-BE49-F238E27FC236}">
                <a16:creationId xmlns:a16="http://schemas.microsoft.com/office/drawing/2014/main" id="{EB6F2280-237F-40BB-858E-825D427610A3}"/>
              </a:ext>
            </a:extLst>
          </p:cNvPr>
          <p:cNvSpPr/>
          <p:nvPr/>
        </p:nvSpPr>
        <p:spPr>
          <a:xfrm>
            <a:off x="1066932" y="3886188"/>
            <a:ext cx="10286868" cy="2363980"/>
          </a:xfrm>
          <a:prstGeom prst="rect">
            <a:avLst/>
          </a:prstGeom>
        </p:spPr>
        <p:txBody>
          <a:bodyPr wrap="square">
            <a:spAutoFit/>
          </a:bodyPr>
          <a:lstStyle/>
          <a:p>
            <a:pPr algn="just">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Di Singapore masalah tentang privasi, cyber crime, spam, muatan online, copyright, kontrak elektronik sudah ditetapkan. Sedangkan perlindungan konsumen dan penggunaan nama domain belum ada rancangannya tetapi online dispute resolution sudah terdapat rancangannya.</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pic>
        <p:nvPicPr>
          <p:cNvPr id="7170" name="Picture 2" descr="Image result for singapore cyber">
            <a:extLst>
              <a:ext uri="{FF2B5EF4-FFF2-40B4-BE49-F238E27FC236}">
                <a16:creationId xmlns:a16="http://schemas.microsoft.com/office/drawing/2014/main" id="{DD87739B-7A3E-492E-9AC6-1EABD5A53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762" y="1751305"/>
            <a:ext cx="34956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66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C60F7E-7519-4BBA-9A14-2B1E9C8ABE75}"/>
              </a:ext>
            </a:extLst>
          </p:cNvPr>
          <p:cNvSpPr>
            <a:spLocks noGrp="1"/>
          </p:cNvSpPr>
          <p:nvPr>
            <p:ph type="sldNum" sz="quarter" idx="12"/>
          </p:nvPr>
        </p:nvSpPr>
        <p:spPr/>
        <p:txBody>
          <a:bodyPr/>
          <a:lstStyle/>
          <a:p>
            <a:fld id="{3533CF18-10FE-42D1-BE4C-837FC051D510}" type="slidenum">
              <a:rPr lang="id-ID" smtClean="0"/>
              <a:t>12</a:t>
            </a:fld>
            <a:endParaRPr lang="id-ID"/>
          </a:p>
        </p:txBody>
      </p:sp>
      <p:sp>
        <p:nvSpPr>
          <p:cNvPr id="3" name="Rectangle 2">
            <a:extLst>
              <a:ext uri="{FF2B5EF4-FFF2-40B4-BE49-F238E27FC236}">
                <a16:creationId xmlns:a16="http://schemas.microsoft.com/office/drawing/2014/main" id="{23AE9EA8-B863-42A7-9018-0A41F3671EF9}"/>
              </a:ext>
            </a:extLst>
          </p:cNvPr>
          <p:cNvSpPr/>
          <p:nvPr/>
        </p:nvSpPr>
        <p:spPr>
          <a:xfrm>
            <a:off x="457348" y="457278"/>
            <a:ext cx="7563289"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Vietnam </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637319EA-847D-4BC7-83EC-52440EAACDCE}"/>
              </a:ext>
            </a:extLst>
          </p:cNvPr>
          <p:cNvSpPr/>
          <p:nvPr/>
        </p:nvSpPr>
        <p:spPr>
          <a:xfrm>
            <a:off x="457348" y="4061129"/>
            <a:ext cx="10820116" cy="2363980"/>
          </a:xfrm>
          <a:prstGeom prst="rect">
            <a:avLst/>
          </a:prstGeom>
        </p:spPr>
        <p:txBody>
          <a:bodyPr wrap="square">
            <a:spAutoFit/>
          </a:bodyPr>
          <a:lstStyle/>
          <a:p>
            <a:pPr algn="just">
              <a:lnSpc>
                <a:spcPct val="107000"/>
              </a:lnSpc>
              <a:spcAft>
                <a:spcPts val="0"/>
              </a:spcAft>
            </a:pP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H</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ukum ini masih sangat rendah keberadaannya,hal ini dapat dilihat dari hanya sedikit hukum-hukum yang mengatur masalah cyber,</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padahal masalah seperti spam,</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perlindungan konsumen,</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privasi,</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muatan online,</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digital copyright dan ODR sangat penting keberadaannya bagi masyarakat yang mungkin merasa dirugikan.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pic>
        <p:nvPicPr>
          <p:cNvPr id="8194" name="Picture 2" descr="Image result for vietnam cyber security">
            <a:extLst>
              <a:ext uri="{FF2B5EF4-FFF2-40B4-BE49-F238E27FC236}">
                <a16:creationId xmlns:a16="http://schemas.microsoft.com/office/drawing/2014/main" id="{76F4EBA5-65E6-4051-BA73-0306AD677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8350" y="1063334"/>
            <a:ext cx="1695450" cy="2695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B09B6EA-80F9-41B9-B0A0-C5B9886430DB}"/>
              </a:ext>
            </a:extLst>
          </p:cNvPr>
          <p:cNvSpPr/>
          <p:nvPr/>
        </p:nvSpPr>
        <p:spPr>
          <a:xfrm>
            <a:off x="475014" y="1288275"/>
            <a:ext cx="8821301" cy="2825004"/>
          </a:xfrm>
          <a:prstGeom prst="rect">
            <a:avLst/>
          </a:prstGeom>
        </p:spPr>
        <p:txBody>
          <a:bodyPr wrap="square">
            <a:spAutoFit/>
          </a:bodyPr>
          <a:lstStyle/>
          <a:p>
            <a:pPr algn="just">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Cyber crime,</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penggunaan nama domain dan kontrak elektronik sudah ditetapkan oleh pemerintah</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untuk masalah perlindungan konsumen privasi,</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spam,</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muatan online,</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digital copyright dan online dispute resolution belum mendapat perhatian sehingga belum ada rancangannya.</a:t>
            </a:r>
            <a:endParaRPr lang="id-ID" sz="2800" dirty="0">
              <a:latin typeface="Arial" panose="020B0604020202020204" pitchFamily="34" charset="0"/>
              <a:ea typeface="Malgun Gothic" panose="020B0503020000020004" pitchFamily="34" charset="-127"/>
              <a:cs typeface="Arial" panose="020B0604020202020204" pitchFamily="34" charset="0"/>
            </a:endParaRPr>
          </a:p>
        </p:txBody>
      </p:sp>
    </p:spTree>
    <p:extLst>
      <p:ext uri="{BB962C8B-B14F-4D97-AF65-F5344CB8AC3E}">
        <p14:creationId xmlns:p14="http://schemas.microsoft.com/office/powerpoint/2010/main" val="334388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C7848-3F77-4A25-B363-AA6AFA66DDCC}"/>
              </a:ext>
            </a:extLst>
          </p:cNvPr>
          <p:cNvSpPr>
            <a:spLocks noGrp="1"/>
          </p:cNvSpPr>
          <p:nvPr>
            <p:ph type="sldNum" sz="quarter" idx="12"/>
          </p:nvPr>
        </p:nvSpPr>
        <p:spPr/>
        <p:txBody>
          <a:bodyPr/>
          <a:lstStyle/>
          <a:p>
            <a:fld id="{3533CF18-10FE-42D1-BE4C-837FC051D510}" type="slidenum">
              <a:rPr lang="id-ID" smtClean="0"/>
              <a:t>13</a:t>
            </a:fld>
            <a:endParaRPr lang="id-ID"/>
          </a:p>
        </p:txBody>
      </p:sp>
      <p:sp>
        <p:nvSpPr>
          <p:cNvPr id="3" name="Rectangle 2">
            <a:extLst>
              <a:ext uri="{FF2B5EF4-FFF2-40B4-BE49-F238E27FC236}">
                <a16:creationId xmlns:a16="http://schemas.microsoft.com/office/drawing/2014/main" id="{E48F3DDC-6DB7-4848-BC67-DF18F1760285}"/>
              </a:ext>
            </a:extLst>
          </p:cNvPr>
          <p:cNvSpPr/>
          <p:nvPr/>
        </p:nvSpPr>
        <p:spPr>
          <a:xfrm>
            <a:off x="533546" y="457278"/>
            <a:ext cx="7616188" cy="830997"/>
          </a:xfrm>
          <a:prstGeom prst="rect">
            <a:avLst/>
          </a:prstGeom>
        </p:spPr>
        <p:txBody>
          <a:bodyPr wrap="none">
            <a:spAutoFit/>
          </a:bodyPr>
          <a:lstStyle/>
          <a:p>
            <a:r>
              <a:rPr lang="id-ID"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id-ID"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Thailand </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B01A4E17-CED4-405C-9615-93BE936CD2F7}"/>
              </a:ext>
            </a:extLst>
          </p:cNvPr>
          <p:cNvSpPr/>
          <p:nvPr/>
        </p:nvSpPr>
        <p:spPr>
          <a:xfrm>
            <a:off x="685942" y="1676446"/>
            <a:ext cx="4952870" cy="4208075"/>
          </a:xfrm>
          <a:prstGeom prst="rect">
            <a:avLst/>
          </a:prstGeom>
        </p:spPr>
        <p:txBody>
          <a:bodyPr wrap="square">
            <a:spAutoFit/>
          </a:bodyPr>
          <a:lstStyle/>
          <a:p>
            <a:pPr algn="just">
              <a:lnSpc>
                <a:spcPct val="107000"/>
              </a:lnSpc>
              <a:spcAft>
                <a:spcPts val="0"/>
              </a:spcAft>
            </a:pPr>
            <a:r>
              <a:rPr lang="id-ID" sz="2800" b="1" dirty="0">
                <a:solidFill>
                  <a:srgbClr val="000000"/>
                </a:solidFill>
                <a:latin typeface="Arial" panose="020B0604020202020204" pitchFamily="34" charset="0"/>
                <a:ea typeface="Malgun Gothic" panose="020B0503020000020004" pitchFamily="34" charset="-127"/>
                <a:cs typeface="Arial" panose="020B0604020202020204" pitchFamily="34" charset="0"/>
              </a:rPr>
              <a:t>Cybercrime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dan kontrak elektronik di Negara Thailand sudah ditetapkan oleh pemerintahnya, walaupun yang sudah ditetapkannya hanya 2 tetapi yang lainnya seperti privasi,spam,digital copyright dan ODR sudah dalalm tahap rancangan.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pic>
        <p:nvPicPr>
          <p:cNvPr id="6146" name="Picture 2" descr="Image result for thailand cyber org">
            <a:extLst>
              <a:ext uri="{FF2B5EF4-FFF2-40B4-BE49-F238E27FC236}">
                <a16:creationId xmlns:a16="http://schemas.microsoft.com/office/drawing/2014/main" id="{3DE3134C-989B-444E-8F30-09CA2369A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357437"/>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3F0112-5B27-4FF0-A5BC-1482059D2277}"/>
              </a:ext>
            </a:extLst>
          </p:cNvPr>
          <p:cNvSpPr>
            <a:spLocks noGrp="1"/>
          </p:cNvSpPr>
          <p:nvPr>
            <p:ph type="sldNum" sz="quarter" idx="12"/>
          </p:nvPr>
        </p:nvSpPr>
        <p:spPr/>
        <p:txBody>
          <a:bodyPr/>
          <a:lstStyle/>
          <a:p>
            <a:fld id="{3533CF18-10FE-42D1-BE4C-837FC051D510}" type="slidenum">
              <a:rPr lang="id-ID" smtClean="0"/>
              <a:t>14</a:t>
            </a:fld>
            <a:endParaRPr lang="id-ID"/>
          </a:p>
        </p:txBody>
      </p:sp>
      <p:sp>
        <p:nvSpPr>
          <p:cNvPr id="3" name="Rectangle 2">
            <a:extLst>
              <a:ext uri="{FF2B5EF4-FFF2-40B4-BE49-F238E27FC236}">
                <a16:creationId xmlns:a16="http://schemas.microsoft.com/office/drawing/2014/main" id="{1D86F2F7-7768-40D3-9AED-C1B71FD886DA}"/>
              </a:ext>
            </a:extLst>
          </p:cNvPr>
          <p:cNvSpPr/>
          <p:nvPr/>
        </p:nvSpPr>
        <p:spPr>
          <a:xfrm>
            <a:off x="609744" y="457278"/>
            <a:ext cx="9563837"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Amerika </a:t>
            </a:r>
            <a:r>
              <a:rPr lang="en-US" sz="4800" dirty="0" err="1">
                <a:solidFill>
                  <a:srgbClr val="000000"/>
                </a:solidFill>
                <a:latin typeface="Berlin Sans FB" panose="020E0602020502020306" pitchFamily="34" charset="0"/>
                <a:ea typeface="Malgun Gothic" panose="020B0503020000020004" pitchFamily="34" charset="-127"/>
                <a:cs typeface="Arial" panose="020B0604020202020204" pitchFamily="34" charset="0"/>
              </a:rPr>
              <a:t>Serikat</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 </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55B74946-F8DB-44A6-A037-922D55DE72EF}"/>
              </a:ext>
            </a:extLst>
          </p:cNvPr>
          <p:cNvSpPr/>
          <p:nvPr/>
        </p:nvSpPr>
        <p:spPr>
          <a:xfrm>
            <a:off x="5486416" y="1458332"/>
            <a:ext cx="5615074" cy="4669099"/>
          </a:xfrm>
          <a:prstGeom prst="rect">
            <a:avLst/>
          </a:prstGeom>
        </p:spPr>
        <p:txBody>
          <a:bodyPr wrap="square">
            <a:spAutoFit/>
          </a:bodyPr>
          <a:lstStyle/>
          <a:p>
            <a:pPr algn="just">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Di Amerika, Cyber Law yang mengatur transaksi elektronik dikenal dengan Uniform Electronic Transaction Act (UETA). </a:t>
            </a:r>
            <a:endPar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endParaRPr>
          </a:p>
          <a:p>
            <a:pPr algn="just">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UETA adalah salah satu dari beberapa Peraturan Perundang-undangan Amerika Serikat yang diusulkan oleh National Conference of Commissioners on Uniform State Laws (NCCUSL).</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pic>
        <p:nvPicPr>
          <p:cNvPr id="5122" name="Picture 2" descr="Image result for USA Cyber Law">
            <a:extLst>
              <a:ext uri="{FF2B5EF4-FFF2-40B4-BE49-F238E27FC236}">
                <a16:creationId xmlns:a16="http://schemas.microsoft.com/office/drawing/2014/main" id="{426D1A42-678A-49A1-AC0C-15949168F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120" y="2209832"/>
            <a:ext cx="2819326" cy="28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0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224BCB-E5F7-4178-A915-F87F7B2669D4}"/>
              </a:ext>
            </a:extLst>
          </p:cNvPr>
          <p:cNvSpPr>
            <a:spLocks noGrp="1"/>
          </p:cNvSpPr>
          <p:nvPr>
            <p:ph type="sldNum" sz="quarter" idx="12"/>
          </p:nvPr>
        </p:nvSpPr>
        <p:spPr/>
        <p:txBody>
          <a:bodyPr/>
          <a:lstStyle/>
          <a:p>
            <a:fld id="{3533CF18-10FE-42D1-BE4C-837FC051D510}" type="slidenum">
              <a:rPr lang="id-ID" smtClean="0"/>
              <a:t>15</a:t>
            </a:fld>
            <a:endParaRPr lang="id-ID"/>
          </a:p>
        </p:txBody>
      </p:sp>
      <p:sp>
        <p:nvSpPr>
          <p:cNvPr id="3" name="Rectangle 2">
            <a:extLst>
              <a:ext uri="{FF2B5EF4-FFF2-40B4-BE49-F238E27FC236}">
                <a16:creationId xmlns:a16="http://schemas.microsoft.com/office/drawing/2014/main" id="{BFC7DAFA-7256-4322-8C6B-A9CF8CE61628}"/>
              </a:ext>
            </a:extLst>
          </p:cNvPr>
          <p:cNvSpPr/>
          <p:nvPr/>
        </p:nvSpPr>
        <p:spPr>
          <a:xfrm>
            <a:off x="609744" y="1675460"/>
            <a:ext cx="11201106" cy="4669099"/>
          </a:xfrm>
          <a:prstGeom prst="rect">
            <a:avLst/>
          </a:prstGeom>
        </p:spPr>
        <p:txBody>
          <a:bodyPr wrap="square">
            <a:spAutoFit/>
          </a:bodyPr>
          <a:lstStyle/>
          <a:p>
            <a:pPr algn="just">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UETA 1999 membahasdiantaranya mengenai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endPar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5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Mengatur penggunaan dokumen elektronik dan tanda tangan elektronik</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7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Memberikan pengakuan legal untuk dokumen elektronik, tanda tangan elektronik, dan</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kontrak elektronik.</a:t>
            </a:r>
            <a:endPar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8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Mengatur informasi dan dokumen yang disajikan untuk semua pihak.</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2C98FB67-C1D6-4D1E-A7F5-877BD96583FB}"/>
              </a:ext>
            </a:extLst>
          </p:cNvPr>
          <p:cNvSpPr/>
          <p:nvPr/>
        </p:nvSpPr>
        <p:spPr>
          <a:xfrm>
            <a:off x="609744" y="457278"/>
            <a:ext cx="9563837"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Amerika </a:t>
            </a:r>
            <a:r>
              <a:rPr lang="en-US" sz="4800" dirty="0" err="1">
                <a:solidFill>
                  <a:srgbClr val="000000"/>
                </a:solidFill>
                <a:latin typeface="Berlin Sans FB" panose="020E0602020502020306" pitchFamily="34" charset="0"/>
                <a:ea typeface="Malgun Gothic" panose="020B0503020000020004" pitchFamily="34" charset="-127"/>
                <a:cs typeface="Arial" panose="020B0604020202020204" pitchFamily="34" charset="0"/>
              </a:rPr>
              <a:t>Serikat</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 </a:t>
            </a:r>
            <a:endParaRPr lang="id-ID" sz="4800" dirty="0">
              <a:latin typeface="Berlin Sans FB" panose="020E0602020502020306" pitchFamily="34" charset="0"/>
            </a:endParaRPr>
          </a:p>
        </p:txBody>
      </p:sp>
    </p:spTree>
    <p:extLst>
      <p:ext uri="{BB962C8B-B14F-4D97-AF65-F5344CB8AC3E}">
        <p14:creationId xmlns:p14="http://schemas.microsoft.com/office/powerpoint/2010/main" val="1313723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BF0E7-6B8F-4339-9844-97D99BA69D34}"/>
              </a:ext>
            </a:extLst>
          </p:cNvPr>
          <p:cNvSpPr>
            <a:spLocks noGrp="1"/>
          </p:cNvSpPr>
          <p:nvPr>
            <p:ph type="sldNum" sz="quarter" idx="12"/>
          </p:nvPr>
        </p:nvSpPr>
        <p:spPr/>
        <p:txBody>
          <a:bodyPr/>
          <a:lstStyle/>
          <a:p>
            <a:fld id="{3533CF18-10FE-42D1-BE4C-837FC051D510}" type="slidenum">
              <a:rPr lang="id-ID" smtClean="0"/>
              <a:t>16</a:t>
            </a:fld>
            <a:endParaRPr lang="id-ID"/>
          </a:p>
        </p:txBody>
      </p:sp>
      <p:sp>
        <p:nvSpPr>
          <p:cNvPr id="3" name="Rectangle 2">
            <a:extLst>
              <a:ext uri="{FF2B5EF4-FFF2-40B4-BE49-F238E27FC236}">
                <a16:creationId xmlns:a16="http://schemas.microsoft.com/office/drawing/2014/main" id="{410298E0-719C-4EF5-9A8A-AE3E21678FDA}"/>
              </a:ext>
            </a:extLst>
          </p:cNvPr>
          <p:cNvSpPr/>
          <p:nvPr/>
        </p:nvSpPr>
        <p:spPr>
          <a:xfrm>
            <a:off x="609744" y="1408790"/>
            <a:ext cx="10667858" cy="5130122"/>
          </a:xfrm>
          <a:prstGeom prst="rect">
            <a:avLst/>
          </a:prstGeom>
        </p:spPr>
        <p:txBody>
          <a:bodyPr wrap="square">
            <a:spAutoFit/>
          </a:bodyPr>
          <a:lstStyle/>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9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Membahas atribusi dan pengaruh dokumen elektronik dan tanda tangan elektronik.</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10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Menentukan kondisi-kondisi jika perubahan atau kesalahan dalam dokumen elektronik</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terjadi dalam transmisi data antara pihak yang bertransaksi.</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11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Memungkinkan notaris publik dan pejabat lainnya yang berwenang untuk bertindak</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secara elektronik, secara efektif menghilangkan persyaratan cap/segel.</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76D03BF8-B573-4DCD-9212-EF1371678174}"/>
              </a:ext>
            </a:extLst>
          </p:cNvPr>
          <p:cNvSpPr/>
          <p:nvPr/>
        </p:nvSpPr>
        <p:spPr>
          <a:xfrm>
            <a:off x="609744" y="457278"/>
            <a:ext cx="9563837"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Amerika </a:t>
            </a:r>
            <a:r>
              <a:rPr lang="en-US" sz="4800" dirty="0" err="1">
                <a:solidFill>
                  <a:srgbClr val="000000"/>
                </a:solidFill>
                <a:latin typeface="Berlin Sans FB" panose="020E0602020502020306" pitchFamily="34" charset="0"/>
                <a:ea typeface="Malgun Gothic" panose="020B0503020000020004" pitchFamily="34" charset="-127"/>
                <a:cs typeface="Arial" panose="020B0604020202020204" pitchFamily="34" charset="0"/>
              </a:rPr>
              <a:t>Serikat</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 </a:t>
            </a:r>
            <a:endParaRPr lang="id-ID" sz="4800" dirty="0">
              <a:latin typeface="Berlin Sans FB" panose="020E0602020502020306" pitchFamily="34" charset="0"/>
            </a:endParaRPr>
          </a:p>
        </p:txBody>
      </p:sp>
    </p:spTree>
    <p:extLst>
      <p:ext uri="{BB962C8B-B14F-4D97-AF65-F5344CB8AC3E}">
        <p14:creationId xmlns:p14="http://schemas.microsoft.com/office/powerpoint/2010/main" val="24146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CCC07C-BB72-42E6-9F20-06CB141628A8}"/>
              </a:ext>
            </a:extLst>
          </p:cNvPr>
          <p:cNvSpPr>
            <a:spLocks noGrp="1"/>
          </p:cNvSpPr>
          <p:nvPr>
            <p:ph type="sldNum" sz="quarter" idx="12"/>
          </p:nvPr>
        </p:nvSpPr>
        <p:spPr/>
        <p:txBody>
          <a:bodyPr/>
          <a:lstStyle/>
          <a:p>
            <a:fld id="{3533CF18-10FE-42D1-BE4C-837FC051D510}" type="slidenum">
              <a:rPr lang="id-ID" smtClean="0"/>
              <a:t>17</a:t>
            </a:fld>
            <a:endParaRPr lang="id-ID"/>
          </a:p>
        </p:txBody>
      </p:sp>
      <p:sp>
        <p:nvSpPr>
          <p:cNvPr id="3" name="Rectangle 2">
            <a:extLst>
              <a:ext uri="{FF2B5EF4-FFF2-40B4-BE49-F238E27FC236}">
                <a16:creationId xmlns:a16="http://schemas.microsoft.com/office/drawing/2014/main" id="{E41C2064-5B10-4812-9AC5-C012BB7E6906}"/>
              </a:ext>
            </a:extLst>
          </p:cNvPr>
          <p:cNvSpPr/>
          <p:nvPr/>
        </p:nvSpPr>
        <p:spPr>
          <a:xfrm>
            <a:off x="856033" y="1564162"/>
            <a:ext cx="6001948" cy="4669099"/>
          </a:xfrm>
          <a:prstGeom prst="rect">
            <a:avLst/>
          </a:prstGeom>
        </p:spPr>
        <p:txBody>
          <a:bodyPr wrap="square">
            <a:spAutoFit/>
          </a:bodyPr>
          <a:lstStyle/>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12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Menyatakan bahwa kebutuhan “retensi dokumen” dipenuhi dengan mempertahankan</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dokumen elektronik.</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13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“Dalam penindakan, bukti dari dokumen atau tanda tangan tidak dapat dikecualikan</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hanya karena dalam bentuk elektronik”</a:t>
            </a:r>
          </a:p>
        </p:txBody>
      </p:sp>
      <p:sp>
        <p:nvSpPr>
          <p:cNvPr id="4" name="Rectangle 3">
            <a:extLst>
              <a:ext uri="{FF2B5EF4-FFF2-40B4-BE49-F238E27FC236}">
                <a16:creationId xmlns:a16="http://schemas.microsoft.com/office/drawing/2014/main" id="{3392A38C-538D-4FA8-BF38-AFD564240317}"/>
              </a:ext>
            </a:extLst>
          </p:cNvPr>
          <p:cNvSpPr/>
          <p:nvPr/>
        </p:nvSpPr>
        <p:spPr>
          <a:xfrm>
            <a:off x="609744" y="457278"/>
            <a:ext cx="9563837"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Amerika </a:t>
            </a:r>
            <a:r>
              <a:rPr lang="en-US" sz="4800" dirty="0" err="1">
                <a:solidFill>
                  <a:srgbClr val="000000"/>
                </a:solidFill>
                <a:latin typeface="Berlin Sans FB" panose="020E0602020502020306" pitchFamily="34" charset="0"/>
                <a:ea typeface="Malgun Gothic" panose="020B0503020000020004" pitchFamily="34" charset="-127"/>
                <a:cs typeface="Arial" panose="020B0604020202020204" pitchFamily="34" charset="0"/>
              </a:rPr>
              <a:t>Serikat</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 </a:t>
            </a:r>
            <a:endParaRPr lang="id-ID" sz="4800" dirty="0">
              <a:latin typeface="Berlin Sans FB" panose="020E0602020502020306" pitchFamily="34" charset="0"/>
            </a:endParaRPr>
          </a:p>
        </p:txBody>
      </p:sp>
      <p:pic>
        <p:nvPicPr>
          <p:cNvPr id="9218" name="Picture 2" descr="Image result for document retention">
            <a:extLst>
              <a:ext uri="{FF2B5EF4-FFF2-40B4-BE49-F238E27FC236}">
                <a16:creationId xmlns:a16="http://schemas.microsoft.com/office/drawing/2014/main" id="{5B3D9143-B0D4-4F0D-BE58-5B22F90DB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81" y="2812935"/>
            <a:ext cx="4327786" cy="201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81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E3ED74-12B3-492F-A202-133D5778D0F5}"/>
              </a:ext>
            </a:extLst>
          </p:cNvPr>
          <p:cNvSpPr>
            <a:spLocks noGrp="1"/>
          </p:cNvSpPr>
          <p:nvPr>
            <p:ph type="sldNum" sz="quarter" idx="12"/>
          </p:nvPr>
        </p:nvSpPr>
        <p:spPr/>
        <p:txBody>
          <a:bodyPr/>
          <a:lstStyle/>
          <a:p>
            <a:fld id="{3533CF18-10FE-42D1-BE4C-837FC051D510}" type="slidenum">
              <a:rPr lang="id-ID" smtClean="0"/>
              <a:t>18</a:t>
            </a:fld>
            <a:endParaRPr lang="id-ID"/>
          </a:p>
        </p:txBody>
      </p:sp>
      <p:sp>
        <p:nvSpPr>
          <p:cNvPr id="4" name="Rectangle 3">
            <a:extLst>
              <a:ext uri="{FF2B5EF4-FFF2-40B4-BE49-F238E27FC236}">
                <a16:creationId xmlns:a16="http://schemas.microsoft.com/office/drawing/2014/main" id="{F7DAED33-A0DC-4799-9B92-877A7BDCDCE0}"/>
              </a:ext>
            </a:extLst>
          </p:cNvPr>
          <p:cNvSpPr/>
          <p:nvPr/>
        </p:nvSpPr>
        <p:spPr>
          <a:xfrm>
            <a:off x="609744" y="457278"/>
            <a:ext cx="9563837"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Amerika </a:t>
            </a:r>
            <a:r>
              <a:rPr lang="en-US" sz="4800" dirty="0" err="1">
                <a:solidFill>
                  <a:srgbClr val="000000"/>
                </a:solidFill>
                <a:latin typeface="Berlin Sans FB" panose="020E0602020502020306" pitchFamily="34" charset="0"/>
                <a:ea typeface="Malgun Gothic" panose="020B0503020000020004" pitchFamily="34" charset="-127"/>
                <a:cs typeface="Arial" panose="020B0604020202020204" pitchFamily="34" charset="0"/>
              </a:rPr>
              <a:t>Serikat</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 </a:t>
            </a:r>
            <a:endParaRPr lang="id-ID" sz="4800" dirty="0">
              <a:latin typeface="Berlin Sans FB" panose="020E0602020502020306" pitchFamily="34" charset="0"/>
            </a:endParaRPr>
          </a:p>
        </p:txBody>
      </p:sp>
      <p:sp>
        <p:nvSpPr>
          <p:cNvPr id="5" name="Rectangle 4">
            <a:extLst>
              <a:ext uri="{FF2B5EF4-FFF2-40B4-BE49-F238E27FC236}">
                <a16:creationId xmlns:a16="http://schemas.microsoft.com/office/drawing/2014/main" id="{406E29D6-7CC0-498E-87E8-85129D751C63}"/>
              </a:ext>
            </a:extLst>
          </p:cNvPr>
          <p:cNvSpPr/>
          <p:nvPr/>
        </p:nvSpPr>
        <p:spPr>
          <a:xfrm>
            <a:off x="4847520" y="2042396"/>
            <a:ext cx="6476830" cy="4208075"/>
          </a:xfrm>
          <a:prstGeom prst="rect">
            <a:avLst/>
          </a:prstGeom>
        </p:spPr>
        <p:txBody>
          <a:bodyPr wrap="square">
            <a:spAutoFit/>
          </a:bodyPr>
          <a:lstStyle/>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14 :</a:t>
            </a: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Mengatur mengenai transaksi otomatis.</a:t>
            </a: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15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Mendefinisikan waktu dan tempat pengiriman dan penerimaan dokumen elektronik.</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Pasal 16 :</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Mengatur mengenai dokumen yang dipindahtangankan.</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pic>
        <p:nvPicPr>
          <p:cNvPr id="10242" name="Picture 2" descr="Image result for document retention">
            <a:extLst>
              <a:ext uri="{FF2B5EF4-FFF2-40B4-BE49-F238E27FC236}">
                <a16:creationId xmlns:a16="http://schemas.microsoft.com/office/drawing/2014/main" id="{D086E6B6-E0A4-4B6F-8682-50E88816A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30" y="2543174"/>
            <a:ext cx="3288992" cy="225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84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EBC953-8C30-4998-AE5A-C351FFB046B0}"/>
              </a:ext>
            </a:extLst>
          </p:cNvPr>
          <p:cNvSpPr>
            <a:spLocks noGrp="1"/>
          </p:cNvSpPr>
          <p:nvPr>
            <p:ph type="sldNum" sz="quarter" idx="12"/>
          </p:nvPr>
        </p:nvSpPr>
        <p:spPr/>
        <p:txBody>
          <a:bodyPr/>
          <a:lstStyle/>
          <a:p>
            <a:fld id="{3533CF18-10FE-42D1-BE4C-837FC051D510}" type="slidenum">
              <a:rPr lang="id-ID" smtClean="0"/>
              <a:t>19</a:t>
            </a:fld>
            <a:endParaRPr lang="id-ID"/>
          </a:p>
        </p:txBody>
      </p:sp>
      <p:sp>
        <p:nvSpPr>
          <p:cNvPr id="3" name="Rectangle 2">
            <a:extLst>
              <a:ext uri="{FF2B5EF4-FFF2-40B4-BE49-F238E27FC236}">
                <a16:creationId xmlns:a16="http://schemas.microsoft.com/office/drawing/2014/main" id="{61CC1CB0-A957-46CD-9D95-9A13393C9FED}"/>
              </a:ext>
            </a:extLst>
          </p:cNvPr>
          <p:cNvSpPr/>
          <p:nvPr/>
        </p:nvSpPr>
        <p:spPr>
          <a:xfrm>
            <a:off x="685942" y="457278"/>
            <a:ext cx="7651454" cy="830997"/>
          </a:xfrm>
          <a:prstGeom prst="rect">
            <a:avLst/>
          </a:prstGeom>
        </p:spPr>
        <p:txBody>
          <a:bodyPr wrap="none">
            <a:spAutoFit/>
          </a:bodyPr>
          <a:lstStyle/>
          <a:p>
            <a:r>
              <a:rPr lang="id-ID" sz="4800" b="1" dirty="0">
                <a:solidFill>
                  <a:srgbClr val="000000"/>
                </a:solidFill>
                <a:latin typeface="Arial" panose="020B0604020202020204" pitchFamily="34" charset="0"/>
                <a:ea typeface="Malgun Gothic" panose="020B0503020000020004" pitchFamily="34" charset="-127"/>
              </a:rPr>
              <a:t>Undang-Undang Lainnya </a:t>
            </a:r>
            <a:endParaRPr lang="id-ID" sz="4800" dirty="0"/>
          </a:p>
        </p:txBody>
      </p:sp>
      <p:sp>
        <p:nvSpPr>
          <p:cNvPr id="4" name="Rectangle 3">
            <a:extLst>
              <a:ext uri="{FF2B5EF4-FFF2-40B4-BE49-F238E27FC236}">
                <a16:creationId xmlns:a16="http://schemas.microsoft.com/office/drawing/2014/main" id="{8F9E3A32-DA08-4774-A3B5-772C02066869}"/>
              </a:ext>
            </a:extLst>
          </p:cNvPr>
          <p:cNvSpPr/>
          <p:nvPr/>
        </p:nvSpPr>
        <p:spPr>
          <a:xfrm>
            <a:off x="-609424" y="1338065"/>
            <a:ext cx="11201106" cy="5200847"/>
          </a:xfrm>
          <a:prstGeom prst="rect">
            <a:avLst/>
          </a:prstGeom>
        </p:spPr>
        <p:txBody>
          <a:bodyPr wrap="square">
            <a:spAutoFit/>
          </a:bodyPr>
          <a:lstStyle/>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Electronic Signatures in Global and National Commerce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Uniform Computer Information Transaction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Government Paperwork Elimination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Electronic Communication Privacy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Privacy Protection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Fair Credit Reporting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Right to Financial Privacy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Computer Fraud and Abuse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Anti-cyber squatting consumer protection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Child online protection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Children’s online privacy protection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Economic espionage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“No Electronic Theft” Act</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p:txBody>
      </p:sp>
      <p:pic>
        <p:nvPicPr>
          <p:cNvPr id="6" name="Picture 5">
            <a:extLst>
              <a:ext uri="{FF2B5EF4-FFF2-40B4-BE49-F238E27FC236}">
                <a16:creationId xmlns:a16="http://schemas.microsoft.com/office/drawing/2014/main" id="{4912A2A7-0B2E-4F1C-9C29-0ED3A2818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950" y="2209832"/>
            <a:ext cx="3114990" cy="3114990"/>
          </a:xfrm>
          <a:prstGeom prst="rect">
            <a:avLst/>
          </a:prstGeom>
        </p:spPr>
      </p:pic>
    </p:spTree>
    <p:extLst>
      <p:ext uri="{BB962C8B-B14F-4D97-AF65-F5344CB8AC3E}">
        <p14:creationId xmlns:p14="http://schemas.microsoft.com/office/powerpoint/2010/main" val="294727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DA4E86-3ABE-4F28-98E7-9350FD65682D}"/>
              </a:ext>
            </a:extLst>
          </p:cNvPr>
          <p:cNvSpPr/>
          <p:nvPr/>
        </p:nvSpPr>
        <p:spPr>
          <a:xfrm>
            <a:off x="533546" y="228684"/>
            <a:ext cx="7555273" cy="769441"/>
          </a:xfrm>
          <a:prstGeom prst="rect">
            <a:avLst/>
          </a:prstGeom>
        </p:spPr>
        <p:txBody>
          <a:bodyPr wrap="none">
            <a:spAutoFit/>
          </a:bodyPr>
          <a:lstStyle/>
          <a:p>
            <a:r>
              <a:rPr lang="id-ID" sz="4400" dirty="0">
                <a:latin typeface="Berlin Sans FB" panose="020E0602020502020306" pitchFamily="34" charset="0"/>
                <a:ea typeface="Malgun Gothic" panose="020B0503020000020004" pitchFamily="34" charset="-127"/>
                <a:cs typeface="Times New Roman" panose="02020603050405020304" pitchFamily="18" charset="0"/>
              </a:rPr>
              <a:t>Definisi Peraturan dan Regulasi</a:t>
            </a:r>
            <a:endParaRPr lang="id-ID" sz="4400" dirty="0">
              <a:latin typeface="Berlin Sans FB" panose="020E0602020502020306" pitchFamily="34" charset="0"/>
            </a:endParaRPr>
          </a:p>
        </p:txBody>
      </p:sp>
      <p:sp>
        <p:nvSpPr>
          <p:cNvPr id="5" name="Rectangle 4">
            <a:extLst>
              <a:ext uri="{FF2B5EF4-FFF2-40B4-BE49-F238E27FC236}">
                <a16:creationId xmlns:a16="http://schemas.microsoft.com/office/drawing/2014/main" id="{F597DFE7-BC9B-451E-A6CB-2100A0670EDC}"/>
              </a:ext>
            </a:extLst>
          </p:cNvPr>
          <p:cNvSpPr/>
          <p:nvPr/>
        </p:nvSpPr>
        <p:spPr>
          <a:xfrm>
            <a:off x="533546" y="1295456"/>
            <a:ext cx="7162612" cy="1815882"/>
          </a:xfrm>
          <a:prstGeom prst="rect">
            <a:avLst/>
          </a:prstGeom>
        </p:spPr>
        <p:txBody>
          <a:bodyPr wrap="square">
            <a:spAutoFit/>
          </a:bodyPr>
          <a:lstStyle/>
          <a:p>
            <a:r>
              <a:rPr lang="id-ID" sz="2800" b="1" dirty="0">
                <a:solidFill>
                  <a:srgbClr val="000000"/>
                </a:solidFill>
                <a:latin typeface="Arial" panose="020B0604020202020204" pitchFamily="34" charset="0"/>
                <a:ea typeface="Malgun Gothic" panose="020B0503020000020004" pitchFamily="34" charset="-127"/>
                <a:cs typeface="Arial" panose="020B0604020202020204" pitchFamily="34" charset="0"/>
              </a:rPr>
              <a:t>peraturan</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adalah ketentuan yang mengikat warga kelompok masyarakat, dipakai sebagai panduan, tatanan, dan kendalikan tingkah laku yang sesuai dan diterima.</a:t>
            </a:r>
            <a:endParaRPr lang="id-ID" sz="28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4AC01D1-B678-4C7C-91C8-EDF956584829}"/>
              </a:ext>
            </a:extLst>
          </p:cNvPr>
          <p:cNvSpPr/>
          <p:nvPr/>
        </p:nvSpPr>
        <p:spPr>
          <a:xfrm>
            <a:off x="533546" y="4114782"/>
            <a:ext cx="7162612" cy="1384995"/>
          </a:xfrm>
          <a:prstGeom prst="rect">
            <a:avLst/>
          </a:prstGeom>
        </p:spPr>
        <p:txBody>
          <a:bodyPr wrap="square">
            <a:spAutoFit/>
          </a:bodyPr>
          <a:lstStyle/>
          <a:p>
            <a:r>
              <a:rPr lang="en-US" sz="2800" b="1" dirty="0">
                <a:solidFill>
                  <a:srgbClr val="000000"/>
                </a:solidFill>
                <a:latin typeface="Arial" panose="020B0604020202020204" pitchFamily="34" charset="0"/>
                <a:ea typeface="Malgun Gothic" panose="020B0503020000020004" pitchFamily="34" charset="-127"/>
                <a:cs typeface="Arial" panose="020B0604020202020204" pitchFamily="34" charset="0"/>
              </a:rPr>
              <a:t>R</a:t>
            </a:r>
            <a:r>
              <a:rPr lang="id-ID" sz="2800" b="1" dirty="0">
                <a:solidFill>
                  <a:srgbClr val="000000"/>
                </a:solidFill>
                <a:latin typeface="Arial" panose="020B0604020202020204" pitchFamily="34" charset="0"/>
                <a:ea typeface="Malgun Gothic" panose="020B0503020000020004" pitchFamily="34" charset="-127"/>
                <a:cs typeface="Arial" panose="020B0604020202020204" pitchFamily="34" charset="0"/>
              </a:rPr>
              <a:t>egulasi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adalah </a:t>
            </a:r>
            <a:r>
              <a:rPr lang="id-ID" sz="2800" dirty="0">
                <a:latin typeface="Arial" panose="020B0604020202020204" pitchFamily="34" charset="0"/>
                <a:cs typeface="Arial" panose="020B0604020202020204" pitchFamily="34" charset="0"/>
              </a:rPr>
              <a:t>suatu cara yang digunakan untuk mengendalikan masyarakat dengan aturan tertentu</a:t>
            </a:r>
          </a:p>
        </p:txBody>
      </p:sp>
      <p:pic>
        <p:nvPicPr>
          <p:cNvPr id="11" name="Picture 10">
            <a:extLst>
              <a:ext uri="{FF2B5EF4-FFF2-40B4-BE49-F238E27FC236}">
                <a16:creationId xmlns:a16="http://schemas.microsoft.com/office/drawing/2014/main" id="{E11AD0D4-A79D-4B42-8B52-DA71A8C5D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52" y="4114782"/>
            <a:ext cx="2619375" cy="1743075"/>
          </a:xfrm>
          <a:prstGeom prst="rect">
            <a:avLst/>
          </a:prstGeom>
        </p:spPr>
      </p:pic>
      <p:sp>
        <p:nvSpPr>
          <p:cNvPr id="12" name="Slide Number Placeholder 11">
            <a:extLst>
              <a:ext uri="{FF2B5EF4-FFF2-40B4-BE49-F238E27FC236}">
                <a16:creationId xmlns:a16="http://schemas.microsoft.com/office/drawing/2014/main" id="{E6B72EBF-20AB-49DC-A8CD-3123D08674BB}"/>
              </a:ext>
            </a:extLst>
          </p:cNvPr>
          <p:cNvSpPr>
            <a:spLocks noGrp="1"/>
          </p:cNvSpPr>
          <p:nvPr>
            <p:ph type="sldNum" sz="quarter" idx="12"/>
          </p:nvPr>
        </p:nvSpPr>
        <p:spPr/>
        <p:txBody>
          <a:bodyPr/>
          <a:lstStyle/>
          <a:p>
            <a:fld id="{3533CF18-10FE-42D1-BE4C-837FC051D510}" type="slidenum">
              <a:rPr lang="id-ID" smtClean="0"/>
              <a:t>2</a:t>
            </a:fld>
            <a:endParaRPr lang="id-ID"/>
          </a:p>
        </p:txBody>
      </p:sp>
      <p:pic>
        <p:nvPicPr>
          <p:cNvPr id="1032" name="Picture 8" descr="Image result for undang undang ite">
            <a:extLst>
              <a:ext uri="{FF2B5EF4-FFF2-40B4-BE49-F238E27FC236}">
                <a16:creationId xmlns:a16="http://schemas.microsoft.com/office/drawing/2014/main" id="{ECD9D9F4-1E81-479C-A1DB-741C6052B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8614" y="1261814"/>
            <a:ext cx="177165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198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51B0B2-463A-4727-B3C1-01D298B99D0C}"/>
              </a:ext>
            </a:extLst>
          </p:cNvPr>
          <p:cNvSpPr>
            <a:spLocks noGrp="1"/>
          </p:cNvSpPr>
          <p:nvPr>
            <p:ph type="sldNum" sz="quarter" idx="12"/>
          </p:nvPr>
        </p:nvSpPr>
        <p:spPr/>
        <p:txBody>
          <a:bodyPr/>
          <a:lstStyle/>
          <a:p>
            <a:fld id="{3533CF18-10FE-42D1-BE4C-837FC051D510}" type="slidenum">
              <a:rPr lang="id-ID" smtClean="0"/>
              <a:t>20</a:t>
            </a:fld>
            <a:endParaRPr lang="id-ID"/>
          </a:p>
        </p:txBody>
      </p:sp>
      <p:sp>
        <p:nvSpPr>
          <p:cNvPr id="3" name="Rectangle 2">
            <a:extLst>
              <a:ext uri="{FF2B5EF4-FFF2-40B4-BE49-F238E27FC236}">
                <a16:creationId xmlns:a16="http://schemas.microsoft.com/office/drawing/2014/main" id="{F994928D-7327-4915-837E-F1AD63B8281E}"/>
              </a:ext>
            </a:extLst>
          </p:cNvPr>
          <p:cNvSpPr/>
          <p:nvPr/>
        </p:nvSpPr>
        <p:spPr>
          <a:xfrm>
            <a:off x="-838018" y="1676446"/>
            <a:ext cx="12801264" cy="3747051"/>
          </a:xfrm>
          <a:prstGeom prst="rect">
            <a:avLst/>
          </a:prstGeom>
        </p:spPr>
        <p:txBody>
          <a:bodyPr wrap="square">
            <a:spAutoFit/>
          </a:bodyPr>
          <a:lstStyle/>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Computer Fraud and Abuse Act (CFAA)</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Credit Card Fraud Act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Electronic Communication Privacy Act (ECPA)</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Digital Perfomance Right in Sound Recording Act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Ellectronic Fund Transfer Act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Uniform Commercial Code Governance of Electronic Funds</a:t>
            </a:r>
            <a:r>
              <a:rPr lang="en-US"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Transfer</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Federal Cable Communication Policy</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Video Privacy Protection Act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71178888-875D-43D6-A9C1-FD19C927C11A}"/>
              </a:ext>
            </a:extLst>
          </p:cNvPr>
          <p:cNvSpPr/>
          <p:nvPr/>
        </p:nvSpPr>
        <p:spPr>
          <a:xfrm>
            <a:off x="685942" y="320510"/>
            <a:ext cx="6425157" cy="822148"/>
          </a:xfrm>
          <a:prstGeom prst="rect">
            <a:avLst/>
          </a:prstGeom>
        </p:spPr>
        <p:txBody>
          <a:bodyPr wrap="none">
            <a:spAutoFit/>
          </a:bodyPr>
          <a:lstStyle/>
          <a:p>
            <a:pPr>
              <a:lnSpc>
                <a:spcPct val="107000"/>
              </a:lnSpc>
              <a:spcAft>
                <a:spcPts val="0"/>
              </a:spcAft>
            </a:pPr>
            <a:r>
              <a:rPr lang="id-ID"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Undang-Undang Khusus</a:t>
            </a:r>
            <a:endParaRPr lang="id-ID" sz="4800" dirty="0">
              <a:latin typeface="Berlin Sans FB" panose="020E0602020502020306"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32127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428142-7BE4-463F-BE24-EC64E015AFCB}"/>
              </a:ext>
            </a:extLst>
          </p:cNvPr>
          <p:cNvSpPr>
            <a:spLocks noGrp="1"/>
          </p:cNvSpPr>
          <p:nvPr>
            <p:ph type="sldNum" sz="quarter" idx="12"/>
          </p:nvPr>
        </p:nvSpPr>
        <p:spPr/>
        <p:txBody>
          <a:bodyPr/>
          <a:lstStyle/>
          <a:p>
            <a:fld id="{3533CF18-10FE-42D1-BE4C-837FC051D510}" type="slidenum">
              <a:rPr lang="id-ID" smtClean="0"/>
              <a:t>21</a:t>
            </a:fld>
            <a:endParaRPr lang="id-ID"/>
          </a:p>
        </p:txBody>
      </p:sp>
      <p:sp>
        <p:nvSpPr>
          <p:cNvPr id="3" name="Rectangle 2">
            <a:extLst>
              <a:ext uri="{FF2B5EF4-FFF2-40B4-BE49-F238E27FC236}">
                <a16:creationId xmlns:a16="http://schemas.microsoft.com/office/drawing/2014/main" id="{2B4BB00F-CECD-4793-858D-CBD4808D85DC}"/>
              </a:ext>
            </a:extLst>
          </p:cNvPr>
          <p:cNvSpPr/>
          <p:nvPr/>
        </p:nvSpPr>
        <p:spPr>
          <a:xfrm>
            <a:off x="-990414" y="1981238"/>
            <a:ext cx="13410848" cy="3286028"/>
          </a:xfrm>
          <a:prstGeom prst="rect">
            <a:avLst/>
          </a:prstGeom>
        </p:spPr>
        <p:txBody>
          <a:bodyPr wrap="square">
            <a:spAutoFit/>
          </a:bodyPr>
          <a:lstStyle/>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Arms Export Control Act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Copyright Act, 1909, 1976</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Code of Federal Regulations of Indecent Telephone Message Services</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Privacy Act of 1974</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Statute of Frauds</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Federal Trade Commision Act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600200" lvl="3" indent="-228600">
              <a:lnSpc>
                <a:spcPct val="107000"/>
              </a:lnSpc>
              <a:spcAft>
                <a:spcPts val="0"/>
              </a:spcAft>
              <a:buFont typeface="Arial" panose="020B0604020202020204" pitchFamily="34" charset="0"/>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Uniform Deceptive Trade Practices Act</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8A23810A-7A9F-402E-92E6-41DF0A0D0842}"/>
              </a:ext>
            </a:extLst>
          </p:cNvPr>
          <p:cNvSpPr/>
          <p:nvPr/>
        </p:nvSpPr>
        <p:spPr>
          <a:xfrm>
            <a:off x="609744" y="533476"/>
            <a:ext cx="7342075" cy="825226"/>
          </a:xfrm>
          <a:prstGeom prst="rect">
            <a:avLst/>
          </a:prstGeom>
        </p:spPr>
        <p:txBody>
          <a:bodyPr wrap="none">
            <a:spAutoFit/>
          </a:bodyPr>
          <a:lstStyle/>
          <a:p>
            <a:pPr>
              <a:lnSpc>
                <a:spcPct val="107000"/>
              </a:lnSpc>
              <a:spcAft>
                <a:spcPts val="0"/>
              </a:spcAft>
            </a:pPr>
            <a:r>
              <a:rPr lang="id-ID" sz="4800" b="1"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Undang-Undang Sisipan</a:t>
            </a:r>
            <a:endParaRPr lang="id-ID" sz="4800" dirty="0">
              <a:latin typeface="Berlin Sans FB" panose="020E0602020502020306"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53800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428142-7BE4-463F-BE24-EC64E015AFCB}"/>
              </a:ext>
            </a:extLst>
          </p:cNvPr>
          <p:cNvSpPr>
            <a:spLocks noGrp="1"/>
          </p:cNvSpPr>
          <p:nvPr>
            <p:ph type="sldNum" sz="quarter" idx="12"/>
          </p:nvPr>
        </p:nvSpPr>
        <p:spPr/>
        <p:txBody>
          <a:bodyPr/>
          <a:lstStyle/>
          <a:p>
            <a:fld id="{3533CF18-10FE-42D1-BE4C-837FC051D510}" type="slidenum">
              <a:rPr lang="id-ID" smtClean="0"/>
              <a:t>22</a:t>
            </a:fld>
            <a:endParaRPr lang="id-ID"/>
          </a:p>
        </p:txBody>
      </p:sp>
      <p:sp>
        <p:nvSpPr>
          <p:cNvPr id="3" name="Rectangle 2">
            <a:extLst>
              <a:ext uri="{FF2B5EF4-FFF2-40B4-BE49-F238E27FC236}">
                <a16:creationId xmlns:a16="http://schemas.microsoft.com/office/drawing/2014/main" id="{929CC9A3-9BA7-4926-B5A1-38055119743C}"/>
              </a:ext>
            </a:extLst>
          </p:cNvPr>
          <p:cNvSpPr/>
          <p:nvPr/>
        </p:nvSpPr>
        <p:spPr>
          <a:xfrm>
            <a:off x="9143920" y="4997712"/>
            <a:ext cx="2488182" cy="1323439"/>
          </a:xfrm>
          <a:prstGeom prst="rect">
            <a:avLst/>
          </a:prstGeom>
        </p:spPr>
        <p:txBody>
          <a:bodyPr wrap="none">
            <a:spAutoFit/>
          </a:bodyPr>
          <a:lstStyle/>
          <a:p>
            <a:r>
              <a:rPr lang="en-US" sz="80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Adios</a:t>
            </a:r>
            <a:endParaRPr lang="id-ID" sz="8000" dirty="0"/>
          </a:p>
        </p:txBody>
      </p:sp>
    </p:spTree>
    <p:extLst>
      <p:ext uri="{BB962C8B-B14F-4D97-AF65-F5344CB8AC3E}">
        <p14:creationId xmlns:p14="http://schemas.microsoft.com/office/powerpoint/2010/main" val="123486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55DC4-72AA-4625-8E60-43B407EE5C0B}"/>
              </a:ext>
            </a:extLst>
          </p:cNvPr>
          <p:cNvSpPr>
            <a:spLocks noGrp="1"/>
          </p:cNvSpPr>
          <p:nvPr>
            <p:ph type="sldNum" sz="quarter" idx="12"/>
          </p:nvPr>
        </p:nvSpPr>
        <p:spPr/>
        <p:txBody>
          <a:bodyPr/>
          <a:lstStyle/>
          <a:p>
            <a:fld id="{3533CF18-10FE-42D1-BE4C-837FC051D510}" type="slidenum">
              <a:rPr lang="id-ID" smtClean="0"/>
              <a:t>3</a:t>
            </a:fld>
            <a:endParaRPr lang="id-ID"/>
          </a:p>
        </p:txBody>
      </p:sp>
      <p:sp>
        <p:nvSpPr>
          <p:cNvPr id="3" name="Rectangle 2">
            <a:extLst>
              <a:ext uri="{FF2B5EF4-FFF2-40B4-BE49-F238E27FC236}">
                <a16:creationId xmlns:a16="http://schemas.microsoft.com/office/drawing/2014/main" id="{B5C04112-8D92-497C-BDFC-17910DF27A80}"/>
              </a:ext>
            </a:extLst>
          </p:cNvPr>
          <p:cNvSpPr/>
          <p:nvPr/>
        </p:nvSpPr>
        <p:spPr>
          <a:xfrm>
            <a:off x="2823626" y="1977886"/>
            <a:ext cx="8682432" cy="3539430"/>
          </a:xfrm>
          <a:prstGeom prst="rect">
            <a:avLst/>
          </a:prstGeom>
        </p:spPr>
        <p:txBody>
          <a:bodyPr wrap="square">
            <a:spAutoFit/>
          </a:bodyPr>
          <a:lstStyle/>
          <a:p>
            <a:r>
              <a:rPr lang="id-ID" sz="2800" dirty="0">
                <a:solidFill>
                  <a:srgbClr val="000000"/>
                </a:solidFill>
                <a:latin typeface="Arial" panose="020B0604020202020204" pitchFamily="34" charset="0"/>
                <a:ea typeface="Malgun Gothic" panose="020B0503020000020004" pitchFamily="34" charset="-127"/>
              </a:rPr>
              <a:t>Cyber Law adalah sebuah istilah yang digunakan untuk merujuk pada hukum yang tumbuh dalam medium cyberspace. </a:t>
            </a:r>
            <a:endParaRPr lang="en-US" sz="2800" dirty="0">
              <a:solidFill>
                <a:srgbClr val="000000"/>
              </a:solidFill>
              <a:latin typeface="Arial" panose="020B0604020202020204" pitchFamily="34" charset="0"/>
              <a:ea typeface="Malgun Gothic" panose="020B0503020000020004" pitchFamily="34" charset="-127"/>
            </a:endParaRPr>
          </a:p>
          <a:p>
            <a:r>
              <a:rPr lang="id-ID" sz="2800" dirty="0">
                <a:solidFill>
                  <a:srgbClr val="000000"/>
                </a:solidFill>
                <a:latin typeface="Arial" panose="020B0604020202020204" pitchFamily="34" charset="0"/>
                <a:ea typeface="Malgun Gothic" panose="020B0503020000020004" pitchFamily="34" charset="-127"/>
              </a:rPr>
              <a:t>Cyber law merupakan sebuah istilah yang</a:t>
            </a:r>
            <a:r>
              <a:rPr lang="en-US" sz="2800" dirty="0">
                <a:solidFill>
                  <a:srgbClr val="000000"/>
                </a:solidFill>
                <a:latin typeface="Arial" panose="020B0604020202020204" pitchFamily="34" charset="0"/>
                <a:ea typeface="Malgun Gothic" panose="020B0503020000020004" pitchFamily="34" charset="-127"/>
              </a:rPr>
              <a:t> </a:t>
            </a:r>
            <a:r>
              <a:rPr lang="id-ID" sz="2800" dirty="0">
                <a:solidFill>
                  <a:srgbClr val="000000"/>
                </a:solidFill>
                <a:latin typeface="Arial" panose="020B0604020202020204" pitchFamily="34" charset="0"/>
                <a:ea typeface="Malgun Gothic" panose="020B0503020000020004" pitchFamily="34" charset="-127"/>
              </a:rPr>
              <a:t>berhubungan dengan masalah hukum terkait penggunaan aspek komunikatif, transaksional, dan distributif, dari teknologi serta perangkat informasi yang terhubung ke dalam sebuah jaringan. </a:t>
            </a:r>
            <a:endParaRPr lang="id-ID" sz="2800" dirty="0"/>
          </a:p>
        </p:txBody>
      </p:sp>
      <p:sp>
        <p:nvSpPr>
          <p:cNvPr id="4" name="Rectangle 3">
            <a:extLst>
              <a:ext uri="{FF2B5EF4-FFF2-40B4-BE49-F238E27FC236}">
                <a16:creationId xmlns:a16="http://schemas.microsoft.com/office/drawing/2014/main" id="{36B420C2-0687-4D95-AF83-971192884076}"/>
              </a:ext>
            </a:extLst>
          </p:cNvPr>
          <p:cNvSpPr/>
          <p:nvPr/>
        </p:nvSpPr>
        <p:spPr>
          <a:xfrm>
            <a:off x="762140" y="609674"/>
            <a:ext cx="3103735" cy="830997"/>
          </a:xfrm>
          <a:prstGeom prst="rect">
            <a:avLst/>
          </a:prstGeom>
        </p:spPr>
        <p:txBody>
          <a:bodyPr wrap="none">
            <a:spAutoFit/>
          </a:bodyPr>
          <a:lstStyle/>
          <a:p>
            <a:r>
              <a:rPr lang="id-ID" sz="4800" dirty="0">
                <a:solidFill>
                  <a:srgbClr val="000000"/>
                </a:solidFill>
                <a:latin typeface="Berlin Sans FB" panose="020E0602020502020306" pitchFamily="34" charset="0"/>
                <a:ea typeface="Malgun Gothic" panose="020B0503020000020004" pitchFamily="34" charset="-127"/>
              </a:rPr>
              <a:t>Cyber Law </a:t>
            </a:r>
            <a:endParaRPr lang="id-ID" sz="4800" dirty="0">
              <a:latin typeface="Berlin Sans FB" panose="020E0602020502020306" pitchFamily="34" charset="0"/>
            </a:endParaRPr>
          </a:p>
        </p:txBody>
      </p:sp>
      <p:pic>
        <p:nvPicPr>
          <p:cNvPr id="2050" name="Picture 2" descr="Image result for Cyber Law">
            <a:extLst>
              <a:ext uri="{FF2B5EF4-FFF2-40B4-BE49-F238E27FC236}">
                <a16:creationId xmlns:a16="http://schemas.microsoft.com/office/drawing/2014/main" id="{12AD1CDF-360D-4BDA-8011-11F6B0456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801" y="1983373"/>
            <a:ext cx="2028825"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66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9B6439-8E65-47D1-8C9E-065842CE5219}"/>
              </a:ext>
            </a:extLst>
          </p:cNvPr>
          <p:cNvSpPr>
            <a:spLocks noGrp="1"/>
          </p:cNvSpPr>
          <p:nvPr>
            <p:ph type="sldNum" sz="quarter" idx="12"/>
          </p:nvPr>
        </p:nvSpPr>
        <p:spPr/>
        <p:txBody>
          <a:bodyPr/>
          <a:lstStyle/>
          <a:p>
            <a:fld id="{3533CF18-10FE-42D1-BE4C-837FC051D510}" type="slidenum">
              <a:rPr lang="id-ID" smtClean="0"/>
              <a:t>4</a:t>
            </a:fld>
            <a:endParaRPr lang="id-ID"/>
          </a:p>
        </p:txBody>
      </p:sp>
      <p:sp>
        <p:nvSpPr>
          <p:cNvPr id="3" name="Rectangle 2">
            <a:extLst>
              <a:ext uri="{FF2B5EF4-FFF2-40B4-BE49-F238E27FC236}">
                <a16:creationId xmlns:a16="http://schemas.microsoft.com/office/drawing/2014/main" id="{2C184513-DBDD-4D6F-AB98-305F85DD7FED}"/>
              </a:ext>
            </a:extLst>
          </p:cNvPr>
          <p:cNvSpPr/>
          <p:nvPr/>
        </p:nvSpPr>
        <p:spPr>
          <a:xfrm>
            <a:off x="762140" y="1759152"/>
            <a:ext cx="8000790" cy="4206280"/>
          </a:xfrm>
          <a:prstGeom prst="rect">
            <a:avLst/>
          </a:prstGeom>
        </p:spPr>
        <p:txBody>
          <a:bodyPr wrap="square">
            <a:spAutoFit/>
          </a:bodyPr>
          <a:lstStyle/>
          <a:p>
            <a:pPr algn="just">
              <a:lnSpc>
                <a:spcPct val="107000"/>
              </a:lnSpc>
              <a:spcAft>
                <a:spcPts val="0"/>
              </a:spcAft>
            </a:pPr>
            <a:r>
              <a:rPr lang="en-US" sz="2800" dirty="0" err="1">
                <a:solidFill>
                  <a:srgbClr val="000000"/>
                </a:solidFill>
                <a:effectLst/>
                <a:latin typeface="Arial" panose="020B0604020202020204" pitchFamily="34" charset="0"/>
                <a:ea typeface="Malgun Gothic" panose="020B0503020000020004" pitchFamily="34" charset="-127"/>
                <a:cs typeface="Arial" panose="020B0604020202020204" pitchFamily="34" charset="0"/>
              </a:rPr>
              <a:t>Buku</a:t>
            </a:r>
            <a:r>
              <a:rPr lang="en-US"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Code and Other Laws of Cyberspace, Lawrence Lessig mendeskripsikan empat mode utama regulasi internet, yaitu:</a:t>
            </a:r>
            <a:endParaRPr lang="id-ID" sz="2800" dirty="0">
              <a:effectLst/>
              <a:latin typeface="Arial" panose="020B0604020202020204" pitchFamily="34" charset="0"/>
              <a:ea typeface="Malgun Gothic" panose="020B0503020000020004" pitchFamily="34" charset="-127"/>
              <a:cs typeface="Arial" panose="020B0604020202020204" pitchFamily="34" charset="0"/>
            </a:endParaRPr>
          </a:p>
          <a:p>
            <a:pPr marL="88900" lvl="2" indent="22225" algn="just" defTabSz="936625">
              <a:lnSpc>
                <a:spcPct val="107000"/>
              </a:lnSpc>
              <a:spcAft>
                <a:spcPts val="0"/>
              </a:spcAft>
              <a:buFont typeface="+mj-lt"/>
              <a:buAutoNum type="alphaLcPeriod"/>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Law (Hukum)</a:t>
            </a:r>
            <a:r>
              <a:rPr lang="id-ID" sz="2800" dirty="0">
                <a:latin typeface="Arial" panose="020B0604020202020204" pitchFamily="34" charset="0"/>
                <a:cs typeface="Arial" panose="020B0604020202020204" pitchFamily="34" charset="0"/>
              </a:rPr>
              <a:t> East Coast Code (Kode Pantai Timur) </a:t>
            </a:r>
            <a:endParaRPr lang="id-ID" sz="2800" dirty="0">
              <a:effectLst/>
              <a:latin typeface="Arial" panose="020B0604020202020204" pitchFamily="34" charset="0"/>
              <a:ea typeface="Malgun Gothic" panose="020B0503020000020004" pitchFamily="34" charset="-127"/>
              <a:cs typeface="Arial" panose="020B0604020202020204" pitchFamily="34" charset="0"/>
            </a:endParaRPr>
          </a:p>
          <a:p>
            <a:pPr marL="446088" lvl="2" indent="-357188" algn="just">
              <a:lnSpc>
                <a:spcPct val="107000"/>
              </a:lnSpc>
              <a:spcAft>
                <a:spcPts val="0"/>
              </a:spcAft>
              <a:buFont typeface="+mj-lt"/>
              <a:buAutoNum type="alphaLcPeriod"/>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Architecture (Arsitektur) West Coast Code (Kode Pantai Barat), </a:t>
            </a:r>
            <a:endParaRPr lang="id-ID" sz="2800" dirty="0">
              <a:effectLst/>
              <a:latin typeface="Arial" panose="020B0604020202020204" pitchFamily="34" charset="0"/>
              <a:ea typeface="Malgun Gothic" panose="020B0503020000020004" pitchFamily="34" charset="-127"/>
              <a:cs typeface="Arial" panose="020B0604020202020204" pitchFamily="34" charset="0"/>
            </a:endParaRPr>
          </a:p>
          <a:p>
            <a:pPr marL="446088" lvl="2" indent="-357188" algn="just">
              <a:lnSpc>
                <a:spcPct val="107000"/>
              </a:lnSpc>
              <a:spcAft>
                <a:spcPts val="0"/>
              </a:spcAft>
              <a:buFont typeface="+mj-lt"/>
              <a:buAutoNum type="alphaLcPeriod"/>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Norma </a:t>
            </a:r>
            <a:endParaRPr lang="en-US"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endParaRPr>
          </a:p>
          <a:p>
            <a:pPr marL="446088" lvl="2" indent="-357188" algn="just">
              <a:lnSpc>
                <a:spcPct val="107000"/>
              </a:lnSpc>
              <a:spcAft>
                <a:spcPts val="0"/>
              </a:spcAft>
              <a:buFont typeface="+mj-lt"/>
              <a:buAutoNum type="alphaLcPeriod"/>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Market (Pasar)</a:t>
            </a:r>
            <a:endParaRPr lang="id-ID" sz="2800" dirty="0">
              <a:effectLst/>
              <a:latin typeface="Arial" panose="020B0604020202020204" pitchFamily="34" charset="0"/>
              <a:ea typeface="Malgun Gothic" panose="020B0503020000020004" pitchFamily="34" charset="-127"/>
              <a:cs typeface="Arial" panose="020B0604020202020204" pitchFamily="34" charset="0"/>
            </a:endParaRPr>
          </a:p>
        </p:txBody>
      </p:sp>
      <p:sp>
        <p:nvSpPr>
          <p:cNvPr id="4" name="Rectangle 3">
            <a:extLst>
              <a:ext uri="{FF2B5EF4-FFF2-40B4-BE49-F238E27FC236}">
                <a16:creationId xmlns:a16="http://schemas.microsoft.com/office/drawing/2014/main" id="{C4F55547-F131-489C-93F9-0B120FBE97EE}"/>
              </a:ext>
            </a:extLst>
          </p:cNvPr>
          <p:cNvSpPr/>
          <p:nvPr/>
        </p:nvSpPr>
        <p:spPr>
          <a:xfrm>
            <a:off x="762140" y="609674"/>
            <a:ext cx="3103735" cy="830997"/>
          </a:xfrm>
          <a:prstGeom prst="rect">
            <a:avLst/>
          </a:prstGeom>
        </p:spPr>
        <p:txBody>
          <a:bodyPr wrap="none">
            <a:spAutoFit/>
          </a:bodyPr>
          <a:lstStyle/>
          <a:p>
            <a:r>
              <a:rPr lang="id-ID" sz="4800" dirty="0">
                <a:solidFill>
                  <a:srgbClr val="000000"/>
                </a:solidFill>
                <a:latin typeface="Berlin Sans FB" panose="020E0602020502020306" pitchFamily="34" charset="0"/>
                <a:ea typeface="Malgun Gothic" panose="020B0503020000020004" pitchFamily="34" charset="-127"/>
              </a:rPr>
              <a:t>Cyber Law </a:t>
            </a:r>
            <a:endParaRPr lang="id-ID" sz="4800" dirty="0">
              <a:latin typeface="Berlin Sans FB" panose="020E0602020502020306" pitchFamily="34" charset="0"/>
            </a:endParaRPr>
          </a:p>
        </p:txBody>
      </p:sp>
      <p:pic>
        <p:nvPicPr>
          <p:cNvPr id="6" name="Picture 5">
            <a:extLst>
              <a:ext uri="{FF2B5EF4-FFF2-40B4-BE49-F238E27FC236}">
                <a16:creationId xmlns:a16="http://schemas.microsoft.com/office/drawing/2014/main" id="{88004F35-F185-4BFF-8ECE-C67311240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8275" y="1470386"/>
            <a:ext cx="2893944" cy="3863564"/>
          </a:xfrm>
          <a:prstGeom prst="rect">
            <a:avLst/>
          </a:prstGeom>
        </p:spPr>
      </p:pic>
    </p:spTree>
    <p:extLst>
      <p:ext uri="{BB962C8B-B14F-4D97-AF65-F5344CB8AC3E}">
        <p14:creationId xmlns:p14="http://schemas.microsoft.com/office/powerpoint/2010/main" val="36300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63D113-8F0B-4359-8EB4-AF05497AA27A}"/>
              </a:ext>
            </a:extLst>
          </p:cNvPr>
          <p:cNvSpPr>
            <a:spLocks noGrp="1"/>
          </p:cNvSpPr>
          <p:nvPr>
            <p:ph type="sldNum" sz="quarter" idx="12"/>
          </p:nvPr>
        </p:nvSpPr>
        <p:spPr/>
        <p:txBody>
          <a:bodyPr/>
          <a:lstStyle/>
          <a:p>
            <a:fld id="{3533CF18-10FE-42D1-BE4C-837FC051D510}" type="slidenum">
              <a:rPr lang="id-ID" smtClean="0"/>
              <a:t>5</a:t>
            </a:fld>
            <a:endParaRPr lang="id-ID"/>
          </a:p>
        </p:txBody>
      </p:sp>
      <p:sp>
        <p:nvSpPr>
          <p:cNvPr id="3" name="Rectangle 2">
            <a:extLst>
              <a:ext uri="{FF2B5EF4-FFF2-40B4-BE49-F238E27FC236}">
                <a16:creationId xmlns:a16="http://schemas.microsoft.com/office/drawing/2014/main" id="{D31F56F0-3CFD-4098-9E8B-FBB807CCD04D}"/>
              </a:ext>
            </a:extLst>
          </p:cNvPr>
          <p:cNvSpPr/>
          <p:nvPr/>
        </p:nvSpPr>
        <p:spPr>
          <a:xfrm>
            <a:off x="457348" y="381080"/>
            <a:ext cx="8316700" cy="822148"/>
          </a:xfrm>
          <a:prstGeom prst="rect">
            <a:avLst/>
          </a:prstGeom>
        </p:spPr>
        <p:txBody>
          <a:bodyPr wrap="none">
            <a:spAutoFit/>
          </a:bodyPr>
          <a:lstStyle/>
          <a:p>
            <a:pPr>
              <a:lnSpc>
                <a:spcPct val="107000"/>
              </a:lnSpc>
              <a:spcBef>
                <a:spcPts val="200"/>
              </a:spcBef>
              <a:spcAft>
                <a:spcPts val="0"/>
              </a:spcAft>
            </a:pPr>
            <a:r>
              <a:rPr lang="id-ID" sz="4800" dirty="0">
                <a:latin typeface="Berlin Sans FB" panose="020E0602020502020306" pitchFamily="34" charset="0"/>
                <a:ea typeface="Malgun Gothic" panose="020B0503020000020004" pitchFamily="34" charset="-127"/>
                <a:cs typeface="Times New Roman" panose="02020603050405020304" pitchFamily="18" charset="0"/>
              </a:rPr>
              <a:t>Computer Crime Act (Malaysia)</a:t>
            </a:r>
          </a:p>
        </p:txBody>
      </p:sp>
      <p:sp>
        <p:nvSpPr>
          <p:cNvPr id="4" name="Rectangle 3">
            <a:extLst>
              <a:ext uri="{FF2B5EF4-FFF2-40B4-BE49-F238E27FC236}">
                <a16:creationId xmlns:a16="http://schemas.microsoft.com/office/drawing/2014/main" id="{D9BB2634-F633-4F17-9273-C46E318DA4A4}"/>
              </a:ext>
            </a:extLst>
          </p:cNvPr>
          <p:cNvSpPr/>
          <p:nvPr/>
        </p:nvSpPr>
        <p:spPr>
          <a:xfrm>
            <a:off x="457348" y="1445239"/>
            <a:ext cx="8915304" cy="4669099"/>
          </a:xfrm>
          <a:prstGeom prst="rect">
            <a:avLst/>
          </a:prstGeom>
        </p:spPr>
        <p:txBody>
          <a:bodyPr wrap="square">
            <a:spAutoFit/>
          </a:bodyPr>
          <a:lstStyle/>
          <a:p>
            <a:pPr algn="just">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The Computer Crime Act mencakup, sbb:</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143000" lvl="2" indent="-228600">
              <a:lnSpc>
                <a:spcPct val="107000"/>
              </a:lnSpc>
              <a:spcAft>
                <a:spcPts val="0"/>
              </a:spcAft>
              <a:buFont typeface="Symbol" panose="05050102010706020507" pitchFamily="18" charset="2"/>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Mengakses material komputer tanpa ijin</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143000" lvl="2" indent="-228600">
              <a:lnSpc>
                <a:spcPct val="107000"/>
              </a:lnSpc>
              <a:spcAft>
                <a:spcPts val="0"/>
              </a:spcAft>
              <a:buFont typeface="Symbol" panose="05050102010706020507" pitchFamily="18" charset="2"/>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Menggunakan komputer untuk fungsi yang lain</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143000" lvl="2" indent="-228600">
              <a:lnSpc>
                <a:spcPct val="107000"/>
              </a:lnSpc>
              <a:spcAft>
                <a:spcPts val="0"/>
              </a:spcAft>
              <a:buFont typeface="Symbol" panose="05050102010706020507" pitchFamily="18" charset="2"/>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Memasuki program rahasia orang lain melalui komputernya</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143000" lvl="2" indent="-228600">
              <a:lnSpc>
                <a:spcPct val="107000"/>
              </a:lnSpc>
              <a:spcAft>
                <a:spcPts val="0"/>
              </a:spcAft>
              <a:buFont typeface="Symbol" panose="05050102010706020507" pitchFamily="18" charset="2"/>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Mengubah / menghapus program atau data orang lain</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marL="1143000" lvl="2" indent="-228600">
              <a:lnSpc>
                <a:spcPct val="107000"/>
              </a:lnSpc>
              <a:spcAft>
                <a:spcPts val="0"/>
              </a:spcAft>
              <a:buFont typeface="Symbol" panose="05050102010706020507" pitchFamily="18" charset="2"/>
              <a:buChar char=""/>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Menyalahgunakan program / data orang lain demi kepentingan pribadi</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a:p>
            <a:pPr>
              <a:lnSpc>
                <a:spcPct val="107000"/>
              </a:lnSpc>
              <a:spcAft>
                <a:spcPts val="0"/>
              </a:spcAft>
            </a:pPr>
            <a:r>
              <a:rPr lang="id-ID" sz="28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endParaRPr lang="id-ID" sz="2800" dirty="0">
              <a:effectLst/>
              <a:latin typeface="Arial" panose="020B0604020202020204" pitchFamily="34" charset="0"/>
              <a:ea typeface="Malgun Gothic" panose="020B0503020000020004" pitchFamily="34" charset="-127"/>
              <a:cs typeface="Times New Roman" panose="02020603050405020304" pitchFamily="18" charset="0"/>
            </a:endParaRPr>
          </a:p>
        </p:txBody>
      </p:sp>
      <p:pic>
        <p:nvPicPr>
          <p:cNvPr id="4098" name="Picture 2" descr="Image result for Computer Crime Act">
            <a:extLst>
              <a:ext uri="{FF2B5EF4-FFF2-40B4-BE49-F238E27FC236}">
                <a16:creationId xmlns:a16="http://schemas.microsoft.com/office/drawing/2014/main" id="{E9AA7AD7-2243-4E28-B617-47357D1EB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524" y="4371263"/>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8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3F8C07-9D7B-4380-BA3B-F1BCDF3ED38A}"/>
              </a:ext>
            </a:extLst>
          </p:cNvPr>
          <p:cNvSpPr>
            <a:spLocks noGrp="1"/>
          </p:cNvSpPr>
          <p:nvPr>
            <p:ph type="sldNum" sz="quarter" idx="12"/>
          </p:nvPr>
        </p:nvSpPr>
        <p:spPr/>
        <p:txBody>
          <a:bodyPr/>
          <a:lstStyle/>
          <a:p>
            <a:fld id="{3533CF18-10FE-42D1-BE4C-837FC051D510}" type="slidenum">
              <a:rPr lang="id-ID" smtClean="0"/>
              <a:t>6</a:t>
            </a:fld>
            <a:endParaRPr lang="id-ID"/>
          </a:p>
        </p:txBody>
      </p:sp>
      <p:sp>
        <p:nvSpPr>
          <p:cNvPr id="3" name="Rectangle 2">
            <a:extLst>
              <a:ext uri="{FF2B5EF4-FFF2-40B4-BE49-F238E27FC236}">
                <a16:creationId xmlns:a16="http://schemas.microsoft.com/office/drawing/2014/main" id="{E384E68F-FD0B-4D34-8841-6015D4DF0A06}"/>
              </a:ext>
            </a:extLst>
          </p:cNvPr>
          <p:cNvSpPr/>
          <p:nvPr/>
        </p:nvSpPr>
        <p:spPr>
          <a:xfrm>
            <a:off x="647803" y="381080"/>
            <a:ext cx="10896394" cy="1446550"/>
          </a:xfrm>
          <a:prstGeom prst="rect">
            <a:avLst/>
          </a:prstGeom>
        </p:spPr>
        <p:txBody>
          <a:bodyPr wrap="square">
            <a:spAutoFit/>
          </a:bodyPr>
          <a:lstStyle/>
          <a:p>
            <a:r>
              <a:rPr lang="id-ID" sz="4400" dirty="0">
                <a:solidFill>
                  <a:srgbClr val="000000"/>
                </a:solidFill>
                <a:latin typeface="Berlin Sans FB" panose="020E0602020502020306" pitchFamily="34" charset="0"/>
                <a:ea typeface="Malgun Gothic" panose="020B0503020000020004" pitchFamily="34" charset="-127"/>
              </a:rPr>
              <a:t>Council of Europe Convention on Cyber Crime </a:t>
            </a:r>
            <a:endParaRPr lang="en-US" sz="4400" dirty="0">
              <a:solidFill>
                <a:srgbClr val="000000"/>
              </a:solidFill>
              <a:latin typeface="Berlin Sans FB" panose="020E0602020502020306" pitchFamily="34" charset="0"/>
              <a:ea typeface="Malgun Gothic" panose="020B0503020000020004" pitchFamily="34" charset="-127"/>
            </a:endParaRPr>
          </a:p>
          <a:p>
            <a:r>
              <a:rPr lang="id-ID" sz="4400" dirty="0">
                <a:solidFill>
                  <a:srgbClr val="000000"/>
                </a:solidFill>
                <a:latin typeface="Berlin Sans FB" panose="020E0602020502020306" pitchFamily="34" charset="0"/>
                <a:ea typeface="Malgun Gothic" panose="020B0503020000020004" pitchFamily="34" charset="-127"/>
              </a:rPr>
              <a:t>(Dewan Eropa Konvensi Cyber Crime), </a:t>
            </a:r>
            <a:endParaRPr lang="id-ID" sz="4400" dirty="0">
              <a:latin typeface="Berlin Sans FB" panose="020E0602020502020306" pitchFamily="34" charset="0"/>
            </a:endParaRPr>
          </a:p>
        </p:txBody>
      </p:sp>
      <p:sp>
        <p:nvSpPr>
          <p:cNvPr id="4" name="Rectangle 3">
            <a:extLst>
              <a:ext uri="{FF2B5EF4-FFF2-40B4-BE49-F238E27FC236}">
                <a16:creationId xmlns:a16="http://schemas.microsoft.com/office/drawing/2014/main" id="{A390274D-86E0-45A0-B419-F723A038135C}"/>
              </a:ext>
            </a:extLst>
          </p:cNvPr>
          <p:cNvSpPr/>
          <p:nvPr/>
        </p:nvSpPr>
        <p:spPr>
          <a:xfrm>
            <a:off x="762139" y="2020268"/>
            <a:ext cx="10782057" cy="4805675"/>
          </a:xfrm>
          <a:prstGeom prst="rect">
            <a:avLst/>
          </a:prstGeom>
        </p:spPr>
        <p:txBody>
          <a:bodyPr wrap="square">
            <a:spAutoFit/>
          </a:bodyPr>
          <a:lstStyle/>
          <a:p>
            <a:pPr algn="just">
              <a:lnSpc>
                <a:spcPct val="107000"/>
              </a:lnSpc>
              <a:spcAft>
                <a:spcPts val="0"/>
              </a:spcAft>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Tujuan utama adanya konvensi ini adalah untuk membuat kebijakan kriminal umum yang ditujukan untuk perlindungan masyarakat terhadap Cyber Crime melalui harmonisasi legalisasi nasional, peningkatan kemampuan penegakan hukum dan peradilan, dan peningkatan kerjasama  internasional. Selain itu konvensi ini bertujuan terutama untuk:</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352425" lvl="2" indent="-228600">
              <a:lnSpc>
                <a:spcPct val="107000"/>
              </a:lnSpc>
              <a:spcAft>
                <a:spcPts val="0"/>
              </a:spcAft>
              <a:buFont typeface="Symbol" panose="05050102010706020507" pitchFamily="18" charset="2"/>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Harmonisasi unsur-unsur hukum domestik pidana substantif dari pelanggaran dan ketentuan yang terhubung di bidang kejahatan cyber.</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352425" lvl="2" indent="-228600">
              <a:lnSpc>
                <a:spcPct val="107000"/>
              </a:lnSpc>
              <a:spcAft>
                <a:spcPts val="0"/>
              </a:spcAft>
              <a:buFont typeface="Symbol" panose="05050102010706020507" pitchFamily="18" charset="2"/>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Menyediakan form untuk kekuatan hukum domestik acara pidana yang diperlukan untuk investigasi dan penuntutan tindak pidana tersebut, serta pelanggaran lainnya yang dilakukan dengan menggunakan sistem komputer atau bukti dalam kaitannya dengan bentuk elektronik</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a:p>
            <a:pPr marL="352425" lvl="2" indent="-228600">
              <a:lnSpc>
                <a:spcPct val="107000"/>
              </a:lnSpc>
              <a:spcAft>
                <a:spcPts val="0"/>
              </a:spcAft>
              <a:buFont typeface="Symbol" panose="05050102010706020507" pitchFamily="18" charset="2"/>
              <a:buChar char=""/>
            </a:pPr>
            <a:r>
              <a:rPr lang="id-ID" sz="24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Mendirikan cepat dan efektif rezim kerjasama internasional.</a:t>
            </a:r>
            <a:endParaRPr lang="id-ID" sz="2400" dirty="0">
              <a:effectLst/>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0635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1006F4-FD06-420C-B29E-800B30B3EFCE}"/>
              </a:ext>
            </a:extLst>
          </p:cNvPr>
          <p:cNvSpPr>
            <a:spLocks noGrp="1"/>
          </p:cNvSpPr>
          <p:nvPr>
            <p:ph type="sldNum" sz="quarter" idx="12"/>
          </p:nvPr>
        </p:nvSpPr>
        <p:spPr/>
        <p:txBody>
          <a:bodyPr/>
          <a:lstStyle/>
          <a:p>
            <a:fld id="{3533CF18-10FE-42D1-BE4C-837FC051D510}" type="slidenum">
              <a:rPr lang="id-ID" smtClean="0"/>
              <a:t>7</a:t>
            </a:fld>
            <a:endParaRPr lang="id-ID"/>
          </a:p>
        </p:txBody>
      </p:sp>
      <p:sp>
        <p:nvSpPr>
          <p:cNvPr id="3" name="Rectangle 2">
            <a:extLst>
              <a:ext uri="{FF2B5EF4-FFF2-40B4-BE49-F238E27FC236}">
                <a16:creationId xmlns:a16="http://schemas.microsoft.com/office/drawing/2014/main" id="{F70A6321-1109-46BE-A7FB-DF76983B2EC6}"/>
              </a:ext>
            </a:extLst>
          </p:cNvPr>
          <p:cNvSpPr/>
          <p:nvPr/>
        </p:nvSpPr>
        <p:spPr>
          <a:xfrm>
            <a:off x="779585" y="1676446"/>
            <a:ext cx="10515600" cy="4208075"/>
          </a:xfrm>
          <a:prstGeom prst="rect">
            <a:avLst/>
          </a:prstGeom>
        </p:spPr>
        <p:txBody>
          <a:bodyPr wrap="square">
            <a:spAutoFit/>
          </a:bodyPr>
          <a:lstStyle/>
          <a:p>
            <a:pPr marL="457200" indent="-457200">
              <a:lnSpc>
                <a:spcPct val="107000"/>
              </a:lnSpc>
              <a:spcAft>
                <a:spcPts val="0"/>
              </a:spcAft>
              <a:buFont typeface="Arial" panose="020B0604020202020204" pitchFamily="34" charset="0"/>
              <a:buChar char="•"/>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Cyberlaw merupakan seperangkat aturan yang dibuat oleh suatu negara tertentu, dan peraturan yang dibuat itu hanya berlaku kepada masyarakat negara tersebut. Jadi, setiap negara mempunyai cyberlaw tersendiri. </a:t>
            </a:r>
            <a:endPar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endParaRPr>
          </a:p>
          <a:p>
            <a:pPr marL="457200" indent="-457200">
              <a:lnSpc>
                <a:spcPct val="107000"/>
              </a:lnSpc>
              <a:spcAft>
                <a:spcPts val="0"/>
              </a:spcAft>
              <a:buFont typeface="Arial" panose="020B0604020202020204" pitchFamily="34" charset="0"/>
              <a:buChar char="•"/>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Computer Crime Law (CCA)</a:t>
            </a:r>
            <a:r>
              <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Merupakan Undang-undang penyalahan penggunaan Information Technology di Malaysia.</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a:p>
            <a:pPr marL="457200" indent="-457200">
              <a:lnSpc>
                <a:spcPct val="107000"/>
              </a:lnSpc>
              <a:spcAft>
                <a:spcPts val="0"/>
              </a:spcAft>
              <a:buFont typeface="Arial" panose="020B0604020202020204" pitchFamily="34" charset="0"/>
              <a:buChar char="•"/>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Council of Europe Convention on Cybercrime Merupakan Organisasi yang bertujuan untuk melindungi masyarakat dari kejahatan di dunia Internasional.</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
        <p:nvSpPr>
          <p:cNvPr id="4" name="Rectangle 3">
            <a:extLst>
              <a:ext uri="{FF2B5EF4-FFF2-40B4-BE49-F238E27FC236}">
                <a16:creationId xmlns:a16="http://schemas.microsoft.com/office/drawing/2014/main" id="{CBA78BA7-1D33-419B-9CBA-EBC84A261FB7}"/>
              </a:ext>
            </a:extLst>
          </p:cNvPr>
          <p:cNvSpPr/>
          <p:nvPr/>
        </p:nvSpPr>
        <p:spPr>
          <a:xfrm>
            <a:off x="527714" y="318054"/>
            <a:ext cx="7035900" cy="822148"/>
          </a:xfrm>
          <a:prstGeom prst="rect">
            <a:avLst/>
          </a:prstGeom>
        </p:spPr>
        <p:txBody>
          <a:bodyPr wrap="none">
            <a:spAutoFit/>
          </a:bodyPr>
          <a:lstStyle/>
          <a:p>
            <a:pPr>
              <a:lnSpc>
                <a:spcPct val="107000"/>
              </a:lnSpc>
              <a:spcAft>
                <a:spcPts val="0"/>
              </a:spcAft>
            </a:pPr>
            <a:r>
              <a:rPr lang="id-ID"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Perbedaan tiga </a:t>
            </a:r>
            <a:r>
              <a:rPr lang="en-US" sz="4800" dirty="0" err="1">
                <a:solidFill>
                  <a:srgbClr val="000000"/>
                </a:solidFill>
                <a:latin typeface="Berlin Sans FB" panose="020E0602020502020306" pitchFamily="34" charset="0"/>
                <a:ea typeface="Malgun Gothic" panose="020B0503020000020004" pitchFamily="34" charset="-127"/>
                <a:cs typeface="Arial" panose="020B0604020202020204" pitchFamily="34" charset="0"/>
              </a:rPr>
              <a:t>hal</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 </a:t>
            </a:r>
            <a:r>
              <a:rPr lang="id-ID"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di atas</a:t>
            </a:r>
            <a:endParaRPr lang="id-ID" sz="4800" dirty="0">
              <a:latin typeface="Berlin Sans FB" panose="020E0602020502020306"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18523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E2B967-1430-44AF-B9DF-89A413C83154}"/>
              </a:ext>
            </a:extLst>
          </p:cNvPr>
          <p:cNvSpPr>
            <a:spLocks noGrp="1"/>
          </p:cNvSpPr>
          <p:nvPr>
            <p:ph type="sldNum" sz="quarter" idx="12"/>
          </p:nvPr>
        </p:nvSpPr>
        <p:spPr/>
        <p:txBody>
          <a:bodyPr/>
          <a:lstStyle/>
          <a:p>
            <a:fld id="{3533CF18-10FE-42D1-BE4C-837FC051D510}" type="slidenum">
              <a:rPr lang="id-ID" smtClean="0"/>
              <a:t>8</a:t>
            </a:fld>
            <a:endParaRPr lang="id-ID"/>
          </a:p>
        </p:txBody>
      </p:sp>
      <p:sp>
        <p:nvSpPr>
          <p:cNvPr id="4" name="Rectangle 3">
            <a:extLst>
              <a:ext uri="{FF2B5EF4-FFF2-40B4-BE49-F238E27FC236}">
                <a16:creationId xmlns:a16="http://schemas.microsoft.com/office/drawing/2014/main" id="{FEC3A245-3DD1-47D8-9A60-4EBA4B2F843E}"/>
              </a:ext>
            </a:extLst>
          </p:cNvPr>
          <p:cNvSpPr/>
          <p:nvPr/>
        </p:nvSpPr>
        <p:spPr>
          <a:xfrm>
            <a:off x="586120" y="381080"/>
            <a:ext cx="8783174" cy="830997"/>
          </a:xfrm>
          <a:prstGeom prst="rect">
            <a:avLst/>
          </a:prstGeom>
        </p:spPr>
        <p:txBody>
          <a:bodyPr wrap="none">
            <a:spAutoFit/>
          </a:bodyPr>
          <a:lstStyle/>
          <a:p>
            <a:r>
              <a:rPr lang="en-US" sz="4800" b="1" dirty="0">
                <a:latin typeface="Arial" panose="020B0604020202020204" pitchFamily="34" charset="0"/>
                <a:ea typeface="Malgun Gothic" panose="020B0503020000020004" pitchFamily="34" charset="-127"/>
                <a:cs typeface="Times New Roman" panose="02020603050405020304" pitchFamily="18" charset="0"/>
              </a:rPr>
              <a:t>Cyber Law Negara Indonesia </a:t>
            </a:r>
            <a:endParaRPr lang="id-ID" sz="4800" b="1" dirty="0"/>
          </a:p>
        </p:txBody>
      </p:sp>
      <p:sp>
        <p:nvSpPr>
          <p:cNvPr id="5" name="Rectangle 4">
            <a:extLst>
              <a:ext uri="{FF2B5EF4-FFF2-40B4-BE49-F238E27FC236}">
                <a16:creationId xmlns:a16="http://schemas.microsoft.com/office/drawing/2014/main" id="{096707FC-9BB4-4151-9E51-62D2F6EBDDB4}"/>
              </a:ext>
            </a:extLst>
          </p:cNvPr>
          <p:cNvSpPr/>
          <p:nvPr/>
        </p:nvSpPr>
        <p:spPr>
          <a:xfrm>
            <a:off x="586120" y="2281439"/>
            <a:ext cx="10538948" cy="3539430"/>
          </a:xfrm>
          <a:prstGeom prst="rect">
            <a:avLst/>
          </a:prstGeom>
        </p:spPr>
        <p:txBody>
          <a:bodyPr wrap="square">
            <a:spAutoFit/>
          </a:bodyPr>
          <a:lstStyle/>
          <a:p>
            <a:pPr marL="285750" indent="-285750">
              <a:buFont typeface="Arial" panose="020B0604020202020204" pitchFamily="34" charset="0"/>
              <a:buChar char="•"/>
            </a:pPr>
            <a:r>
              <a:rPr lang="id-ID" sz="2800" dirty="0">
                <a:latin typeface="Arial" panose="020B0604020202020204" pitchFamily="34" charset="0"/>
                <a:cs typeface="Arial" panose="020B0604020202020204" pitchFamily="34" charset="0"/>
              </a:rPr>
              <a:t>“payung hukum” yang generik dan sedikit mengenai transaksi elektronik</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K</a:t>
            </a:r>
            <a:r>
              <a:rPr lang="id-ID" sz="2800" dirty="0">
                <a:latin typeface="Arial" panose="020B0604020202020204" pitchFamily="34" charset="0"/>
                <a:cs typeface="Arial" panose="020B0604020202020204" pitchFamily="34" charset="0"/>
              </a:rPr>
              <a:t>ejahatan di dunia maya (cybercrime), penyalahgunaan penggunaan komputer, hacking, membocorkan password, electronic banking, pemanfaatan internet untuk pemerintahan (e-government) dan kesehatan, masalah HaKI, penyalahgunaan nama domain, dan masalah privasi</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d-ID" sz="2800" dirty="0">
                <a:latin typeface="Arial" panose="020B0604020202020204" pitchFamily="34" charset="0"/>
                <a:cs typeface="Arial" panose="020B0604020202020204" pitchFamily="34" charset="0"/>
              </a:rPr>
              <a:t>UU Informasi dan Transaksi Elektronik</a:t>
            </a:r>
          </a:p>
        </p:txBody>
      </p:sp>
    </p:spTree>
    <p:extLst>
      <p:ext uri="{BB962C8B-B14F-4D97-AF65-F5344CB8AC3E}">
        <p14:creationId xmlns:p14="http://schemas.microsoft.com/office/powerpoint/2010/main" val="331252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F32AC5-2AD8-402C-8C39-82F5224196D6}"/>
              </a:ext>
            </a:extLst>
          </p:cNvPr>
          <p:cNvSpPr>
            <a:spLocks noGrp="1"/>
          </p:cNvSpPr>
          <p:nvPr>
            <p:ph type="sldNum" sz="quarter" idx="12"/>
          </p:nvPr>
        </p:nvSpPr>
        <p:spPr/>
        <p:txBody>
          <a:bodyPr/>
          <a:lstStyle/>
          <a:p>
            <a:fld id="{3533CF18-10FE-42D1-BE4C-837FC051D510}" type="slidenum">
              <a:rPr lang="id-ID" smtClean="0"/>
              <a:t>9</a:t>
            </a:fld>
            <a:endParaRPr lang="id-ID"/>
          </a:p>
        </p:txBody>
      </p:sp>
      <p:sp>
        <p:nvSpPr>
          <p:cNvPr id="3" name="Rectangle 2">
            <a:extLst>
              <a:ext uri="{FF2B5EF4-FFF2-40B4-BE49-F238E27FC236}">
                <a16:creationId xmlns:a16="http://schemas.microsoft.com/office/drawing/2014/main" id="{9F7AC00C-5C95-4E11-B6CD-622B25E33D06}"/>
              </a:ext>
            </a:extLst>
          </p:cNvPr>
          <p:cNvSpPr/>
          <p:nvPr/>
        </p:nvSpPr>
        <p:spPr>
          <a:xfrm>
            <a:off x="609744" y="381080"/>
            <a:ext cx="7778091" cy="830997"/>
          </a:xfrm>
          <a:prstGeom prst="rect">
            <a:avLst/>
          </a:prstGeom>
        </p:spPr>
        <p:txBody>
          <a:bodyPr wrap="none">
            <a:spAutoFit/>
          </a:bodyPr>
          <a:lstStyle/>
          <a:p>
            <a:r>
              <a:rPr lang="en-US" sz="4800" dirty="0">
                <a:latin typeface="Berlin Sans FB" panose="020E0602020502020306" pitchFamily="34" charset="0"/>
                <a:ea typeface="Malgun Gothic" panose="020B0503020000020004" pitchFamily="34" charset="-127"/>
                <a:cs typeface="Times New Roman" panose="02020603050405020304" pitchFamily="18" charset="0"/>
              </a:rPr>
              <a:t>Cyber Law Negara </a:t>
            </a:r>
            <a:r>
              <a:rPr lang="en-US" sz="4800" dirty="0">
                <a:solidFill>
                  <a:srgbClr val="000000"/>
                </a:solidFill>
                <a:latin typeface="Berlin Sans FB" panose="020E0602020502020306" pitchFamily="34" charset="0"/>
                <a:ea typeface="Malgun Gothic" panose="020B0503020000020004" pitchFamily="34" charset="-127"/>
                <a:cs typeface="Arial" panose="020B0604020202020204" pitchFamily="34" charset="0"/>
              </a:rPr>
              <a:t>Malaysia </a:t>
            </a:r>
            <a:endParaRPr lang="id-ID" sz="4800" dirty="0">
              <a:latin typeface="Berlin Sans FB" panose="020E0602020502020306" pitchFamily="34" charset="0"/>
            </a:endParaRPr>
          </a:p>
        </p:txBody>
      </p:sp>
      <p:sp>
        <p:nvSpPr>
          <p:cNvPr id="4" name="Rectangle 3">
            <a:extLst>
              <a:ext uri="{FF2B5EF4-FFF2-40B4-BE49-F238E27FC236}">
                <a16:creationId xmlns:a16="http://schemas.microsoft.com/office/drawing/2014/main" id="{769EA6E7-5A05-49A2-809B-33D03CF5045A}"/>
              </a:ext>
            </a:extLst>
          </p:cNvPr>
          <p:cNvSpPr/>
          <p:nvPr/>
        </p:nvSpPr>
        <p:spPr>
          <a:xfrm>
            <a:off x="838200" y="1763576"/>
            <a:ext cx="10667858" cy="4208075"/>
          </a:xfrm>
          <a:prstGeom prst="rect">
            <a:avLst/>
          </a:prstGeom>
        </p:spPr>
        <p:txBody>
          <a:bodyPr wrap="square">
            <a:spAutoFit/>
          </a:bodyPr>
          <a:lstStyle/>
          <a:p>
            <a:pPr marL="457200" indent="-457200">
              <a:lnSpc>
                <a:spcPct val="107000"/>
              </a:lnSpc>
              <a:spcAft>
                <a:spcPts val="0"/>
              </a:spcAft>
              <a:buFont typeface="Arial" panose="020B0604020202020204" pitchFamily="34" charset="0"/>
              <a:buChar char="•"/>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Digital Signature Act 1997 merupakan Cyberlaw pertama yang disahkan oleh parlemen Malaysia. Tujuan Cyberlaw ini, adalah untuk memungkinkan perusahaan dan konsumen untuk menggunakan tanda tangan elektronik (bukan tanda tangan tulisan tangan) dalam hukum dan transaksi bisnis. </a:t>
            </a:r>
            <a:endParaRPr lang="en-US" sz="2800" dirty="0">
              <a:solidFill>
                <a:srgbClr val="000000"/>
              </a:solidFill>
              <a:latin typeface="Arial" panose="020B0604020202020204" pitchFamily="34" charset="0"/>
              <a:ea typeface="Malgun Gothic" panose="020B0503020000020004" pitchFamily="34" charset="-127"/>
              <a:cs typeface="Arial" panose="020B0604020202020204" pitchFamily="34" charset="0"/>
            </a:endParaRPr>
          </a:p>
          <a:p>
            <a:pPr marL="457200" indent="-457200">
              <a:lnSpc>
                <a:spcPct val="107000"/>
              </a:lnSpc>
              <a:spcAft>
                <a:spcPts val="0"/>
              </a:spcAft>
              <a:buFont typeface="Arial" panose="020B0604020202020204" pitchFamily="34" charset="0"/>
              <a:buChar char="•"/>
            </a:pPr>
            <a:r>
              <a:rPr lang="id-ID" sz="2800" dirty="0">
                <a:solidFill>
                  <a:srgbClr val="000000"/>
                </a:solidFill>
                <a:latin typeface="Arial" panose="020B0604020202020204" pitchFamily="34" charset="0"/>
                <a:ea typeface="Malgun Gothic" panose="020B0503020000020004" pitchFamily="34" charset="-127"/>
                <a:cs typeface="Arial" panose="020B0604020202020204" pitchFamily="34" charset="0"/>
              </a:rPr>
              <a:t>Telemedicine Act 1997. Cyberlaw ini praktisi medis untuk memberdayakan memberikan pelayanan medis / konsultasi dari lokasi jauh melalui menggunakan fasilitas komunikasi elektronik seperti konferensi video.</a:t>
            </a:r>
            <a:endParaRPr lang="id-ID" sz="2800" dirty="0">
              <a:latin typeface="Arial" panose="020B060402020202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962073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2034</Words>
  <Application>Microsoft Office PowerPoint</Application>
  <PresentationFormat>Widescreen</PresentationFormat>
  <Paragraphs>196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Berlin Sans FB</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HENDRO</dc:creator>
  <cp:lastModifiedBy>HENDRO</cp:lastModifiedBy>
  <cp:revision>21</cp:revision>
  <dcterms:created xsi:type="dcterms:W3CDTF">2020-01-26T14:40:14Z</dcterms:created>
  <dcterms:modified xsi:type="dcterms:W3CDTF">2020-02-26T00:52:56Z</dcterms:modified>
</cp:coreProperties>
</file>