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76" r:id="rId4"/>
    <p:sldId id="258" r:id="rId5"/>
    <p:sldId id="259" r:id="rId6"/>
    <p:sldId id="277" r:id="rId7"/>
    <p:sldId id="260" r:id="rId8"/>
    <p:sldId id="261" r:id="rId9"/>
    <p:sldId id="262" r:id="rId10"/>
    <p:sldId id="278"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9" r:id="rId25"/>
    <p:sldId id="280" r:id="rId26"/>
    <p:sldId id="282" r:id="rId27"/>
    <p:sldId id="281" r:id="rId28"/>
    <p:sldId id="283" r:id="rId29"/>
    <p:sldId id="284" r:id="rId30"/>
    <p:sldId id="285" r:id="rId31"/>
    <p:sldId id="286" r:id="rId32"/>
    <p:sldId id="287" r:id="rId3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186" autoAdjust="0"/>
  </p:normalViewPr>
  <p:slideViewPr>
    <p:cSldViewPr>
      <p:cViewPr varScale="1">
        <p:scale>
          <a:sx n="64" d="100"/>
          <a:sy n="64" d="100"/>
        </p:scale>
        <p:origin x="900" y="66"/>
      </p:cViewPr>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70B2B-EA48-4E76-8C39-5D7F24DC47F3}" type="datetimeFigureOut">
              <a:rPr lang="id-ID" smtClean="0"/>
              <a:t>27/01/2020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C5AD-22F4-48C7-9B4F-958217B85DF1}" type="slidenum">
              <a:rPr lang="id-ID" smtClean="0"/>
              <a:t>‹#›</a:t>
            </a:fld>
            <a:endParaRPr lang="id-ID"/>
          </a:p>
        </p:txBody>
      </p:sp>
    </p:spTree>
    <p:extLst>
      <p:ext uri="{BB962C8B-B14F-4D97-AF65-F5344CB8AC3E}">
        <p14:creationId xmlns:p14="http://schemas.microsoft.com/office/powerpoint/2010/main" val="397672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0B8DC5AD-22F4-48C7-9B4F-958217B85DF1}" type="slidenum">
              <a:rPr lang="id-ID" smtClean="0"/>
              <a:t>5</a:t>
            </a:fld>
            <a:endParaRPr lang="id-ID"/>
          </a:p>
        </p:txBody>
      </p:sp>
    </p:spTree>
    <p:extLst>
      <p:ext uri="{BB962C8B-B14F-4D97-AF65-F5344CB8AC3E}">
        <p14:creationId xmlns:p14="http://schemas.microsoft.com/office/powerpoint/2010/main" val="38047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0B8DC5AD-22F4-48C7-9B4F-958217B85DF1}" type="slidenum">
              <a:rPr lang="id-ID" smtClean="0"/>
              <a:t>6</a:t>
            </a:fld>
            <a:endParaRPr lang="id-ID"/>
          </a:p>
        </p:txBody>
      </p:sp>
    </p:spTree>
    <p:extLst>
      <p:ext uri="{BB962C8B-B14F-4D97-AF65-F5344CB8AC3E}">
        <p14:creationId xmlns:p14="http://schemas.microsoft.com/office/powerpoint/2010/main" val="34078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DDB2-6F44-4BB9-9398-A30F7D894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C6B8ED18-499C-45EC-8A87-6842BE513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CAFDB117-2184-4DA0-B48A-B0080A1D0DD5}"/>
              </a:ext>
            </a:extLst>
          </p:cNvPr>
          <p:cNvSpPr>
            <a:spLocks noGrp="1"/>
          </p:cNvSpPr>
          <p:nvPr>
            <p:ph type="dt" sz="half" idx="10"/>
          </p:nvPr>
        </p:nvSpPr>
        <p:spPr/>
        <p:txBody>
          <a:bodyPr/>
          <a:lstStyle/>
          <a:p>
            <a:fld id="{9B7B69AA-8F6B-4E52-B8AE-D9BB1DEDFA1F}" type="datetime1">
              <a:rPr lang="id-ID" smtClean="0"/>
              <a:t>27/01/2020</a:t>
            </a:fld>
            <a:endParaRPr lang="id-ID"/>
          </a:p>
        </p:txBody>
      </p:sp>
      <p:sp>
        <p:nvSpPr>
          <p:cNvPr id="5" name="Footer Placeholder 4">
            <a:extLst>
              <a:ext uri="{FF2B5EF4-FFF2-40B4-BE49-F238E27FC236}">
                <a16:creationId xmlns:a16="http://schemas.microsoft.com/office/drawing/2014/main" id="{9BE41FBE-EF6A-42E9-AE38-AC04932D232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64A2037-6556-4DB4-BA21-27EF7B973D7B}"/>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190280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39D9-FCF5-4A78-9F2A-392DECBD1F51}"/>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EDFC129-2F0C-460D-86FC-2A89E8BC8E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3041FC0-2F43-4391-8969-BBC9BCD2E1EA}"/>
              </a:ext>
            </a:extLst>
          </p:cNvPr>
          <p:cNvSpPr>
            <a:spLocks noGrp="1"/>
          </p:cNvSpPr>
          <p:nvPr>
            <p:ph type="dt" sz="half" idx="10"/>
          </p:nvPr>
        </p:nvSpPr>
        <p:spPr/>
        <p:txBody>
          <a:bodyPr/>
          <a:lstStyle/>
          <a:p>
            <a:fld id="{C90A0B4A-30EF-4848-93EF-25723AE72BFB}" type="datetime1">
              <a:rPr lang="id-ID" smtClean="0"/>
              <a:t>27/01/2020</a:t>
            </a:fld>
            <a:endParaRPr lang="id-ID"/>
          </a:p>
        </p:txBody>
      </p:sp>
      <p:sp>
        <p:nvSpPr>
          <p:cNvPr id="5" name="Footer Placeholder 4">
            <a:extLst>
              <a:ext uri="{FF2B5EF4-FFF2-40B4-BE49-F238E27FC236}">
                <a16:creationId xmlns:a16="http://schemas.microsoft.com/office/drawing/2014/main" id="{0DA09BDE-D256-4587-93E2-112D75CA474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C9E6164-2AA4-494C-A7A5-CAFBBEEA9896}"/>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325626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F4D34-BEDA-43BD-9DBC-9923C24AAB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A20046E-962E-4497-825C-653DD5BBB0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2FB91B2-1DA6-4A80-95B7-9E99B8ED3BCB}"/>
              </a:ext>
            </a:extLst>
          </p:cNvPr>
          <p:cNvSpPr>
            <a:spLocks noGrp="1"/>
          </p:cNvSpPr>
          <p:nvPr>
            <p:ph type="dt" sz="half" idx="10"/>
          </p:nvPr>
        </p:nvSpPr>
        <p:spPr/>
        <p:txBody>
          <a:bodyPr/>
          <a:lstStyle/>
          <a:p>
            <a:fld id="{710E8706-5F87-4E9E-8679-CF3D0408BD1F}" type="datetime1">
              <a:rPr lang="id-ID" smtClean="0"/>
              <a:t>27/01/2020</a:t>
            </a:fld>
            <a:endParaRPr lang="id-ID"/>
          </a:p>
        </p:txBody>
      </p:sp>
      <p:sp>
        <p:nvSpPr>
          <p:cNvPr id="5" name="Footer Placeholder 4">
            <a:extLst>
              <a:ext uri="{FF2B5EF4-FFF2-40B4-BE49-F238E27FC236}">
                <a16:creationId xmlns:a16="http://schemas.microsoft.com/office/drawing/2014/main" id="{B927B997-F618-44C6-9254-4C391794DC9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B86FC1C-7CC8-49C5-AFD7-601C23F47153}"/>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426578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1DB4-584B-42FD-9D02-23A3A4CF017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EC87FD63-43CA-4865-B806-3FF7755F32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F9FCC39-2459-4EB1-B23C-B4AC2FA4B2AD}"/>
              </a:ext>
            </a:extLst>
          </p:cNvPr>
          <p:cNvSpPr>
            <a:spLocks noGrp="1"/>
          </p:cNvSpPr>
          <p:nvPr>
            <p:ph type="dt" sz="half" idx="10"/>
          </p:nvPr>
        </p:nvSpPr>
        <p:spPr/>
        <p:txBody>
          <a:bodyPr/>
          <a:lstStyle/>
          <a:p>
            <a:fld id="{9B38D6EE-8A78-49B8-8777-02A5728F4180}" type="datetime1">
              <a:rPr lang="id-ID" smtClean="0"/>
              <a:t>27/01/2020</a:t>
            </a:fld>
            <a:endParaRPr lang="id-ID"/>
          </a:p>
        </p:txBody>
      </p:sp>
      <p:sp>
        <p:nvSpPr>
          <p:cNvPr id="5" name="Footer Placeholder 4">
            <a:extLst>
              <a:ext uri="{FF2B5EF4-FFF2-40B4-BE49-F238E27FC236}">
                <a16:creationId xmlns:a16="http://schemas.microsoft.com/office/drawing/2014/main" id="{DB27EE44-C1C5-4963-8434-178217BE3FF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0FF2BB2-C8A4-4540-9280-2723D0D90A44}"/>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21371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FC0A-0EE1-43A6-BF59-10D588971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28369C4E-79CD-4B92-80AA-8EF9ED8ED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D3780-78C5-4DF9-AAD3-E39E7494D2E1}"/>
              </a:ext>
            </a:extLst>
          </p:cNvPr>
          <p:cNvSpPr>
            <a:spLocks noGrp="1"/>
          </p:cNvSpPr>
          <p:nvPr>
            <p:ph type="dt" sz="half" idx="10"/>
          </p:nvPr>
        </p:nvSpPr>
        <p:spPr/>
        <p:txBody>
          <a:bodyPr/>
          <a:lstStyle/>
          <a:p>
            <a:fld id="{403C6C99-FAAD-4CC6-8E5A-E1605A2E88B1}" type="datetime1">
              <a:rPr lang="id-ID" smtClean="0"/>
              <a:t>27/01/2020</a:t>
            </a:fld>
            <a:endParaRPr lang="id-ID"/>
          </a:p>
        </p:txBody>
      </p:sp>
      <p:sp>
        <p:nvSpPr>
          <p:cNvPr id="5" name="Footer Placeholder 4">
            <a:extLst>
              <a:ext uri="{FF2B5EF4-FFF2-40B4-BE49-F238E27FC236}">
                <a16:creationId xmlns:a16="http://schemas.microsoft.com/office/drawing/2014/main" id="{209D2272-728A-433A-BFF5-5BCEA6DB7AD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DADFF1C-EA83-4948-AD22-F79BC4ACE527}"/>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14755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CBE0-4C20-4721-A9C9-DC7A7D5EB5EC}"/>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3512D60-87EF-43C9-8048-CB0B711EC7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B8530D40-6CC7-4A88-BE5E-9B0370F3A9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7C395CCB-CD77-4D42-9666-D3490CFD94AA}"/>
              </a:ext>
            </a:extLst>
          </p:cNvPr>
          <p:cNvSpPr>
            <a:spLocks noGrp="1"/>
          </p:cNvSpPr>
          <p:nvPr>
            <p:ph type="dt" sz="half" idx="10"/>
          </p:nvPr>
        </p:nvSpPr>
        <p:spPr/>
        <p:txBody>
          <a:bodyPr/>
          <a:lstStyle/>
          <a:p>
            <a:fld id="{8975A432-C125-4FC9-9083-B50B6ED1EABB}" type="datetime1">
              <a:rPr lang="id-ID" smtClean="0"/>
              <a:t>27/01/2020</a:t>
            </a:fld>
            <a:endParaRPr lang="id-ID"/>
          </a:p>
        </p:txBody>
      </p:sp>
      <p:sp>
        <p:nvSpPr>
          <p:cNvPr id="6" name="Footer Placeholder 5">
            <a:extLst>
              <a:ext uri="{FF2B5EF4-FFF2-40B4-BE49-F238E27FC236}">
                <a16:creationId xmlns:a16="http://schemas.microsoft.com/office/drawing/2014/main" id="{632F38E7-90A9-4D15-AFBB-2E518AA6020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06FA541E-1521-4A22-AD2D-F8456A93871B}"/>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5934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2B76-232D-4059-A791-A8D81B632EFF}"/>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65A67D8-B766-4D15-B969-27F67A62A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75F7D-9251-463A-81B3-E39D58488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10B2759E-9F2B-4593-BBCA-5F8044253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3DE3C-06F3-4BFB-8EDF-49B2BF4DEC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3DD8B966-A360-41B6-B27D-A3687C6B510C}"/>
              </a:ext>
            </a:extLst>
          </p:cNvPr>
          <p:cNvSpPr>
            <a:spLocks noGrp="1"/>
          </p:cNvSpPr>
          <p:nvPr>
            <p:ph type="dt" sz="half" idx="10"/>
          </p:nvPr>
        </p:nvSpPr>
        <p:spPr/>
        <p:txBody>
          <a:bodyPr/>
          <a:lstStyle/>
          <a:p>
            <a:fld id="{58D83FF3-D63E-4C86-98B6-01B44936FFD9}" type="datetime1">
              <a:rPr lang="id-ID" smtClean="0"/>
              <a:t>27/01/2020</a:t>
            </a:fld>
            <a:endParaRPr lang="id-ID"/>
          </a:p>
        </p:txBody>
      </p:sp>
      <p:sp>
        <p:nvSpPr>
          <p:cNvPr id="8" name="Footer Placeholder 7">
            <a:extLst>
              <a:ext uri="{FF2B5EF4-FFF2-40B4-BE49-F238E27FC236}">
                <a16:creationId xmlns:a16="http://schemas.microsoft.com/office/drawing/2014/main" id="{A605B1B9-6219-4989-802C-E3269D9A872E}"/>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EC95FABD-6F26-4B75-85F6-2C5B0C11C820}"/>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79960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1B01-1644-408F-968D-9A849C1268D8}"/>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987492F7-D776-4510-86CF-71B45AF6E7B7}"/>
              </a:ext>
            </a:extLst>
          </p:cNvPr>
          <p:cNvSpPr>
            <a:spLocks noGrp="1"/>
          </p:cNvSpPr>
          <p:nvPr>
            <p:ph type="dt" sz="half" idx="10"/>
          </p:nvPr>
        </p:nvSpPr>
        <p:spPr/>
        <p:txBody>
          <a:bodyPr/>
          <a:lstStyle/>
          <a:p>
            <a:fld id="{3BA6037E-5CF6-4D31-876F-6D04E45245CC}" type="datetime1">
              <a:rPr lang="id-ID" smtClean="0"/>
              <a:t>27/01/2020</a:t>
            </a:fld>
            <a:endParaRPr lang="id-ID"/>
          </a:p>
        </p:txBody>
      </p:sp>
      <p:sp>
        <p:nvSpPr>
          <p:cNvPr id="4" name="Footer Placeholder 3">
            <a:extLst>
              <a:ext uri="{FF2B5EF4-FFF2-40B4-BE49-F238E27FC236}">
                <a16:creationId xmlns:a16="http://schemas.microsoft.com/office/drawing/2014/main" id="{04D8C7A2-6493-4ACC-8222-B12FDE35C234}"/>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887C1A22-6EF9-4EA2-8DD0-3A8DA067B258}"/>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385454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79970-53C2-47CF-966B-7E0FD376E0C7}"/>
              </a:ext>
            </a:extLst>
          </p:cNvPr>
          <p:cNvSpPr>
            <a:spLocks noGrp="1"/>
          </p:cNvSpPr>
          <p:nvPr>
            <p:ph type="dt" sz="half" idx="10"/>
          </p:nvPr>
        </p:nvSpPr>
        <p:spPr/>
        <p:txBody>
          <a:bodyPr/>
          <a:lstStyle/>
          <a:p>
            <a:fld id="{CAB35504-91A2-4372-AADD-B26ADDAB8B5E}" type="datetime1">
              <a:rPr lang="id-ID" smtClean="0"/>
              <a:t>27/01/2020</a:t>
            </a:fld>
            <a:endParaRPr lang="id-ID"/>
          </a:p>
        </p:txBody>
      </p:sp>
      <p:sp>
        <p:nvSpPr>
          <p:cNvPr id="3" name="Footer Placeholder 2">
            <a:extLst>
              <a:ext uri="{FF2B5EF4-FFF2-40B4-BE49-F238E27FC236}">
                <a16:creationId xmlns:a16="http://schemas.microsoft.com/office/drawing/2014/main" id="{38202DEF-9C3F-4393-ABBF-6335B0111551}"/>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804C4503-7F6D-4D35-931B-3DBB05B3F8B4}"/>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276844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3A8B-EFA0-4BC7-888C-F07637380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52CA2A6-4838-43AF-83FD-06765EDFA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9B178A11-192C-41C5-A54A-DE09926FB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11585-E15B-493E-AEB2-3E6592CF6AB9}"/>
              </a:ext>
            </a:extLst>
          </p:cNvPr>
          <p:cNvSpPr>
            <a:spLocks noGrp="1"/>
          </p:cNvSpPr>
          <p:nvPr>
            <p:ph type="dt" sz="half" idx="10"/>
          </p:nvPr>
        </p:nvSpPr>
        <p:spPr/>
        <p:txBody>
          <a:bodyPr/>
          <a:lstStyle/>
          <a:p>
            <a:fld id="{BCCD74F6-F11E-4BE0-8100-6C6D52240AF5}" type="datetime1">
              <a:rPr lang="id-ID" smtClean="0"/>
              <a:t>27/01/2020</a:t>
            </a:fld>
            <a:endParaRPr lang="id-ID"/>
          </a:p>
        </p:txBody>
      </p:sp>
      <p:sp>
        <p:nvSpPr>
          <p:cNvPr id="6" name="Footer Placeholder 5">
            <a:extLst>
              <a:ext uri="{FF2B5EF4-FFF2-40B4-BE49-F238E27FC236}">
                <a16:creationId xmlns:a16="http://schemas.microsoft.com/office/drawing/2014/main" id="{D1F1912F-361A-4BA2-92DE-7CE638CED84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FBD605A-4F15-4E6E-A761-BC0E93D6477D}"/>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120003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473B-A39C-41A5-A1CE-20C787012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5B3FF5BB-7011-4035-8F31-BE171498D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779B79A2-EA4D-43E7-B52E-AB565AA2C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2176A-48DF-4815-AEDD-833C5F4AE6AB}"/>
              </a:ext>
            </a:extLst>
          </p:cNvPr>
          <p:cNvSpPr>
            <a:spLocks noGrp="1"/>
          </p:cNvSpPr>
          <p:nvPr>
            <p:ph type="dt" sz="half" idx="10"/>
          </p:nvPr>
        </p:nvSpPr>
        <p:spPr/>
        <p:txBody>
          <a:bodyPr/>
          <a:lstStyle/>
          <a:p>
            <a:fld id="{0C50B203-78D8-43F7-BDA0-270181E5830B}" type="datetime1">
              <a:rPr lang="id-ID" smtClean="0"/>
              <a:t>27/01/2020</a:t>
            </a:fld>
            <a:endParaRPr lang="id-ID"/>
          </a:p>
        </p:txBody>
      </p:sp>
      <p:sp>
        <p:nvSpPr>
          <p:cNvPr id="6" name="Footer Placeholder 5">
            <a:extLst>
              <a:ext uri="{FF2B5EF4-FFF2-40B4-BE49-F238E27FC236}">
                <a16:creationId xmlns:a16="http://schemas.microsoft.com/office/drawing/2014/main" id="{1E052DF3-D146-4A51-9EF8-1EE0D1CCD264}"/>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98D8284-313B-48CE-8529-F0748D8373CC}"/>
              </a:ext>
            </a:extLst>
          </p:cNvPr>
          <p:cNvSpPr>
            <a:spLocks noGrp="1"/>
          </p:cNvSpPr>
          <p:nvPr>
            <p:ph type="sldNum" sz="quarter" idx="12"/>
          </p:nvPr>
        </p:nvSpPr>
        <p:spPr/>
        <p:txBody>
          <a:bodyPr/>
          <a:lstStyle/>
          <a:p>
            <a:fld id="{9D2DB43A-1E1F-4911-9BE9-9F4511AB1897}" type="slidenum">
              <a:rPr lang="id-ID" smtClean="0"/>
              <a:t>‹#›</a:t>
            </a:fld>
            <a:endParaRPr lang="id-ID"/>
          </a:p>
        </p:txBody>
      </p:sp>
    </p:spTree>
    <p:extLst>
      <p:ext uri="{BB962C8B-B14F-4D97-AF65-F5344CB8AC3E}">
        <p14:creationId xmlns:p14="http://schemas.microsoft.com/office/powerpoint/2010/main" val="56705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FFD91-ADDB-4115-8DD9-F613B0935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29E84F8-FCDD-4BCF-A458-EC1A40578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2B8C0CE-5C20-44D1-98DE-0DA721D5B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8C741-C53B-4F46-BDEC-9C4080E0DDD0}" type="datetime1">
              <a:rPr lang="id-ID" smtClean="0"/>
              <a:t>27/01/2020</a:t>
            </a:fld>
            <a:endParaRPr lang="id-ID"/>
          </a:p>
        </p:txBody>
      </p:sp>
      <p:sp>
        <p:nvSpPr>
          <p:cNvPr id="5" name="Footer Placeholder 4">
            <a:extLst>
              <a:ext uri="{FF2B5EF4-FFF2-40B4-BE49-F238E27FC236}">
                <a16:creationId xmlns:a16="http://schemas.microsoft.com/office/drawing/2014/main" id="{FC72D5E5-EB63-4258-9A17-88E40939F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49EF7C06-3085-4C77-920E-E7ADA0EA8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DB43A-1E1F-4911-9BE9-9F4511AB1897}" type="slidenum">
              <a:rPr lang="id-ID" smtClean="0"/>
              <a:t>‹#›</a:t>
            </a:fld>
            <a:endParaRPr lang="id-ID"/>
          </a:p>
        </p:txBody>
      </p:sp>
    </p:spTree>
    <p:extLst>
      <p:ext uri="{BB962C8B-B14F-4D97-AF65-F5344CB8AC3E}">
        <p14:creationId xmlns:p14="http://schemas.microsoft.com/office/powerpoint/2010/main" val="387075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anjarsayogo.wordpress.com/author/ganjarsayog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2047BE-DE90-4D0B-BE09-BFE2F0E569F3}"/>
              </a:ext>
            </a:extLst>
          </p:cNvPr>
          <p:cNvSpPr/>
          <p:nvPr/>
        </p:nvSpPr>
        <p:spPr>
          <a:xfrm>
            <a:off x="609744" y="381080"/>
            <a:ext cx="10743918" cy="2934842"/>
          </a:xfrm>
          <a:prstGeom prst="rect">
            <a:avLst/>
          </a:prstGeom>
          <a:solidFill>
            <a:schemeClr val="bg1">
              <a:lumMod val="85000"/>
            </a:schemeClr>
          </a:solidFill>
          <a:effectLst>
            <a:glow rad="139700">
              <a:schemeClr val="accent6">
                <a:satMod val="175000"/>
                <a:alpha val="40000"/>
              </a:schemeClr>
            </a:glow>
          </a:effectLst>
        </p:spPr>
        <p:txBody>
          <a:bodyPr wrap="square">
            <a:spAutoFit/>
          </a:bodyPr>
          <a:lstStyle/>
          <a:p>
            <a:pPr>
              <a:lnSpc>
                <a:spcPct val="107000"/>
              </a:lnSpc>
              <a:spcBef>
                <a:spcPts val="200"/>
              </a:spcBef>
              <a:spcAft>
                <a:spcPts val="0"/>
              </a:spcAft>
            </a:pPr>
            <a:r>
              <a:rPr lang="id-ID" sz="4400" dirty="0">
                <a:latin typeface="Berlin Sans FB" panose="020E0602020502020306" pitchFamily="34" charset="0"/>
                <a:ea typeface="Malgun Gothic" panose="020B0503020000020004" pitchFamily="34" charset="-127"/>
                <a:cs typeface="Times New Roman" panose="02020603050405020304" pitchFamily="18" charset="0"/>
              </a:rPr>
              <a:t>Peraturan dan Regulasi (UU No.19 tentang Hak Cipta Ketentuan Umum, Lingkup Hak Cipta, Perlindungan Hak Cipta, Pembatasan Hak Cipta, Prosedur Pendaftaran HAKI)</a:t>
            </a:r>
          </a:p>
        </p:txBody>
      </p:sp>
      <p:sp>
        <p:nvSpPr>
          <p:cNvPr id="3" name="Rectangle 2">
            <a:extLst>
              <a:ext uri="{FF2B5EF4-FFF2-40B4-BE49-F238E27FC236}">
                <a16:creationId xmlns:a16="http://schemas.microsoft.com/office/drawing/2014/main" id="{20B1E608-9BA3-4005-AF71-C784BDA65CC8}"/>
              </a:ext>
            </a:extLst>
          </p:cNvPr>
          <p:cNvSpPr/>
          <p:nvPr/>
        </p:nvSpPr>
        <p:spPr>
          <a:xfrm>
            <a:off x="575194" y="4495772"/>
            <a:ext cx="2446504" cy="523220"/>
          </a:xfrm>
          <a:prstGeom prst="rect">
            <a:avLst/>
          </a:prstGeom>
        </p:spPr>
        <p:txBody>
          <a:bodyPr wrap="none">
            <a:spAutoFit/>
          </a:bodyPr>
          <a:lstStyle/>
          <a:p>
            <a:r>
              <a:rPr lang="id-ID" sz="2800" u="sng" dirty="0">
                <a:solidFill>
                  <a:srgbClr val="0000FF"/>
                </a:solidFill>
                <a:latin typeface="Arial" panose="020B0604020202020204" pitchFamily="34" charset="0"/>
                <a:ea typeface="Malgun Gothic" panose="020B0503020000020004" pitchFamily="34" charset="-127"/>
                <a:cs typeface="Times New Roman" panose="02020603050405020304" pitchFamily="18" charset="0"/>
                <a:hlinkClick r:id="rId2"/>
              </a:rPr>
              <a:t>ganjarsayogo</a:t>
            </a:r>
            <a:r>
              <a:rPr lang="id-ID" sz="2800" dirty="0">
                <a:latin typeface="Arial" panose="020B0604020202020204" pitchFamily="34" charset="0"/>
                <a:ea typeface="Malgun Gothic" panose="020B0503020000020004" pitchFamily="34" charset="-127"/>
                <a:cs typeface="Times New Roman" panose="02020603050405020304" pitchFamily="18" charset="0"/>
              </a:rPr>
              <a:t> </a:t>
            </a:r>
            <a:endParaRPr lang="id-ID" sz="2800" dirty="0"/>
          </a:p>
        </p:txBody>
      </p:sp>
      <p:sp>
        <p:nvSpPr>
          <p:cNvPr id="4" name="Rectangle 3">
            <a:extLst>
              <a:ext uri="{FF2B5EF4-FFF2-40B4-BE49-F238E27FC236}">
                <a16:creationId xmlns:a16="http://schemas.microsoft.com/office/drawing/2014/main" id="{99261B88-CCF7-4CDA-A7AD-24A37420E14E}"/>
              </a:ext>
            </a:extLst>
          </p:cNvPr>
          <p:cNvSpPr/>
          <p:nvPr/>
        </p:nvSpPr>
        <p:spPr>
          <a:xfrm>
            <a:off x="762140" y="5562544"/>
            <a:ext cx="2433680" cy="580608"/>
          </a:xfrm>
          <a:prstGeom prst="rect">
            <a:avLst/>
          </a:prstGeom>
        </p:spPr>
        <p:txBody>
          <a:bodyPr wrap="none">
            <a:spAutoFit/>
          </a:bodyPr>
          <a:lstStyle/>
          <a:p>
            <a:pPr algn="ctr">
              <a:lnSpc>
                <a:spcPct val="107000"/>
              </a:lnSpc>
              <a:spcAft>
                <a:spcPts val="0"/>
              </a:spcAft>
            </a:pPr>
            <a:r>
              <a:rPr lang="en-US" sz="3200" dirty="0" err="1">
                <a:latin typeface="Berlin Sans FB" panose="020E0602020502020306" pitchFamily="34" charset="0"/>
                <a:ea typeface="Malgun Gothic" panose="020B0503020000020004" pitchFamily="34" charset="-127"/>
                <a:cs typeface="Times New Roman" panose="02020603050405020304" pitchFamily="18" charset="0"/>
              </a:rPr>
              <a:t>Pertemuan</a:t>
            </a:r>
            <a:r>
              <a:rPr lang="en-US" sz="3200" dirty="0">
                <a:latin typeface="Berlin Sans FB" panose="020E0602020502020306" pitchFamily="34" charset="0"/>
                <a:ea typeface="Malgun Gothic" panose="020B0503020000020004" pitchFamily="34" charset="-127"/>
                <a:cs typeface="Times New Roman" panose="02020603050405020304" pitchFamily="18" charset="0"/>
              </a:rPr>
              <a:t> 5</a:t>
            </a:r>
            <a:endParaRPr lang="id-ID" sz="2000" dirty="0">
              <a:effectLst/>
              <a:latin typeface="Arial" panose="020B0604020202020204" pitchFamily="34" charset="0"/>
              <a:ea typeface="Malgun Gothic" panose="020B0503020000020004" pitchFamily="34" charset="-127"/>
              <a:cs typeface="Times New Roman" panose="02020603050405020304" pitchFamily="18" charset="0"/>
            </a:endParaRPr>
          </a:p>
        </p:txBody>
      </p:sp>
      <p:sp>
        <p:nvSpPr>
          <p:cNvPr id="5" name="Slide Number Placeholder 4">
            <a:extLst>
              <a:ext uri="{FF2B5EF4-FFF2-40B4-BE49-F238E27FC236}">
                <a16:creationId xmlns:a16="http://schemas.microsoft.com/office/drawing/2014/main" id="{4713FD07-3023-4009-9043-FD9C4F7C2B83}"/>
              </a:ext>
            </a:extLst>
          </p:cNvPr>
          <p:cNvSpPr>
            <a:spLocks noGrp="1"/>
          </p:cNvSpPr>
          <p:nvPr>
            <p:ph type="sldNum" sz="quarter" idx="12"/>
          </p:nvPr>
        </p:nvSpPr>
        <p:spPr/>
        <p:txBody>
          <a:bodyPr/>
          <a:lstStyle/>
          <a:p>
            <a:fld id="{9D2DB43A-1E1F-4911-9BE9-9F4511AB1897}" type="slidenum">
              <a:rPr lang="id-ID" smtClean="0"/>
              <a:t>1</a:t>
            </a:fld>
            <a:endParaRPr lang="id-ID"/>
          </a:p>
        </p:txBody>
      </p:sp>
    </p:spTree>
    <p:extLst>
      <p:ext uri="{BB962C8B-B14F-4D97-AF65-F5344CB8AC3E}">
        <p14:creationId xmlns:p14="http://schemas.microsoft.com/office/powerpoint/2010/main" val="293117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E99ACF-A597-4874-BD16-D28ACF31BA55}"/>
              </a:ext>
            </a:extLst>
          </p:cNvPr>
          <p:cNvSpPr>
            <a:spLocks noGrp="1"/>
          </p:cNvSpPr>
          <p:nvPr>
            <p:ph type="sldNum" sz="quarter" idx="12"/>
          </p:nvPr>
        </p:nvSpPr>
        <p:spPr/>
        <p:txBody>
          <a:bodyPr/>
          <a:lstStyle/>
          <a:p>
            <a:fld id="{9D2DB43A-1E1F-4911-9BE9-9F4511AB1897}" type="slidenum">
              <a:rPr lang="id-ID" smtClean="0"/>
              <a:t>10</a:t>
            </a:fld>
            <a:endParaRPr lang="id-ID"/>
          </a:p>
        </p:txBody>
      </p:sp>
      <p:sp>
        <p:nvSpPr>
          <p:cNvPr id="3" name="Rectangle 2">
            <a:extLst>
              <a:ext uri="{FF2B5EF4-FFF2-40B4-BE49-F238E27FC236}">
                <a16:creationId xmlns:a16="http://schemas.microsoft.com/office/drawing/2014/main" id="{F3234652-8B5B-4CF9-8CAA-944CBEB722D4}"/>
              </a:ext>
            </a:extLst>
          </p:cNvPr>
          <p:cNvSpPr/>
          <p:nvPr/>
        </p:nvSpPr>
        <p:spPr>
          <a:xfrm>
            <a:off x="685942" y="381080"/>
            <a:ext cx="6482865"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Perlindungan Hak Cipta</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B3EC0D04-7DB7-4F1D-A5F3-8CF606BE7266}"/>
              </a:ext>
            </a:extLst>
          </p:cNvPr>
          <p:cNvSpPr/>
          <p:nvPr/>
        </p:nvSpPr>
        <p:spPr>
          <a:xfrm>
            <a:off x="685942" y="1752644"/>
            <a:ext cx="10362928" cy="4208075"/>
          </a:xfrm>
          <a:prstGeom prst="rect">
            <a:avLst/>
          </a:prstGeom>
        </p:spPr>
        <p:txBody>
          <a:bodyPr wrap="square">
            <a:spAutoFit/>
          </a:bodyPr>
          <a:lstStyle/>
          <a:p>
            <a:pPr marL="719138" lvl="0" indent="-342900" algn="just">
              <a:lnSpc>
                <a:spcPct val="107000"/>
              </a:lnSpc>
              <a:spcAft>
                <a:spcPts val="0"/>
              </a:spcAft>
            </a:pPr>
            <a:r>
              <a:rPr lang="en-US" sz="2800" dirty="0">
                <a:latin typeface="Arial" panose="020B0604020202020204" pitchFamily="34" charset="0"/>
                <a:ea typeface="Malgun Gothic" panose="020B0503020000020004" pitchFamily="34" charset="-127"/>
                <a:cs typeface="Arial" panose="020B0604020202020204" pitchFamily="34" charset="0"/>
              </a:rPr>
              <a:t>3. </a:t>
            </a:r>
            <a:r>
              <a:rPr lang="id-ID" sz="2800" dirty="0">
                <a:latin typeface="Arial" panose="020B0604020202020204" pitchFamily="34" charset="0"/>
                <a:ea typeface="Malgun Gothic" panose="020B0503020000020004" pitchFamily="34" charset="-127"/>
                <a:cs typeface="Arial" panose="020B0604020202020204" pitchFamily="34" charset="0"/>
              </a:rPr>
              <a:t>Lagu atau musik dengan atau tanpa teks.</a:t>
            </a:r>
            <a:endParaRPr lang="en-US" sz="2800" dirty="0">
              <a:latin typeface="Arial" panose="020B0604020202020204" pitchFamily="34" charset="0"/>
              <a:ea typeface="Malgun Gothic" panose="020B0503020000020004" pitchFamily="34" charset="-127"/>
              <a:cs typeface="Arial" panose="020B0604020202020204" pitchFamily="34" charset="0"/>
            </a:endParaRPr>
          </a:p>
          <a:p>
            <a:pPr marL="719138" lvl="0" indent="-342900" algn="just">
              <a:lnSpc>
                <a:spcPct val="107000"/>
              </a:lnSpc>
              <a:spcAft>
                <a:spcPts val="0"/>
              </a:spcAft>
            </a:pPr>
            <a:r>
              <a:rPr lang="en-US" sz="2800" dirty="0">
                <a:latin typeface="Arial" panose="020B0604020202020204" pitchFamily="34" charset="0"/>
                <a:ea typeface="Malgun Gothic" panose="020B0503020000020004" pitchFamily="34" charset="-127"/>
                <a:cs typeface="Arial" panose="020B0604020202020204" pitchFamily="34" charset="0"/>
              </a:rPr>
              <a:t>4. </a:t>
            </a:r>
            <a:r>
              <a:rPr lang="id-ID" sz="2800" dirty="0">
                <a:latin typeface="Arial" panose="020B0604020202020204" pitchFamily="34" charset="0"/>
                <a:ea typeface="Malgun Gothic" panose="020B0503020000020004" pitchFamily="34" charset="-127"/>
                <a:cs typeface="Arial" panose="020B0604020202020204" pitchFamily="34" charset="0"/>
              </a:rPr>
              <a:t>Drama atau drama musikal, tari, koreografi, pewayangan dan pantomime.</a:t>
            </a:r>
          </a:p>
          <a:p>
            <a:pPr marL="719138" lvl="0" indent="-342900" algn="just">
              <a:lnSpc>
                <a:spcPct val="107000"/>
              </a:lnSpc>
              <a:spcAft>
                <a:spcPts val="0"/>
              </a:spcAft>
            </a:pPr>
            <a:r>
              <a:rPr lang="en-US" sz="2800" dirty="0">
                <a:latin typeface="Arial" panose="020B0604020202020204" pitchFamily="34" charset="0"/>
                <a:ea typeface="Malgun Gothic" panose="020B0503020000020004" pitchFamily="34" charset="-127"/>
                <a:cs typeface="Arial" panose="020B0604020202020204" pitchFamily="34" charset="0"/>
              </a:rPr>
              <a:t>5. </a:t>
            </a:r>
            <a:r>
              <a:rPr lang="id-ID" sz="2800" dirty="0">
                <a:latin typeface="Arial" panose="020B0604020202020204" pitchFamily="34" charset="0"/>
                <a:ea typeface="Malgun Gothic" panose="020B0503020000020004" pitchFamily="34" charset="-127"/>
                <a:cs typeface="Arial" panose="020B0604020202020204" pitchFamily="34" charset="0"/>
              </a:rPr>
              <a:t>Seni rupa dalam segala bentuk seperti seni lukis, gambar, seni ukir, seni kaligrafi, seni pahat, seni patung, kolase, dan seni terapan. Arsitektur, peta, seni batik.</a:t>
            </a:r>
          </a:p>
          <a:p>
            <a:pPr marL="719138" lvl="0" indent="-342900" algn="just">
              <a:lnSpc>
                <a:spcPct val="107000"/>
              </a:lnSpc>
              <a:spcAft>
                <a:spcPts val="0"/>
              </a:spcAft>
            </a:pPr>
            <a:r>
              <a:rPr lang="en-US" sz="2800" dirty="0">
                <a:latin typeface="Arial" panose="020B0604020202020204" pitchFamily="34" charset="0"/>
                <a:ea typeface="Malgun Gothic" panose="020B0503020000020004" pitchFamily="34" charset="-127"/>
                <a:cs typeface="Arial" panose="020B0604020202020204" pitchFamily="34" charset="0"/>
              </a:rPr>
              <a:t>6. </a:t>
            </a:r>
            <a:r>
              <a:rPr lang="id-ID" sz="2800" dirty="0">
                <a:latin typeface="Arial" panose="020B0604020202020204" pitchFamily="34" charset="0"/>
                <a:ea typeface="Malgun Gothic" panose="020B0503020000020004" pitchFamily="34" charset="-127"/>
                <a:cs typeface="Arial" panose="020B0604020202020204" pitchFamily="34" charset="0"/>
              </a:rPr>
              <a:t>Fotografi dan Sinematografi.</a:t>
            </a:r>
          </a:p>
          <a:p>
            <a:pPr marL="719138" lvl="0" indent="-342900" algn="just">
              <a:lnSpc>
                <a:spcPct val="107000"/>
              </a:lnSpc>
              <a:spcAft>
                <a:spcPts val="0"/>
              </a:spcAft>
            </a:pPr>
            <a:r>
              <a:rPr lang="en-US" sz="2800" dirty="0">
                <a:latin typeface="Arial" panose="020B0604020202020204" pitchFamily="34" charset="0"/>
                <a:ea typeface="Malgun Gothic" panose="020B0503020000020004" pitchFamily="34" charset="-127"/>
                <a:cs typeface="Arial" panose="020B0604020202020204" pitchFamily="34" charset="0"/>
              </a:rPr>
              <a:t>7. </a:t>
            </a:r>
            <a:r>
              <a:rPr lang="id-ID" sz="2800" dirty="0">
                <a:latin typeface="Arial" panose="020B0604020202020204" pitchFamily="34" charset="0"/>
                <a:ea typeface="Malgun Gothic" panose="020B0503020000020004" pitchFamily="34" charset="-127"/>
                <a:cs typeface="Arial" panose="020B0604020202020204" pitchFamily="34" charset="0"/>
              </a:rPr>
              <a:t>Terjemahan, tafsir, saduran, bunga rampai, data base, dan karya lain dari hasil pengalih wujudan.</a:t>
            </a:r>
          </a:p>
        </p:txBody>
      </p:sp>
    </p:spTree>
    <p:extLst>
      <p:ext uri="{BB962C8B-B14F-4D97-AF65-F5344CB8AC3E}">
        <p14:creationId xmlns:p14="http://schemas.microsoft.com/office/powerpoint/2010/main" val="144111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A10CD8-3DE9-458E-8280-DC035336B4E6}"/>
              </a:ext>
            </a:extLst>
          </p:cNvPr>
          <p:cNvSpPr>
            <a:spLocks noGrp="1"/>
          </p:cNvSpPr>
          <p:nvPr>
            <p:ph type="sldNum" sz="quarter" idx="12"/>
          </p:nvPr>
        </p:nvSpPr>
        <p:spPr/>
        <p:txBody>
          <a:bodyPr/>
          <a:lstStyle/>
          <a:p>
            <a:fld id="{9D2DB43A-1E1F-4911-9BE9-9F4511AB1897}" type="slidenum">
              <a:rPr lang="id-ID" smtClean="0"/>
              <a:t>11</a:t>
            </a:fld>
            <a:endParaRPr lang="id-ID"/>
          </a:p>
        </p:txBody>
      </p:sp>
      <p:sp>
        <p:nvSpPr>
          <p:cNvPr id="3" name="Rectangle 2">
            <a:extLst>
              <a:ext uri="{FF2B5EF4-FFF2-40B4-BE49-F238E27FC236}">
                <a16:creationId xmlns:a16="http://schemas.microsoft.com/office/drawing/2014/main" id="{56F11966-B955-425D-904D-B5992744BCCD}"/>
              </a:ext>
            </a:extLst>
          </p:cNvPr>
          <p:cNvSpPr/>
          <p:nvPr/>
        </p:nvSpPr>
        <p:spPr>
          <a:xfrm>
            <a:off x="685942" y="1905040"/>
            <a:ext cx="10363066" cy="3747051"/>
          </a:xfrm>
          <a:prstGeom prst="rect">
            <a:avLst/>
          </a:prstGeom>
        </p:spPr>
        <p:txBody>
          <a:bodyPr wrap="square">
            <a:spAutoFit/>
          </a:bodyPr>
          <a:lstStyle/>
          <a:p>
            <a:pPr marL="457200" lvl="0" indent="-457200" algn="just">
              <a:lnSpc>
                <a:spcPct val="107000"/>
              </a:lnSpc>
              <a:spcAft>
                <a:spcPts val="0"/>
              </a:spcAft>
              <a:buSzPts val="1000"/>
              <a:buFont typeface="Wingdings" panose="05000000000000000000" pitchFamily="2" charset="2"/>
              <a:buChar char="q"/>
              <a:tabLst>
                <a:tab pos="457200" algn="l"/>
              </a:tabLst>
            </a:pPr>
            <a:r>
              <a:rPr lang="id-ID" sz="2800" dirty="0">
                <a:latin typeface="Arial" panose="020B0604020202020204" pitchFamily="34" charset="0"/>
                <a:ea typeface="Malgun Gothic" panose="020B0503020000020004" pitchFamily="34" charset="-127"/>
                <a:cs typeface="Arial" panose="020B0604020202020204" pitchFamily="34" charset="0"/>
              </a:rPr>
              <a:t>Ciptaan sebagaimana dimaksud dalam huruf l dilindungi sebagai Ciptaan tersendiri dengan tidak mengurangi Hak Cipta atas Ciptaan asli.</a:t>
            </a:r>
          </a:p>
          <a:p>
            <a:pPr marL="457200" lvl="0" indent="-457200" algn="just">
              <a:lnSpc>
                <a:spcPct val="107000"/>
              </a:lnSpc>
              <a:spcAft>
                <a:spcPts val="0"/>
              </a:spcAft>
              <a:buSzPts val="1000"/>
              <a:buFont typeface="Wingdings" panose="05000000000000000000" pitchFamily="2" charset="2"/>
              <a:buChar char="q"/>
              <a:tabLst>
                <a:tab pos="457200" algn="l"/>
              </a:tabLst>
            </a:pPr>
            <a:r>
              <a:rPr lang="id-ID" sz="2800" dirty="0">
                <a:latin typeface="Arial" panose="020B0604020202020204" pitchFamily="34" charset="0"/>
                <a:ea typeface="Malgun Gothic" panose="020B0503020000020004" pitchFamily="34" charset="-127"/>
                <a:cs typeface="Arial" panose="020B0604020202020204" pitchFamily="34" charset="0"/>
              </a:rPr>
              <a:t>Perlindungan sebagaimana dimaksud pada ayat (1) dan ayat (2), termasuk juga semua Ciptaan yang tidak atau belum diumumkan, tetapi sudah merupakan suatu bentuk kesatuan yang nyata, yang memungkinkan Perbanyakan hasil karya itu.”</a:t>
            </a:r>
          </a:p>
        </p:txBody>
      </p:sp>
      <p:sp>
        <p:nvSpPr>
          <p:cNvPr id="4" name="Rectangle 3">
            <a:extLst>
              <a:ext uri="{FF2B5EF4-FFF2-40B4-BE49-F238E27FC236}">
                <a16:creationId xmlns:a16="http://schemas.microsoft.com/office/drawing/2014/main" id="{3F51C17D-BB1A-4A4C-8498-78CF6FDA82EE}"/>
              </a:ext>
            </a:extLst>
          </p:cNvPr>
          <p:cNvSpPr/>
          <p:nvPr/>
        </p:nvSpPr>
        <p:spPr>
          <a:xfrm>
            <a:off x="685942" y="381080"/>
            <a:ext cx="6482865"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Perlindungan Hak Cipta</a:t>
            </a:r>
            <a:endParaRPr lang="id-ID" sz="4800" dirty="0">
              <a:latin typeface="Berlin Sans FB" panose="020E0602020502020306" pitchFamily="34" charset="0"/>
            </a:endParaRPr>
          </a:p>
        </p:txBody>
      </p:sp>
    </p:spTree>
    <p:extLst>
      <p:ext uri="{BB962C8B-B14F-4D97-AF65-F5344CB8AC3E}">
        <p14:creationId xmlns:p14="http://schemas.microsoft.com/office/powerpoint/2010/main" val="114637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42C17-9DCC-4B34-B844-73CCCFC940A8}"/>
              </a:ext>
            </a:extLst>
          </p:cNvPr>
          <p:cNvSpPr>
            <a:spLocks noGrp="1"/>
          </p:cNvSpPr>
          <p:nvPr>
            <p:ph type="sldNum" sz="quarter" idx="12"/>
          </p:nvPr>
        </p:nvSpPr>
        <p:spPr/>
        <p:txBody>
          <a:bodyPr/>
          <a:lstStyle/>
          <a:p>
            <a:fld id="{9D2DB43A-1E1F-4911-9BE9-9F4511AB1897}" type="slidenum">
              <a:rPr lang="id-ID" smtClean="0"/>
              <a:t>12</a:t>
            </a:fld>
            <a:endParaRPr lang="id-ID"/>
          </a:p>
        </p:txBody>
      </p:sp>
      <p:sp>
        <p:nvSpPr>
          <p:cNvPr id="3" name="Rectangle 2">
            <a:extLst>
              <a:ext uri="{FF2B5EF4-FFF2-40B4-BE49-F238E27FC236}">
                <a16:creationId xmlns:a16="http://schemas.microsoft.com/office/drawing/2014/main" id="{2B4E42A5-4E30-4B05-A3E9-5D97F6CA7158}"/>
              </a:ext>
            </a:extLst>
          </p:cNvPr>
          <p:cNvSpPr/>
          <p:nvPr/>
        </p:nvSpPr>
        <p:spPr>
          <a:xfrm>
            <a:off x="685942" y="381080"/>
            <a:ext cx="6482865"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Perlindungan Hak Cipta</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8594A870-574A-45F2-978F-F3998D26C327}"/>
              </a:ext>
            </a:extLst>
          </p:cNvPr>
          <p:cNvSpPr/>
          <p:nvPr/>
        </p:nvSpPr>
        <p:spPr>
          <a:xfrm>
            <a:off x="685942" y="2136339"/>
            <a:ext cx="10667858" cy="3539430"/>
          </a:xfrm>
          <a:prstGeom prst="rect">
            <a:avLst/>
          </a:prstGeom>
        </p:spPr>
        <p:txBody>
          <a:bodyPr wrap="square">
            <a:spAutoFit/>
          </a:bodyPr>
          <a:lstStyle/>
          <a:p>
            <a:pPr algn="just">
              <a:spcAft>
                <a:spcPts val="0"/>
              </a:spcAft>
            </a:pPr>
            <a:r>
              <a:rPr lang="id-ID" sz="2800" dirty="0">
                <a:latin typeface="Arial" panose="020B0604020202020204" pitchFamily="34" charset="0"/>
                <a:ea typeface="Times New Roman" panose="02020603050405020304" pitchFamily="18" charset="0"/>
                <a:cs typeface="Arial" panose="020B0604020202020204" pitchFamily="34" charset="0"/>
              </a:rPr>
              <a:t>Pasal 1 ayat 8, Yaitu :</a:t>
            </a:r>
          </a:p>
          <a:p>
            <a:pPr algn="just">
              <a:spcAft>
                <a:spcPts val="0"/>
              </a:spcAft>
            </a:pPr>
            <a:r>
              <a:rPr lang="id-ID" sz="2800" dirty="0">
                <a:latin typeface="Arial" panose="020B0604020202020204" pitchFamily="34" charset="0"/>
                <a:ea typeface="Times New Roman" panose="02020603050405020304" pitchFamily="18" charset="0"/>
                <a:cs typeface="Arial" panose="020B0604020202020204" pitchFamily="34" charset="0"/>
              </a:rPr>
              <a:t>Program komputer adalah sekumpulan instruksi yang diwujudkan dalam bentuk bahasa, kode, skema, ataupun bentuk lain, yang apabila digabungkan dengan media yang dapat dibaca dengan komputer akan mampu membuat komputer bekerja untuk melakukan fungsi-fungsi khusus atau untuk mencapai hasil yang khusus, termasuk penyiapan dalam merancang instruksi-instruksi tersebut.</a:t>
            </a:r>
            <a:endParaRPr lang="id-ID" sz="2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3204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380431-CB4A-4992-8939-F8077C21C68B}"/>
              </a:ext>
            </a:extLst>
          </p:cNvPr>
          <p:cNvSpPr>
            <a:spLocks noGrp="1"/>
          </p:cNvSpPr>
          <p:nvPr>
            <p:ph type="sldNum" sz="quarter" idx="12"/>
          </p:nvPr>
        </p:nvSpPr>
        <p:spPr/>
        <p:txBody>
          <a:bodyPr/>
          <a:lstStyle/>
          <a:p>
            <a:fld id="{9D2DB43A-1E1F-4911-9BE9-9F4511AB1897}" type="slidenum">
              <a:rPr lang="id-ID" smtClean="0"/>
              <a:t>13</a:t>
            </a:fld>
            <a:endParaRPr lang="id-ID"/>
          </a:p>
        </p:txBody>
      </p:sp>
      <p:sp>
        <p:nvSpPr>
          <p:cNvPr id="3" name="Rectangle 2">
            <a:extLst>
              <a:ext uri="{FF2B5EF4-FFF2-40B4-BE49-F238E27FC236}">
                <a16:creationId xmlns:a16="http://schemas.microsoft.com/office/drawing/2014/main" id="{6EBFDDA4-F160-4464-BEBC-B570DC72682B}"/>
              </a:ext>
            </a:extLst>
          </p:cNvPr>
          <p:cNvSpPr/>
          <p:nvPr/>
        </p:nvSpPr>
        <p:spPr>
          <a:xfrm>
            <a:off x="685942" y="381080"/>
            <a:ext cx="6482865"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Perlindungan Hak Cipta</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A5D8527B-D6C9-483A-ADDA-BB702B4543EE}"/>
              </a:ext>
            </a:extLst>
          </p:cNvPr>
          <p:cNvSpPr/>
          <p:nvPr/>
        </p:nvSpPr>
        <p:spPr>
          <a:xfrm>
            <a:off x="838338" y="2551837"/>
            <a:ext cx="10362928" cy="2677656"/>
          </a:xfrm>
          <a:prstGeom prst="rect">
            <a:avLst/>
          </a:prstGeom>
        </p:spPr>
        <p:txBody>
          <a:bodyPr wrap="square">
            <a:spAutoFit/>
          </a:bodyPr>
          <a:lstStyle/>
          <a:p>
            <a:pPr algn="just">
              <a:spcAft>
                <a:spcPts val="0"/>
              </a:spcAft>
            </a:pPr>
            <a:r>
              <a:rPr lang="id-ID" sz="2800" dirty="0">
                <a:latin typeface="Arial" panose="020B0604020202020204" pitchFamily="34" charset="0"/>
                <a:ea typeface="Times New Roman" panose="02020603050405020304" pitchFamily="18" charset="0"/>
                <a:cs typeface="Arial" panose="020B0604020202020204" pitchFamily="34" charset="0"/>
              </a:rPr>
              <a:t>Pasal 2 ayat 2, Yaitu :</a:t>
            </a:r>
          </a:p>
          <a:p>
            <a:pPr algn="just">
              <a:spcAft>
                <a:spcPts val="0"/>
              </a:spcAft>
            </a:pPr>
            <a:r>
              <a:rPr lang="id-ID" sz="2800" dirty="0">
                <a:latin typeface="Arial" panose="020B0604020202020204" pitchFamily="34" charset="0"/>
                <a:ea typeface="Times New Roman" panose="02020603050405020304" pitchFamily="18" charset="0"/>
                <a:cs typeface="Arial" panose="020B0604020202020204" pitchFamily="34" charset="0"/>
              </a:rPr>
              <a:t>Pencipta dan /atau Pemegang Hak Cipta atas karya sinematografi dan program komputer (software) memberikan izin atau melarng orang lain yang tanpa persetujuannya menyewakan ciptaan tersebut untuk kepentingan yang bersifat komersial.</a:t>
            </a:r>
            <a:endParaRPr lang="id-ID" sz="2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2191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F7EAD0-DC50-420F-ADF2-74BB3CE52F2D}"/>
              </a:ext>
            </a:extLst>
          </p:cNvPr>
          <p:cNvSpPr>
            <a:spLocks noGrp="1"/>
          </p:cNvSpPr>
          <p:nvPr>
            <p:ph type="sldNum" sz="quarter" idx="12"/>
          </p:nvPr>
        </p:nvSpPr>
        <p:spPr/>
        <p:txBody>
          <a:bodyPr/>
          <a:lstStyle/>
          <a:p>
            <a:fld id="{9D2DB43A-1E1F-4911-9BE9-9F4511AB1897}" type="slidenum">
              <a:rPr lang="id-ID" smtClean="0"/>
              <a:t>14</a:t>
            </a:fld>
            <a:endParaRPr lang="id-ID"/>
          </a:p>
        </p:txBody>
      </p:sp>
      <p:sp>
        <p:nvSpPr>
          <p:cNvPr id="3" name="Rectangle 2">
            <a:extLst>
              <a:ext uri="{FF2B5EF4-FFF2-40B4-BE49-F238E27FC236}">
                <a16:creationId xmlns:a16="http://schemas.microsoft.com/office/drawing/2014/main" id="{58BB85E2-4811-4E56-9F67-2A34E6EADEBE}"/>
              </a:ext>
            </a:extLst>
          </p:cNvPr>
          <p:cNvSpPr/>
          <p:nvPr/>
        </p:nvSpPr>
        <p:spPr>
          <a:xfrm>
            <a:off x="685942" y="609674"/>
            <a:ext cx="6292107"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Pembatasan Hak Cipta</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B47DD74F-F328-4B55-A7AA-B9C10077C973}"/>
              </a:ext>
            </a:extLst>
          </p:cNvPr>
          <p:cNvSpPr/>
          <p:nvPr/>
        </p:nvSpPr>
        <p:spPr>
          <a:xfrm>
            <a:off x="685942" y="1828842"/>
            <a:ext cx="10365616" cy="4154984"/>
          </a:xfrm>
          <a:prstGeom prst="rect">
            <a:avLst/>
          </a:prstGeom>
        </p:spPr>
        <p:txBody>
          <a:bodyPr wrap="square">
            <a:spAutoFit/>
          </a:bodyPr>
          <a:lstStyle/>
          <a:p>
            <a:pPr algn="just">
              <a:spcAft>
                <a:spcPts val="0"/>
              </a:spcAft>
            </a:pPr>
            <a:r>
              <a:rPr lang="id-ID" sz="2400" dirty="0">
                <a:latin typeface="Arial" panose="020B0604020202020204" pitchFamily="34" charset="0"/>
                <a:ea typeface="Times New Roman" panose="02020603050405020304" pitchFamily="18" charset="0"/>
              </a:rPr>
              <a:t>Pembatasan mengenai hak cipta diatur dalam pasal 14, 15, 16 (ayat 1-6), 17, dan 18. </a:t>
            </a:r>
            <a:endParaRPr lang="en-US" sz="2400" dirty="0">
              <a:latin typeface="Arial" panose="020B0604020202020204" pitchFamily="34" charset="0"/>
              <a:ea typeface="Times New Roman" panose="02020603050405020304" pitchFamily="18" charset="0"/>
            </a:endParaRPr>
          </a:p>
          <a:p>
            <a:pPr algn="just">
              <a:spcAft>
                <a:spcPts val="0"/>
              </a:spcAft>
            </a:pPr>
            <a:r>
              <a:rPr lang="id-ID" sz="2400" dirty="0">
                <a:latin typeface="Arial" panose="020B0604020202020204" pitchFamily="34" charset="0"/>
                <a:ea typeface="Times New Roman" panose="02020603050405020304" pitchFamily="18" charset="0"/>
              </a:rPr>
              <a:t>Pemakaian ciptaan tidak dianggap sebagai pelanggaran hak cipta apabila sumbernya disebut atau dicantumkan dengan jelas dan hal itu dilakukan terbatas untuk kegiatan yang bersifat nonkomersial termasuk untuk kegiatan sosial, misalnya, kegiatan dalam lingkup pendidikan dan ilmu pengetahuan, kegiatan penelitian dan pengembangan, dengan ketentuan tidak merugikan kepentingan yang wajar dari penciptanya. </a:t>
            </a:r>
            <a:endParaRPr lang="en-US" sz="2400" dirty="0">
              <a:latin typeface="Arial" panose="020B0604020202020204" pitchFamily="34" charset="0"/>
              <a:ea typeface="Times New Roman" panose="02020603050405020304" pitchFamily="18" charset="0"/>
            </a:endParaRPr>
          </a:p>
          <a:p>
            <a:pPr algn="just">
              <a:spcAft>
                <a:spcPts val="0"/>
              </a:spcAft>
            </a:pPr>
            <a:r>
              <a:rPr lang="id-ID" sz="2400" dirty="0">
                <a:latin typeface="Arial" panose="020B0604020202020204" pitchFamily="34" charset="0"/>
                <a:ea typeface="Times New Roman" panose="02020603050405020304" pitchFamily="18" charset="0"/>
              </a:rPr>
              <a:t>Kepentingan yang wajar dalam hal ini adalah “kepentingan yang didasarkan pada keseimbangan dalam menikmati manfaat ekonomi atas suatu ciptaan”. </a:t>
            </a:r>
            <a:endParaRPr lang="en-US" sz="24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5326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297EB8-E888-4F08-8A2F-6E7162157850}"/>
              </a:ext>
            </a:extLst>
          </p:cNvPr>
          <p:cNvSpPr>
            <a:spLocks noGrp="1"/>
          </p:cNvSpPr>
          <p:nvPr>
            <p:ph type="sldNum" sz="quarter" idx="12"/>
          </p:nvPr>
        </p:nvSpPr>
        <p:spPr/>
        <p:txBody>
          <a:bodyPr/>
          <a:lstStyle/>
          <a:p>
            <a:fld id="{9D2DB43A-1E1F-4911-9BE9-9F4511AB1897}" type="slidenum">
              <a:rPr lang="id-ID" smtClean="0"/>
              <a:t>15</a:t>
            </a:fld>
            <a:endParaRPr lang="id-ID"/>
          </a:p>
        </p:txBody>
      </p:sp>
      <p:sp>
        <p:nvSpPr>
          <p:cNvPr id="5" name="Rectangle 4">
            <a:extLst>
              <a:ext uri="{FF2B5EF4-FFF2-40B4-BE49-F238E27FC236}">
                <a16:creationId xmlns:a16="http://schemas.microsoft.com/office/drawing/2014/main" id="{4AAAC893-57FC-4582-9644-D2A700C6E257}"/>
              </a:ext>
            </a:extLst>
          </p:cNvPr>
          <p:cNvSpPr/>
          <p:nvPr/>
        </p:nvSpPr>
        <p:spPr>
          <a:xfrm>
            <a:off x="762140" y="2133634"/>
            <a:ext cx="10341073" cy="3416320"/>
          </a:xfrm>
          <a:prstGeom prst="rect">
            <a:avLst/>
          </a:prstGeom>
        </p:spPr>
        <p:txBody>
          <a:bodyPr wrap="square">
            <a:spAutoFit/>
          </a:bodyPr>
          <a:lstStyle/>
          <a:p>
            <a:pPr algn="just">
              <a:spcAft>
                <a:spcPts val="0"/>
              </a:spcAft>
            </a:pPr>
            <a:r>
              <a:rPr lang="id-ID" sz="2400" dirty="0">
                <a:latin typeface="Arial" panose="020B0604020202020204" pitchFamily="34" charset="0"/>
                <a:ea typeface="Times New Roman" panose="02020603050405020304" pitchFamily="18" charset="0"/>
              </a:rPr>
              <a:t>Termasuk dalam pengertian ini adalah pengambilan ciptaan untuk pertunjukan atau pementasan yang tidak dikenakan bayaran. </a:t>
            </a:r>
            <a:endParaRPr lang="en-US" sz="2400" dirty="0">
              <a:latin typeface="Arial" panose="020B0604020202020204" pitchFamily="34" charset="0"/>
              <a:ea typeface="Times New Roman" panose="02020603050405020304" pitchFamily="18" charset="0"/>
            </a:endParaRPr>
          </a:p>
          <a:p>
            <a:pPr algn="just">
              <a:spcAft>
                <a:spcPts val="0"/>
              </a:spcAft>
            </a:pPr>
            <a:r>
              <a:rPr lang="id-ID" sz="2400" dirty="0">
                <a:latin typeface="Arial" panose="020B0604020202020204" pitchFamily="34" charset="0"/>
                <a:ea typeface="Times New Roman" panose="02020603050405020304" pitchFamily="18" charset="0"/>
              </a:rPr>
              <a:t>Khusus untuk pengutipan karya tulis, penyebutan atau pencantuman sumber ciptaan yang dikutip harus dilakukan secara lengkap. </a:t>
            </a:r>
            <a:endParaRPr lang="en-US" sz="2400" dirty="0">
              <a:latin typeface="Arial" panose="020B0604020202020204" pitchFamily="34" charset="0"/>
              <a:ea typeface="Times New Roman" panose="02020603050405020304" pitchFamily="18" charset="0"/>
            </a:endParaRPr>
          </a:p>
          <a:p>
            <a:pPr algn="just">
              <a:spcAft>
                <a:spcPts val="0"/>
              </a:spcAft>
            </a:pPr>
            <a:r>
              <a:rPr lang="id-ID" sz="2400" dirty="0">
                <a:latin typeface="Arial" panose="020B0604020202020204" pitchFamily="34" charset="0"/>
                <a:ea typeface="Times New Roman" panose="02020603050405020304" pitchFamily="18" charset="0"/>
              </a:rPr>
              <a:t>Artinya, dengan mencantumkan sekurang-kurangnya nama pencipta, judul atau nama ciptaan, dan nama penerbit jika ada. </a:t>
            </a:r>
            <a:endParaRPr lang="en-US" sz="2400" dirty="0">
              <a:latin typeface="Arial" panose="020B0604020202020204" pitchFamily="34" charset="0"/>
              <a:ea typeface="Times New Roman" panose="02020603050405020304" pitchFamily="18" charset="0"/>
            </a:endParaRPr>
          </a:p>
          <a:p>
            <a:pPr algn="just">
              <a:spcAft>
                <a:spcPts val="0"/>
              </a:spcAft>
            </a:pPr>
            <a:r>
              <a:rPr lang="id-ID" sz="2400" dirty="0">
                <a:latin typeface="Arial" panose="020B0604020202020204" pitchFamily="34" charset="0"/>
                <a:ea typeface="Times New Roman" panose="02020603050405020304" pitchFamily="18" charset="0"/>
              </a:rPr>
              <a:t>Selain itu, seorang pemilik (bukan pemegang hak cipta) program komputer dibolehkan membuat salinan atas program komputer yang dimilikinya, untuk dijadikan cadangan semata-mata untuk digunakan sendiri.</a:t>
            </a:r>
            <a:endParaRPr lang="id-ID" sz="2800" dirty="0">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B3506A27-C47F-4310-A656-88846E91C6F2}"/>
              </a:ext>
            </a:extLst>
          </p:cNvPr>
          <p:cNvSpPr/>
          <p:nvPr/>
        </p:nvSpPr>
        <p:spPr>
          <a:xfrm>
            <a:off x="685942" y="609674"/>
            <a:ext cx="6292107"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Pembatasan Hak Cipta</a:t>
            </a:r>
            <a:endParaRPr lang="id-ID" sz="4800" dirty="0">
              <a:latin typeface="Berlin Sans FB" panose="020E0602020502020306" pitchFamily="34" charset="0"/>
            </a:endParaRPr>
          </a:p>
        </p:txBody>
      </p:sp>
    </p:spTree>
    <p:extLst>
      <p:ext uri="{BB962C8B-B14F-4D97-AF65-F5344CB8AC3E}">
        <p14:creationId xmlns:p14="http://schemas.microsoft.com/office/powerpoint/2010/main" val="358997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31821C-967A-48FD-AA16-BAD5BA2B6F6C}"/>
              </a:ext>
            </a:extLst>
          </p:cNvPr>
          <p:cNvSpPr>
            <a:spLocks noGrp="1"/>
          </p:cNvSpPr>
          <p:nvPr>
            <p:ph type="sldNum" sz="quarter" idx="12"/>
          </p:nvPr>
        </p:nvSpPr>
        <p:spPr/>
        <p:txBody>
          <a:bodyPr/>
          <a:lstStyle/>
          <a:p>
            <a:fld id="{9D2DB43A-1E1F-4911-9BE9-9F4511AB1897}" type="slidenum">
              <a:rPr lang="id-ID" smtClean="0"/>
              <a:t>16</a:t>
            </a:fld>
            <a:endParaRPr lang="id-ID"/>
          </a:p>
        </p:txBody>
      </p:sp>
      <p:sp>
        <p:nvSpPr>
          <p:cNvPr id="3" name="Rectangle 2">
            <a:extLst>
              <a:ext uri="{FF2B5EF4-FFF2-40B4-BE49-F238E27FC236}">
                <a16:creationId xmlns:a16="http://schemas.microsoft.com/office/drawing/2014/main" id="{CFA5AA5C-AB5D-4F55-9301-A8FE93E30D50}"/>
              </a:ext>
            </a:extLst>
          </p:cNvPr>
          <p:cNvSpPr/>
          <p:nvPr/>
        </p:nvSpPr>
        <p:spPr>
          <a:xfrm>
            <a:off x="685942" y="533476"/>
            <a:ext cx="7414209"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Prosedur Pendaftaran HAKI</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6D75A104-A300-49DF-873F-950944B269F8}"/>
              </a:ext>
            </a:extLst>
          </p:cNvPr>
          <p:cNvSpPr/>
          <p:nvPr/>
        </p:nvSpPr>
        <p:spPr>
          <a:xfrm>
            <a:off x="685942" y="1600248"/>
            <a:ext cx="10667720" cy="4524315"/>
          </a:xfrm>
          <a:prstGeom prst="rect">
            <a:avLst/>
          </a:prstGeom>
        </p:spPr>
        <p:txBody>
          <a:bodyPr wrap="square">
            <a:spAutoFit/>
          </a:bodyPr>
          <a:lstStyle/>
          <a:p>
            <a:pPr algn="just">
              <a:spcAft>
                <a:spcPts val="0"/>
              </a:spcAft>
            </a:pPr>
            <a:r>
              <a:rPr lang="id-ID" sz="2400" dirty="0">
                <a:latin typeface="Arial" panose="020B0604020202020204" pitchFamily="34" charset="0"/>
                <a:ea typeface="Times New Roman" panose="02020603050405020304" pitchFamily="18" charset="0"/>
              </a:rPr>
              <a:t>Sesuai yang diatur pada bab IV Undang-undang Hak Cipta pasal 35 bahwa pendaftaran hak cipta diselenggarakan oleh Direktorat Jenderal Hak Kekayaan Intelektual (Ditjen HAKI) yang kini berada di bawah Kementerian Hukum dan Hak Asasi Manusia. </a:t>
            </a:r>
            <a:endParaRPr lang="en-US" sz="2400" dirty="0">
              <a:latin typeface="Arial" panose="020B0604020202020204" pitchFamily="34" charset="0"/>
              <a:ea typeface="Times New Roman" panose="02020603050405020304" pitchFamily="18" charset="0"/>
            </a:endParaRPr>
          </a:p>
          <a:p>
            <a:pPr algn="just">
              <a:spcAft>
                <a:spcPts val="0"/>
              </a:spcAft>
            </a:pPr>
            <a:r>
              <a:rPr lang="id-ID" sz="2400" dirty="0">
                <a:latin typeface="Arial" panose="020B0604020202020204" pitchFamily="34" charset="0"/>
                <a:ea typeface="Times New Roman" panose="02020603050405020304" pitchFamily="18" charset="0"/>
              </a:rPr>
              <a:t>Pencipta atau pemilik hak cipta dapat mendaftarkan langsung ciptaannya maupun melalui konsultan HAKI. Permohonan pendaftaran hak cipta dikenakan biaya (UU 19/2002 pasal 37 ayat 2). </a:t>
            </a:r>
            <a:endParaRPr lang="en-US" sz="2400" dirty="0">
              <a:latin typeface="Arial" panose="020B0604020202020204" pitchFamily="34" charset="0"/>
              <a:ea typeface="Times New Roman" panose="02020603050405020304" pitchFamily="18" charset="0"/>
            </a:endParaRPr>
          </a:p>
          <a:p>
            <a:pPr algn="just">
              <a:spcAft>
                <a:spcPts val="0"/>
              </a:spcAft>
            </a:pPr>
            <a:r>
              <a:rPr lang="id-ID" sz="2400" dirty="0">
                <a:latin typeface="Arial" panose="020B0604020202020204" pitchFamily="34" charset="0"/>
                <a:ea typeface="Times New Roman" panose="02020603050405020304" pitchFamily="18" charset="0"/>
              </a:rPr>
              <a:t>Penjelasan prosedur dan formulir pendaftaran hak cipta dapat diperoleh di kantor maupun situs web Ditjen HAKI. “Daftar Umum Ciptaan” yang mencatat ciptaan-ciptaan terdaftar dikelola oleh Ditjen HAKI dan dapat dilihat oleh setiap orang tanpa dikenai biaya. </a:t>
            </a:r>
            <a:endParaRPr lang="en-US" sz="2400" dirty="0">
              <a:latin typeface="Arial" panose="020B0604020202020204" pitchFamily="34" charset="0"/>
              <a:ea typeface="Times New Roman" panose="02020603050405020304" pitchFamily="18" charset="0"/>
            </a:endParaRPr>
          </a:p>
          <a:p>
            <a:pPr algn="just">
              <a:spcAft>
                <a:spcPts val="0"/>
              </a:spcAft>
            </a:pPr>
            <a:r>
              <a:rPr lang="id-ID" sz="2400" dirty="0">
                <a:latin typeface="Arial" panose="020B0604020202020204" pitchFamily="34" charset="0"/>
                <a:ea typeface="Times New Roman" panose="02020603050405020304" pitchFamily="18" charset="0"/>
              </a:rPr>
              <a:t>Prosedur mengenai pendaftaran HAKI diatur dalam bab 4, pasal 35-44.</a:t>
            </a:r>
            <a:endParaRPr lang="id-ID"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356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913C62-F7F8-4439-80CD-84369383BE2E}"/>
              </a:ext>
            </a:extLst>
          </p:cNvPr>
          <p:cNvSpPr>
            <a:spLocks noGrp="1"/>
          </p:cNvSpPr>
          <p:nvPr>
            <p:ph type="sldNum" sz="quarter" idx="12"/>
          </p:nvPr>
        </p:nvSpPr>
        <p:spPr/>
        <p:txBody>
          <a:bodyPr/>
          <a:lstStyle/>
          <a:p>
            <a:fld id="{9D2DB43A-1E1F-4911-9BE9-9F4511AB1897}" type="slidenum">
              <a:rPr lang="id-ID" smtClean="0"/>
              <a:t>17</a:t>
            </a:fld>
            <a:endParaRPr lang="id-ID"/>
          </a:p>
        </p:txBody>
      </p:sp>
      <p:sp>
        <p:nvSpPr>
          <p:cNvPr id="3" name="Rectangle 2">
            <a:extLst>
              <a:ext uri="{FF2B5EF4-FFF2-40B4-BE49-F238E27FC236}">
                <a16:creationId xmlns:a16="http://schemas.microsoft.com/office/drawing/2014/main" id="{DE73E15C-2C85-4E4D-9EBD-449372A8B0AC}"/>
              </a:ext>
            </a:extLst>
          </p:cNvPr>
          <p:cNvSpPr/>
          <p:nvPr/>
        </p:nvSpPr>
        <p:spPr>
          <a:xfrm>
            <a:off x="685942" y="304882"/>
            <a:ext cx="11124908" cy="1200329"/>
          </a:xfrm>
          <a:prstGeom prst="rect">
            <a:avLst/>
          </a:prstGeom>
        </p:spPr>
        <p:txBody>
          <a:bodyPr wrap="square">
            <a:spAutoFit/>
          </a:bodyPr>
          <a:lstStyle/>
          <a:p>
            <a:pPr>
              <a:spcAft>
                <a:spcPts val="0"/>
              </a:spcAft>
            </a:pPr>
            <a:r>
              <a:rPr lang="id-ID" sz="3600" dirty="0">
                <a:latin typeface="Berlin Sans FB" panose="020E0602020502020306" pitchFamily="34" charset="0"/>
                <a:ea typeface="Times New Roman" panose="02020603050405020304" pitchFamily="18" charset="0"/>
                <a:cs typeface="Times New Roman" panose="02020603050405020304" pitchFamily="18" charset="0"/>
              </a:rPr>
              <a:t>Prosedur Pendirian Bisnis, Kontrak Kerja, dan Prosedur Pengadaan, Kontak Bisnis, Pakta Integritas </a:t>
            </a:r>
          </a:p>
        </p:txBody>
      </p:sp>
      <p:sp>
        <p:nvSpPr>
          <p:cNvPr id="5" name="Rectangle 4">
            <a:extLst>
              <a:ext uri="{FF2B5EF4-FFF2-40B4-BE49-F238E27FC236}">
                <a16:creationId xmlns:a16="http://schemas.microsoft.com/office/drawing/2014/main" id="{3D6EDC75-9685-4299-8D61-0469F9B76561}"/>
              </a:ext>
            </a:extLst>
          </p:cNvPr>
          <p:cNvSpPr/>
          <p:nvPr/>
        </p:nvSpPr>
        <p:spPr>
          <a:xfrm>
            <a:off x="228754" y="1981238"/>
            <a:ext cx="4910319" cy="578876"/>
          </a:xfrm>
          <a:prstGeom prst="rect">
            <a:avLst/>
          </a:prstGeom>
        </p:spPr>
        <p:txBody>
          <a:bodyPr wrap="none">
            <a:spAutoFit/>
          </a:bodyPr>
          <a:lstStyle/>
          <a:p>
            <a:pPr lvl="1">
              <a:lnSpc>
                <a:spcPct val="107000"/>
              </a:lnSpc>
              <a:spcBef>
                <a:spcPts val="200"/>
              </a:spcBef>
              <a:spcAft>
                <a:spcPts val="0"/>
              </a:spcAft>
            </a:pPr>
            <a:r>
              <a:rPr lang="id-ID" sz="3200" dirty="0">
                <a:latin typeface="Berlin Sans FB" panose="020E0602020502020306" pitchFamily="34" charset="0"/>
                <a:ea typeface="Malgun Gothic" panose="020B0503020000020004" pitchFamily="34" charset="-127"/>
                <a:cs typeface="Times New Roman" panose="02020603050405020304" pitchFamily="18" charset="0"/>
              </a:rPr>
              <a:t>Prosedur Pendirian Bisnis</a:t>
            </a:r>
          </a:p>
        </p:txBody>
      </p:sp>
      <p:sp>
        <p:nvSpPr>
          <p:cNvPr id="6" name="Rectangle 5">
            <a:extLst>
              <a:ext uri="{FF2B5EF4-FFF2-40B4-BE49-F238E27FC236}">
                <a16:creationId xmlns:a16="http://schemas.microsoft.com/office/drawing/2014/main" id="{A856BD0B-60C5-43AC-A956-5C534CE6BABC}"/>
              </a:ext>
            </a:extLst>
          </p:cNvPr>
          <p:cNvSpPr/>
          <p:nvPr/>
        </p:nvSpPr>
        <p:spPr>
          <a:xfrm>
            <a:off x="685942" y="2743218"/>
            <a:ext cx="10515324" cy="3690947"/>
          </a:xfrm>
          <a:prstGeom prst="rect">
            <a:avLst/>
          </a:prstGeom>
        </p:spPr>
        <p:txBody>
          <a:bodyPr wrap="square">
            <a:spAutoFit/>
          </a:bodyPr>
          <a:lstStyle/>
          <a:p>
            <a:pPr algn="just">
              <a:lnSpc>
                <a:spcPct val="107000"/>
              </a:lnSpc>
              <a:spcAft>
                <a:spcPts val="0"/>
              </a:spcAft>
            </a:pPr>
            <a:r>
              <a:rPr lang="id-ID" sz="2000" b="1" dirty="0">
                <a:latin typeface="Arial" panose="020B0604020202020204" pitchFamily="34" charset="0"/>
                <a:ea typeface="Malgun Gothic" panose="020B0503020000020004" pitchFamily="34" charset="-127"/>
                <a:cs typeface="Arial" panose="020B0604020202020204" pitchFamily="34" charset="0"/>
              </a:rPr>
              <a:t>Badan Usaha</a:t>
            </a:r>
            <a:r>
              <a:rPr lang="id-ID" sz="2000" dirty="0">
                <a:latin typeface="Arial" panose="020B0604020202020204" pitchFamily="34" charset="0"/>
                <a:ea typeface="Malgun Gothic" panose="020B0503020000020004" pitchFamily="34" charset="-127"/>
                <a:cs typeface="Arial" panose="020B0604020202020204" pitchFamily="34" charset="0"/>
              </a:rPr>
              <a:t> adalah kesatuan yuridis (hukum), teknis, dan ekonomis yang bertujuan mencari laba atau keuntungan. Badan Usaha seringkali disamakan dengan perusahaan, walaupun pada kenyataannya berbeda. Perbedaan utamanya, Badan Usaha adalah lembaga sementara perusahaan adalah tempat dimana Badan Usaha itu mengelola faktor-faktor produksi.</a:t>
            </a:r>
            <a:endParaRPr lang="id-ID" sz="2000" dirty="0">
              <a:latin typeface="Arial" panose="020B0604020202020204" pitchFamily="34" charset="0"/>
              <a:ea typeface="Malgun Gothic" panose="020B0503020000020004" pitchFamily="34" charset="-127"/>
              <a:cs typeface="Times New Roman" panose="02020603050405020304" pitchFamily="18" charset="0"/>
            </a:endParaRPr>
          </a:p>
          <a:p>
            <a:pPr algn="just">
              <a:lnSpc>
                <a:spcPct val="107000"/>
              </a:lnSpc>
              <a:spcAft>
                <a:spcPts val="0"/>
              </a:spcAft>
            </a:pPr>
            <a:r>
              <a:rPr lang="id-ID" sz="2000" dirty="0">
                <a:latin typeface="Arial" panose="020B0604020202020204" pitchFamily="34" charset="0"/>
                <a:ea typeface="Malgun Gothic" panose="020B0503020000020004" pitchFamily="34" charset="-127"/>
                <a:cs typeface="Arial" panose="020B0604020202020204" pitchFamily="34" charset="0"/>
              </a:rPr>
              <a:t>Adapun beberapa alasan pendirian suatu badan usaha adalah :</a:t>
            </a:r>
            <a:endParaRPr lang="id-ID" sz="2000" dirty="0">
              <a:latin typeface="Arial" panose="020B060402020202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000" dirty="0">
                <a:latin typeface="Arial" panose="020B0604020202020204" pitchFamily="34" charset="0"/>
                <a:ea typeface="Times New Roman" panose="02020603050405020304" pitchFamily="18" charset="0"/>
                <a:cs typeface="Arial" panose="020B0604020202020204" pitchFamily="34" charset="0"/>
              </a:rPr>
              <a:t>untuk hidup,</a:t>
            </a:r>
            <a:endParaRPr lang="id-ID" sz="2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000" dirty="0">
                <a:latin typeface="Arial" panose="020B0604020202020204" pitchFamily="34" charset="0"/>
                <a:ea typeface="Times New Roman" panose="02020603050405020304" pitchFamily="18" charset="0"/>
                <a:cs typeface="Arial" panose="020B0604020202020204" pitchFamily="34" charset="0"/>
              </a:rPr>
              <a:t>bebas dan tidak terikat,</a:t>
            </a:r>
            <a:endParaRPr lang="id-ID" sz="2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000" dirty="0">
                <a:latin typeface="Arial" panose="020B0604020202020204" pitchFamily="34" charset="0"/>
                <a:ea typeface="Times New Roman" panose="02020603050405020304" pitchFamily="18" charset="0"/>
                <a:cs typeface="Arial" panose="020B0604020202020204" pitchFamily="34" charset="0"/>
              </a:rPr>
              <a:t>dorongan sosial,</a:t>
            </a:r>
            <a:endParaRPr lang="id-ID" sz="2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000" dirty="0">
                <a:latin typeface="Arial" panose="020B0604020202020204" pitchFamily="34" charset="0"/>
                <a:ea typeface="Times New Roman" panose="02020603050405020304" pitchFamily="18" charset="0"/>
                <a:cs typeface="Arial" panose="020B0604020202020204" pitchFamily="34" charset="0"/>
              </a:rPr>
              <a:t>mendapat kekuasaan, atau</a:t>
            </a:r>
            <a:endParaRPr lang="id-ID" sz="2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000" dirty="0">
                <a:latin typeface="Arial" panose="020B0604020202020204" pitchFamily="34" charset="0"/>
                <a:ea typeface="Times New Roman" panose="02020603050405020304" pitchFamily="18" charset="0"/>
                <a:cs typeface="Arial" panose="020B0604020202020204" pitchFamily="34" charset="0"/>
              </a:rPr>
              <a:t>melanjutkan usaha orang tua.</a:t>
            </a:r>
            <a:endParaRPr lang="id-ID"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08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286AFA-0A29-4710-BC9C-D39D036D507D}"/>
              </a:ext>
            </a:extLst>
          </p:cNvPr>
          <p:cNvSpPr>
            <a:spLocks noGrp="1"/>
          </p:cNvSpPr>
          <p:nvPr>
            <p:ph type="sldNum" sz="quarter" idx="12"/>
          </p:nvPr>
        </p:nvSpPr>
        <p:spPr/>
        <p:txBody>
          <a:bodyPr/>
          <a:lstStyle/>
          <a:p>
            <a:fld id="{9D2DB43A-1E1F-4911-9BE9-9F4511AB1897}" type="slidenum">
              <a:rPr lang="id-ID" smtClean="0"/>
              <a:t>18</a:t>
            </a:fld>
            <a:endParaRPr lang="id-ID"/>
          </a:p>
        </p:txBody>
      </p:sp>
      <p:sp>
        <p:nvSpPr>
          <p:cNvPr id="3" name="Rectangle 2">
            <a:extLst>
              <a:ext uri="{FF2B5EF4-FFF2-40B4-BE49-F238E27FC236}">
                <a16:creationId xmlns:a16="http://schemas.microsoft.com/office/drawing/2014/main" id="{E91AF0D5-F53C-41C1-915D-F9CCDD494D98}"/>
              </a:ext>
            </a:extLst>
          </p:cNvPr>
          <p:cNvSpPr/>
          <p:nvPr/>
        </p:nvSpPr>
        <p:spPr>
          <a:xfrm>
            <a:off x="304952" y="501650"/>
            <a:ext cx="4910319" cy="578876"/>
          </a:xfrm>
          <a:prstGeom prst="rect">
            <a:avLst/>
          </a:prstGeom>
        </p:spPr>
        <p:txBody>
          <a:bodyPr wrap="none">
            <a:spAutoFit/>
          </a:bodyPr>
          <a:lstStyle/>
          <a:p>
            <a:pPr lvl="1">
              <a:lnSpc>
                <a:spcPct val="107000"/>
              </a:lnSpc>
              <a:spcBef>
                <a:spcPts val="200"/>
              </a:spcBef>
              <a:spcAft>
                <a:spcPts val="0"/>
              </a:spcAft>
            </a:pPr>
            <a:r>
              <a:rPr lang="id-ID" sz="3200" dirty="0">
                <a:latin typeface="Berlin Sans FB" panose="020E0602020502020306" pitchFamily="34" charset="0"/>
                <a:ea typeface="Malgun Gothic" panose="020B0503020000020004" pitchFamily="34" charset="-127"/>
                <a:cs typeface="Times New Roman" panose="02020603050405020304" pitchFamily="18" charset="0"/>
              </a:rPr>
              <a:t>Prosedur Pendirian Bisnis</a:t>
            </a:r>
          </a:p>
        </p:txBody>
      </p:sp>
      <p:sp>
        <p:nvSpPr>
          <p:cNvPr id="4" name="Rectangle 3">
            <a:extLst>
              <a:ext uri="{FF2B5EF4-FFF2-40B4-BE49-F238E27FC236}">
                <a16:creationId xmlns:a16="http://schemas.microsoft.com/office/drawing/2014/main" id="{2A0EAD00-683A-48A9-9469-1485529F9A49}"/>
              </a:ext>
            </a:extLst>
          </p:cNvPr>
          <p:cNvSpPr/>
          <p:nvPr/>
        </p:nvSpPr>
        <p:spPr>
          <a:xfrm>
            <a:off x="762140" y="1371654"/>
            <a:ext cx="10439264" cy="4669099"/>
          </a:xfrm>
          <a:prstGeom prst="rect">
            <a:avLst/>
          </a:prstGeom>
        </p:spPr>
        <p:txBody>
          <a:bodyPr wrap="square">
            <a:spAutoFit/>
          </a:bodyPr>
          <a:lstStyle/>
          <a:p>
            <a:pPr algn="just">
              <a:lnSpc>
                <a:spcPct val="107000"/>
              </a:lnSpc>
              <a:spcAft>
                <a:spcPts val="0"/>
              </a:spcAft>
            </a:pPr>
            <a:r>
              <a:rPr lang="id-ID" sz="2800" dirty="0">
                <a:latin typeface="Arial" panose="020B0604020202020204" pitchFamily="34" charset="0"/>
                <a:ea typeface="Malgun Gothic" panose="020B0503020000020004" pitchFamily="34" charset="-127"/>
                <a:cs typeface="Arial" panose="020B0604020202020204" pitchFamily="34" charset="0"/>
              </a:rPr>
              <a:t>Faktor–faktor yang harus dihadapi atau diperhitungkan di dalam pendirian suatu badan usaha, khususnya di bidang IT adalah:</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800" dirty="0">
                <a:latin typeface="Arial" panose="020B0604020202020204" pitchFamily="34" charset="0"/>
                <a:ea typeface="Times New Roman" panose="02020603050405020304" pitchFamily="18" charset="0"/>
                <a:cs typeface="Arial" panose="020B0604020202020204" pitchFamily="34" charset="0"/>
              </a:rPr>
              <a:t>Barang dan Jasa yang akan dijual</a:t>
            </a:r>
            <a:endParaRPr lang="id-ID" sz="28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800" dirty="0">
                <a:latin typeface="Arial" panose="020B0604020202020204" pitchFamily="34" charset="0"/>
                <a:ea typeface="Times New Roman" panose="02020603050405020304" pitchFamily="18" charset="0"/>
                <a:cs typeface="Arial" panose="020B0604020202020204" pitchFamily="34" charset="0"/>
              </a:rPr>
              <a:t>Pemasaran barang dan jasa</a:t>
            </a:r>
            <a:endParaRPr lang="id-ID" sz="28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800" dirty="0">
                <a:latin typeface="Arial" panose="020B0604020202020204" pitchFamily="34" charset="0"/>
                <a:ea typeface="Times New Roman" panose="02020603050405020304" pitchFamily="18" charset="0"/>
                <a:cs typeface="Arial" panose="020B0604020202020204" pitchFamily="34" charset="0"/>
              </a:rPr>
              <a:t>Penentuan harga</a:t>
            </a:r>
            <a:endParaRPr lang="id-ID" sz="28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800" dirty="0">
                <a:latin typeface="Arial" panose="020B0604020202020204" pitchFamily="34" charset="0"/>
                <a:ea typeface="Times New Roman" panose="02020603050405020304" pitchFamily="18" charset="0"/>
                <a:cs typeface="Arial" panose="020B0604020202020204" pitchFamily="34" charset="0"/>
              </a:rPr>
              <a:t>Pembelian</a:t>
            </a:r>
            <a:endParaRPr lang="id-ID" sz="28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800" dirty="0">
                <a:latin typeface="Arial" panose="020B0604020202020204" pitchFamily="34" charset="0"/>
                <a:ea typeface="Times New Roman" panose="02020603050405020304" pitchFamily="18" charset="0"/>
                <a:cs typeface="Arial" panose="020B0604020202020204" pitchFamily="34" charset="0"/>
              </a:rPr>
              <a:t>Kebutuhan Tenaga Kerja</a:t>
            </a:r>
            <a:endParaRPr lang="id-ID" sz="28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800" dirty="0">
                <a:latin typeface="Arial" panose="020B0604020202020204" pitchFamily="34" charset="0"/>
                <a:ea typeface="Times New Roman" panose="02020603050405020304" pitchFamily="18" charset="0"/>
                <a:cs typeface="Arial" panose="020B0604020202020204" pitchFamily="34" charset="0"/>
              </a:rPr>
              <a:t>Organisasi intern</a:t>
            </a:r>
            <a:endParaRPr lang="id-ID" sz="28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800" dirty="0">
                <a:latin typeface="Arial" panose="020B0604020202020204" pitchFamily="34" charset="0"/>
                <a:ea typeface="Times New Roman" panose="02020603050405020304" pitchFamily="18" charset="0"/>
                <a:cs typeface="Arial" panose="020B0604020202020204" pitchFamily="34" charset="0"/>
              </a:rPr>
              <a:t>Pembelanjaan</a:t>
            </a:r>
            <a:endParaRPr lang="id-ID" sz="28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0"/>
              </a:spcAft>
              <a:buFont typeface="Arial Narrow" panose="020B0606020202030204" pitchFamily="34" charset="0"/>
              <a:buChar char="–"/>
            </a:pPr>
            <a:r>
              <a:rPr lang="id-ID" sz="2800" dirty="0">
                <a:latin typeface="Arial" panose="020B0604020202020204" pitchFamily="34" charset="0"/>
                <a:ea typeface="Times New Roman" panose="02020603050405020304" pitchFamily="18" charset="0"/>
                <a:cs typeface="Arial" panose="020B0604020202020204" pitchFamily="34" charset="0"/>
              </a:rPr>
              <a:t>Jenis badan usaha yang akan dipilih, dll.</a:t>
            </a:r>
            <a:endParaRPr lang="id-ID" sz="2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92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AC818-2F02-4691-A670-9EF0DEE29390}"/>
              </a:ext>
            </a:extLst>
          </p:cNvPr>
          <p:cNvSpPr>
            <a:spLocks noGrp="1"/>
          </p:cNvSpPr>
          <p:nvPr>
            <p:ph type="sldNum" sz="quarter" idx="12"/>
          </p:nvPr>
        </p:nvSpPr>
        <p:spPr/>
        <p:txBody>
          <a:bodyPr/>
          <a:lstStyle/>
          <a:p>
            <a:fld id="{9D2DB43A-1E1F-4911-9BE9-9F4511AB1897}" type="slidenum">
              <a:rPr lang="id-ID" smtClean="0"/>
              <a:t>19</a:t>
            </a:fld>
            <a:endParaRPr lang="id-ID"/>
          </a:p>
        </p:txBody>
      </p:sp>
      <p:sp>
        <p:nvSpPr>
          <p:cNvPr id="3" name="Rectangle 2">
            <a:extLst>
              <a:ext uri="{FF2B5EF4-FFF2-40B4-BE49-F238E27FC236}">
                <a16:creationId xmlns:a16="http://schemas.microsoft.com/office/drawing/2014/main" id="{2786075A-16A7-4574-A8B9-C055BFE673BD}"/>
              </a:ext>
            </a:extLst>
          </p:cNvPr>
          <p:cNvSpPr/>
          <p:nvPr/>
        </p:nvSpPr>
        <p:spPr>
          <a:xfrm>
            <a:off x="762140" y="1600248"/>
            <a:ext cx="10362928" cy="3286028"/>
          </a:xfrm>
          <a:prstGeom prst="rect">
            <a:avLst/>
          </a:prstGeom>
        </p:spPr>
        <p:txBody>
          <a:bodyPr wrap="square">
            <a:spAutoFit/>
          </a:bodyPr>
          <a:lstStyle/>
          <a:p>
            <a:pPr algn="just">
              <a:lnSpc>
                <a:spcPct val="107000"/>
              </a:lnSpc>
              <a:spcAft>
                <a:spcPts val="0"/>
              </a:spcAft>
            </a:pPr>
            <a:r>
              <a:rPr lang="id-ID" sz="2800" dirty="0">
                <a:latin typeface="Arial" panose="020B0604020202020204" pitchFamily="34" charset="0"/>
                <a:ea typeface="Malgun Gothic" panose="020B0503020000020004" pitchFamily="34" charset="-127"/>
                <a:cs typeface="Arial" panose="020B0604020202020204" pitchFamily="34" charset="0"/>
              </a:rPr>
              <a:t>Ada beberapa hal yang harus diperhatikan dalam membentuk sebuah badan usaha, diantaranya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Font typeface="+mj-lt"/>
              <a:buAutoNum type="arabicPeriod"/>
            </a:pPr>
            <a:r>
              <a:rPr lang="id-ID" sz="2800" dirty="0">
                <a:latin typeface="Arial" panose="020B0604020202020204" pitchFamily="34" charset="0"/>
                <a:ea typeface="Malgun Gothic" panose="020B0503020000020004" pitchFamily="34" charset="-127"/>
                <a:cs typeface="Arial" panose="020B0604020202020204" pitchFamily="34" charset="0"/>
              </a:rPr>
              <a:t>Modal yang di miliki</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Font typeface="+mj-lt"/>
              <a:buAutoNum type="arabicPeriod"/>
            </a:pPr>
            <a:r>
              <a:rPr lang="id-ID" sz="2800" dirty="0">
                <a:latin typeface="Arial" panose="020B0604020202020204" pitchFamily="34" charset="0"/>
                <a:ea typeface="Malgun Gothic" panose="020B0503020000020004" pitchFamily="34" charset="-127"/>
                <a:cs typeface="Arial" panose="020B0604020202020204" pitchFamily="34" charset="0"/>
              </a:rPr>
              <a:t>Dokumen perizinan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Font typeface="+mj-lt"/>
              <a:buAutoNum type="arabicPeriod"/>
            </a:pPr>
            <a:r>
              <a:rPr lang="id-ID" sz="2800" dirty="0">
                <a:latin typeface="Arial" panose="020B0604020202020204" pitchFamily="34" charset="0"/>
                <a:ea typeface="Malgun Gothic" panose="020B0503020000020004" pitchFamily="34" charset="-127"/>
                <a:cs typeface="Arial" panose="020B0604020202020204" pitchFamily="34" charset="0"/>
              </a:rPr>
              <a:t>Para pemegang saham</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Font typeface="+mj-lt"/>
              <a:buAutoNum type="arabicPeriod"/>
            </a:pPr>
            <a:r>
              <a:rPr lang="id-ID" sz="2800" dirty="0">
                <a:latin typeface="Arial" panose="020B0604020202020204" pitchFamily="34" charset="0"/>
                <a:ea typeface="Malgun Gothic" panose="020B0503020000020004" pitchFamily="34" charset="-127"/>
                <a:cs typeface="Arial" panose="020B0604020202020204" pitchFamily="34" charset="0"/>
              </a:rPr>
              <a:t>Tujuan usaha</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Font typeface="+mj-lt"/>
              <a:buAutoNum type="arabicPeriod"/>
            </a:pPr>
            <a:r>
              <a:rPr lang="id-ID" sz="2800" dirty="0">
                <a:latin typeface="Arial" panose="020B0604020202020204" pitchFamily="34" charset="0"/>
                <a:ea typeface="Malgun Gothic" panose="020B0503020000020004" pitchFamily="34" charset="-127"/>
                <a:cs typeface="Arial" panose="020B0604020202020204" pitchFamily="34" charset="0"/>
              </a:rPr>
              <a:t>Jenis usaha</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7A26CE30-572D-4BEE-8280-C807DF1EC6C2}"/>
              </a:ext>
            </a:extLst>
          </p:cNvPr>
          <p:cNvSpPr/>
          <p:nvPr/>
        </p:nvSpPr>
        <p:spPr>
          <a:xfrm>
            <a:off x="304952" y="501650"/>
            <a:ext cx="4910319" cy="578876"/>
          </a:xfrm>
          <a:prstGeom prst="rect">
            <a:avLst/>
          </a:prstGeom>
        </p:spPr>
        <p:txBody>
          <a:bodyPr wrap="none">
            <a:spAutoFit/>
          </a:bodyPr>
          <a:lstStyle/>
          <a:p>
            <a:pPr lvl="1">
              <a:lnSpc>
                <a:spcPct val="107000"/>
              </a:lnSpc>
              <a:spcBef>
                <a:spcPts val="200"/>
              </a:spcBef>
              <a:spcAft>
                <a:spcPts val="0"/>
              </a:spcAft>
            </a:pPr>
            <a:r>
              <a:rPr lang="id-ID" sz="3200" dirty="0">
                <a:latin typeface="Berlin Sans FB" panose="020E0602020502020306" pitchFamily="34" charset="0"/>
                <a:ea typeface="Malgun Gothic" panose="020B0503020000020004" pitchFamily="34" charset="-127"/>
                <a:cs typeface="Times New Roman" panose="02020603050405020304" pitchFamily="18" charset="0"/>
              </a:rPr>
              <a:t>Prosedur Pendirian Bisnis</a:t>
            </a:r>
          </a:p>
        </p:txBody>
      </p:sp>
    </p:spTree>
    <p:extLst>
      <p:ext uri="{BB962C8B-B14F-4D97-AF65-F5344CB8AC3E}">
        <p14:creationId xmlns:p14="http://schemas.microsoft.com/office/powerpoint/2010/main" val="422692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28CB5B-38B3-46D3-9341-0163031ACE0A}"/>
              </a:ext>
            </a:extLst>
          </p:cNvPr>
          <p:cNvSpPr/>
          <p:nvPr/>
        </p:nvSpPr>
        <p:spPr>
          <a:xfrm>
            <a:off x="685942" y="457278"/>
            <a:ext cx="5118709"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Ketentuan Hukum</a:t>
            </a:r>
            <a:endParaRPr lang="id-ID" sz="4800" dirty="0">
              <a:latin typeface="Berlin Sans FB" panose="020E0602020502020306" pitchFamily="34" charset="0"/>
            </a:endParaRPr>
          </a:p>
        </p:txBody>
      </p:sp>
      <p:sp>
        <p:nvSpPr>
          <p:cNvPr id="3" name="Rectangle 2">
            <a:extLst>
              <a:ext uri="{FF2B5EF4-FFF2-40B4-BE49-F238E27FC236}">
                <a16:creationId xmlns:a16="http://schemas.microsoft.com/office/drawing/2014/main" id="{9339537E-241D-4430-8AD2-0B92B8360D92}"/>
              </a:ext>
            </a:extLst>
          </p:cNvPr>
          <p:cNvSpPr/>
          <p:nvPr/>
        </p:nvSpPr>
        <p:spPr>
          <a:xfrm>
            <a:off x="696362" y="2090172"/>
            <a:ext cx="7533182" cy="3970318"/>
          </a:xfrm>
          <a:prstGeom prst="rect">
            <a:avLst/>
          </a:prstGeom>
        </p:spPr>
        <p:txBody>
          <a:bodyPr wrap="square">
            <a:spAutoFit/>
          </a:bodyPr>
          <a:lstStyle/>
          <a:p>
            <a:r>
              <a:rPr lang="en-US" sz="2800" dirty="0">
                <a:latin typeface="Arial" panose="020B0604020202020204" pitchFamily="34" charset="0"/>
                <a:ea typeface="Malgun Gothic" panose="020B0503020000020004" pitchFamily="34" charset="-127"/>
                <a:cs typeface="Arial" panose="020B0604020202020204" pitchFamily="34" charset="0"/>
              </a:rPr>
              <a:t>H</a:t>
            </a:r>
            <a:r>
              <a:rPr lang="id-ID" sz="2800" dirty="0">
                <a:latin typeface="Arial" panose="020B0604020202020204" pitchFamily="34" charset="0"/>
                <a:ea typeface="Malgun Gothic" panose="020B0503020000020004" pitchFamily="34" charset="-127"/>
                <a:cs typeface="Arial" panose="020B0604020202020204" pitchFamily="34" charset="0"/>
              </a:rPr>
              <a:t>ak cipta merupakan “hak untuk menyalin suatu ciptaan”.</a:t>
            </a:r>
            <a:endParaRPr lang="en-US" sz="2800" dirty="0">
              <a:latin typeface="Arial" panose="020B0604020202020204" pitchFamily="34" charset="0"/>
              <a:ea typeface="Malgun Gothic" panose="020B0503020000020004" pitchFamily="34" charset="-127"/>
              <a:cs typeface="Arial" panose="020B0604020202020204" pitchFamily="34" charset="0"/>
            </a:endParaRPr>
          </a:p>
          <a:p>
            <a:r>
              <a:rPr lang="id-ID" sz="2800" dirty="0">
                <a:latin typeface="Arial" panose="020B0604020202020204" pitchFamily="34" charset="0"/>
                <a:cs typeface="Arial" panose="020B0604020202020204" pitchFamily="34" charset="0"/>
              </a:rPr>
              <a:t>Ciptaan tersebut dapat mencakup puisi, drama, serta karya tulis lainnya, film, karya-karya koreografis (tari, balet, dan sebagainya), komposisi musik, rekaman suara, lukisan, gambar, patung, foto, perangkat lunak komputer, siaran radio dan televisi, dan (dalam yurisdiksi tertentu) desain industri</a:t>
            </a:r>
            <a:r>
              <a:rPr lang="id-ID" sz="2800" dirty="0">
                <a:latin typeface="Arial" panose="020B0604020202020204" pitchFamily="34" charset="0"/>
                <a:ea typeface="Malgun Gothic" panose="020B0503020000020004" pitchFamily="34" charset="-127"/>
                <a:cs typeface="Arial" panose="020B0604020202020204" pitchFamily="34" charset="0"/>
              </a:rPr>
              <a:t> </a:t>
            </a:r>
            <a:endParaRPr lang="id-ID" sz="28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C79229A-F312-47A7-B58E-BA42E2AD0411}"/>
              </a:ext>
            </a:extLst>
          </p:cNvPr>
          <p:cNvSpPr>
            <a:spLocks noGrp="1"/>
          </p:cNvSpPr>
          <p:nvPr>
            <p:ph type="sldNum" sz="quarter" idx="12"/>
          </p:nvPr>
        </p:nvSpPr>
        <p:spPr/>
        <p:txBody>
          <a:bodyPr/>
          <a:lstStyle/>
          <a:p>
            <a:fld id="{9D2DB43A-1E1F-4911-9BE9-9F4511AB1897}" type="slidenum">
              <a:rPr lang="id-ID" smtClean="0"/>
              <a:t>2</a:t>
            </a:fld>
            <a:endParaRPr lang="id-ID"/>
          </a:p>
        </p:txBody>
      </p:sp>
      <p:pic>
        <p:nvPicPr>
          <p:cNvPr id="1026" name="Picture 2" descr="Image result for ketentuan hukum">
            <a:extLst>
              <a:ext uri="{FF2B5EF4-FFF2-40B4-BE49-F238E27FC236}">
                <a16:creationId xmlns:a16="http://schemas.microsoft.com/office/drawing/2014/main" id="{0FE7E025-E802-41B0-A1BC-B11B1B4E0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895614"/>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881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C7D2FB-468C-408A-875D-CAEA00C7C9E6}"/>
              </a:ext>
            </a:extLst>
          </p:cNvPr>
          <p:cNvSpPr>
            <a:spLocks noGrp="1"/>
          </p:cNvSpPr>
          <p:nvPr>
            <p:ph type="sldNum" sz="quarter" idx="12"/>
          </p:nvPr>
        </p:nvSpPr>
        <p:spPr/>
        <p:txBody>
          <a:bodyPr/>
          <a:lstStyle/>
          <a:p>
            <a:fld id="{9D2DB43A-1E1F-4911-9BE9-9F4511AB1897}" type="slidenum">
              <a:rPr lang="id-ID" smtClean="0"/>
              <a:t>20</a:t>
            </a:fld>
            <a:endParaRPr lang="id-ID"/>
          </a:p>
        </p:txBody>
      </p:sp>
      <p:sp>
        <p:nvSpPr>
          <p:cNvPr id="3" name="Rectangle 2">
            <a:extLst>
              <a:ext uri="{FF2B5EF4-FFF2-40B4-BE49-F238E27FC236}">
                <a16:creationId xmlns:a16="http://schemas.microsoft.com/office/drawing/2014/main" id="{0FFA6FF0-F2C2-488F-A5F4-93D06FA5863A}"/>
              </a:ext>
            </a:extLst>
          </p:cNvPr>
          <p:cNvSpPr/>
          <p:nvPr/>
        </p:nvSpPr>
        <p:spPr>
          <a:xfrm>
            <a:off x="762140" y="1371654"/>
            <a:ext cx="10439126" cy="5008230"/>
          </a:xfrm>
          <a:prstGeom prst="rect">
            <a:avLst/>
          </a:prstGeom>
        </p:spPr>
        <p:txBody>
          <a:bodyPr wrap="square">
            <a:spAutoFit/>
          </a:bodyPr>
          <a:lstStyle/>
          <a:p>
            <a:pPr algn="just">
              <a:lnSpc>
                <a:spcPct val="107000"/>
              </a:lnSpc>
              <a:spcAft>
                <a:spcPts val="0"/>
              </a:spcAft>
            </a:pPr>
            <a:r>
              <a:rPr lang="id-ID" sz="2000" dirty="0">
                <a:latin typeface="Arial" panose="020B0604020202020204" pitchFamily="34" charset="0"/>
                <a:ea typeface="Malgun Gothic" panose="020B0503020000020004" pitchFamily="34" charset="-127"/>
                <a:cs typeface="Arial" panose="020B0604020202020204" pitchFamily="34" charset="0"/>
              </a:rPr>
              <a:t>Di dalam pendirian suatu badan usaha, ada terdapat beberapa fungsi yang akan terlibat di dalam bisnis-nya:</a:t>
            </a:r>
            <a:endParaRPr lang="id-ID" sz="2000" dirty="0">
              <a:latin typeface="Arial" panose="020B0604020202020204" pitchFamily="34" charset="0"/>
              <a:ea typeface="Malgun Gothic" panose="020B0503020000020004" pitchFamily="34" charset="-127"/>
              <a:cs typeface="Times New Roman" panose="02020603050405020304" pitchFamily="18" charset="0"/>
            </a:endParaRPr>
          </a:p>
          <a:p>
            <a:pPr marL="457200" indent="-457200" algn="just">
              <a:lnSpc>
                <a:spcPct val="107000"/>
              </a:lnSpc>
              <a:spcAft>
                <a:spcPts val="0"/>
              </a:spcAft>
              <a:buFont typeface="Arial" panose="020B0604020202020204" pitchFamily="34" charset="0"/>
              <a:buChar char="•"/>
            </a:pPr>
            <a:r>
              <a:rPr lang="id-ID" sz="2000" dirty="0">
                <a:latin typeface="Arial" panose="020B0604020202020204" pitchFamily="34" charset="0"/>
                <a:ea typeface="Malgun Gothic" panose="020B0503020000020004" pitchFamily="34" charset="-127"/>
                <a:cs typeface="Arial" panose="020B0604020202020204" pitchFamily="34" charset="0"/>
              </a:rPr>
              <a:t>Manajemen: </a:t>
            </a:r>
            <a:endParaRPr lang="en-US" sz="2000" dirty="0">
              <a:latin typeface="Arial" panose="020B0604020202020204" pitchFamily="34" charset="0"/>
              <a:ea typeface="Malgun Gothic" panose="020B0503020000020004" pitchFamily="34" charset="-127"/>
              <a:cs typeface="Arial" panose="020B0604020202020204" pitchFamily="34" charset="0"/>
            </a:endParaRPr>
          </a:p>
          <a:p>
            <a:pPr marL="449263" algn="just">
              <a:lnSpc>
                <a:spcPct val="107000"/>
              </a:lnSpc>
              <a:spcAft>
                <a:spcPts val="0"/>
              </a:spcAft>
            </a:pPr>
            <a:r>
              <a:rPr lang="id-ID" sz="2000" dirty="0">
                <a:latin typeface="Arial" panose="020B0604020202020204" pitchFamily="34" charset="0"/>
                <a:ea typeface="Malgun Gothic" panose="020B0503020000020004" pitchFamily="34" charset="-127"/>
                <a:cs typeface="Arial" panose="020B0604020202020204" pitchFamily="34" charset="0"/>
              </a:rPr>
              <a:t>cara karyawan dan sumber-sumber lain digunakan oleh perusahaan.</a:t>
            </a:r>
            <a:endParaRPr lang="id-ID" sz="2000" dirty="0">
              <a:latin typeface="Arial" panose="020B0604020202020204" pitchFamily="34" charset="0"/>
              <a:ea typeface="Malgun Gothic" panose="020B0503020000020004" pitchFamily="34" charset="-127"/>
              <a:cs typeface="Times New Roman" panose="02020603050405020304" pitchFamily="18" charset="0"/>
            </a:endParaRPr>
          </a:p>
          <a:p>
            <a:pPr marL="457200" indent="-457200" algn="just">
              <a:lnSpc>
                <a:spcPct val="107000"/>
              </a:lnSpc>
              <a:spcAft>
                <a:spcPts val="0"/>
              </a:spcAft>
              <a:buFont typeface="Arial" panose="020B0604020202020204" pitchFamily="34" charset="0"/>
              <a:buChar char="•"/>
            </a:pPr>
            <a:r>
              <a:rPr lang="id-ID" sz="2000" dirty="0">
                <a:latin typeface="Arial" panose="020B0604020202020204" pitchFamily="34" charset="0"/>
                <a:ea typeface="Malgun Gothic" panose="020B0503020000020004" pitchFamily="34" charset="-127"/>
                <a:cs typeface="Arial" panose="020B0604020202020204" pitchFamily="34" charset="0"/>
              </a:rPr>
              <a:t>Pemasaran: </a:t>
            </a:r>
            <a:endParaRPr lang="en-US" sz="2000" dirty="0">
              <a:latin typeface="Arial" panose="020B0604020202020204" pitchFamily="34" charset="0"/>
              <a:ea typeface="Malgun Gothic" panose="020B0503020000020004" pitchFamily="34" charset="-127"/>
              <a:cs typeface="Arial" panose="020B0604020202020204" pitchFamily="34" charset="0"/>
            </a:endParaRPr>
          </a:p>
          <a:p>
            <a:pPr marL="449263" algn="just">
              <a:lnSpc>
                <a:spcPct val="107000"/>
              </a:lnSpc>
              <a:spcAft>
                <a:spcPts val="0"/>
              </a:spcAft>
            </a:pPr>
            <a:r>
              <a:rPr lang="id-ID" sz="2000" dirty="0">
                <a:latin typeface="Arial" panose="020B0604020202020204" pitchFamily="34" charset="0"/>
                <a:ea typeface="Malgun Gothic" panose="020B0503020000020004" pitchFamily="34" charset="-127"/>
                <a:cs typeface="Arial" panose="020B0604020202020204" pitchFamily="34" charset="0"/>
              </a:rPr>
              <a:t>cara produk/jasa dikembangkan, diberi harga, didistribusikan dan dipromosikan kepada pelanggan.</a:t>
            </a:r>
            <a:endParaRPr lang="id-ID" sz="2000" dirty="0">
              <a:latin typeface="Arial" panose="020B0604020202020204" pitchFamily="34" charset="0"/>
              <a:ea typeface="Malgun Gothic" panose="020B0503020000020004" pitchFamily="34" charset="-127"/>
              <a:cs typeface="Times New Roman" panose="02020603050405020304" pitchFamily="18" charset="0"/>
            </a:endParaRPr>
          </a:p>
          <a:p>
            <a:pPr marL="457200" indent="-457200" algn="just">
              <a:lnSpc>
                <a:spcPct val="107000"/>
              </a:lnSpc>
              <a:spcAft>
                <a:spcPts val="0"/>
              </a:spcAft>
              <a:buFont typeface="Arial" panose="020B0604020202020204" pitchFamily="34" charset="0"/>
              <a:buChar char="•"/>
            </a:pPr>
            <a:r>
              <a:rPr lang="id-ID" sz="2000" dirty="0">
                <a:latin typeface="Arial" panose="020B0604020202020204" pitchFamily="34" charset="0"/>
                <a:ea typeface="Malgun Gothic" panose="020B0503020000020004" pitchFamily="34" charset="-127"/>
                <a:cs typeface="Arial" panose="020B0604020202020204" pitchFamily="34" charset="0"/>
              </a:rPr>
              <a:t>Keuangan: </a:t>
            </a:r>
            <a:endParaRPr lang="en-US" sz="2000" dirty="0">
              <a:latin typeface="Arial" panose="020B0604020202020204" pitchFamily="34" charset="0"/>
              <a:ea typeface="Malgun Gothic" panose="020B0503020000020004" pitchFamily="34" charset="-127"/>
              <a:cs typeface="Arial" panose="020B0604020202020204" pitchFamily="34" charset="0"/>
            </a:endParaRPr>
          </a:p>
          <a:p>
            <a:pPr marL="449263" algn="just">
              <a:lnSpc>
                <a:spcPct val="107000"/>
              </a:lnSpc>
              <a:spcAft>
                <a:spcPts val="0"/>
              </a:spcAft>
            </a:pPr>
            <a:r>
              <a:rPr lang="id-ID" sz="2000" dirty="0">
                <a:latin typeface="Arial" panose="020B0604020202020204" pitchFamily="34" charset="0"/>
                <a:ea typeface="Malgun Gothic" panose="020B0503020000020004" pitchFamily="34" charset="-127"/>
                <a:cs typeface="Arial" panose="020B0604020202020204" pitchFamily="34" charset="0"/>
              </a:rPr>
              <a:t>cara perusahaan mendapatkan dan menggunakan dana untuk operasi bisnisnya.</a:t>
            </a:r>
            <a:endParaRPr lang="id-ID" sz="2000" dirty="0">
              <a:latin typeface="Arial" panose="020B0604020202020204" pitchFamily="34" charset="0"/>
              <a:ea typeface="Malgun Gothic" panose="020B0503020000020004" pitchFamily="34" charset="-127"/>
              <a:cs typeface="Times New Roman" panose="02020603050405020304" pitchFamily="18" charset="0"/>
            </a:endParaRPr>
          </a:p>
          <a:p>
            <a:pPr marL="457200" indent="-457200" algn="just">
              <a:lnSpc>
                <a:spcPct val="107000"/>
              </a:lnSpc>
              <a:spcAft>
                <a:spcPts val="0"/>
              </a:spcAft>
              <a:buFont typeface="Arial" panose="020B0604020202020204" pitchFamily="34" charset="0"/>
              <a:buChar char="•"/>
            </a:pPr>
            <a:r>
              <a:rPr lang="id-ID" sz="2000" dirty="0">
                <a:latin typeface="Arial" panose="020B0604020202020204" pitchFamily="34" charset="0"/>
                <a:ea typeface="Malgun Gothic" panose="020B0503020000020004" pitchFamily="34" charset="-127"/>
                <a:cs typeface="Arial" panose="020B0604020202020204" pitchFamily="34" charset="0"/>
              </a:rPr>
              <a:t>Akuntansi: </a:t>
            </a:r>
            <a:endParaRPr lang="en-US" sz="2000" dirty="0">
              <a:latin typeface="Arial" panose="020B0604020202020204" pitchFamily="34" charset="0"/>
              <a:ea typeface="Malgun Gothic" panose="020B0503020000020004" pitchFamily="34" charset="-127"/>
              <a:cs typeface="Arial" panose="020B0604020202020204" pitchFamily="34" charset="0"/>
            </a:endParaRPr>
          </a:p>
          <a:p>
            <a:pPr marL="449263" algn="just">
              <a:lnSpc>
                <a:spcPct val="107000"/>
              </a:lnSpc>
              <a:spcAft>
                <a:spcPts val="0"/>
              </a:spcAft>
            </a:pPr>
            <a:r>
              <a:rPr lang="id-ID" sz="2000" dirty="0">
                <a:latin typeface="Arial" panose="020B0604020202020204" pitchFamily="34" charset="0"/>
                <a:ea typeface="Malgun Gothic" panose="020B0503020000020004" pitchFamily="34" charset="-127"/>
                <a:cs typeface="Arial" panose="020B0604020202020204" pitchFamily="34" charset="0"/>
              </a:rPr>
              <a:t>ringkasan dan analisis suatu kondisi keuangan suatu perusahaan.</a:t>
            </a:r>
            <a:endParaRPr lang="id-ID" sz="2000" dirty="0">
              <a:latin typeface="Arial" panose="020B0604020202020204" pitchFamily="34" charset="0"/>
              <a:ea typeface="Malgun Gothic" panose="020B0503020000020004" pitchFamily="34" charset="-127"/>
              <a:cs typeface="Times New Roman" panose="02020603050405020304" pitchFamily="18" charset="0"/>
            </a:endParaRPr>
          </a:p>
          <a:p>
            <a:pPr marL="457200" indent="-457200" algn="just">
              <a:lnSpc>
                <a:spcPct val="107000"/>
              </a:lnSpc>
              <a:spcAft>
                <a:spcPts val="0"/>
              </a:spcAft>
              <a:buFont typeface="Arial" panose="020B0604020202020204" pitchFamily="34" charset="0"/>
              <a:buChar char="•"/>
            </a:pPr>
            <a:r>
              <a:rPr lang="id-ID" sz="2000" dirty="0">
                <a:latin typeface="Arial" panose="020B0604020202020204" pitchFamily="34" charset="0"/>
                <a:ea typeface="Malgun Gothic" panose="020B0503020000020004" pitchFamily="34" charset="-127"/>
                <a:cs typeface="Arial" panose="020B0604020202020204" pitchFamily="34" charset="0"/>
              </a:rPr>
              <a:t>Sistem Informasi: </a:t>
            </a:r>
            <a:endParaRPr lang="en-US" sz="2000" dirty="0">
              <a:latin typeface="Arial" panose="020B0604020202020204" pitchFamily="34" charset="0"/>
              <a:ea typeface="Malgun Gothic" panose="020B0503020000020004" pitchFamily="34" charset="-127"/>
              <a:cs typeface="Arial" panose="020B0604020202020204" pitchFamily="34" charset="0"/>
            </a:endParaRPr>
          </a:p>
          <a:p>
            <a:pPr marL="449263" algn="just">
              <a:lnSpc>
                <a:spcPct val="107000"/>
              </a:lnSpc>
              <a:spcAft>
                <a:spcPts val="0"/>
              </a:spcAft>
            </a:pPr>
            <a:r>
              <a:rPr lang="id-ID" sz="2000" dirty="0">
                <a:latin typeface="Arial" panose="020B0604020202020204" pitchFamily="34" charset="0"/>
                <a:ea typeface="Malgun Gothic" panose="020B0503020000020004" pitchFamily="34" charset="-127"/>
                <a:cs typeface="Arial" panose="020B0604020202020204" pitchFamily="34" charset="0"/>
              </a:rPr>
              <a:t>meliputi teknologi Informasi, masyarakat dan prosedur yang bekerja sama untuk memberikan Informasi yang cocok kepada karyawan perusahaan sehingga mereka dapat membuat keputusan bisnis.</a:t>
            </a:r>
            <a:endParaRPr lang="id-ID" sz="2000" dirty="0">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686E9520-3EA7-4EA2-B215-FA98C6923AB6}"/>
              </a:ext>
            </a:extLst>
          </p:cNvPr>
          <p:cNvSpPr/>
          <p:nvPr/>
        </p:nvSpPr>
        <p:spPr>
          <a:xfrm>
            <a:off x="304952" y="501650"/>
            <a:ext cx="4910319" cy="578876"/>
          </a:xfrm>
          <a:prstGeom prst="rect">
            <a:avLst/>
          </a:prstGeom>
        </p:spPr>
        <p:txBody>
          <a:bodyPr wrap="none">
            <a:spAutoFit/>
          </a:bodyPr>
          <a:lstStyle/>
          <a:p>
            <a:pPr lvl="1">
              <a:lnSpc>
                <a:spcPct val="107000"/>
              </a:lnSpc>
              <a:spcBef>
                <a:spcPts val="200"/>
              </a:spcBef>
              <a:spcAft>
                <a:spcPts val="0"/>
              </a:spcAft>
            </a:pPr>
            <a:r>
              <a:rPr lang="id-ID" sz="3200" dirty="0">
                <a:latin typeface="Berlin Sans FB" panose="020E0602020502020306" pitchFamily="34" charset="0"/>
                <a:ea typeface="Malgun Gothic" panose="020B0503020000020004" pitchFamily="34" charset="-127"/>
                <a:cs typeface="Times New Roman" panose="02020603050405020304" pitchFamily="18" charset="0"/>
              </a:rPr>
              <a:t>Prosedur Pendirian Bisnis</a:t>
            </a:r>
          </a:p>
        </p:txBody>
      </p:sp>
    </p:spTree>
    <p:extLst>
      <p:ext uri="{BB962C8B-B14F-4D97-AF65-F5344CB8AC3E}">
        <p14:creationId xmlns:p14="http://schemas.microsoft.com/office/powerpoint/2010/main" val="107516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4936AB-9751-4675-AC9D-52EBABB1B5E1}"/>
              </a:ext>
            </a:extLst>
          </p:cNvPr>
          <p:cNvSpPr>
            <a:spLocks noGrp="1"/>
          </p:cNvSpPr>
          <p:nvPr>
            <p:ph type="sldNum" sz="quarter" idx="12"/>
          </p:nvPr>
        </p:nvSpPr>
        <p:spPr/>
        <p:txBody>
          <a:bodyPr/>
          <a:lstStyle/>
          <a:p>
            <a:fld id="{9D2DB43A-1E1F-4911-9BE9-9F4511AB1897}" type="slidenum">
              <a:rPr lang="id-ID" smtClean="0"/>
              <a:t>21</a:t>
            </a:fld>
            <a:endParaRPr lang="id-ID"/>
          </a:p>
        </p:txBody>
      </p:sp>
      <p:sp>
        <p:nvSpPr>
          <p:cNvPr id="3" name="Rectangle 2">
            <a:extLst>
              <a:ext uri="{FF2B5EF4-FFF2-40B4-BE49-F238E27FC236}">
                <a16:creationId xmlns:a16="http://schemas.microsoft.com/office/drawing/2014/main" id="{FD45EDB9-908F-4257-8561-A71176921989}"/>
              </a:ext>
            </a:extLst>
          </p:cNvPr>
          <p:cNvSpPr/>
          <p:nvPr/>
        </p:nvSpPr>
        <p:spPr>
          <a:xfrm>
            <a:off x="145556" y="381080"/>
            <a:ext cx="8485015"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Proses Pendirian Badan Usaha</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8EA022B3-B2FD-4224-A168-646A0C7F8D95}"/>
              </a:ext>
            </a:extLst>
          </p:cNvPr>
          <p:cNvSpPr/>
          <p:nvPr/>
        </p:nvSpPr>
        <p:spPr>
          <a:xfrm>
            <a:off x="685942" y="1555474"/>
            <a:ext cx="10667858" cy="3747051"/>
          </a:xfrm>
          <a:prstGeom prst="rect">
            <a:avLst/>
          </a:prstGeom>
        </p:spPr>
        <p:txBody>
          <a:bodyPr wrap="square">
            <a:spAutoFit/>
          </a:bodyPr>
          <a:lstStyle/>
          <a:p>
            <a:pPr marL="457200" lvl="0" indent="-457200" algn="just">
              <a:lnSpc>
                <a:spcPct val="107000"/>
              </a:lnSpc>
              <a:spcAft>
                <a:spcPts val="0"/>
              </a:spcAft>
              <a:buSzPts val="1000"/>
              <a:buFont typeface="Wingdings" panose="05000000000000000000" pitchFamily="2" charset="2"/>
              <a:buChar char="q"/>
            </a:pPr>
            <a:r>
              <a:rPr lang="id-ID" sz="2800" dirty="0">
                <a:latin typeface="Arial" panose="020B0604020202020204" pitchFamily="34" charset="0"/>
                <a:ea typeface="Malgun Gothic" panose="020B0503020000020004" pitchFamily="34" charset="-127"/>
                <a:cs typeface="Arial" panose="020B0604020202020204" pitchFamily="34" charset="0"/>
              </a:rPr>
              <a:t>Mengadakan rapat umum pemegang saham.</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457200" lvl="0" indent="-457200" algn="just">
              <a:lnSpc>
                <a:spcPct val="107000"/>
              </a:lnSpc>
              <a:spcAft>
                <a:spcPts val="0"/>
              </a:spcAft>
              <a:buSzPts val="1000"/>
              <a:buFont typeface="Wingdings" panose="05000000000000000000" pitchFamily="2" charset="2"/>
              <a:buChar char="q"/>
            </a:pPr>
            <a:r>
              <a:rPr lang="id-ID" sz="2800" dirty="0">
                <a:latin typeface="Arial" panose="020B0604020202020204" pitchFamily="34" charset="0"/>
                <a:ea typeface="Malgun Gothic" panose="020B0503020000020004" pitchFamily="34" charset="-127"/>
                <a:cs typeface="Arial" panose="020B0604020202020204" pitchFamily="34" charset="0"/>
              </a:rPr>
              <a:t>Dibuatkan akte notaris (nama-nama pendiri, komisaris, direksi, bidang usaha, tujuan perusahaan didirikan).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457200" lvl="0" indent="-457200" algn="just">
              <a:lnSpc>
                <a:spcPct val="107000"/>
              </a:lnSpc>
              <a:spcAft>
                <a:spcPts val="0"/>
              </a:spcAft>
              <a:buSzPts val="1000"/>
              <a:buFont typeface="Wingdings" panose="05000000000000000000" pitchFamily="2" charset="2"/>
              <a:buChar char="q"/>
            </a:pPr>
            <a:r>
              <a:rPr lang="id-ID" sz="2800" dirty="0">
                <a:latin typeface="Arial" panose="020B0604020202020204" pitchFamily="34" charset="0"/>
                <a:ea typeface="Malgun Gothic" panose="020B0503020000020004" pitchFamily="34" charset="-127"/>
                <a:cs typeface="Arial" panose="020B0604020202020204" pitchFamily="34" charset="0"/>
              </a:rPr>
              <a:t>Didaftarkan di pengadilan negeri (dokumen : izin domisili, surat tanda daftar perusahaan (TDP), NPWP, bukti diri masing-masing).</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457200" lvl="0" indent="-457200" algn="just">
              <a:lnSpc>
                <a:spcPct val="107000"/>
              </a:lnSpc>
              <a:spcAft>
                <a:spcPts val="0"/>
              </a:spcAft>
              <a:buSzPts val="1000"/>
              <a:buFont typeface="Wingdings" panose="05000000000000000000" pitchFamily="2" charset="2"/>
              <a:buChar char="q"/>
            </a:pPr>
            <a:r>
              <a:rPr lang="id-ID" sz="2800" dirty="0">
                <a:latin typeface="Arial" panose="020B0604020202020204" pitchFamily="34" charset="0"/>
                <a:ea typeface="Malgun Gothic" panose="020B0503020000020004" pitchFamily="34" charset="-127"/>
                <a:cs typeface="Arial" panose="020B0604020202020204" pitchFamily="34" charset="0"/>
              </a:rPr>
              <a:t>Diberitahukan dalam lembaran negara (legalitas dari dept. kehakiman).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216068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3B966A-F584-468A-A188-584876A57795}"/>
              </a:ext>
            </a:extLst>
          </p:cNvPr>
          <p:cNvSpPr>
            <a:spLocks noGrp="1"/>
          </p:cNvSpPr>
          <p:nvPr>
            <p:ph type="sldNum" sz="quarter" idx="12"/>
          </p:nvPr>
        </p:nvSpPr>
        <p:spPr/>
        <p:txBody>
          <a:bodyPr/>
          <a:lstStyle/>
          <a:p>
            <a:fld id="{9D2DB43A-1E1F-4911-9BE9-9F4511AB1897}" type="slidenum">
              <a:rPr lang="id-ID" smtClean="0"/>
              <a:t>22</a:t>
            </a:fld>
            <a:endParaRPr lang="id-ID"/>
          </a:p>
        </p:txBody>
      </p:sp>
      <p:sp>
        <p:nvSpPr>
          <p:cNvPr id="3" name="Rectangle 2">
            <a:extLst>
              <a:ext uri="{FF2B5EF4-FFF2-40B4-BE49-F238E27FC236}">
                <a16:creationId xmlns:a16="http://schemas.microsoft.com/office/drawing/2014/main" id="{2CE6732B-3F58-4936-AEF7-FCCFD9EF6BCA}"/>
              </a:ext>
            </a:extLst>
          </p:cNvPr>
          <p:cNvSpPr/>
          <p:nvPr/>
        </p:nvSpPr>
        <p:spPr>
          <a:xfrm>
            <a:off x="609744" y="1555474"/>
            <a:ext cx="10542281" cy="3747051"/>
          </a:xfrm>
          <a:prstGeom prst="rect">
            <a:avLst/>
          </a:prstGeom>
        </p:spPr>
        <p:txBody>
          <a:bodyPr wrap="square">
            <a:spAutoFit/>
          </a:bodyPr>
          <a:lstStyle/>
          <a:p>
            <a:pPr algn="just">
              <a:lnSpc>
                <a:spcPct val="107000"/>
              </a:lnSpc>
              <a:spcAft>
                <a:spcPts val="800"/>
              </a:spcAft>
            </a:pPr>
            <a:r>
              <a:rPr lang="id-ID" sz="2800" dirty="0">
                <a:latin typeface="Arial" panose="020B0604020202020204" pitchFamily="34" charset="0"/>
                <a:ea typeface="Malgun Gothic" panose="020B0503020000020004" pitchFamily="34" charset="-127"/>
                <a:cs typeface="Arial" panose="020B0604020202020204" pitchFamily="34" charset="0"/>
              </a:rPr>
              <a:t>Perizinan pembuatan badan usaha perlu dirancang agar dalam pelaksanaan kegiatan, para pelaku dunia usaha menyadari akan tanggung jawab dan tidak asal dalam melakukan praktik kerja yang dapat merugikan orang lain atau bahkan Negara. Peraturan perizinan memliki mata rantai prosedur yang panjangnya bergantung pada skala perusahaan yang akan didirikan. Adapun yang menjadi pokok yang harus diperhatikan dalam hubungannya dengan pendirian badan usaha ialah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0FDE9E6C-E930-40DA-B640-873FB0794C76}"/>
              </a:ext>
            </a:extLst>
          </p:cNvPr>
          <p:cNvSpPr/>
          <p:nvPr/>
        </p:nvSpPr>
        <p:spPr>
          <a:xfrm>
            <a:off x="145556" y="381080"/>
            <a:ext cx="8485015"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Proses Pendirian Badan Usaha</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75402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23</a:t>
            </a:fld>
            <a:endParaRPr lang="id-ID"/>
          </a:p>
        </p:txBody>
      </p:sp>
      <p:sp>
        <p:nvSpPr>
          <p:cNvPr id="3" name="Rectangle 2">
            <a:extLst>
              <a:ext uri="{FF2B5EF4-FFF2-40B4-BE49-F238E27FC236}">
                <a16:creationId xmlns:a16="http://schemas.microsoft.com/office/drawing/2014/main" id="{D6C516D4-BD39-45A4-B774-AEF21CA8DC5E}"/>
              </a:ext>
            </a:extLst>
          </p:cNvPr>
          <p:cNvSpPr/>
          <p:nvPr/>
        </p:nvSpPr>
        <p:spPr>
          <a:xfrm>
            <a:off x="145556" y="381080"/>
            <a:ext cx="8485015"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Proses Pendirian Badan Usaha</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517489F7-A66F-4A7E-A275-84157588A0E4}"/>
              </a:ext>
            </a:extLst>
          </p:cNvPr>
          <p:cNvSpPr/>
          <p:nvPr/>
        </p:nvSpPr>
        <p:spPr>
          <a:xfrm>
            <a:off x="838200" y="2356302"/>
            <a:ext cx="10134472" cy="3286028"/>
          </a:xfrm>
          <a:prstGeom prst="rect">
            <a:avLst/>
          </a:prstGeom>
        </p:spPr>
        <p:txBody>
          <a:bodyPr wrap="square">
            <a:spAutoFit/>
          </a:bodyPr>
          <a:lstStyle/>
          <a:p>
            <a:pPr marL="342900" lvl="0" indent="-342900" algn="just">
              <a:lnSpc>
                <a:spcPct val="107000"/>
              </a:lnSpc>
              <a:spcAft>
                <a:spcPts val="0"/>
              </a:spcAft>
              <a:buFont typeface="+mj-lt"/>
              <a:buAutoNum type="arabicPeriod"/>
            </a:pPr>
            <a:r>
              <a:rPr lang="id-ID" sz="2800" b="1" dirty="0">
                <a:latin typeface="Arial" panose="020B0604020202020204" pitchFamily="34" charset="0"/>
                <a:ea typeface="Malgun Gothic" panose="020B0503020000020004" pitchFamily="34" charset="-127"/>
                <a:cs typeface="Arial" panose="020B0604020202020204" pitchFamily="34" charset="0"/>
              </a:rPr>
              <a:t>Tahapan pengurusan izin pendirian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gn="just">
              <a:lnSpc>
                <a:spcPct val="107000"/>
              </a:lnSpc>
              <a:spcAft>
                <a:spcPts val="0"/>
              </a:spcAft>
            </a:pPr>
            <a:r>
              <a:rPr lang="id-ID" sz="2800" dirty="0">
                <a:latin typeface="Arial" panose="020B0604020202020204" pitchFamily="34" charset="0"/>
                <a:ea typeface="Malgun Gothic" panose="020B0503020000020004" pitchFamily="34" charset="-127"/>
                <a:cs typeface="Arial" panose="020B0604020202020204" pitchFamily="34" charset="0"/>
              </a:rPr>
              <a:t>Bagi perusahaan skala besar hal ini menjadi prinsip yang tidak boleh dihilangkan demi kemajuan dan pengakuan atas perusahaan yang bersangkutan. Hasil akhir pada tahapan ini adalah sebuah izin prinsip yang dikenal dengan Letter of Intent yang dapat berupa izin sementara, izin tetap hinga izin perluasan</a:t>
            </a:r>
            <a:r>
              <a:rPr lang="en-US" sz="2800" dirty="0">
                <a:latin typeface="Arial" panose="020B0604020202020204" pitchFamily="34" charset="0"/>
                <a:ea typeface="Malgun Gothic" panose="020B0503020000020004" pitchFamily="34" charset="-127"/>
                <a:cs typeface="Arial" panose="020B0604020202020204" pitchFamily="34" charset="0"/>
              </a:rPr>
              <a:t>.</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89526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24</a:t>
            </a:fld>
            <a:endParaRPr lang="id-ID"/>
          </a:p>
        </p:txBody>
      </p:sp>
      <p:sp>
        <p:nvSpPr>
          <p:cNvPr id="3" name="Rectangle 2">
            <a:extLst>
              <a:ext uri="{FF2B5EF4-FFF2-40B4-BE49-F238E27FC236}">
                <a16:creationId xmlns:a16="http://schemas.microsoft.com/office/drawing/2014/main" id="{3A11BDFF-F95A-4619-B556-0A3376102BB3}"/>
              </a:ext>
            </a:extLst>
          </p:cNvPr>
          <p:cNvSpPr/>
          <p:nvPr/>
        </p:nvSpPr>
        <p:spPr>
          <a:xfrm>
            <a:off x="145556" y="381080"/>
            <a:ext cx="8485015"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Proses Pendirian Badan Usaha</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C589BAE7-42A7-4A0A-B51F-E74E912B990E}"/>
              </a:ext>
            </a:extLst>
          </p:cNvPr>
          <p:cNvSpPr/>
          <p:nvPr/>
        </p:nvSpPr>
        <p:spPr>
          <a:xfrm>
            <a:off x="658985" y="1408790"/>
            <a:ext cx="10694815" cy="5130122"/>
          </a:xfrm>
          <a:prstGeom prst="rect">
            <a:avLst/>
          </a:prstGeom>
        </p:spPr>
        <p:txBody>
          <a:bodyPr wrap="square">
            <a:spAutoFit/>
          </a:bodyPr>
          <a:lstStyle/>
          <a:p>
            <a:pPr marL="342900" lvl="0" indent="-342900" algn="just">
              <a:lnSpc>
                <a:spcPct val="107000"/>
              </a:lnSpc>
              <a:spcAft>
                <a:spcPts val="0"/>
              </a:spcAft>
              <a:buFont typeface="+mj-lt"/>
              <a:buAutoNum type="arabicPeriod" startAt="2"/>
              <a:tabLst>
                <a:tab pos="457200" algn="l"/>
              </a:tabLst>
            </a:pPr>
            <a:r>
              <a:rPr lang="id-ID" sz="2800" b="1" dirty="0">
                <a:latin typeface="Arial" panose="020B0604020202020204" pitchFamily="34" charset="0"/>
                <a:ea typeface="Malgun Gothic" panose="020B0503020000020004" pitchFamily="34" charset="-127"/>
                <a:cs typeface="Arial" panose="020B0604020202020204" pitchFamily="34" charset="0"/>
              </a:rPr>
              <a:t>Tahapan pengesahan menjadi badan hukum</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gn="just">
              <a:lnSpc>
                <a:spcPct val="107000"/>
              </a:lnSpc>
              <a:spcAft>
                <a:spcPts val="0"/>
              </a:spcAft>
            </a:pPr>
            <a:r>
              <a:rPr lang="id-ID" sz="2800" dirty="0">
                <a:latin typeface="Arial" panose="020B0604020202020204" pitchFamily="34" charset="0"/>
                <a:ea typeface="Malgun Gothic" panose="020B0503020000020004" pitchFamily="34" charset="-127"/>
                <a:cs typeface="Arial" panose="020B0604020202020204" pitchFamily="34" charset="0"/>
              </a:rPr>
              <a:t>Tidak semua badan usaha mesti berbadan hukum. Akan tetapi setiap usaha yang memang dimaksudkan untuk ekspansi atau berkembang menjadi berskala besar maka hal yang harus dilakukan untuk mendapatkan izin atas kegiatan yang dilakukannya tidak boleh mengabaikan hukum yang berlaku. Izin yang mengikat suatu bentuk usaha tertentu di Indonesia memang terdapat lebih dari satu macam. Adapun pengakuan badan hukum bisa didasarkan pada Kitab Undang-Undang Hukum Dagang (KUHD), hingga Undang-Undang Penanaman Modal Asing ( UU PMA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276914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25</a:t>
            </a:fld>
            <a:endParaRPr lang="id-ID"/>
          </a:p>
        </p:txBody>
      </p:sp>
      <p:sp>
        <p:nvSpPr>
          <p:cNvPr id="3" name="Rectangle 2">
            <a:extLst>
              <a:ext uri="{FF2B5EF4-FFF2-40B4-BE49-F238E27FC236}">
                <a16:creationId xmlns:a16="http://schemas.microsoft.com/office/drawing/2014/main" id="{399C6BA3-E6A2-4125-A1A8-73981D69146B}"/>
              </a:ext>
            </a:extLst>
          </p:cNvPr>
          <p:cNvSpPr/>
          <p:nvPr/>
        </p:nvSpPr>
        <p:spPr>
          <a:xfrm>
            <a:off x="145556" y="381080"/>
            <a:ext cx="8485015"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Proses Pendirian Badan Usaha</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9BBC4966-8A90-4790-BDBC-C41131DAEFCF}"/>
              </a:ext>
            </a:extLst>
          </p:cNvPr>
          <p:cNvSpPr/>
          <p:nvPr/>
        </p:nvSpPr>
        <p:spPr>
          <a:xfrm>
            <a:off x="658985" y="2208121"/>
            <a:ext cx="10542281" cy="2825004"/>
          </a:xfrm>
          <a:prstGeom prst="rect">
            <a:avLst/>
          </a:prstGeom>
        </p:spPr>
        <p:txBody>
          <a:bodyPr wrap="square">
            <a:spAutoFit/>
          </a:bodyPr>
          <a:lstStyle/>
          <a:p>
            <a:pPr marL="342900" lvl="0" indent="-342900" algn="just">
              <a:lnSpc>
                <a:spcPct val="107000"/>
              </a:lnSpc>
              <a:spcAft>
                <a:spcPts val="0"/>
              </a:spcAft>
              <a:buFont typeface="+mj-lt"/>
              <a:buAutoNum type="arabicPeriod" startAt="3"/>
              <a:tabLst>
                <a:tab pos="457200" algn="l"/>
              </a:tabLst>
            </a:pPr>
            <a:r>
              <a:rPr lang="id-ID" sz="2800" b="1" dirty="0">
                <a:latin typeface="Arial" panose="020B0604020202020204" pitchFamily="34" charset="0"/>
                <a:ea typeface="Malgun Gothic" panose="020B0503020000020004" pitchFamily="34" charset="-127"/>
                <a:cs typeface="Arial" panose="020B0604020202020204" pitchFamily="34" charset="0"/>
              </a:rPr>
              <a:t>Tahapan penggolongan menurut bidang yang dijalani</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gn="just">
              <a:lnSpc>
                <a:spcPct val="107000"/>
              </a:lnSpc>
              <a:spcAft>
                <a:spcPts val="0"/>
              </a:spcAft>
            </a:pPr>
            <a:r>
              <a:rPr lang="id-ID" sz="2800" dirty="0">
                <a:latin typeface="Arial" panose="020B0604020202020204" pitchFamily="34" charset="0"/>
                <a:ea typeface="Malgun Gothic" panose="020B0503020000020004" pitchFamily="34" charset="-127"/>
                <a:cs typeface="Arial" panose="020B0604020202020204" pitchFamily="34" charset="0"/>
              </a:rPr>
              <a:t>Badan usaha dikelompokkan kedalam berbagai jenis berdasarkan jenis bidang kegiatan yang dijalani. Berkaitan dengan bidang tersebut, maka setiap pengurusan izin disesuaikan dengan departemen yang membawahinya seperti kehutanan, pertambangan, perdagangan, pertanian dsb.</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005957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26</a:t>
            </a:fld>
            <a:endParaRPr lang="id-ID"/>
          </a:p>
        </p:txBody>
      </p:sp>
      <p:sp>
        <p:nvSpPr>
          <p:cNvPr id="3" name="Rectangle 2">
            <a:extLst>
              <a:ext uri="{FF2B5EF4-FFF2-40B4-BE49-F238E27FC236}">
                <a16:creationId xmlns:a16="http://schemas.microsoft.com/office/drawing/2014/main" id="{399C6BA3-E6A2-4125-A1A8-73981D69146B}"/>
              </a:ext>
            </a:extLst>
          </p:cNvPr>
          <p:cNvSpPr/>
          <p:nvPr/>
        </p:nvSpPr>
        <p:spPr>
          <a:xfrm>
            <a:off x="145556" y="381080"/>
            <a:ext cx="8485015"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Proses Pendirian Badan Usaha</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F7493A4A-CAB5-41B2-BC47-2E4C9C2F5ED2}"/>
              </a:ext>
            </a:extLst>
          </p:cNvPr>
          <p:cNvSpPr/>
          <p:nvPr/>
        </p:nvSpPr>
        <p:spPr>
          <a:xfrm>
            <a:off x="658985" y="1615395"/>
            <a:ext cx="10694815" cy="4669099"/>
          </a:xfrm>
          <a:prstGeom prst="rect">
            <a:avLst/>
          </a:prstGeom>
        </p:spPr>
        <p:txBody>
          <a:bodyPr wrap="square">
            <a:spAutoFit/>
          </a:bodyPr>
          <a:lstStyle/>
          <a:p>
            <a:pPr marL="342900" lvl="0" indent="-342900" algn="just">
              <a:lnSpc>
                <a:spcPct val="107000"/>
              </a:lnSpc>
              <a:spcAft>
                <a:spcPts val="0"/>
              </a:spcAft>
              <a:buFont typeface="+mj-lt"/>
              <a:buAutoNum type="arabicPeriod" startAt="4"/>
              <a:tabLst>
                <a:tab pos="457200" algn="l"/>
              </a:tabLst>
            </a:pPr>
            <a:r>
              <a:rPr lang="id-ID" sz="2800" b="1" dirty="0">
                <a:latin typeface="Arial" panose="020B0604020202020204" pitchFamily="34" charset="0"/>
                <a:ea typeface="Malgun Gothic" panose="020B0503020000020004" pitchFamily="34" charset="-127"/>
                <a:cs typeface="Arial" panose="020B0604020202020204" pitchFamily="34" charset="0"/>
              </a:rPr>
              <a:t>Tahapan mendapatkan pengakuan, pengesahan dan izin dari departemen lain yang terkait</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gn="just">
              <a:lnSpc>
                <a:spcPct val="107000"/>
              </a:lnSpc>
              <a:spcAft>
                <a:spcPts val="0"/>
              </a:spcAft>
            </a:pPr>
            <a:r>
              <a:rPr lang="id-ID" sz="2800" dirty="0">
                <a:latin typeface="Arial" panose="020B0604020202020204" pitchFamily="34" charset="0"/>
                <a:ea typeface="Malgun Gothic" panose="020B0503020000020004" pitchFamily="34" charset="-127"/>
                <a:cs typeface="Arial" panose="020B0604020202020204" pitchFamily="34" charset="0"/>
              </a:rPr>
              <a:t>Departemen tertentu yang berhubungan langsung dengan jenis kegiatan badan usaha akan mengeluarkan izin. Namun diluar itu, badan usaha juga harus mendapatkan izin dari departemen lain yang pada nantinya akan bersinggungan dengan operasional badan usaha misalnya Departemen Perdagangan mengeluarkan izin pendirian industri pembuatan obat berupa SIUP. Maka sebgai kelanjutannya, kegiatan ini harus mendapatkan sertifikasi juga dari BP POM, Izin Gangguan atau HO dari Dinas Perizinan.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786258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27</a:t>
            </a:fld>
            <a:endParaRPr lang="id-ID"/>
          </a:p>
        </p:txBody>
      </p:sp>
      <p:sp>
        <p:nvSpPr>
          <p:cNvPr id="3" name="Rectangle 2">
            <a:extLst>
              <a:ext uri="{FF2B5EF4-FFF2-40B4-BE49-F238E27FC236}">
                <a16:creationId xmlns:a16="http://schemas.microsoft.com/office/drawing/2014/main" id="{E1E4F18D-B216-41CA-B797-1CC392A24633}"/>
              </a:ext>
            </a:extLst>
          </p:cNvPr>
          <p:cNvSpPr/>
          <p:nvPr/>
        </p:nvSpPr>
        <p:spPr>
          <a:xfrm>
            <a:off x="228754" y="533476"/>
            <a:ext cx="6086923"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Prosedur Pengadaan</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BFDCCFB3-A81D-4B1C-8E5A-1948CCA5EA9D}"/>
              </a:ext>
            </a:extLst>
          </p:cNvPr>
          <p:cNvSpPr/>
          <p:nvPr/>
        </p:nvSpPr>
        <p:spPr>
          <a:xfrm>
            <a:off x="838338" y="1467213"/>
            <a:ext cx="10362928" cy="4608056"/>
          </a:xfrm>
          <a:prstGeom prst="rect">
            <a:avLst/>
          </a:prstGeom>
        </p:spPr>
        <p:txBody>
          <a:bodyPr wrap="square">
            <a:spAutoFit/>
          </a:bodyPr>
          <a:lstStyle/>
          <a:p>
            <a:pPr algn="just">
              <a:lnSpc>
                <a:spcPct val="107000"/>
              </a:lnSpc>
              <a:spcAft>
                <a:spcPts val="0"/>
              </a:spcAft>
            </a:pPr>
            <a:r>
              <a:rPr lang="id-ID" sz="2800" b="1" dirty="0">
                <a:latin typeface="Arial" panose="020B0604020202020204" pitchFamily="34" charset="0"/>
                <a:ea typeface="Malgun Gothic" panose="020B0503020000020004" pitchFamily="34" charset="-127"/>
                <a:cs typeface="Arial" panose="020B0604020202020204" pitchFamily="34" charset="0"/>
              </a:rPr>
              <a:t>Prosedur Pengadaan Tenaga Kerja</a:t>
            </a:r>
            <a:r>
              <a:rPr lang="id-ID" sz="2800" dirty="0">
                <a:latin typeface="Arial" panose="020B0604020202020204" pitchFamily="34" charset="0"/>
                <a:ea typeface="Malgun Gothic" panose="020B0503020000020004" pitchFamily="34" charset="-127"/>
                <a:cs typeface="Arial" panose="020B0604020202020204" pitchFamily="34" charset="0"/>
              </a:rPr>
              <a:t> antara lain :</a:t>
            </a:r>
            <a:endParaRPr lang="en-US" sz="2800" dirty="0">
              <a:latin typeface="Arial" panose="020B0604020202020204" pitchFamily="34" charset="0"/>
              <a:ea typeface="Malgun Gothic" panose="020B0503020000020004" pitchFamily="34" charset="-127"/>
              <a:cs typeface="Arial" panose="020B0604020202020204" pitchFamily="34" charset="0"/>
            </a:endParaRPr>
          </a:p>
          <a:p>
            <a:pPr algn="just">
              <a:lnSpc>
                <a:spcPct val="107000"/>
              </a:lnSpc>
              <a:spcAft>
                <a:spcPts val="0"/>
              </a:spcAft>
            </a:pP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pPr>
            <a:r>
              <a:rPr lang="id-ID" sz="2800" dirty="0">
                <a:latin typeface="Arial" panose="020B0604020202020204" pitchFamily="34" charset="0"/>
                <a:ea typeface="Malgun Gothic" panose="020B0503020000020004" pitchFamily="34" charset="-127"/>
                <a:cs typeface="Arial" panose="020B0604020202020204" pitchFamily="34" charset="0"/>
              </a:rPr>
              <a:t>Perencanaan Tenaga Kerja</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360363" algn="just">
              <a:lnSpc>
                <a:spcPct val="107000"/>
              </a:lnSpc>
              <a:spcAft>
                <a:spcPts val="0"/>
              </a:spcAft>
            </a:pPr>
            <a:r>
              <a:rPr lang="id-ID" sz="2400" dirty="0">
                <a:latin typeface="Arial" panose="020B0604020202020204" pitchFamily="34" charset="0"/>
                <a:ea typeface="Malgun Gothic" panose="020B0503020000020004" pitchFamily="34" charset="-127"/>
                <a:cs typeface="Arial" panose="020B0604020202020204" pitchFamily="34" charset="0"/>
              </a:rPr>
              <a:t>Perencanaan tenaga kerja adalah penentuan kuantitas dan kualitas tenaga kerja yang dibutuhkan dan cara memenuhinya. Penentuan kuantitas dapat dilakukan dengan dua cara yaitu time motion study dan peramalan tenaga kerja. Sedangkan penentuan kualitas dapat dilakukan dengan Job Analysis. Job Analysis terbagi menjadi dua, yaitu Job Description dan Job Specification / Job Requirement. Tujuan Job Analysis bagi perusahaan yang sudah lama berdiri yaitu untuk reorganisasi, penggantian pegawai, dan penerimaan pegawai baru.</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810986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28</a:t>
            </a:fld>
            <a:endParaRPr lang="id-ID"/>
          </a:p>
        </p:txBody>
      </p:sp>
      <p:sp>
        <p:nvSpPr>
          <p:cNvPr id="3" name="Rectangle 2">
            <a:extLst>
              <a:ext uri="{FF2B5EF4-FFF2-40B4-BE49-F238E27FC236}">
                <a16:creationId xmlns:a16="http://schemas.microsoft.com/office/drawing/2014/main" id="{13B8D03C-96FE-4B55-BD66-081829ED3976}"/>
              </a:ext>
            </a:extLst>
          </p:cNvPr>
          <p:cNvSpPr/>
          <p:nvPr/>
        </p:nvSpPr>
        <p:spPr>
          <a:xfrm>
            <a:off x="228754" y="533476"/>
            <a:ext cx="6086923"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Prosedur Pengadaan</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784BC837-2943-4FCB-856C-6E43E6BF8C19}"/>
              </a:ext>
            </a:extLst>
          </p:cNvPr>
          <p:cNvSpPr/>
          <p:nvPr/>
        </p:nvSpPr>
        <p:spPr>
          <a:xfrm>
            <a:off x="609744" y="1486948"/>
            <a:ext cx="10363066" cy="4805675"/>
          </a:xfrm>
          <a:prstGeom prst="rect">
            <a:avLst/>
          </a:prstGeom>
        </p:spPr>
        <p:txBody>
          <a:bodyPr wrap="square">
            <a:spAutoFit/>
          </a:bodyPr>
          <a:lstStyle/>
          <a:p>
            <a:pPr marL="342900" lvl="0" indent="-342900" algn="just">
              <a:lnSpc>
                <a:spcPct val="107000"/>
              </a:lnSpc>
              <a:spcAft>
                <a:spcPts val="0"/>
              </a:spcAft>
              <a:buSzPts val="1000"/>
              <a:buFont typeface="Symbol" panose="05050102010706020507" pitchFamily="18" charset="2"/>
              <a:buChar char=""/>
              <a:tabLst>
                <a:tab pos="457200" algn="l"/>
              </a:tabLst>
            </a:pPr>
            <a:r>
              <a:rPr lang="id-ID" sz="2400" dirty="0">
                <a:latin typeface="Arial" panose="020B0604020202020204" pitchFamily="34" charset="0"/>
                <a:ea typeface="Malgun Gothic" panose="020B0503020000020004" pitchFamily="34" charset="-127"/>
                <a:cs typeface="Arial" panose="020B0604020202020204" pitchFamily="34" charset="0"/>
              </a:rPr>
              <a:t>Penarikan Tenaga Kerja</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a:p>
            <a:pPr marL="360363" algn="just">
              <a:lnSpc>
                <a:spcPct val="107000"/>
              </a:lnSpc>
              <a:spcAft>
                <a:spcPts val="0"/>
              </a:spcAft>
            </a:pPr>
            <a:r>
              <a:rPr lang="id-ID" sz="2400" b="1" dirty="0">
                <a:latin typeface="Arial" panose="020B0604020202020204" pitchFamily="34" charset="0"/>
                <a:ea typeface="Malgun Gothic" panose="020B0503020000020004" pitchFamily="34" charset="-127"/>
                <a:cs typeface="Arial" panose="020B0604020202020204" pitchFamily="34" charset="0"/>
              </a:rPr>
              <a:t>Sumber internal </a:t>
            </a:r>
            <a:r>
              <a:rPr lang="id-ID" sz="2400" dirty="0">
                <a:latin typeface="Arial" panose="020B0604020202020204" pitchFamily="34" charset="0"/>
                <a:ea typeface="Malgun Gothic" panose="020B0503020000020004" pitchFamily="34" charset="-127"/>
                <a:cs typeface="Arial" panose="020B0604020202020204" pitchFamily="34" charset="0"/>
              </a:rPr>
              <a:t>yaitu menarik tenaga kerja baru dari rekomendasi karyawan lama dan nepotisme, berdasarkan sistem kekeluargaan, misalnya mempekerjakan anak, adik, dan sebagainya. Keuntungan menarik tenaga kerja dari sumber internal yaitu lowongan cepat terisi, tenaga kerja cepat menyesuaikan diri, dan semangat kerja meningkat. Namun kekurangannya adalah menghambat masuknya gagasan baru, terjadi konflik bila salah penempatan jabatan, karakter lama terbawa terus, dan promosi yang salah mempengaruhi efisiensi dan efektifitas. Tujuan menarik tenaga kerja dari sumber internal adalah untuk meningkatkan semangat, menjaga kesetiaan, memberi motivasi, dan memberi penghargaan atas prestasi.</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689941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29</a:t>
            </a:fld>
            <a:endParaRPr lang="id-ID"/>
          </a:p>
        </p:txBody>
      </p:sp>
      <p:sp>
        <p:nvSpPr>
          <p:cNvPr id="3" name="Rectangle 2">
            <a:extLst>
              <a:ext uri="{FF2B5EF4-FFF2-40B4-BE49-F238E27FC236}">
                <a16:creationId xmlns:a16="http://schemas.microsoft.com/office/drawing/2014/main" id="{0477D5B4-5E6C-4F8C-8493-969A403F8E02}"/>
              </a:ext>
            </a:extLst>
          </p:cNvPr>
          <p:cNvSpPr/>
          <p:nvPr/>
        </p:nvSpPr>
        <p:spPr>
          <a:xfrm>
            <a:off x="228754" y="533476"/>
            <a:ext cx="6086923"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Prosedur Pengadaan</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5" name="Rectangle 4">
            <a:extLst>
              <a:ext uri="{FF2B5EF4-FFF2-40B4-BE49-F238E27FC236}">
                <a16:creationId xmlns:a16="http://schemas.microsoft.com/office/drawing/2014/main" id="{F9F5DF03-1421-441F-91BA-D0B11B2ECDE2}"/>
              </a:ext>
            </a:extLst>
          </p:cNvPr>
          <p:cNvSpPr/>
          <p:nvPr/>
        </p:nvSpPr>
        <p:spPr>
          <a:xfrm>
            <a:off x="533546" y="1615395"/>
            <a:ext cx="10591522" cy="3620158"/>
          </a:xfrm>
          <a:prstGeom prst="rect">
            <a:avLst/>
          </a:prstGeom>
        </p:spPr>
        <p:txBody>
          <a:bodyPr wrap="square">
            <a:spAutoFit/>
          </a:bodyPr>
          <a:lstStyle/>
          <a:p>
            <a:pPr marL="180340" algn="just">
              <a:lnSpc>
                <a:spcPct val="107000"/>
              </a:lnSpc>
              <a:spcAft>
                <a:spcPts val="0"/>
              </a:spcAft>
            </a:pPr>
            <a:r>
              <a:rPr lang="id-ID" sz="2400" b="1" dirty="0">
                <a:latin typeface="Arial" panose="020B0604020202020204" pitchFamily="34" charset="0"/>
                <a:ea typeface="Malgun Gothic" panose="020B0503020000020004" pitchFamily="34" charset="-127"/>
                <a:cs typeface="Arial" panose="020B0604020202020204" pitchFamily="34" charset="0"/>
              </a:rPr>
              <a:t>Sumber eksternal </a:t>
            </a:r>
            <a:r>
              <a:rPr lang="id-ID" sz="2400" dirty="0">
                <a:latin typeface="Arial" panose="020B0604020202020204" pitchFamily="34" charset="0"/>
                <a:ea typeface="Malgun Gothic" panose="020B0503020000020004" pitchFamily="34" charset="-127"/>
                <a:cs typeface="Arial" panose="020B0604020202020204" pitchFamily="34" charset="0"/>
              </a:rPr>
              <a:t>yaitu menarik tenaga kerja baru dari lembaga tenaga kerja, lembaga pendidikan, ataupun dari advertising, yaitu media cetak dan internet. Keuntungan menarik tenaga kerja dari sumber eksternal adalah dapat meminimaslisasi kesalahan penempatan jabatan, lebih berkualitas dan memperoleh ide baru/segar. Namun kekurangannya adalah membutuhkan proses yang lama, biaya yang cukup besar, dan rasa tidak senang dari pegawai lama. Tujuan menarik tenaga kerja dari sumber eksternal adalah untuk memperoleh gagasan/ide baru dan mencegah persaingan yang negatif.</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84647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28CB5B-38B3-46D3-9341-0163031ACE0A}"/>
              </a:ext>
            </a:extLst>
          </p:cNvPr>
          <p:cNvSpPr/>
          <p:nvPr/>
        </p:nvSpPr>
        <p:spPr>
          <a:xfrm>
            <a:off x="685942" y="457278"/>
            <a:ext cx="5118709"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Ketentuan Hukum</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460BAD9E-F450-49AA-AD58-5DE60040A2B5}"/>
              </a:ext>
            </a:extLst>
          </p:cNvPr>
          <p:cNvSpPr/>
          <p:nvPr/>
        </p:nvSpPr>
        <p:spPr>
          <a:xfrm>
            <a:off x="685942" y="2090172"/>
            <a:ext cx="10470234" cy="2677656"/>
          </a:xfrm>
          <a:prstGeom prst="rect">
            <a:avLst/>
          </a:prstGeom>
        </p:spPr>
        <p:txBody>
          <a:bodyPr wrap="square">
            <a:spAutoFit/>
          </a:bodyPr>
          <a:lstStyle/>
          <a:p>
            <a:pPr algn="just">
              <a:spcAft>
                <a:spcPts val="0"/>
              </a:spcAft>
            </a:pPr>
            <a:r>
              <a:rPr lang="id-ID" sz="2800" dirty="0">
                <a:latin typeface="Arial" panose="020B0604020202020204" pitchFamily="34" charset="0"/>
                <a:ea typeface="Times New Roman" panose="02020603050405020304" pitchFamily="18" charset="0"/>
              </a:rPr>
              <a:t>Hak cipta merupakan salah satu jenis hak kekayaan intelektual, namun hak cipta berbeda secara mencolok dari hak kekayaan intelektual lainnya (seperti, paten yang memberikan hak monopoli atas penggunaan invensi), karena hak cipta bukan merupakan hak monopoli untuk melakukan sesuatu melainkan hak untuk mencegah orang lain yang melakukannya.</a:t>
            </a:r>
            <a:endParaRPr lang="id-ID" sz="2800" dirty="0">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8C79229A-F312-47A7-B58E-BA42E2AD0411}"/>
              </a:ext>
            </a:extLst>
          </p:cNvPr>
          <p:cNvSpPr>
            <a:spLocks noGrp="1"/>
          </p:cNvSpPr>
          <p:nvPr>
            <p:ph type="sldNum" sz="quarter" idx="12"/>
          </p:nvPr>
        </p:nvSpPr>
        <p:spPr/>
        <p:txBody>
          <a:bodyPr/>
          <a:lstStyle/>
          <a:p>
            <a:fld id="{9D2DB43A-1E1F-4911-9BE9-9F4511AB1897}" type="slidenum">
              <a:rPr lang="id-ID" smtClean="0"/>
              <a:t>3</a:t>
            </a:fld>
            <a:endParaRPr lang="id-ID"/>
          </a:p>
        </p:txBody>
      </p:sp>
    </p:spTree>
    <p:extLst>
      <p:ext uri="{BB962C8B-B14F-4D97-AF65-F5344CB8AC3E}">
        <p14:creationId xmlns:p14="http://schemas.microsoft.com/office/powerpoint/2010/main" val="360837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30</a:t>
            </a:fld>
            <a:endParaRPr lang="id-ID"/>
          </a:p>
        </p:txBody>
      </p:sp>
      <p:sp>
        <p:nvSpPr>
          <p:cNvPr id="3" name="Rectangle 2">
            <a:extLst>
              <a:ext uri="{FF2B5EF4-FFF2-40B4-BE49-F238E27FC236}">
                <a16:creationId xmlns:a16="http://schemas.microsoft.com/office/drawing/2014/main" id="{622915D9-C74D-4574-92FB-78F09DBEC364}"/>
              </a:ext>
            </a:extLst>
          </p:cNvPr>
          <p:cNvSpPr/>
          <p:nvPr/>
        </p:nvSpPr>
        <p:spPr>
          <a:xfrm>
            <a:off x="533546" y="1433775"/>
            <a:ext cx="10667720" cy="5130122"/>
          </a:xfrm>
          <a:prstGeom prst="rect">
            <a:avLst/>
          </a:prstGeom>
        </p:spPr>
        <p:txBody>
          <a:bodyPr wrap="square">
            <a:spAutoFit/>
          </a:bodyPr>
          <a:lstStyle/>
          <a:p>
            <a:pPr marL="342900" lvl="0" indent="-342900" algn="just">
              <a:lnSpc>
                <a:spcPct val="107000"/>
              </a:lnSpc>
              <a:spcAft>
                <a:spcPts val="0"/>
              </a:spcAft>
              <a:buSzPts val="1000"/>
              <a:buFont typeface="Symbol" panose="05050102010706020507" pitchFamily="18" charset="2"/>
              <a:buChar char=""/>
              <a:tabLst>
                <a:tab pos="457200" algn="l"/>
              </a:tabLst>
            </a:pPr>
            <a:r>
              <a:rPr lang="id-ID" sz="2800" dirty="0">
                <a:latin typeface="Arial" panose="020B0604020202020204" pitchFamily="34" charset="0"/>
                <a:ea typeface="Malgun Gothic" panose="020B0503020000020004" pitchFamily="34" charset="-127"/>
                <a:cs typeface="Arial" panose="020B0604020202020204" pitchFamily="34" charset="0"/>
              </a:rPr>
              <a:t>Seleksi Tenaga Kerja</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360363" algn="just">
              <a:lnSpc>
                <a:spcPct val="107000"/>
              </a:lnSpc>
              <a:spcAft>
                <a:spcPts val="0"/>
              </a:spcAft>
            </a:pPr>
            <a:r>
              <a:rPr lang="id-ID" sz="2800" dirty="0">
                <a:latin typeface="Arial" panose="020B0604020202020204" pitchFamily="34" charset="0"/>
                <a:ea typeface="Malgun Gothic" panose="020B0503020000020004" pitchFamily="34" charset="-127"/>
                <a:cs typeface="Arial" panose="020B0604020202020204" pitchFamily="34" charset="0"/>
              </a:rPr>
              <a:t>Ada lima tahapan dalam menyeleksi tenaga kerja, yaitu seleksi administrasi, tes kemampuan dan psikologi, wawancara, tes kesehatan dan referensi (pengecekan). Terdapat dua pendekatan untuk menyeleksi tenaga kerja, yaitu Succecive Selection Process dan Compensatory Selection Process. Succecive Selection Process adalah seleksi yang dilaksanakan secara bertahap atau sistem gugur. Compensatory Selection Process adalah seleksi dengan memberikan kesempatan yang sama pada semua calon untuk mengikuti seluruh tahapan seleksi yang telah ditentukan.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25F7FF20-4B69-4B2A-8A6C-FB71ABAB5D61}"/>
              </a:ext>
            </a:extLst>
          </p:cNvPr>
          <p:cNvSpPr/>
          <p:nvPr/>
        </p:nvSpPr>
        <p:spPr>
          <a:xfrm>
            <a:off x="228754" y="533476"/>
            <a:ext cx="6086923"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Prosedur Pengadaan</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4247878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31</a:t>
            </a:fld>
            <a:endParaRPr lang="id-ID"/>
          </a:p>
        </p:txBody>
      </p:sp>
      <p:sp>
        <p:nvSpPr>
          <p:cNvPr id="3" name="Rectangle 2">
            <a:extLst>
              <a:ext uri="{FF2B5EF4-FFF2-40B4-BE49-F238E27FC236}">
                <a16:creationId xmlns:a16="http://schemas.microsoft.com/office/drawing/2014/main" id="{1B24331B-0122-4D33-B4BB-1E6991717A72}"/>
              </a:ext>
            </a:extLst>
          </p:cNvPr>
          <p:cNvSpPr/>
          <p:nvPr/>
        </p:nvSpPr>
        <p:spPr>
          <a:xfrm>
            <a:off x="228754" y="533476"/>
            <a:ext cx="6086923"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Prosedur Pengadaan</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5BC3391E-6032-4D88-A57E-9057662E1451}"/>
              </a:ext>
            </a:extLst>
          </p:cNvPr>
          <p:cNvSpPr/>
          <p:nvPr/>
        </p:nvSpPr>
        <p:spPr>
          <a:xfrm>
            <a:off x="685942" y="1785986"/>
            <a:ext cx="10210532" cy="3286028"/>
          </a:xfrm>
          <a:prstGeom prst="rect">
            <a:avLst/>
          </a:prstGeom>
        </p:spPr>
        <p:txBody>
          <a:bodyPr wrap="square">
            <a:spAutoFit/>
          </a:bodyPr>
          <a:lstStyle/>
          <a:p>
            <a:pPr marL="179388" lvl="0" indent="-179388" algn="just">
              <a:lnSpc>
                <a:spcPct val="107000"/>
              </a:lnSpc>
              <a:spcAft>
                <a:spcPts val="0"/>
              </a:spcAft>
              <a:buSzPts val="1000"/>
              <a:buFont typeface="Symbol" panose="05050102010706020507" pitchFamily="18" charset="2"/>
              <a:buChar char=""/>
            </a:pPr>
            <a:r>
              <a:rPr lang="id-ID" sz="2800" dirty="0">
                <a:latin typeface="Arial" panose="020B0604020202020204" pitchFamily="34" charset="0"/>
                <a:ea typeface="Malgun Gothic" panose="020B0503020000020004" pitchFamily="34" charset="-127"/>
                <a:cs typeface="Arial" panose="020B0604020202020204" pitchFamily="34" charset="0"/>
              </a:rPr>
              <a:t>Penempatan Tenaga Kerja</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180340" algn="just">
              <a:lnSpc>
                <a:spcPct val="107000"/>
              </a:lnSpc>
              <a:spcAft>
                <a:spcPts val="0"/>
              </a:spcAft>
            </a:pPr>
            <a:r>
              <a:rPr lang="id-ID" sz="2800" dirty="0">
                <a:latin typeface="Arial" panose="020B0604020202020204" pitchFamily="34" charset="0"/>
                <a:ea typeface="Malgun Gothic" panose="020B0503020000020004" pitchFamily="34" charset="-127"/>
                <a:cs typeface="Arial" panose="020B0604020202020204" pitchFamily="34" charset="0"/>
              </a:rPr>
              <a:t>Penempatan tenaga kerja adalah proses penentuan jabatan seseorang yang disesuaikan antara kualifikasi yang bersangkutan dengan job specification-nya. Indikator kesalahan penempatan tenaga kerja yaitu tenaga kerja yang tidak produktif, terjadi konflik, biaya yang tinggi dan tingkat kecelakaan kerja tinggi.</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704378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46165-2F94-44F3-87DD-4F17860949C7}"/>
              </a:ext>
            </a:extLst>
          </p:cNvPr>
          <p:cNvSpPr>
            <a:spLocks noGrp="1"/>
          </p:cNvSpPr>
          <p:nvPr>
            <p:ph type="sldNum" sz="quarter" idx="12"/>
          </p:nvPr>
        </p:nvSpPr>
        <p:spPr/>
        <p:txBody>
          <a:bodyPr/>
          <a:lstStyle/>
          <a:p>
            <a:fld id="{9D2DB43A-1E1F-4911-9BE9-9F4511AB1897}" type="slidenum">
              <a:rPr lang="id-ID" smtClean="0"/>
              <a:t>32</a:t>
            </a:fld>
            <a:endParaRPr lang="id-ID"/>
          </a:p>
        </p:txBody>
      </p:sp>
      <p:sp>
        <p:nvSpPr>
          <p:cNvPr id="3" name="Rectangle 2">
            <a:extLst>
              <a:ext uri="{FF2B5EF4-FFF2-40B4-BE49-F238E27FC236}">
                <a16:creationId xmlns:a16="http://schemas.microsoft.com/office/drawing/2014/main" id="{49EF8CE9-0FBF-4C65-97EB-06341D700943}"/>
              </a:ext>
            </a:extLst>
          </p:cNvPr>
          <p:cNvSpPr/>
          <p:nvPr/>
        </p:nvSpPr>
        <p:spPr>
          <a:xfrm>
            <a:off x="152556" y="457278"/>
            <a:ext cx="10799751" cy="822148"/>
          </a:xfrm>
          <a:prstGeom prst="rect">
            <a:avLst/>
          </a:prstGeom>
        </p:spPr>
        <p:txBody>
          <a:bodyPr wrap="none">
            <a:spAutoFit/>
          </a:bodyPr>
          <a:lstStyle/>
          <a:p>
            <a:pPr lvl="1">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Prosedur Pengadaan Barang dan Jasa</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DE3AAFAB-1457-4463-831D-BA60E2547216}"/>
              </a:ext>
            </a:extLst>
          </p:cNvPr>
          <p:cNvSpPr/>
          <p:nvPr/>
        </p:nvSpPr>
        <p:spPr>
          <a:xfrm>
            <a:off x="762140" y="1467213"/>
            <a:ext cx="10591660" cy="4410503"/>
          </a:xfrm>
          <a:prstGeom prst="rect">
            <a:avLst/>
          </a:prstGeom>
        </p:spPr>
        <p:txBody>
          <a:bodyPr wrap="square">
            <a:spAutoFit/>
          </a:bodyPr>
          <a:lstStyle/>
          <a:p>
            <a:pPr algn="just">
              <a:lnSpc>
                <a:spcPct val="107000"/>
              </a:lnSpc>
              <a:spcAft>
                <a:spcPts val="0"/>
              </a:spcAft>
            </a:pPr>
            <a:r>
              <a:rPr lang="id-ID" sz="2400" dirty="0">
                <a:latin typeface="Arial" panose="020B0604020202020204" pitchFamily="34" charset="0"/>
                <a:ea typeface="Malgun Gothic" panose="020B0503020000020004" pitchFamily="34" charset="-127"/>
                <a:cs typeface="Arial" panose="020B0604020202020204" pitchFamily="34" charset="0"/>
              </a:rPr>
              <a:t>Jenis-jenis metode pemilihan penyedia barang dan jasa ada empat, yaitu : Metode Pelelangan Umum, Pelelangan Terbatas, Pemilihan Langsung, dan Penunjukan Langsung.</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a:p>
            <a:pPr algn="just">
              <a:lnSpc>
                <a:spcPct val="107000"/>
              </a:lnSpc>
              <a:spcAft>
                <a:spcPts val="0"/>
              </a:spcAft>
            </a:pPr>
            <a:r>
              <a:rPr lang="id-ID" sz="2400" dirty="0">
                <a:latin typeface="Arial" panose="020B0604020202020204" pitchFamily="34" charset="0"/>
                <a:ea typeface="Malgun Gothic" panose="020B0503020000020004" pitchFamily="34" charset="-127"/>
                <a:cs typeface="Arial" panose="020B0604020202020204" pitchFamily="34" charset="0"/>
              </a:rPr>
              <a:t>Jika menggunakan metode Penunjukan Langsung, maka prosedur pemilihan penyedia barang dan jasa seperti berikut :</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id-ID" sz="2400" dirty="0">
                <a:latin typeface="Arial" panose="020B0604020202020204" pitchFamily="34" charset="0"/>
                <a:ea typeface="Malgun Gothic" panose="020B0503020000020004" pitchFamily="34" charset="-127"/>
                <a:cs typeface="Arial" panose="020B0604020202020204" pitchFamily="34" charset="0"/>
              </a:rPr>
              <a:t>Penilaian kualifikasi</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id-ID" sz="2400" dirty="0">
                <a:latin typeface="Arial" panose="020B0604020202020204" pitchFamily="34" charset="0"/>
                <a:ea typeface="Malgun Gothic" panose="020B0503020000020004" pitchFamily="34" charset="-127"/>
                <a:cs typeface="Arial" panose="020B0604020202020204" pitchFamily="34" charset="0"/>
              </a:rPr>
              <a:t>Permintaan penawaran dan negosiasi harga</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id-ID" sz="2400" dirty="0">
                <a:latin typeface="Arial" panose="020B0604020202020204" pitchFamily="34" charset="0"/>
                <a:ea typeface="Malgun Gothic" panose="020B0503020000020004" pitchFamily="34" charset="-127"/>
                <a:cs typeface="Arial" panose="020B0604020202020204" pitchFamily="34" charset="0"/>
              </a:rPr>
              <a:t>Penetapan dan penunjukan langsung</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id-ID" sz="2400" dirty="0">
                <a:latin typeface="Arial" panose="020B0604020202020204" pitchFamily="34" charset="0"/>
                <a:ea typeface="Malgun Gothic" panose="020B0503020000020004" pitchFamily="34" charset="-127"/>
                <a:cs typeface="Arial" panose="020B0604020202020204" pitchFamily="34" charset="0"/>
              </a:rPr>
              <a:t>Penunjukan penyedia barang/jasa</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id-ID" sz="2400" dirty="0">
                <a:latin typeface="Arial" panose="020B0604020202020204" pitchFamily="34" charset="0"/>
                <a:ea typeface="Malgun Gothic" panose="020B0503020000020004" pitchFamily="34" charset="-127"/>
                <a:cs typeface="Arial" panose="020B0604020202020204" pitchFamily="34" charset="0"/>
              </a:rPr>
              <a:t>Pengaduan</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0"/>
              </a:spcAft>
              <a:buSzPts val="1000"/>
              <a:buFont typeface="Symbol" panose="05050102010706020507" pitchFamily="18" charset="2"/>
              <a:buChar char=""/>
              <a:tabLst>
                <a:tab pos="457200" algn="l"/>
              </a:tabLst>
            </a:pPr>
            <a:r>
              <a:rPr lang="id-ID" sz="2400" dirty="0">
                <a:latin typeface="Arial" panose="020B0604020202020204" pitchFamily="34" charset="0"/>
                <a:ea typeface="Malgun Gothic" panose="020B0503020000020004" pitchFamily="34" charset="-127"/>
                <a:cs typeface="Arial" panose="020B0604020202020204" pitchFamily="34" charset="0"/>
              </a:rPr>
              <a:t>Penandatanganan kontrak</a:t>
            </a:r>
            <a:endParaRPr lang="id-ID" sz="24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6681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9C4A73-9C46-47DB-8234-19E199F4A94B}"/>
              </a:ext>
            </a:extLst>
          </p:cNvPr>
          <p:cNvSpPr>
            <a:spLocks noGrp="1"/>
          </p:cNvSpPr>
          <p:nvPr>
            <p:ph type="sldNum" sz="quarter" idx="12"/>
          </p:nvPr>
        </p:nvSpPr>
        <p:spPr/>
        <p:txBody>
          <a:bodyPr/>
          <a:lstStyle/>
          <a:p>
            <a:fld id="{9D2DB43A-1E1F-4911-9BE9-9F4511AB1897}" type="slidenum">
              <a:rPr lang="id-ID" smtClean="0"/>
              <a:t>4</a:t>
            </a:fld>
            <a:endParaRPr lang="id-ID"/>
          </a:p>
        </p:txBody>
      </p:sp>
      <p:sp>
        <p:nvSpPr>
          <p:cNvPr id="3" name="Rectangle 2">
            <a:extLst>
              <a:ext uri="{FF2B5EF4-FFF2-40B4-BE49-F238E27FC236}">
                <a16:creationId xmlns:a16="http://schemas.microsoft.com/office/drawing/2014/main" id="{AEBA6F43-A6B9-43A1-8423-9BC5EC626659}"/>
              </a:ext>
            </a:extLst>
          </p:cNvPr>
          <p:cNvSpPr/>
          <p:nvPr/>
        </p:nvSpPr>
        <p:spPr>
          <a:xfrm>
            <a:off x="685942" y="1981238"/>
            <a:ext cx="10591522" cy="3539430"/>
          </a:xfrm>
          <a:prstGeom prst="rect">
            <a:avLst/>
          </a:prstGeom>
        </p:spPr>
        <p:txBody>
          <a:bodyPr wrap="square">
            <a:spAutoFit/>
          </a:bodyPr>
          <a:lstStyle/>
          <a:p>
            <a:pPr algn="just">
              <a:spcAft>
                <a:spcPts val="0"/>
              </a:spcAft>
            </a:pPr>
            <a:r>
              <a:rPr lang="id-ID" sz="2800" dirty="0">
                <a:latin typeface="Arial" panose="020B0604020202020204" pitchFamily="34" charset="0"/>
                <a:ea typeface="Times New Roman" panose="02020603050405020304" pitchFamily="18" charset="0"/>
              </a:rPr>
              <a:t>Di Indonesia, masalah hak cipta diatur dalam Undang-undang Hak Cipta, yaitu yang berlaku saat ini Undang-undang Nomor 19 Tahun 2002. </a:t>
            </a:r>
            <a:endParaRPr lang="en-US" sz="2800" dirty="0">
              <a:latin typeface="Arial" panose="020B0604020202020204" pitchFamily="34" charset="0"/>
              <a:ea typeface="Times New Roman" panose="02020603050405020304" pitchFamily="18" charset="0"/>
            </a:endParaRPr>
          </a:p>
          <a:p>
            <a:pPr algn="just">
              <a:spcAft>
                <a:spcPts val="0"/>
              </a:spcAft>
            </a:pPr>
            <a:r>
              <a:rPr lang="id-ID" sz="2800" dirty="0">
                <a:latin typeface="Arial" panose="020B0604020202020204" pitchFamily="34" charset="0"/>
                <a:ea typeface="Times New Roman" panose="02020603050405020304" pitchFamily="18" charset="0"/>
              </a:rPr>
              <a:t>Dalam undang-undang tersebut pengertian hak cipta adalah “hak eksklusif bagi pencipta atau penerima hak untuk mengumumkan atau memperbanyak ciptaannya atau memberikan izin untuk itu dengan tidak mengurangi pembatasan-pembatasan menurut peraturan perundang-undangan yang berlaku” (pasal 1 ayat 1).</a:t>
            </a:r>
            <a:endParaRPr lang="id-ID" sz="28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72D806A5-FFF5-47CD-971C-CCB4A40E647B}"/>
              </a:ext>
            </a:extLst>
          </p:cNvPr>
          <p:cNvSpPr/>
          <p:nvPr/>
        </p:nvSpPr>
        <p:spPr>
          <a:xfrm>
            <a:off x="685942" y="457278"/>
            <a:ext cx="5118709"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Ketentuan Hukum</a:t>
            </a:r>
            <a:endParaRPr lang="id-ID" sz="4800" dirty="0">
              <a:latin typeface="Berlin Sans FB" panose="020E0602020502020306" pitchFamily="34" charset="0"/>
            </a:endParaRPr>
          </a:p>
        </p:txBody>
      </p:sp>
    </p:spTree>
    <p:extLst>
      <p:ext uri="{BB962C8B-B14F-4D97-AF65-F5344CB8AC3E}">
        <p14:creationId xmlns:p14="http://schemas.microsoft.com/office/powerpoint/2010/main" val="85345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069A68-D3F3-4EEC-BD58-1AACBC498756}"/>
              </a:ext>
            </a:extLst>
          </p:cNvPr>
          <p:cNvSpPr>
            <a:spLocks noGrp="1"/>
          </p:cNvSpPr>
          <p:nvPr>
            <p:ph type="sldNum" sz="quarter" idx="12"/>
          </p:nvPr>
        </p:nvSpPr>
        <p:spPr/>
        <p:txBody>
          <a:bodyPr/>
          <a:lstStyle/>
          <a:p>
            <a:fld id="{9D2DB43A-1E1F-4911-9BE9-9F4511AB1897}" type="slidenum">
              <a:rPr lang="id-ID" smtClean="0"/>
              <a:t>5</a:t>
            </a:fld>
            <a:endParaRPr lang="id-ID"/>
          </a:p>
        </p:txBody>
      </p:sp>
      <p:sp>
        <p:nvSpPr>
          <p:cNvPr id="3" name="Rectangle 2">
            <a:extLst>
              <a:ext uri="{FF2B5EF4-FFF2-40B4-BE49-F238E27FC236}">
                <a16:creationId xmlns:a16="http://schemas.microsoft.com/office/drawing/2014/main" id="{3395D528-B537-4D93-8C47-D76A2DDFFECB}"/>
              </a:ext>
            </a:extLst>
          </p:cNvPr>
          <p:cNvSpPr/>
          <p:nvPr/>
        </p:nvSpPr>
        <p:spPr>
          <a:xfrm>
            <a:off x="533546" y="457278"/>
            <a:ext cx="5219699"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Lingkup Hak Cipta</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E837284C-9B52-4D72-B230-9EE04ED45CE1}"/>
              </a:ext>
            </a:extLst>
          </p:cNvPr>
          <p:cNvSpPr/>
          <p:nvPr/>
        </p:nvSpPr>
        <p:spPr>
          <a:xfrm>
            <a:off x="533546" y="1447852"/>
            <a:ext cx="11048710" cy="954107"/>
          </a:xfrm>
          <a:prstGeom prst="rect">
            <a:avLst/>
          </a:prstGeom>
        </p:spPr>
        <p:txBody>
          <a:bodyPr wrap="square">
            <a:spAutoFit/>
          </a:bodyPr>
          <a:lstStyle/>
          <a:p>
            <a:r>
              <a:rPr lang="id-ID" sz="2800" dirty="0">
                <a:latin typeface="Arial" panose="020B0604020202020204" pitchFamily="34" charset="0"/>
                <a:ea typeface="Malgun Gothic" panose="020B0503020000020004" pitchFamily="34" charset="-127"/>
              </a:rPr>
              <a:t>Lingkup Hak Cipta Diatur Di Dalam Bab 2 Mengenai Lingkup Hak Cipta pasal 2-28</a:t>
            </a:r>
            <a:endParaRPr lang="id-ID" sz="2800" dirty="0"/>
          </a:p>
        </p:txBody>
      </p:sp>
      <p:sp>
        <p:nvSpPr>
          <p:cNvPr id="5" name="Rectangle 4">
            <a:extLst>
              <a:ext uri="{FF2B5EF4-FFF2-40B4-BE49-F238E27FC236}">
                <a16:creationId xmlns:a16="http://schemas.microsoft.com/office/drawing/2014/main" id="{C59B0F1E-B2A6-46FA-8BDC-0B411A843793}"/>
              </a:ext>
            </a:extLst>
          </p:cNvPr>
          <p:cNvSpPr/>
          <p:nvPr/>
        </p:nvSpPr>
        <p:spPr>
          <a:xfrm>
            <a:off x="571645" y="2819416"/>
            <a:ext cx="11048710" cy="2737929"/>
          </a:xfrm>
          <a:prstGeom prst="rect">
            <a:avLst/>
          </a:prstGeom>
        </p:spPr>
        <p:txBody>
          <a:bodyPr wrap="square">
            <a:spAutoFit/>
          </a:bodyPr>
          <a:lstStyle/>
          <a:p>
            <a:pPr marL="514350" lvl="0" indent="-514350">
              <a:lnSpc>
                <a:spcPct val="107000"/>
              </a:lnSpc>
              <a:spcAft>
                <a:spcPts val="0"/>
              </a:spcAft>
              <a:buAutoNum type="arabicPeriod"/>
            </a:pPr>
            <a:r>
              <a:rPr lang="id-ID" sz="2800" i="1" dirty="0">
                <a:latin typeface="Arial" panose="020B0604020202020204" pitchFamily="34" charset="0"/>
                <a:ea typeface="Malgun Gothic" panose="020B0503020000020004" pitchFamily="34" charset="-127"/>
                <a:cs typeface="Times New Roman" panose="02020603050405020304" pitchFamily="18" charset="0"/>
              </a:rPr>
              <a:t>Ciptaan yang dilindungi (pasal 12)</a:t>
            </a:r>
            <a:endParaRPr lang="en-US" sz="2800" i="1" dirty="0">
              <a:latin typeface="Arial" panose="020B0604020202020204" pitchFamily="34" charset="0"/>
              <a:ea typeface="Malgun Gothic" panose="020B0503020000020004" pitchFamily="34" charset="-127"/>
              <a:cs typeface="Times New Roman" panose="02020603050405020304" pitchFamily="18" charset="0"/>
            </a:endParaRPr>
          </a:p>
          <a:p>
            <a:pPr lvl="0">
              <a:lnSpc>
                <a:spcPct val="107000"/>
              </a:lnSpc>
              <a:spcAft>
                <a:spcPts val="0"/>
              </a:spcAft>
            </a:pP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r>
              <a:rPr lang="id-ID" sz="2800" dirty="0">
                <a:latin typeface="Arial" panose="020B0604020202020204" pitchFamily="34" charset="0"/>
                <a:ea typeface="Malgun Gothic" panose="020B0503020000020004" pitchFamily="34" charset="-127"/>
              </a:rPr>
              <a:t>Ciptaan yang dilindungi adalah Ciptaan dalam bidang ilmu pengetahuan, seni, dan sastra, yang mencakup: buku, Program Komputer, pamflet, perwajahan (lay out) karya tulis yang diterbitkan, dan semua hasil karya tulis lain, ceramah, kuliah, pidato, dan </a:t>
            </a:r>
            <a:endParaRPr lang="en-US" sz="2800" dirty="0">
              <a:latin typeface="Arial" panose="020B0604020202020204" pitchFamily="34" charset="0"/>
              <a:ea typeface="Malgun Gothic" panose="020B0503020000020004" pitchFamily="34" charset="-127"/>
            </a:endParaRPr>
          </a:p>
        </p:txBody>
      </p:sp>
      <p:pic>
        <p:nvPicPr>
          <p:cNvPr id="2050" name="Picture 2" descr="Image result for hak cipta">
            <a:extLst>
              <a:ext uri="{FF2B5EF4-FFF2-40B4-BE49-F238E27FC236}">
                <a16:creationId xmlns:a16="http://schemas.microsoft.com/office/drawing/2014/main" id="{A5EE9435-0455-45C2-84C0-EABFC2D17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850" y="2020411"/>
            <a:ext cx="28003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11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069A68-D3F3-4EEC-BD58-1AACBC498756}"/>
              </a:ext>
            </a:extLst>
          </p:cNvPr>
          <p:cNvSpPr>
            <a:spLocks noGrp="1"/>
          </p:cNvSpPr>
          <p:nvPr>
            <p:ph type="sldNum" sz="quarter" idx="12"/>
          </p:nvPr>
        </p:nvSpPr>
        <p:spPr/>
        <p:txBody>
          <a:bodyPr/>
          <a:lstStyle/>
          <a:p>
            <a:fld id="{9D2DB43A-1E1F-4911-9BE9-9F4511AB1897}" type="slidenum">
              <a:rPr lang="id-ID" smtClean="0"/>
              <a:t>6</a:t>
            </a:fld>
            <a:endParaRPr lang="id-ID"/>
          </a:p>
        </p:txBody>
      </p:sp>
      <p:sp>
        <p:nvSpPr>
          <p:cNvPr id="3" name="Rectangle 2">
            <a:extLst>
              <a:ext uri="{FF2B5EF4-FFF2-40B4-BE49-F238E27FC236}">
                <a16:creationId xmlns:a16="http://schemas.microsoft.com/office/drawing/2014/main" id="{3395D528-B537-4D93-8C47-D76A2DDFFECB}"/>
              </a:ext>
            </a:extLst>
          </p:cNvPr>
          <p:cNvSpPr/>
          <p:nvPr/>
        </p:nvSpPr>
        <p:spPr>
          <a:xfrm>
            <a:off x="533546" y="457278"/>
            <a:ext cx="5219699"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Lingkup Hak Cipta</a:t>
            </a:r>
            <a:endParaRPr lang="id-ID" sz="4800" dirty="0">
              <a:latin typeface="Berlin Sans FB" panose="020E0602020502020306" pitchFamily="34" charset="0"/>
            </a:endParaRPr>
          </a:p>
        </p:txBody>
      </p:sp>
      <p:sp>
        <p:nvSpPr>
          <p:cNvPr id="5" name="Rectangle 4">
            <a:extLst>
              <a:ext uri="{FF2B5EF4-FFF2-40B4-BE49-F238E27FC236}">
                <a16:creationId xmlns:a16="http://schemas.microsoft.com/office/drawing/2014/main" id="{C59B0F1E-B2A6-46FA-8BDC-0B411A843793}"/>
              </a:ext>
            </a:extLst>
          </p:cNvPr>
          <p:cNvSpPr/>
          <p:nvPr/>
        </p:nvSpPr>
        <p:spPr>
          <a:xfrm>
            <a:off x="533546" y="2038316"/>
            <a:ext cx="11048710" cy="3539430"/>
          </a:xfrm>
          <a:prstGeom prst="rect">
            <a:avLst/>
          </a:prstGeom>
        </p:spPr>
        <p:txBody>
          <a:bodyPr wrap="square">
            <a:spAutoFit/>
          </a:bodyPr>
          <a:lstStyle/>
          <a:p>
            <a:r>
              <a:rPr lang="id-ID" sz="2800" dirty="0">
                <a:latin typeface="Arial" panose="020B0604020202020204" pitchFamily="34" charset="0"/>
                <a:ea typeface="Malgun Gothic" panose="020B0503020000020004" pitchFamily="34" charset="-127"/>
              </a:rPr>
              <a:t>Ciptaan lain yang sejenis dengan itu, alat peraga yang dibuat untuk kepentingan pendidikan dan ilmu pengetahuan, lagu atau musik dengan atau tanpa teks, drama atau drama musikal, tari, koreografi, pewayangan, dan pantomim, seni rupa dalam segala bentuk seperti seni lukis, gambar, seni ukir, seni kaligrafi, seni pahat, seni patung, kolase, dan seni terapan, arsitektur, peta, seni batik, fotografi, sinematografi, terjemahan, tafsir, saduran, bunga rampai, database, dan karya lain dari hasil pengalihwujudan.</a:t>
            </a:r>
            <a:endParaRPr lang="id-ID" sz="2800" dirty="0"/>
          </a:p>
        </p:txBody>
      </p:sp>
    </p:spTree>
    <p:extLst>
      <p:ext uri="{BB962C8B-B14F-4D97-AF65-F5344CB8AC3E}">
        <p14:creationId xmlns:p14="http://schemas.microsoft.com/office/powerpoint/2010/main" val="300512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7BC7F2-C607-4CD6-A813-73390F9D1A3A}"/>
              </a:ext>
            </a:extLst>
          </p:cNvPr>
          <p:cNvSpPr>
            <a:spLocks noGrp="1"/>
          </p:cNvSpPr>
          <p:nvPr>
            <p:ph type="sldNum" sz="quarter" idx="12"/>
          </p:nvPr>
        </p:nvSpPr>
        <p:spPr/>
        <p:txBody>
          <a:bodyPr/>
          <a:lstStyle/>
          <a:p>
            <a:fld id="{9D2DB43A-1E1F-4911-9BE9-9F4511AB1897}" type="slidenum">
              <a:rPr lang="id-ID" smtClean="0"/>
              <a:t>7</a:t>
            </a:fld>
            <a:endParaRPr lang="id-ID"/>
          </a:p>
        </p:txBody>
      </p:sp>
      <p:sp>
        <p:nvSpPr>
          <p:cNvPr id="4" name="Rectangle 3">
            <a:extLst>
              <a:ext uri="{FF2B5EF4-FFF2-40B4-BE49-F238E27FC236}">
                <a16:creationId xmlns:a16="http://schemas.microsoft.com/office/drawing/2014/main" id="{02ADB089-08F2-43B9-85DB-AC9115A74E65}"/>
              </a:ext>
            </a:extLst>
          </p:cNvPr>
          <p:cNvSpPr/>
          <p:nvPr/>
        </p:nvSpPr>
        <p:spPr>
          <a:xfrm>
            <a:off x="533546" y="457278"/>
            <a:ext cx="5219699"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Lingkup Hak Cipta</a:t>
            </a:r>
            <a:endParaRPr lang="id-ID" sz="4800" dirty="0">
              <a:latin typeface="Berlin Sans FB" panose="020E0602020502020306" pitchFamily="34" charset="0"/>
            </a:endParaRPr>
          </a:p>
        </p:txBody>
      </p:sp>
      <p:sp>
        <p:nvSpPr>
          <p:cNvPr id="5" name="Rectangle 4">
            <a:extLst>
              <a:ext uri="{FF2B5EF4-FFF2-40B4-BE49-F238E27FC236}">
                <a16:creationId xmlns:a16="http://schemas.microsoft.com/office/drawing/2014/main" id="{B15CDEFE-BC93-49D0-9105-23D2717819D5}"/>
              </a:ext>
            </a:extLst>
          </p:cNvPr>
          <p:cNvSpPr/>
          <p:nvPr/>
        </p:nvSpPr>
        <p:spPr>
          <a:xfrm>
            <a:off x="533546" y="2075103"/>
            <a:ext cx="10362928" cy="3138680"/>
          </a:xfrm>
          <a:prstGeom prst="rect">
            <a:avLst/>
          </a:prstGeom>
        </p:spPr>
        <p:txBody>
          <a:bodyPr wrap="square">
            <a:spAutoFit/>
          </a:bodyPr>
          <a:lstStyle/>
          <a:p>
            <a:pPr marL="342900" lvl="0" indent="-342900">
              <a:lnSpc>
                <a:spcPct val="107000"/>
              </a:lnSpc>
              <a:spcAft>
                <a:spcPts val="0"/>
              </a:spcAft>
              <a:buFont typeface="+mj-lt"/>
              <a:buAutoNum type="arabicPeriod" startAt="2"/>
              <a:tabLst>
                <a:tab pos="457200" algn="l"/>
              </a:tabLst>
            </a:pPr>
            <a:r>
              <a:rPr lang="id-ID" sz="2800" i="1" dirty="0">
                <a:latin typeface="Arial" panose="020B0604020202020204" pitchFamily="34" charset="0"/>
                <a:ea typeface="Malgun Gothic" panose="020B0503020000020004" pitchFamily="34" charset="-127"/>
                <a:cs typeface="Times New Roman" panose="02020603050405020304" pitchFamily="18" charset="0"/>
              </a:rPr>
              <a:t>Ciptaan yang tidak ada Hak Cipta (pasal 13)</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gn="just">
              <a:spcAft>
                <a:spcPts val="0"/>
              </a:spcAft>
            </a:pPr>
            <a:endParaRPr lang="en-US" sz="2800" dirty="0">
              <a:latin typeface="Arial" panose="020B0604020202020204" pitchFamily="34" charset="0"/>
              <a:ea typeface="Times New Roman" panose="02020603050405020304" pitchFamily="18" charset="0"/>
            </a:endParaRPr>
          </a:p>
          <a:p>
            <a:pPr algn="just">
              <a:spcAft>
                <a:spcPts val="0"/>
              </a:spcAft>
            </a:pPr>
            <a:r>
              <a:rPr lang="id-ID" sz="2800" dirty="0">
                <a:latin typeface="Arial" panose="020B0604020202020204" pitchFamily="34" charset="0"/>
                <a:ea typeface="Times New Roman" panose="02020603050405020304" pitchFamily="18" charset="0"/>
              </a:rPr>
              <a:t>Hasil rapat terbuka lembaga-lembaga Negara, peraturan perundang-undangan, pidato kenegaraan atau pidato pejabat Pemerintah, putusan pengadilan atau penetapan hakim atau keputusan badan arbitrase atau keputusan badan-badan sejenis lainnya.</a:t>
            </a:r>
            <a:endParaRPr lang="id-ID" sz="2800" dirty="0">
              <a:effectLst/>
              <a:latin typeface="Times New Roman" panose="02020603050405020304" pitchFamily="18" charset="0"/>
              <a:ea typeface="Times New Roman" panose="02020603050405020304" pitchFamily="18" charset="0"/>
            </a:endParaRPr>
          </a:p>
        </p:txBody>
      </p:sp>
      <p:pic>
        <p:nvPicPr>
          <p:cNvPr id="3074" name="Picture 2" descr="Image result for hak cipta">
            <a:extLst>
              <a:ext uri="{FF2B5EF4-FFF2-40B4-BE49-F238E27FC236}">
                <a16:creationId xmlns:a16="http://schemas.microsoft.com/office/drawing/2014/main" id="{D5490B37-AA50-4AB0-AFF9-7460DD992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43225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59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B7FA24-E3D8-47C9-8FC4-A19BDE41D710}"/>
              </a:ext>
            </a:extLst>
          </p:cNvPr>
          <p:cNvSpPr>
            <a:spLocks noGrp="1"/>
          </p:cNvSpPr>
          <p:nvPr>
            <p:ph type="sldNum" sz="quarter" idx="12"/>
          </p:nvPr>
        </p:nvSpPr>
        <p:spPr/>
        <p:txBody>
          <a:bodyPr/>
          <a:lstStyle/>
          <a:p>
            <a:fld id="{9D2DB43A-1E1F-4911-9BE9-9F4511AB1897}" type="slidenum">
              <a:rPr lang="id-ID" smtClean="0"/>
              <a:t>8</a:t>
            </a:fld>
            <a:endParaRPr lang="id-ID"/>
          </a:p>
        </p:txBody>
      </p:sp>
      <p:sp>
        <p:nvSpPr>
          <p:cNvPr id="4" name="Rectangle 3">
            <a:extLst>
              <a:ext uri="{FF2B5EF4-FFF2-40B4-BE49-F238E27FC236}">
                <a16:creationId xmlns:a16="http://schemas.microsoft.com/office/drawing/2014/main" id="{9227185D-3CF3-4FDC-A9DC-963015D777EF}"/>
              </a:ext>
            </a:extLst>
          </p:cNvPr>
          <p:cNvSpPr/>
          <p:nvPr/>
        </p:nvSpPr>
        <p:spPr>
          <a:xfrm>
            <a:off x="685942" y="381080"/>
            <a:ext cx="6482865"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Perlindungan Hak Cipta</a:t>
            </a:r>
            <a:endParaRPr lang="id-ID" sz="4800" dirty="0">
              <a:latin typeface="Berlin Sans FB" panose="020E0602020502020306" pitchFamily="34" charset="0"/>
            </a:endParaRPr>
          </a:p>
        </p:txBody>
      </p:sp>
      <p:sp>
        <p:nvSpPr>
          <p:cNvPr id="5" name="Rectangle 4">
            <a:extLst>
              <a:ext uri="{FF2B5EF4-FFF2-40B4-BE49-F238E27FC236}">
                <a16:creationId xmlns:a16="http://schemas.microsoft.com/office/drawing/2014/main" id="{93C5AEE6-B506-498C-B5C7-D0D64EC5B10E}"/>
              </a:ext>
            </a:extLst>
          </p:cNvPr>
          <p:cNvSpPr/>
          <p:nvPr/>
        </p:nvSpPr>
        <p:spPr>
          <a:xfrm>
            <a:off x="687109" y="2090172"/>
            <a:ext cx="10485280" cy="2677656"/>
          </a:xfrm>
          <a:prstGeom prst="rect">
            <a:avLst/>
          </a:prstGeom>
        </p:spPr>
        <p:txBody>
          <a:bodyPr wrap="square">
            <a:spAutoFit/>
          </a:bodyPr>
          <a:lstStyle/>
          <a:p>
            <a:pPr algn="just">
              <a:spcAft>
                <a:spcPts val="0"/>
              </a:spcAft>
            </a:pPr>
            <a:r>
              <a:rPr lang="id-ID" sz="2800" dirty="0">
                <a:latin typeface="Arial" panose="020B0604020202020204" pitchFamily="34" charset="0"/>
                <a:ea typeface="Times New Roman" panose="02020603050405020304" pitchFamily="18" charset="0"/>
              </a:rPr>
              <a:t>Perlindungan hak cipta pada umumnya berarti bahwa penggunaan atau pemakaian dari hasil karya tertentu hanya dapat dilakukan dengan ijin dari pemilik hak tersebut. </a:t>
            </a:r>
            <a:endParaRPr lang="en-US" sz="2800" dirty="0">
              <a:latin typeface="Arial" panose="020B0604020202020204" pitchFamily="34" charset="0"/>
              <a:ea typeface="Times New Roman" panose="02020603050405020304" pitchFamily="18" charset="0"/>
            </a:endParaRPr>
          </a:p>
          <a:p>
            <a:pPr algn="just">
              <a:spcAft>
                <a:spcPts val="0"/>
              </a:spcAft>
            </a:pPr>
            <a:r>
              <a:rPr lang="id-ID" sz="2800" dirty="0">
                <a:latin typeface="Arial" panose="020B0604020202020204" pitchFamily="34" charset="0"/>
                <a:ea typeface="Times New Roman" panose="02020603050405020304" pitchFamily="18" charset="0"/>
              </a:rPr>
              <a:t>Kemudian yang dimaksud menggunakan atau memakai di sini adalah mengumumkan memperbanyak ciptaan atau memberikan ijin untuk itu.</a:t>
            </a:r>
            <a:endParaRPr lang="id-ID"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11358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E99ACF-A597-4874-BD16-D28ACF31BA55}"/>
              </a:ext>
            </a:extLst>
          </p:cNvPr>
          <p:cNvSpPr>
            <a:spLocks noGrp="1"/>
          </p:cNvSpPr>
          <p:nvPr>
            <p:ph type="sldNum" sz="quarter" idx="12"/>
          </p:nvPr>
        </p:nvSpPr>
        <p:spPr/>
        <p:txBody>
          <a:bodyPr/>
          <a:lstStyle/>
          <a:p>
            <a:fld id="{9D2DB43A-1E1F-4911-9BE9-9F4511AB1897}" type="slidenum">
              <a:rPr lang="id-ID" smtClean="0"/>
              <a:t>9</a:t>
            </a:fld>
            <a:endParaRPr lang="id-ID"/>
          </a:p>
        </p:txBody>
      </p:sp>
      <p:sp>
        <p:nvSpPr>
          <p:cNvPr id="3" name="Rectangle 2">
            <a:extLst>
              <a:ext uri="{FF2B5EF4-FFF2-40B4-BE49-F238E27FC236}">
                <a16:creationId xmlns:a16="http://schemas.microsoft.com/office/drawing/2014/main" id="{F3234652-8B5B-4CF9-8CAA-944CBEB722D4}"/>
              </a:ext>
            </a:extLst>
          </p:cNvPr>
          <p:cNvSpPr/>
          <p:nvPr/>
        </p:nvSpPr>
        <p:spPr>
          <a:xfrm>
            <a:off x="685942" y="381080"/>
            <a:ext cx="6482865"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Perlindungan Hak Cipta</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B3EC0D04-7DB7-4F1D-A5F3-8CF606BE7266}"/>
              </a:ext>
            </a:extLst>
          </p:cNvPr>
          <p:cNvSpPr/>
          <p:nvPr/>
        </p:nvSpPr>
        <p:spPr>
          <a:xfrm>
            <a:off x="685942" y="1752644"/>
            <a:ext cx="10362928" cy="4177939"/>
          </a:xfrm>
          <a:prstGeom prst="rect">
            <a:avLst/>
          </a:prstGeom>
        </p:spPr>
        <p:txBody>
          <a:bodyPr wrap="square">
            <a:spAutoFit/>
          </a:bodyPr>
          <a:lstStyle/>
          <a:p>
            <a:pPr algn="just">
              <a:spcAft>
                <a:spcPts val="0"/>
              </a:spcAft>
            </a:pPr>
            <a:r>
              <a:rPr lang="id-ID" sz="2800" dirty="0">
                <a:latin typeface="Arial" panose="020B0604020202020204" pitchFamily="34" charset="0"/>
                <a:ea typeface="Times New Roman" panose="02020603050405020304" pitchFamily="18" charset="0"/>
                <a:cs typeface="Arial" panose="020B0604020202020204" pitchFamily="34" charset="0"/>
              </a:rPr>
              <a:t>Pasal 12 ayat 1 :</a:t>
            </a:r>
          </a:p>
          <a:p>
            <a:pPr lvl="0" algn="just">
              <a:lnSpc>
                <a:spcPct val="107000"/>
              </a:lnSpc>
              <a:spcAft>
                <a:spcPts val="0"/>
              </a:spcAft>
              <a:buSzPts val="1000"/>
            </a:pPr>
            <a:r>
              <a:rPr lang="id-ID" sz="2800" dirty="0">
                <a:latin typeface="Arial" panose="020B0604020202020204" pitchFamily="34" charset="0"/>
                <a:ea typeface="Malgun Gothic" panose="020B0503020000020004" pitchFamily="34" charset="-127"/>
                <a:cs typeface="Arial" panose="020B0604020202020204" pitchFamily="34" charset="0"/>
              </a:rPr>
              <a:t>Dalam Undang-undang ini ciptaan yang dilindungi adalah ciptaan dalam bidang ilmu pengetahuan, seni dan sastra, yang mencakup :</a:t>
            </a:r>
          </a:p>
          <a:p>
            <a:pPr marL="360363" lvl="0" indent="-342900" algn="just">
              <a:lnSpc>
                <a:spcPct val="107000"/>
              </a:lnSpc>
              <a:spcAft>
                <a:spcPts val="0"/>
              </a:spcAft>
              <a:buFont typeface="+mj-lt"/>
              <a:buAutoNum type="arabicPeriod"/>
            </a:pPr>
            <a:r>
              <a:rPr lang="id-ID" sz="2800" dirty="0">
                <a:latin typeface="Arial" panose="020B0604020202020204" pitchFamily="34" charset="0"/>
                <a:ea typeface="Malgun Gothic" panose="020B0503020000020004" pitchFamily="34" charset="-127"/>
                <a:cs typeface="Arial" panose="020B0604020202020204" pitchFamily="34" charset="0"/>
              </a:rPr>
              <a:t>Buku, program komputer, pamflet, perwajahan (lay out) karya tulis yang diterbitkan, dan semua hasil karya tulis lain.</a:t>
            </a:r>
          </a:p>
          <a:p>
            <a:pPr marL="360363" lvl="0" indent="-342900" algn="just">
              <a:lnSpc>
                <a:spcPct val="107000"/>
              </a:lnSpc>
              <a:spcAft>
                <a:spcPts val="0"/>
              </a:spcAft>
              <a:buFont typeface="+mj-lt"/>
              <a:buAutoNum type="arabicPeriod"/>
            </a:pPr>
            <a:r>
              <a:rPr lang="id-ID" sz="2800" dirty="0">
                <a:latin typeface="Arial" panose="020B0604020202020204" pitchFamily="34" charset="0"/>
                <a:ea typeface="Malgun Gothic" panose="020B0503020000020004" pitchFamily="34" charset="-127"/>
                <a:cs typeface="Arial" panose="020B0604020202020204" pitchFamily="34" charset="0"/>
              </a:rPr>
              <a:t>Ceramah, kuliah, pidato, dan ciptaan lain yang sejenis dengan itu alat peraga yang dibuat untuk kepentingan pendidikan dan ilmu pengetahuan.</a:t>
            </a:r>
          </a:p>
        </p:txBody>
      </p:sp>
    </p:spTree>
    <p:extLst>
      <p:ext uri="{BB962C8B-B14F-4D97-AF65-F5344CB8AC3E}">
        <p14:creationId xmlns:p14="http://schemas.microsoft.com/office/powerpoint/2010/main" val="270770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2338</Words>
  <Application>Microsoft Office PowerPoint</Application>
  <PresentationFormat>Widescreen</PresentationFormat>
  <Paragraphs>175</Paragraphs>
  <Slides>32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Narrow</vt:lpstr>
      <vt:lpstr>Berlin Sans FB</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HENDRO</dc:creator>
  <cp:lastModifiedBy>HENDRO</cp:lastModifiedBy>
  <cp:revision>13</cp:revision>
  <dcterms:created xsi:type="dcterms:W3CDTF">2020-01-27T13:14:41Z</dcterms:created>
  <dcterms:modified xsi:type="dcterms:W3CDTF">2020-01-28T04:47:20Z</dcterms:modified>
</cp:coreProperties>
</file>