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62" d="100"/>
          <a:sy n="62"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0C941-6C5A-4523-9CA3-0349F5310486}" type="datetimeFigureOut">
              <a:rPr lang="en-US" smtClean="0"/>
              <a:t>23-Dec-19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61A54-208B-4707-BEE8-141FBEDDB15E}" type="slidenum">
              <a:rPr lang="en-US" smtClean="0"/>
              <a:t>‹#›</a:t>
            </a:fld>
            <a:endParaRPr lang="en-US"/>
          </a:p>
        </p:txBody>
      </p:sp>
    </p:spTree>
    <p:extLst>
      <p:ext uri="{BB962C8B-B14F-4D97-AF65-F5344CB8AC3E}">
        <p14:creationId xmlns:p14="http://schemas.microsoft.com/office/powerpoint/2010/main" val="814669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8B0F9D1-102E-4CD6-BE8D-A28B2C3FED7F}" type="datetime1">
              <a:rPr lang="en-US" smtClean="0"/>
              <a:t>23-Dec-19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F9B7E8-B4EA-47CE-B26C-FDF642F754A0}" type="datetime1">
              <a:rPr lang="en-US" smtClean="0"/>
              <a:t>23-Dec-19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A3C757-8684-4CB9-856B-299C4908B2DF}" type="datetime1">
              <a:rPr lang="en-US" smtClean="0"/>
              <a:t>23-Dec-19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90973-C21F-491B-A4CE-40280B4E09F4}" type="datetime1">
              <a:rPr lang="en-US" smtClean="0"/>
              <a:t>23-Dec-19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3DBAED-EBA8-4CB7-A53A-0CE5C3E703A4}" type="datetime1">
              <a:rPr lang="en-US" smtClean="0"/>
              <a:t>23-Dec-19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226F5F-B5AA-4FAB-8342-C68A4BFF563F}" type="datetime1">
              <a:rPr lang="en-US" smtClean="0"/>
              <a:t>23-Dec-19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4EF66E-543F-4555-AB45-395B59DFCD24}" type="datetime1">
              <a:rPr lang="en-US" smtClean="0"/>
              <a:t>23-Dec-19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FCAAB-CAA5-4DC8-A4EB-8FCC1AD273DA}" type="datetime1">
              <a:rPr lang="en-US" smtClean="0"/>
              <a:t>23-Dec-19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7108D-F07F-448E-8023-FC1ED6F4F8BE}" type="datetime1">
              <a:rPr lang="en-US" smtClean="0"/>
              <a:t>23-Dec-19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F4804-D4E1-46F0-885C-B50EA4D08C53}" type="datetime1">
              <a:rPr lang="en-US" smtClean="0"/>
              <a:t>23-Dec-19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F7955-DCF6-4EC8-A84C-CB62FA5A89E1}" type="datetime1">
              <a:rPr lang="en-US" smtClean="0"/>
              <a:t>23-Dec-19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10A95-990D-4905-9959-F5474302DC84}" type="datetime1">
              <a:rPr lang="en-US" smtClean="0"/>
              <a:t>23-Dec-19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2FAEE-7DEF-4A25-9F3C-9FC74284DA96}" type="datetime1">
              <a:rPr lang="en-US" smtClean="0"/>
              <a:t>23-Dec-19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15B9A-D7AA-4CA9-B834-CC41E3F654C4}" type="datetime1">
              <a:rPr lang="en-US" smtClean="0"/>
              <a:t>23-Dec-19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1DACD-0F5C-4887-B150-C7C858C6DEBC}" type="datetime1">
              <a:rPr lang="en-US" smtClean="0"/>
              <a:t>23-Dec-19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E383E-84EF-4A76-92E6-5E986AE6DF08}" type="datetime1">
              <a:rPr lang="en-US" smtClean="0"/>
              <a:t>23-Dec-19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D50B7-D92F-4CBE-A55A-52871DE4B3D9}" type="datetime1">
              <a:rPr lang="en-US" smtClean="0"/>
              <a:t>23-Dec-19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F40225-CA39-468F-B7A0-26F13A9A3A6D}" type="datetime1">
              <a:rPr lang="en-US" smtClean="0"/>
              <a:t>23-Dec-19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08E4-E3F1-4615-9598-843866EA2FA8}"/>
              </a:ext>
            </a:extLst>
          </p:cNvPr>
          <p:cNvSpPr>
            <a:spLocks noGrp="1"/>
          </p:cNvSpPr>
          <p:nvPr>
            <p:ph type="ctrTitle"/>
          </p:nvPr>
        </p:nvSpPr>
        <p:spPr/>
        <p:txBody>
          <a:bodyPr/>
          <a:lstStyle/>
          <a:p>
            <a:r>
              <a:rPr lang="en-US" dirty="0"/>
              <a:t>IBM Capstone Project</a:t>
            </a:r>
          </a:p>
        </p:txBody>
      </p:sp>
      <p:sp>
        <p:nvSpPr>
          <p:cNvPr id="9" name="TextBox 8">
            <a:extLst>
              <a:ext uri="{FF2B5EF4-FFF2-40B4-BE49-F238E27FC236}">
                <a16:creationId xmlns:a16="http://schemas.microsoft.com/office/drawing/2014/main" id="{6AEE513F-1DB6-461D-BF21-327ABBFBAC7F}"/>
              </a:ext>
            </a:extLst>
          </p:cNvPr>
          <p:cNvSpPr txBox="1"/>
          <p:nvPr/>
        </p:nvSpPr>
        <p:spPr>
          <a:xfrm>
            <a:off x="1876424" y="3509963"/>
            <a:ext cx="7995996" cy="646331"/>
          </a:xfrm>
          <a:prstGeom prst="rect">
            <a:avLst/>
          </a:prstGeom>
          <a:noFill/>
        </p:spPr>
        <p:txBody>
          <a:bodyPr wrap="square" rtlCol="0">
            <a:spAutoFit/>
          </a:bodyPr>
          <a:lstStyle/>
          <a:p>
            <a:r>
              <a:rPr lang="en-US" dirty="0"/>
              <a:t>Exploring the possibility of start Online Food Delivery or Virtual Restaurant at Hong Kong</a:t>
            </a:r>
          </a:p>
        </p:txBody>
      </p:sp>
      <p:sp>
        <p:nvSpPr>
          <p:cNvPr id="10" name="TextBox 9">
            <a:extLst>
              <a:ext uri="{FF2B5EF4-FFF2-40B4-BE49-F238E27FC236}">
                <a16:creationId xmlns:a16="http://schemas.microsoft.com/office/drawing/2014/main" id="{CC621506-50DE-45BB-B421-BD01A1AB0057}"/>
              </a:ext>
            </a:extLst>
          </p:cNvPr>
          <p:cNvSpPr txBox="1"/>
          <p:nvPr/>
        </p:nvSpPr>
        <p:spPr>
          <a:xfrm>
            <a:off x="8973519" y="5574397"/>
            <a:ext cx="2986006" cy="369332"/>
          </a:xfrm>
          <a:prstGeom prst="rect">
            <a:avLst/>
          </a:prstGeom>
          <a:noFill/>
        </p:spPr>
        <p:txBody>
          <a:bodyPr wrap="square" rtlCol="0">
            <a:spAutoFit/>
          </a:bodyPr>
          <a:lstStyle/>
          <a:p>
            <a:r>
              <a:rPr lang="en-US" dirty="0"/>
              <a:t>Prepared by – Leung Chi Duct</a:t>
            </a:r>
          </a:p>
        </p:txBody>
      </p:sp>
      <p:sp>
        <p:nvSpPr>
          <p:cNvPr id="11" name="TextBox 10">
            <a:extLst>
              <a:ext uri="{FF2B5EF4-FFF2-40B4-BE49-F238E27FC236}">
                <a16:creationId xmlns:a16="http://schemas.microsoft.com/office/drawing/2014/main" id="{21B15A41-6BB8-4671-A8EE-20216063556E}"/>
              </a:ext>
            </a:extLst>
          </p:cNvPr>
          <p:cNvSpPr txBox="1"/>
          <p:nvPr/>
        </p:nvSpPr>
        <p:spPr>
          <a:xfrm>
            <a:off x="10430359" y="5897563"/>
            <a:ext cx="1529166" cy="369332"/>
          </a:xfrm>
          <a:prstGeom prst="rect">
            <a:avLst/>
          </a:prstGeom>
          <a:noFill/>
        </p:spPr>
        <p:txBody>
          <a:bodyPr wrap="square" rtlCol="0">
            <a:spAutoFit/>
          </a:bodyPr>
          <a:lstStyle/>
          <a:p>
            <a:r>
              <a:rPr lang="en-US" dirty="0"/>
              <a:t>23-Dec-2019</a:t>
            </a:r>
          </a:p>
        </p:txBody>
      </p:sp>
    </p:spTree>
    <p:extLst>
      <p:ext uri="{BB962C8B-B14F-4D97-AF65-F5344CB8AC3E}">
        <p14:creationId xmlns:p14="http://schemas.microsoft.com/office/powerpoint/2010/main" val="231894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3.2. Visualize the Data as Leaflet Map</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3" name="Content Placeholder 2">
            <a:extLst>
              <a:ext uri="{FF2B5EF4-FFF2-40B4-BE49-F238E27FC236}">
                <a16:creationId xmlns:a16="http://schemas.microsoft.com/office/drawing/2014/main" id="{29C47B8D-1C79-4891-9D1D-96B24F3337D1}"/>
              </a:ext>
            </a:extLst>
          </p:cNvPr>
          <p:cNvPicPr>
            <a:picLocks noGrp="1" noChangeAspect="1"/>
          </p:cNvPicPr>
          <p:nvPr>
            <p:ph idx="1"/>
          </p:nvPr>
        </p:nvPicPr>
        <p:blipFill>
          <a:blip r:embed="rId2"/>
          <a:stretch>
            <a:fillRect/>
          </a:stretch>
        </p:blipFill>
        <p:spPr>
          <a:xfrm>
            <a:off x="2088743" y="1423520"/>
            <a:ext cx="8014513" cy="4810795"/>
          </a:xfrm>
          <a:prstGeom prst="rect">
            <a:avLst/>
          </a:prstGeom>
        </p:spPr>
      </p:pic>
    </p:spTree>
    <p:extLst>
      <p:ext uri="{BB962C8B-B14F-4D97-AF65-F5344CB8AC3E}">
        <p14:creationId xmlns:p14="http://schemas.microsoft.com/office/powerpoint/2010/main" val="129979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3.3. Data Analysis result</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3" name="Picture 2">
            <a:extLst>
              <a:ext uri="{FF2B5EF4-FFF2-40B4-BE49-F238E27FC236}">
                <a16:creationId xmlns:a16="http://schemas.microsoft.com/office/drawing/2014/main" id="{9DF16C66-5D96-4C8C-B9D9-317A2BC0891A}"/>
              </a:ext>
            </a:extLst>
          </p:cNvPr>
          <p:cNvPicPr>
            <a:picLocks noChangeAspect="1"/>
          </p:cNvPicPr>
          <p:nvPr/>
        </p:nvPicPr>
        <p:blipFill>
          <a:blip r:embed="rId2"/>
          <a:stretch>
            <a:fillRect/>
          </a:stretch>
        </p:blipFill>
        <p:spPr>
          <a:xfrm>
            <a:off x="893439" y="1276028"/>
            <a:ext cx="7429500" cy="2346863"/>
          </a:xfrm>
          <a:prstGeom prst="rect">
            <a:avLst/>
          </a:prstGeom>
        </p:spPr>
      </p:pic>
      <p:pic>
        <p:nvPicPr>
          <p:cNvPr id="5" name="Picture 4">
            <a:extLst>
              <a:ext uri="{FF2B5EF4-FFF2-40B4-BE49-F238E27FC236}">
                <a16:creationId xmlns:a16="http://schemas.microsoft.com/office/drawing/2014/main" id="{3546B724-6A55-49F3-BFFB-BD876241A20A}"/>
              </a:ext>
            </a:extLst>
          </p:cNvPr>
          <p:cNvPicPr>
            <a:picLocks noChangeAspect="1"/>
          </p:cNvPicPr>
          <p:nvPr/>
        </p:nvPicPr>
        <p:blipFill>
          <a:blip r:embed="rId3"/>
          <a:stretch>
            <a:fillRect/>
          </a:stretch>
        </p:blipFill>
        <p:spPr>
          <a:xfrm>
            <a:off x="3084163" y="3731379"/>
            <a:ext cx="7577702" cy="2990850"/>
          </a:xfrm>
          <a:prstGeom prst="rect">
            <a:avLst/>
          </a:prstGeom>
        </p:spPr>
      </p:pic>
    </p:spTree>
    <p:extLst>
      <p:ext uri="{BB962C8B-B14F-4D97-AF65-F5344CB8AC3E}">
        <p14:creationId xmlns:p14="http://schemas.microsoft.com/office/powerpoint/2010/main" val="95505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3.4. Virtualize the analysis result</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3" name="Picture 2">
            <a:extLst>
              <a:ext uri="{FF2B5EF4-FFF2-40B4-BE49-F238E27FC236}">
                <a16:creationId xmlns:a16="http://schemas.microsoft.com/office/drawing/2014/main" id="{ED6D6D40-B385-4696-9774-A6A1E4CBB701}"/>
              </a:ext>
            </a:extLst>
          </p:cNvPr>
          <p:cNvPicPr>
            <a:picLocks noChangeAspect="1"/>
          </p:cNvPicPr>
          <p:nvPr/>
        </p:nvPicPr>
        <p:blipFill>
          <a:blip r:embed="rId2"/>
          <a:stretch>
            <a:fillRect/>
          </a:stretch>
        </p:blipFill>
        <p:spPr>
          <a:xfrm>
            <a:off x="1253748" y="1465261"/>
            <a:ext cx="6057900" cy="4600575"/>
          </a:xfrm>
          <a:prstGeom prst="rect">
            <a:avLst/>
          </a:prstGeom>
        </p:spPr>
      </p:pic>
    </p:spTree>
    <p:extLst>
      <p:ext uri="{BB962C8B-B14F-4D97-AF65-F5344CB8AC3E}">
        <p14:creationId xmlns:p14="http://schemas.microsoft.com/office/powerpoint/2010/main" val="173027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3767353" cy="1530579"/>
          </a:xfrm>
        </p:spPr>
        <p:txBody>
          <a:bodyPr>
            <a:normAutofit fontScale="90000"/>
          </a:bodyPr>
          <a:lstStyle/>
          <a:p>
            <a:r>
              <a:rPr lang="en-US" cap="none" dirty="0"/>
              <a:t>3.4. Virtualize the analysis result (</a:t>
            </a:r>
            <a:r>
              <a:rPr lang="en-US" cap="none" dirty="0" err="1"/>
              <a:t>con’t</a:t>
            </a:r>
            <a:r>
              <a:rPr lang="en-US" cap="none" dirty="0"/>
              <a:t>)</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5" name="Picture 4">
            <a:extLst>
              <a:ext uri="{FF2B5EF4-FFF2-40B4-BE49-F238E27FC236}">
                <a16:creationId xmlns:a16="http://schemas.microsoft.com/office/drawing/2014/main" id="{B03C2A4B-8C42-4C79-8B99-4F79D3777F1F}"/>
              </a:ext>
            </a:extLst>
          </p:cNvPr>
          <p:cNvPicPr>
            <a:picLocks noChangeAspect="1"/>
          </p:cNvPicPr>
          <p:nvPr/>
        </p:nvPicPr>
        <p:blipFill>
          <a:blip r:embed="rId2"/>
          <a:stretch>
            <a:fillRect/>
          </a:stretch>
        </p:blipFill>
        <p:spPr>
          <a:xfrm>
            <a:off x="4908765" y="180975"/>
            <a:ext cx="5753100" cy="6496050"/>
          </a:xfrm>
          <a:prstGeom prst="rect">
            <a:avLst/>
          </a:prstGeom>
        </p:spPr>
      </p:pic>
    </p:spTree>
    <p:extLst>
      <p:ext uri="{BB962C8B-B14F-4D97-AF65-F5344CB8AC3E}">
        <p14:creationId xmlns:p14="http://schemas.microsoft.com/office/powerpoint/2010/main" val="423641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4. Clustering the Central Business District</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7" name="Content Placeholder 6">
            <a:extLst>
              <a:ext uri="{FF2B5EF4-FFF2-40B4-BE49-F238E27FC236}">
                <a16:creationId xmlns:a16="http://schemas.microsoft.com/office/drawing/2014/main" id="{3B93B80A-3B20-4EDF-949F-799791D3CBC6}"/>
              </a:ext>
            </a:extLst>
          </p:cNvPr>
          <p:cNvSpPr>
            <a:spLocks noGrp="1"/>
          </p:cNvSpPr>
          <p:nvPr>
            <p:ph idx="1"/>
          </p:nvPr>
        </p:nvSpPr>
        <p:spPr>
          <a:xfrm>
            <a:off x="1141411" y="1276028"/>
            <a:ext cx="9905999" cy="1064216"/>
          </a:xfrm>
        </p:spPr>
        <p:txBody>
          <a:bodyPr/>
          <a:lstStyle/>
          <a:p>
            <a:pPr marL="0" indent="0">
              <a:buNone/>
            </a:pPr>
            <a:r>
              <a:rPr lang="en-US" dirty="0"/>
              <a:t>Afterall, we are ready to cluster 5 selected Central Business District of Hong Kong. And we based on the venue categories and use K-Means clustering.</a:t>
            </a:r>
          </a:p>
        </p:txBody>
      </p:sp>
      <p:pic>
        <p:nvPicPr>
          <p:cNvPr id="3" name="Picture 2">
            <a:extLst>
              <a:ext uri="{FF2B5EF4-FFF2-40B4-BE49-F238E27FC236}">
                <a16:creationId xmlns:a16="http://schemas.microsoft.com/office/drawing/2014/main" id="{B3F72564-6E6D-4539-8E44-24CFB1425DC4}"/>
              </a:ext>
            </a:extLst>
          </p:cNvPr>
          <p:cNvPicPr>
            <a:picLocks noChangeAspect="1"/>
          </p:cNvPicPr>
          <p:nvPr/>
        </p:nvPicPr>
        <p:blipFill>
          <a:blip r:embed="rId2"/>
          <a:stretch>
            <a:fillRect/>
          </a:stretch>
        </p:blipFill>
        <p:spPr>
          <a:xfrm>
            <a:off x="3056159" y="2613791"/>
            <a:ext cx="6076501" cy="2995935"/>
          </a:xfrm>
          <a:prstGeom prst="rect">
            <a:avLst/>
          </a:prstGeom>
        </p:spPr>
      </p:pic>
    </p:spTree>
    <p:extLst>
      <p:ext uri="{BB962C8B-B14F-4D97-AF65-F5344CB8AC3E}">
        <p14:creationId xmlns:p14="http://schemas.microsoft.com/office/powerpoint/2010/main" val="25770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4.1. Visualize the Data as Leaflet Map</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3" name="Picture 2">
            <a:extLst>
              <a:ext uri="{FF2B5EF4-FFF2-40B4-BE49-F238E27FC236}">
                <a16:creationId xmlns:a16="http://schemas.microsoft.com/office/drawing/2014/main" id="{F722B73F-6633-4C68-8808-93A82D60C078}"/>
              </a:ext>
            </a:extLst>
          </p:cNvPr>
          <p:cNvPicPr>
            <a:picLocks noChangeAspect="1"/>
          </p:cNvPicPr>
          <p:nvPr/>
        </p:nvPicPr>
        <p:blipFill>
          <a:blip r:embed="rId2"/>
          <a:stretch>
            <a:fillRect/>
          </a:stretch>
        </p:blipFill>
        <p:spPr>
          <a:xfrm>
            <a:off x="1803963" y="1446132"/>
            <a:ext cx="8580895" cy="5150772"/>
          </a:xfrm>
          <a:prstGeom prst="rect">
            <a:avLst/>
          </a:prstGeom>
        </p:spPr>
      </p:pic>
    </p:spTree>
    <p:extLst>
      <p:ext uri="{BB962C8B-B14F-4D97-AF65-F5344CB8AC3E}">
        <p14:creationId xmlns:p14="http://schemas.microsoft.com/office/powerpoint/2010/main" val="24510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5. Results and Discussion</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Content Placeholder 6">
            <a:extLst>
              <a:ext uri="{FF2B5EF4-FFF2-40B4-BE49-F238E27FC236}">
                <a16:creationId xmlns:a16="http://schemas.microsoft.com/office/drawing/2014/main" id="{3B93B80A-3B20-4EDF-949F-799791D3CBC6}"/>
              </a:ext>
            </a:extLst>
          </p:cNvPr>
          <p:cNvSpPr>
            <a:spLocks noGrp="1"/>
          </p:cNvSpPr>
          <p:nvPr>
            <p:ph idx="1"/>
          </p:nvPr>
        </p:nvSpPr>
        <p:spPr>
          <a:xfrm>
            <a:off x="1141411" y="1276027"/>
            <a:ext cx="9905999" cy="4845803"/>
          </a:xfrm>
        </p:spPr>
        <p:txBody>
          <a:bodyPr/>
          <a:lstStyle/>
          <a:p>
            <a:pPr marL="0" indent="0">
              <a:buNone/>
            </a:pPr>
            <a:r>
              <a:rPr lang="en-US" dirty="0"/>
              <a:t>With stockholder interested 5 cities and Food &amp; Restaurants list which nearby the Hong Kong central business district, we successfully clustered it into 4 clusters based on the most common venues. As the above leaflet map showing, we can finalize our recommendation to stakeholder that </a:t>
            </a:r>
            <a:r>
              <a:rPr lang="en-US" b="1" dirty="0"/>
              <a:t>Central District</a:t>
            </a:r>
            <a:r>
              <a:rPr lang="en-US" dirty="0"/>
              <a:t> and </a:t>
            </a:r>
            <a:r>
              <a:rPr lang="en-US" b="1" dirty="0"/>
              <a:t>Kwun Tong</a:t>
            </a:r>
            <a:r>
              <a:rPr lang="en-US" dirty="0"/>
              <a:t> are the areas they can start their Virtual Restaurants/Food Delivery business. The followings are the finding in this analysis:</a:t>
            </a:r>
          </a:p>
          <a:p>
            <a:r>
              <a:rPr lang="en-US" dirty="0"/>
              <a:t>The data corrected from Foursquare API are outdated and untrustworthy, and which spend too many time to perform clean data</a:t>
            </a:r>
          </a:p>
          <a:p>
            <a:r>
              <a:rPr lang="en-US" dirty="0"/>
              <a:t>It was very difficult to find suitable data source for this analysis</a:t>
            </a:r>
          </a:p>
          <a:p>
            <a:pPr marL="0" indent="0">
              <a:buNone/>
            </a:pPr>
            <a:endParaRPr lang="en-US" dirty="0"/>
          </a:p>
        </p:txBody>
      </p:sp>
    </p:spTree>
    <p:extLst>
      <p:ext uri="{BB962C8B-B14F-4D97-AF65-F5344CB8AC3E}">
        <p14:creationId xmlns:p14="http://schemas.microsoft.com/office/powerpoint/2010/main" val="258400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6. Conclusion</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7" name="Content Placeholder 6">
            <a:extLst>
              <a:ext uri="{FF2B5EF4-FFF2-40B4-BE49-F238E27FC236}">
                <a16:creationId xmlns:a16="http://schemas.microsoft.com/office/drawing/2014/main" id="{3B93B80A-3B20-4EDF-949F-799791D3CBC6}"/>
              </a:ext>
            </a:extLst>
          </p:cNvPr>
          <p:cNvSpPr>
            <a:spLocks noGrp="1"/>
          </p:cNvSpPr>
          <p:nvPr>
            <p:ph idx="1"/>
          </p:nvPr>
        </p:nvSpPr>
        <p:spPr/>
        <p:txBody>
          <a:bodyPr>
            <a:normAutofit fontScale="92500"/>
          </a:bodyPr>
          <a:lstStyle/>
          <a:p>
            <a:pPr marL="0" indent="0">
              <a:buNone/>
            </a:pPr>
            <a:r>
              <a:rPr lang="en-US" dirty="0"/>
              <a:t>Finally in conclusion state, I am happy to said that the stockholder problem is resolved in this Data Science simulation project. And we experienced the real-live project of data science, which highly enhanced my python programming skill like web scraping and experienced on call Foursquare API, </a:t>
            </a:r>
            <a:r>
              <a:rPr lang="en-US" dirty="0" err="1"/>
              <a:t>geopy.geocoder</a:t>
            </a:r>
            <a:r>
              <a:rPr lang="en-US" dirty="0"/>
              <a:t> for </a:t>
            </a:r>
            <a:r>
              <a:rPr lang="en-US" dirty="0" err="1"/>
              <a:t>geting</a:t>
            </a:r>
            <a:r>
              <a:rPr lang="en-US" dirty="0"/>
              <a:t> location information and generate leaflet map to help on data analysis process.</a:t>
            </a:r>
          </a:p>
          <a:p>
            <a:pPr marL="0" indent="0">
              <a:buNone/>
            </a:pPr>
            <a:r>
              <a:rPr lang="en-US" dirty="0"/>
              <a:t>And of course, in real life, final decision will be made by stakeholders which based on more precise data source, and consideration additional factors by professional agents.</a:t>
            </a:r>
          </a:p>
          <a:p>
            <a:pPr marL="0" indent="0">
              <a:buNone/>
            </a:pPr>
            <a:endParaRPr lang="en-US" dirty="0"/>
          </a:p>
        </p:txBody>
      </p:sp>
    </p:spTree>
    <p:extLst>
      <p:ext uri="{BB962C8B-B14F-4D97-AF65-F5344CB8AC3E}">
        <p14:creationId xmlns:p14="http://schemas.microsoft.com/office/powerpoint/2010/main" val="143232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endParaRPr lang="en-US" cap="none" dirty="0"/>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7" name="Content Placeholder 6">
            <a:extLst>
              <a:ext uri="{FF2B5EF4-FFF2-40B4-BE49-F238E27FC236}">
                <a16:creationId xmlns:a16="http://schemas.microsoft.com/office/drawing/2014/main" id="{3B93B80A-3B20-4EDF-949F-799791D3CBC6}"/>
              </a:ext>
            </a:extLst>
          </p:cNvPr>
          <p:cNvSpPr>
            <a:spLocks noGrp="1"/>
          </p:cNvSpPr>
          <p:nvPr>
            <p:ph idx="1"/>
          </p:nvPr>
        </p:nvSpPr>
        <p:spPr/>
        <p:txBody>
          <a:bodyPr>
            <a:normAutofit/>
          </a:bodyPr>
          <a:lstStyle/>
          <a:p>
            <a:pPr marL="0" indent="0" algn="ctr">
              <a:buNone/>
            </a:pPr>
            <a:r>
              <a:rPr lang="en-US" sz="4800" dirty="0"/>
              <a:t>--- End of Slide --- </a:t>
            </a:r>
          </a:p>
          <a:p>
            <a:pPr marL="0" indent="0" algn="ctr">
              <a:buNone/>
            </a:pPr>
            <a:endParaRPr lang="en-US" sz="4800" dirty="0"/>
          </a:p>
          <a:p>
            <a:pPr marL="0" indent="0" algn="ctr">
              <a:buNone/>
            </a:pPr>
            <a:r>
              <a:rPr lang="en-US" sz="4800" dirty="0"/>
              <a:t>Thank you</a:t>
            </a:r>
          </a:p>
        </p:txBody>
      </p:sp>
    </p:spTree>
    <p:extLst>
      <p:ext uri="{BB962C8B-B14F-4D97-AF65-F5344CB8AC3E}">
        <p14:creationId xmlns:p14="http://schemas.microsoft.com/office/powerpoint/2010/main" val="397342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3" y="618518"/>
            <a:ext cx="9905998" cy="652343"/>
          </a:xfrm>
        </p:spPr>
        <p:txBody>
          <a:bodyPr/>
          <a:lstStyle/>
          <a:p>
            <a:r>
              <a:rPr lang="en-US" cap="none" dirty="0"/>
              <a:t>1. Introduction and Background</a:t>
            </a:r>
          </a:p>
        </p:txBody>
      </p:sp>
      <p:sp>
        <p:nvSpPr>
          <p:cNvPr id="3" name="Content Placeholder 2">
            <a:extLst>
              <a:ext uri="{FF2B5EF4-FFF2-40B4-BE49-F238E27FC236}">
                <a16:creationId xmlns:a16="http://schemas.microsoft.com/office/drawing/2014/main" id="{AE9E8B77-3A16-4C48-8D6B-C5BF78086C2C}"/>
              </a:ext>
            </a:extLst>
          </p:cNvPr>
          <p:cNvSpPr>
            <a:spLocks noGrp="1"/>
          </p:cNvSpPr>
          <p:nvPr>
            <p:ph idx="1"/>
          </p:nvPr>
        </p:nvSpPr>
        <p:spPr>
          <a:xfrm>
            <a:off x="1143000" y="1676049"/>
            <a:ext cx="9905999" cy="4368289"/>
          </a:xfrm>
        </p:spPr>
        <p:txBody>
          <a:bodyPr>
            <a:normAutofit/>
          </a:bodyPr>
          <a:lstStyle/>
          <a:p>
            <a:pPr marL="0" indent="0">
              <a:buNone/>
            </a:pPr>
            <a:r>
              <a:rPr lang="en-US" dirty="0"/>
              <a:t>Hong Kong is one of the most populous metropolitan area in the world, and a lot of top tier multinational companies are choice Hong Kong as APAC Headquarter.  As result of average office rents continue to rise in core business areas (e.g. Central district), those companies no long to consider to start their business at core business areas and relocated their office to areas with lower rents.</a:t>
            </a:r>
          </a:p>
          <a:p>
            <a:pPr marL="0" indent="0">
              <a:buNone/>
            </a:pPr>
            <a:r>
              <a:rPr lang="en-US" dirty="0"/>
              <a:t>We will concentrate on one most condensed business district; and we will use data science technology to generate the best location of each areas for stockholders. </a:t>
            </a:r>
          </a:p>
          <a:p>
            <a:pPr marL="0" indent="0">
              <a:buNone/>
            </a:pPr>
            <a:endParaRPr lang="en-US" dirty="0"/>
          </a:p>
        </p:txBody>
      </p:sp>
      <p:sp>
        <p:nvSpPr>
          <p:cNvPr id="4" name="Slide Number Placeholder 3">
            <a:extLst>
              <a:ext uri="{FF2B5EF4-FFF2-40B4-BE49-F238E27FC236}">
                <a16:creationId xmlns:a16="http://schemas.microsoft.com/office/drawing/2014/main" id="{2881B181-8ED5-4DB9-A7F8-AD3F602E033B}"/>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92651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3" y="618518"/>
            <a:ext cx="9905998" cy="652343"/>
          </a:xfrm>
        </p:spPr>
        <p:txBody>
          <a:bodyPr/>
          <a:lstStyle/>
          <a:p>
            <a:r>
              <a:rPr lang="en-US" cap="none" dirty="0"/>
              <a:t>2. Data Preparation</a:t>
            </a:r>
          </a:p>
        </p:txBody>
      </p:sp>
      <p:sp>
        <p:nvSpPr>
          <p:cNvPr id="3" name="Content Placeholder 2">
            <a:extLst>
              <a:ext uri="{FF2B5EF4-FFF2-40B4-BE49-F238E27FC236}">
                <a16:creationId xmlns:a16="http://schemas.microsoft.com/office/drawing/2014/main" id="{AE9E8B77-3A16-4C48-8D6B-C5BF78086C2C}"/>
              </a:ext>
            </a:extLst>
          </p:cNvPr>
          <p:cNvSpPr>
            <a:spLocks noGrp="1"/>
          </p:cNvSpPr>
          <p:nvPr>
            <p:ph idx="1"/>
          </p:nvPr>
        </p:nvSpPr>
        <p:spPr>
          <a:xfrm>
            <a:off x="1143000" y="1676049"/>
            <a:ext cx="9905999" cy="4368289"/>
          </a:xfrm>
        </p:spPr>
        <p:txBody>
          <a:bodyPr>
            <a:normAutofit fontScale="85000" lnSpcReduction="10000"/>
          </a:bodyPr>
          <a:lstStyle/>
          <a:p>
            <a:pPr marL="0" indent="0">
              <a:buNone/>
            </a:pPr>
            <a:r>
              <a:rPr lang="en-US" dirty="0"/>
              <a:t>Based on the definition of business problem, the following factors will help to address problem:</a:t>
            </a:r>
          </a:p>
          <a:p>
            <a:r>
              <a:rPr lang="en-US" dirty="0"/>
              <a:t>The number of existing restaurants in the neighborhood</a:t>
            </a:r>
          </a:p>
          <a:p>
            <a:r>
              <a:rPr lang="en-US" dirty="0"/>
              <a:t>The distance of restaurant in the </a:t>
            </a:r>
            <a:r>
              <a:rPr lang="en-US" dirty="0" err="1"/>
              <a:t>neightborhood</a:t>
            </a:r>
            <a:endParaRPr lang="en-US" dirty="0"/>
          </a:p>
          <a:p>
            <a:r>
              <a:rPr lang="en-US" dirty="0"/>
              <a:t>Distance of neighborhood from selected business district</a:t>
            </a:r>
          </a:p>
          <a:p>
            <a:pPr marL="0" indent="0">
              <a:buNone/>
            </a:pPr>
            <a:r>
              <a:rPr lang="en-US" dirty="0"/>
              <a:t>We will use regularly spaced circular grids of selected business district at Hong Kong to define neighborhoods. Getting coordinates of selected business district by </a:t>
            </a:r>
            <a:r>
              <a:rPr lang="en-US" b="1" dirty="0" err="1"/>
              <a:t>Geopy</a:t>
            </a:r>
            <a:r>
              <a:rPr lang="en-US" b="1" dirty="0"/>
              <a:t> Client</a:t>
            </a:r>
            <a:endParaRPr lang="en-US" dirty="0"/>
          </a:p>
          <a:p>
            <a:r>
              <a:rPr lang="en-US" dirty="0"/>
              <a:t>List out the number of restaurants in </a:t>
            </a:r>
            <a:r>
              <a:rPr lang="en-US" dirty="0" err="1"/>
              <a:t>ervery</a:t>
            </a:r>
            <a:r>
              <a:rPr lang="en-US" dirty="0"/>
              <a:t> neighborhood by </a:t>
            </a:r>
            <a:r>
              <a:rPr lang="en-US" b="1" dirty="0"/>
              <a:t>Foursquare API</a:t>
            </a:r>
            <a:endParaRPr lang="en-US" dirty="0"/>
          </a:p>
          <a:p>
            <a:r>
              <a:rPr lang="en-US" dirty="0"/>
              <a:t>Collect the Hong Kong district name, </a:t>
            </a:r>
            <a:r>
              <a:rPr lang="en-US" dirty="0" err="1"/>
              <a:t>pupulation</a:t>
            </a:r>
            <a:r>
              <a:rPr lang="en-US" dirty="0"/>
              <a:t>, area and density from </a:t>
            </a:r>
            <a:r>
              <a:rPr lang="en-US" b="1" dirty="0"/>
              <a:t>Wikipedia Districts of Hong Kong</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DC77688-CD04-4E3D-89A9-A630E619E250}"/>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04447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3" y="618518"/>
            <a:ext cx="9905998" cy="652343"/>
          </a:xfrm>
        </p:spPr>
        <p:txBody>
          <a:bodyPr>
            <a:normAutofit fontScale="90000"/>
          </a:bodyPr>
          <a:lstStyle/>
          <a:p>
            <a:r>
              <a:rPr lang="en-US" cap="none" dirty="0"/>
              <a:t>2.1. Get coordinates of HK Districts by </a:t>
            </a:r>
            <a:r>
              <a:rPr lang="en-US" cap="none" dirty="0" err="1"/>
              <a:t>Ceopy</a:t>
            </a:r>
            <a:r>
              <a:rPr lang="en-US" cap="none" dirty="0"/>
              <a:t> Client and Web Scraping</a:t>
            </a:r>
          </a:p>
        </p:txBody>
      </p:sp>
      <p:sp>
        <p:nvSpPr>
          <p:cNvPr id="4" name="Slide Number Placeholder 3">
            <a:extLst>
              <a:ext uri="{FF2B5EF4-FFF2-40B4-BE49-F238E27FC236}">
                <a16:creationId xmlns:a16="http://schemas.microsoft.com/office/drawing/2014/main" id="{F042B4E9-B334-4187-86D8-C8AC9E3F3FB6}"/>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8" name="Picture 7">
            <a:extLst>
              <a:ext uri="{FF2B5EF4-FFF2-40B4-BE49-F238E27FC236}">
                <a16:creationId xmlns:a16="http://schemas.microsoft.com/office/drawing/2014/main" id="{5E5F7E66-6CB5-4C1A-BA63-7D64E060D182}"/>
              </a:ext>
            </a:extLst>
          </p:cNvPr>
          <p:cNvPicPr>
            <a:picLocks noChangeAspect="1"/>
          </p:cNvPicPr>
          <p:nvPr/>
        </p:nvPicPr>
        <p:blipFill>
          <a:blip r:embed="rId2"/>
          <a:stretch>
            <a:fillRect/>
          </a:stretch>
        </p:blipFill>
        <p:spPr>
          <a:xfrm>
            <a:off x="2379662" y="1382981"/>
            <a:ext cx="7429500" cy="5114925"/>
          </a:xfrm>
          <a:prstGeom prst="rect">
            <a:avLst/>
          </a:prstGeom>
        </p:spPr>
      </p:pic>
    </p:spTree>
    <p:extLst>
      <p:ext uri="{BB962C8B-B14F-4D97-AF65-F5344CB8AC3E}">
        <p14:creationId xmlns:p14="http://schemas.microsoft.com/office/powerpoint/2010/main" val="215621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3" y="371959"/>
            <a:ext cx="9905998" cy="1100029"/>
          </a:xfrm>
        </p:spPr>
        <p:txBody>
          <a:bodyPr>
            <a:noAutofit/>
          </a:bodyPr>
          <a:lstStyle/>
          <a:p>
            <a:r>
              <a:rPr lang="en-US" sz="2800" cap="none" dirty="0"/>
              <a:t>2.2. </a:t>
            </a:r>
            <a:r>
              <a:rPr lang="en-US" sz="2800" b="1" cap="none" dirty="0"/>
              <a:t>Start focus on Central Business Districts (CBD) at Hong Kong and it can help to shortlisted target areas. Here is favorites cities lists from stockholder</a:t>
            </a:r>
            <a:endParaRPr lang="en-US" sz="2800" cap="none" dirty="0"/>
          </a:p>
        </p:txBody>
      </p:sp>
      <p:pic>
        <p:nvPicPr>
          <p:cNvPr id="5" name="Content Placeholder 4">
            <a:extLst>
              <a:ext uri="{FF2B5EF4-FFF2-40B4-BE49-F238E27FC236}">
                <a16:creationId xmlns:a16="http://schemas.microsoft.com/office/drawing/2014/main" id="{22637D17-5AD2-4771-B3C6-8216583BC462}"/>
              </a:ext>
            </a:extLst>
          </p:cNvPr>
          <p:cNvPicPr>
            <a:picLocks noGrp="1" noChangeAspect="1"/>
          </p:cNvPicPr>
          <p:nvPr>
            <p:ph idx="1"/>
          </p:nvPr>
        </p:nvPicPr>
        <p:blipFill>
          <a:blip r:embed="rId2"/>
          <a:stretch>
            <a:fillRect/>
          </a:stretch>
        </p:blipFill>
        <p:spPr>
          <a:xfrm>
            <a:off x="5334000" y="1835944"/>
            <a:ext cx="1524000" cy="4048125"/>
          </a:xfrm>
          <a:prstGeom prst="rect">
            <a:avLst/>
          </a:prstGeom>
        </p:spPr>
      </p:pic>
      <p:sp>
        <p:nvSpPr>
          <p:cNvPr id="4" name="Slide Number Placeholder 3">
            <a:extLst>
              <a:ext uri="{FF2B5EF4-FFF2-40B4-BE49-F238E27FC236}">
                <a16:creationId xmlns:a16="http://schemas.microsoft.com/office/drawing/2014/main" id="{166EA96B-385B-4875-86FE-6BD829532180}"/>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4469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3" y="618518"/>
            <a:ext cx="9905998" cy="652343"/>
          </a:xfrm>
        </p:spPr>
        <p:txBody>
          <a:bodyPr>
            <a:normAutofit fontScale="90000"/>
          </a:bodyPr>
          <a:lstStyle/>
          <a:p>
            <a:r>
              <a:rPr lang="en-US" cap="none" dirty="0"/>
              <a:t>2.3. Start correct food &amp; restaurant information by </a:t>
            </a:r>
            <a:r>
              <a:rPr lang="en-US" cap="none" dirty="0" err="1"/>
              <a:t>Foursquire</a:t>
            </a:r>
            <a:r>
              <a:rPr lang="en-US" cap="none" dirty="0"/>
              <a:t> API</a:t>
            </a:r>
          </a:p>
        </p:txBody>
      </p:sp>
      <p:sp>
        <p:nvSpPr>
          <p:cNvPr id="3" name="Content Placeholder 2">
            <a:extLst>
              <a:ext uri="{FF2B5EF4-FFF2-40B4-BE49-F238E27FC236}">
                <a16:creationId xmlns:a16="http://schemas.microsoft.com/office/drawing/2014/main" id="{AE9E8B77-3A16-4C48-8D6B-C5BF78086C2C}"/>
              </a:ext>
            </a:extLst>
          </p:cNvPr>
          <p:cNvSpPr>
            <a:spLocks noGrp="1"/>
          </p:cNvSpPr>
          <p:nvPr>
            <p:ph idx="1"/>
          </p:nvPr>
        </p:nvSpPr>
        <p:spPr>
          <a:xfrm>
            <a:off x="1143000" y="1676049"/>
            <a:ext cx="9905999" cy="4368289"/>
          </a:xfrm>
        </p:spPr>
        <p:txBody>
          <a:bodyPr>
            <a:normAutofit/>
          </a:bodyPr>
          <a:lstStyle/>
          <a:p>
            <a:r>
              <a:rPr lang="en-US" dirty="0"/>
              <a:t>After data cleaning process, finally we got 307 rows</a:t>
            </a:r>
          </a:p>
          <a:p>
            <a:r>
              <a:rPr lang="en-US" dirty="0"/>
              <a:t>Here is sample information:</a:t>
            </a:r>
          </a:p>
          <a:p>
            <a:pPr marL="0" indent="0">
              <a:buNone/>
            </a:pPr>
            <a:endParaRPr lang="en-US" dirty="0"/>
          </a:p>
        </p:txBody>
      </p:sp>
      <p:sp>
        <p:nvSpPr>
          <p:cNvPr id="4" name="Slide Number Placeholder 3">
            <a:extLst>
              <a:ext uri="{FF2B5EF4-FFF2-40B4-BE49-F238E27FC236}">
                <a16:creationId xmlns:a16="http://schemas.microsoft.com/office/drawing/2014/main" id="{E7205175-6D8F-41A9-BB29-BC825995E899}"/>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Picture 4">
            <a:extLst>
              <a:ext uri="{FF2B5EF4-FFF2-40B4-BE49-F238E27FC236}">
                <a16:creationId xmlns:a16="http://schemas.microsoft.com/office/drawing/2014/main" id="{C8BCF152-B171-49AE-8DF8-68787650D29F}"/>
              </a:ext>
            </a:extLst>
          </p:cNvPr>
          <p:cNvPicPr>
            <a:picLocks noChangeAspect="1"/>
          </p:cNvPicPr>
          <p:nvPr/>
        </p:nvPicPr>
        <p:blipFill>
          <a:blip r:embed="rId2"/>
          <a:stretch>
            <a:fillRect/>
          </a:stretch>
        </p:blipFill>
        <p:spPr>
          <a:xfrm>
            <a:off x="1860644" y="2756632"/>
            <a:ext cx="8467536" cy="3491767"/>
          </a:xfrm>
          <a:prstGeom prst="rect">
            <a:avLst/>
          </a:prstGeom>
        </p:spPr>
      </p:pic>
    </p:spTree>
    <p:extLst>
      <p:ext uri="{BB962C8B-B14F-4D97-AF65-F5344CB8AC3E}">
        <p14:creationId xmlns:p14="http://schemas.microsoft.com/office/powerpoint/2010/main" val="415327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fontScale="90000"/>
          </a:bodyPr>
          <a:lstStyle/>
          <a:p>
            <a:r>
              <a:rPr lang="en-US" cap="none" dirty="0"/>
              <a:t>2.4. Sample data for restaurant/city and categories of restaurant in each city</a:t>
            </a:r>
          </a:p>
        </p:txBody>
      </p:sp>
      <p:pic>
        <p:nvPicPr>
          <p:cNvPr id="5" name="Content Placeholder 4">
            <a:extLst>
              <a:ext uri="{FF2B5EF4-FFF2-40B4-BE49-F238E27FC236}">
                <a16:creationId xmlns:a16="http://schemas.microsoft.com/office/drawing/2014/main" id="{EA00370C-9B43-4218-8997-91AB075DFBBE}"/>
              </a:ext>
            </a:extLst>
          </p:cNvPr>
          <p:cNvPicPr>
            <a:picLocks noGrp="1" noChangeAspect="1"/>
          </p:cNvPicPr>
          <p:nvPr>
            <p:ph idx="1"/>
          </p:nvPr>
        </p:nvPicPr>
        <p:blipFill>
          <a:blip r:embed="rId2"/>
          <a:stretch>
            <a:fillRect/>
          </a:stretch>
        </p:blipFill>
        <p:spPr>
          <a:xfrm>
            <a:off x="1373888" y="1483109"/>
            <a:ext cx="3167116" cy="4193083"/>
          </a:xfrm>
          <a:prstGeom prst="rect">
            <a:avLst/>
          </a:prstGeom>
        </p:spPr>
      </p:pic>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a:extLst>
              <a:ext uri="{FF2B5EF4-FFF2-40B4-BE49-F238E27FC236}">
                <a16:creationId xmlns:a16="http://schemas.microsoft.com/office/drawing/2014/main" id="{472860DB-06D9-4789-BAA7-0799C86307B4}"/>
              </a:ext>
            </a:extLst>
          </p:cNvPr>
          <p:cNvPicPr>
            <a:picLocks noChangeAspect="1"/>
          </p:cNvPicPr>
          <p:nvPr/>
        </p:nvPicPr>
        <p:blipFill>
          <a:blip r:embed="rId3"/>
          <a:stretch>
            <a:fillRect/>
          </a:stretch>
        </p:blipFill>
        <p:spPr>
          <a:xfrm>
            <a:off x="4957197" y="1483108"/>
            <a:ext cx="4294121" cy="4193083"/>
          </a:xfrm>
          <a:prstGeom prst="rect">
            <a:avLst/>
          </a:prstGeom>
        </p:spPr>
      </p:pic>
    </p:spTree>
    <p:extLst>
      <p:ext uri="{BB962C8B-B14F-4D97-AF65-F5344CB8AC3E}">
        <p14:creationId xmlns:p14="http://schemas.microsoft.com/office/powerpoint/2010/main" val="64481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3. Methodology</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7" name="Content Placeholder 6">
            <a:extLst>
              <a:ext uri="{FF2B5EF4-FFF2-40B4-BE49-F238E27FC236}">
                <a16:creationId xmlns:a16="http://schemas.microsoft.com/office/drawing/2014/main" id="{3B93B80A-3B20-4EDF-949F-799791D3CBC6}"/>
              </a:ext>
            </a:extLst>
          </p:cNvPr>
          <p:cNvSpPr>
            <a:spLocks noGrp="1"/>
          </p:cNvSpPr>
          <p:nvPr>
            <p:ph idx="1"/>
          </p:nvPr>
        </p:nvSpPr>
        <p:spPr>
          <a:xfrm>
            <a:off x="1141412" y="1459074"/>
            <a:ext cx="9905999" cy="3541714"/>
          </a:xfrm>
        </p:spPr>
        <p:txBody>
          <a:bodyPr>
            <a:normAutofit/>
          </a:bodyPr>
          <a:lstStyle/>
          <a:p>
            <a:pPr marL="0" indent="0">
              <a:buNone/>
            </a:pPr>
            <a:r>
              <a:rPr lang="en-US" dirty="0"/>
              <a:t>As the data collected as above, we can make use of contextualize data/cluster to help us to resolve the problem.</a:t>
            </a:r>
          </a:p>
          <a:p>
            <a:pPr marL="0" indent="0">
              <a:buNone/>
            </a:pPr>
            <a:r>
              <a:rPr lang="en-US" dirty="0"/>
              <a:t>Combined the Foursquare venues data of different category of Hong Kong district, a matrix which captured restaurants information inside each district/cities. The weighted matrix able to help to shortlist 5 target locations with venues information to generate the result that help to select best location to start new virtual restaurant business.</a:t>
            </a:r>
          </a:p>
          <a:p>
            <a:endParaRPr lang="en-US" dirty="0"/>
          </a:p>
        </p:txBody>
      </p:sp>
    </p:spTree>
    <p:extLst>
      <p:ext uri="{BB962C8B-B14F-4D97-AF65-F5344CB8AC3E}">
        <p14:creationId xmlns:p14="http://schemas.microsoft.com/office/powerpoint/2010/main" val="106370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9A8-0AA8-44BF-A04F-91EBCFF49BB5}"/>
              </a:ext>
            </a:extLst>
          </p:cNvPr>
          <p:cNvSpPr>
            <a:spLocks noGrp="1"/>
          </p:cNvSpPr>
          <p:nvPr>
            <p:ph type="title"/>
          </p:nvPr>
        </p:nvSpPr>
        <p:spPr>
          <a:xfrm>
            <a:off x="1141412" y="623685"/>
            <a:ext cx="9905998" cy="652343"/>
          </a:xfrm>
        </p:spPr>
        <p:txBody>
          <a:bodyPr>
            <a:normAutofit/>
          </a:bodyPr>
          <a:lstStyle/>
          <a:p>
            <a:r>
              <a:rPr lang="en-US" cap="none" dirty="0"/>
              <a:t>3.1. Top 10 Food and Restaurant in selected CBD</a:t>
            </a:r>
          </a:p>
        </p:txBody>
      </p:sp>
      <p:sp>
        <p:nvSpPr>
          <p:cNvPr id="4" name="Slide Number Placeholder 3">
            <a:extLst>
              <a:ext uri="{FF2B5EF4-FFF2-40B4-BE49-F238E27FC236}">
                <a16:creationId xmlns:a16="http://schemas.microsoft.com/office/drawing/2014/main" id="{09ABB821-BA34-49D4-86DE-16F6AEDA8D9B}"/>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3" name="Content Placeholder 2">
            <a:extLst>
              <a:ext uri="{FF2B5EF4-FFF2-40B4-BE49-F238E27FC236}">
                <a16:creationId xmlns:a16="http://schemas.microsoft.com/office/drawing/2014/main" id="{1B7D7661-F3B9-42CD-98D5-FD9B4BCA8C65}"/>
              </a:ext>
            </a:extLst>
          </p:cNvPr>
          <p:cNvPicPr>
            <a:picLocks noGrp="1" noChangeAspect="1"/>
          </p:cNvPicPr>
          <p:nvPr>
            <p:ph idx="1"/>
          </p:nvPr>
        </p:nvPicPr>
        <p:blipFill>
          <a:blip r:embed="rId2"/>
          <a:stretch>
            <a:fillRect/>
          </a:stretch>
        </p:blipFill>
        <p:spPr>
          <a:xfrm>
            <a:off x="2725922" y="1653626"/>
            <a:ext cx="6740156" cy="4580689"/>
          </a:xfrm>
          <a:prstGeom prst="rect">
            <a:avLst/>
          </a:prstGeom>
        </p:spPr>
      </p:pic>
    </p:spTree>
    <p:extLst>
      <p:ext uri="{BB962C8B-B14F-4D97-AF65-F5344CB8AC3E}">
        <p14:creationId xmlns:p14="http://schemas.microsoft.com/office/powerpoint/2010/main" val="1208242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62</TotalTime>
  <Words>720</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Circuit</vt:lpstr>
      <vt:lpstr>IBM Capstone Project</vt:lpstr>
      <vt:lpstr>1. Introduction and Background</vt:lpstr>
      <vt:lpstr>2. Data Preparation</vt:lpstr>
      <vt:lpstr>2.1. Get coordinates of HK Districts by Ceopy Client and Web Scraping</vt:lpstr>
      <vt:lpstr>2.2. Start focus on Central Business Districts (CBD) at Hong Kong and it can help to shortlisted target areas. Here is favorites cities lists from stockholder</vt:lpstr>
      <vt:lpstr>2.3. Start correct food &amp; restaurant information by Foursquire API</vt:lpstr>
      <vt:lpstr>2.4. Sample data for restaurant/city and categories of restaurant in each city</vt:lpstr>
      <vt:lpstr>3. Methodology</vt:lpstr>
      <vt:lpstr>3.1. Top 10 Food and Restaurant in selected CBD</vt:lpstr>
      <vt:lpstr>3.2. Visualize the Data as Leaflet Map</vt:lpstr>
      <vt:lpstr>3.3. Data Analysis result</vt:lpstr>
      <vt:lpstr>3.4. Virtualize the analysis result</vt:lpstr>
      <vt:lpstr>3.4. Virtualize the analysis result (con’t)</vt:lpstr>
      <vt:lpstr>4. Clustering the Central Business District</vt:lpstr>
      <vt:lpstr>4.1. Visualize the Data as Leaflet Map</vt:lpstr>
      <vt:lpstr>5. Results and Discussion</vt:lpstr>
      <vt:lpstr>6.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Dicky Leung</dc:creator>
  <cp:lastModifiedBy>Dicky Leung</cp:lastModifiedBy>
  <cp:revision>13</cp:revision>
  <dcterms:created xsi:type="dcterms:W3CDTF">2019-12-23T13:53:52Z</dcterms:created>
  <dcterms:modified xsi:type="dcterms:W3CDTF">2019-12-23T14:56:11Z</dcterms:modified>
</cp:coreProperties>
</file>