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ubik Medium"/>
      <p:regular r:id="rId17"/>
      <p:bold r:id="rId18"/>
      <p:italic r:id="rId19"/>
      <p:boldItalic r:id="rId20"/>
    </p:embeddedFont>
    <p:embeddedFont>
      <p:font typeface="Rubik Light"/>
      <p:regular r:id="rId21"/>
      <p:bold r:id="rId22"/>
      <p:italic r:id="rId23"/>
      <p:boldItalic r:id="rId24"/>
    </p:embeddedFont>
    <p:embeddedFont>
      <p:font typeface="Rubik"/>
      <p:regular r:id="rId25"/>
      <p:bold r:id="rId26"/>
      <p:italic r:id="rId27"/>
      <p:boldItalic r:id="rId28"/>
    </p:embeddedFont>
    <p:embeddedFont>
      <p:font typeface="Rubik SemiBold"/>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ubikMedium-boldItalic.fntdata"/><Relationship Id="rId22" Type="http://schemas.openxmlformats.org/officeDocument/2006/relationships/font" Target="fonts/RubikLight-bold.fntdata"/><Relationship Id="rId21" Type="http://schemas.openxmlformats.org/officeDocument/2006/relationships/font" Target="fonts/RubikLight-regular.fntdata"/><Relationship Id="rId24" Type="http://schemas.openxmlformats.org/officeDocument/2006/relationships/font" Target="fonts/RubikLight-boldItalic.fntdata"/><Relationship Id="rId23" Type="http://schemas.openxmlformats.org/officeDocument/2006/relationships/font" Target="fonts/RubikLigh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ubik-bold.fntdata"/><Relationship Id="rId25" Type="http://schemas.openxmlformats.org/officeDocument/2006/relationships/font" Target="fonts/Rubik-regular.fntdata"/><Relationship Id="rId28" Type="http://schemas.openxmlformats.org/officeDocument/2006/relationships/font" Target="fonts/Rubik-boldItalic.fntdata"/><Relationship Id="rId27" Type="http://schemas.openxmlformats.org/officeDocument/2006/relationships/font" Target="fonts/Rubik-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ubikSemiBold-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ubikSemiBold-italic.fntdata"/><Relationship Id="rId30" Type="http://schemas.openxmlformats.org/officeDocument/2006/relationships/font" Target="fonts/RubikSemiBold-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ubikSemiBold-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ubikMedium-regular.fntdata"/><Relationship Id="rId16" Type="http://schemas.openxmlformats.org/officeDocument/2006/relationships/slide" Target="slides/slide11.xml"/><Relationship Id="rId19" Type="http://schemas.openxmlformats.org/officeDocument/2006/relationships/font" Target="fonts/RubikMedium-italic.fntdata"/><Relationship Id="rId18" Type="http://schemas.openxmlformats.org/officeDocument/2006/relationships/font" Target="fonts/RubikMedium-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1356d9b0f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1356d9b0f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4fcab64280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4fcab64280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200da5092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200da5092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200da5092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200da5092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4fcab64280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4fcab64280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200da5092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200da5092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fcab64280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4fcab64280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4fcab6428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4fcab6428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4fcab64280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4fcab64280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4fcab64280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4fcab64280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4fcab64280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4fcab64280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hyperlink" Target="https://github.com/dickymrz/FinalTask_BankMuamalat_BI-Analys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hyperlink" Target="https://lookerstudio.google.com/s/jDQrh_lznlc"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9FAB"/>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55" name="Google Shape;55;p13"/>
          <p:cNvSpPr txBox="1"/>
          <p:nvPr/>
        </p:nvSpPr>
        <p:spPr>
          <a:xfrm>
            <a:off x="517900" y="1596200"/>
            <a:ext cx="4392000" cy="4926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t/>
            </a:r>
            <a:endParaRPr sz="2000">
              <a:solidFill>
                <a:schemeClr val="lt1"/>
              </a:solidFill>
              <a:latin typeface="Rubik"/>
              <a:ea typeface="Rubik"/>
              <a:cs typeface="Rubik"/>
              <a:sym typeface="Rubik"/>
            </a:endParaRPr>
          </a:p>
        </p:txBody>
      </p:sp>
      <p:sp>
        <p:nvSpPr>
          <p:cNvPr id="56" name="Google Shape;56;p13"/>
          <p:cNvSpPr txBox="1"/>
          <p:nvPr/>
        </p:nvSpPr>
        <p:spPr>
          <a:xfrm>
            <a:off x="517900" y="1411700"/>
            <a:ext cx="6089700" cy="677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chemeClr val="lt1"/>
                </a:solidFill>
                <a:latin typeface="Rubik SemiBold"/>
                <a:ea typeface="Rubik SemiBold"/>
                <a:cs typeface="Rubik SemiBold"/>
                <a:sym typeface="Rubik SemiBold"/>
              </a:rPr>
              <a:t>Digital User Churn Dashboard</a:t>
            </a:r>
            <a:endParaRPr sz="3200">
              <a:solidFill>
                <a:schemeClr val="lt1"/>
              </a:solidFill>
              <a:latin typeface="Rubik SemiBold"/>
              <a:ea typeface="Rubik SemiBold"/>
              <a:cs typeface="Rubik SemiBold"/>
              <a:sym typeface="Rubik SemiBold"/>
            </a:endParaRPr>
          </a:p>
        </p:txBody>
      </p:sp>
      <p:sp>
        <p:nvSpPr>
          <p:cNvPr id="57" name="Google Shape;57;p13"/>
          <p:cNvSpPr/>
          <p:nvPr/>
        </p:nvSpPr>
        <p:spPr>
          <a:xfrm>
            <a:off x="6757125" y="-621925"/>
            <a:ext cx="3135000" cy="3051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txBox="1"/>
          <p:nvPr/>
        </p:nvSpPr>
        <p:spPr>
          <a:xfrm>
            <a:off x="517900" y="3090100"/>
            <a:ext cx="4392000" cy="800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Rubik Light"/>
                <a:ea typeface="Rubik Light"/>
                <a:cs typeface="Rubik Light"/>
                <a:sym typeface="Rubik Light"/>
              </a:rPr>
              <a:t>Presented by</a:t>
            </a:r>
            <a:endParaRPr sz="2000">
              <a:solidFill>
                <a:schemeClr val="lt1"/>
              </a:solidFill>
              <a:latin typeface="Rubik Light"/>
              <a:ea typeface="Rubik Light"/>
              <a:cs typeface="Rubik Light"/>
              <a:sym typeface="Rubik Light"/>
            </a:endParaRPr>
          </a:p>
          <a:p>
            <a:pPr indent="0" lvl="0" marL="0" rtl="0" algn="l">
              <a:spcBef>
                <a:spcPts val="0"/>
              </a:spcBef>
              <a:spcAft>
                <a:spcPts val="0"/>
              </a:spcAft>
              <a:buNone/>
            </a:pPr>
            <a:r>
              <a:rPr lang="en" sz="2000">
                <a:solidFill>
                  <a:schemeClr val="lt1"/>
                </a:solidFill>
                <a:latin typeface="Rubik Light"/>
                <a:ea typeface="Rubik Light"/>
                <a:cs typeface="Rubik Light"/>
                <a:sym typeface="Rubik Light"/>
              </a:rPr>
              <a:t>Dicky Maulana Rozi</a:t>
            </a:r>
            <a:endParaRPr sz="2000">
              <a:solidFill>
                <a:schemeClr val="lt1"/>
              </a:solidFill>
              <a:latin typeface="Rubik Light"/>
              <a:ea typeface="Rubik Light"/>
              <a:cs typeface="Rubik Light"/>
              <a:sym typeface="Rubik Light"/>
            </a:endParaRPr>
          </a:p>
        </p:txBody>
      </p:sp>
      <p:pic>
        <p:nvPicPr>
          <p:cNvPr id="59" name="Google Shape;59;p13"/>
          <p:cNvPicPr preferRelativeResize="0"/>
          <p:nvPr/>
        </p:nvPicPr>
        <p:blipFill rotWithShape="1">
          <a:blip r:embed="rId4">
            <a:alphaModFix/>
          </a:blip>
          <a:srcRect b="0" l="0" r="0" t="0"/>
          <a:stretch/>
        </p:blipFill>
        <p:spPr>
          <a:xfrm>
            <a:off x="349800" y="186500"/>
            <a:ext cx="1399901" cy="541300"/>
          </a:xfrm>
          <a:prstGeom prst="rect">
            <a:avLst/>
          </a:prstGeom>
          <a:noFill/>
          <a:ln>
            <a:noFill/>
          </a:ln>
        </p:spPr>
      </p:pic>
      <p:sp>
        <p:nvSpPr>
          <p:cNvPr id="60" name="Google Shape;60;p13"/>
          <p:cNvSpPr txBox="1"/>
          <p:nvPr/>
        </p:nvSpPr>
        <p:spPr>
          <a:xfrm>
            <a:off x="1769125" y="172450"/>
            <a:ext cx="457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Rubik SemiBold"/>
                <a:ea typeface="Rubik SemiBold"/>
                <a:cs typeface="Rubik SemiBold"/>
                <a:sym typeface="Rubik SemiBold"/>
              </a:rPr>
              <a:t>X</a:t>
            </a:r>
            <a:endParaRPr sz="3000">
              <a:solidFill>
                <a:schemeClr val="lt1"/>
              </a:solidFill>
              <a:latin typeface="Rubik SemiBold"/>
              <a:ea typeface="Rubik SemiBold"/>
              <a:cs typeface="Rubik SemiBold"/>
              <a:sym typeface="Rubik SemiBold"/>
            </a:endParaRPr>
          </a:p>
        </p:txBody>
      </p:sp>
      <p:pic>
        <p:nvPicPr>
          <p:cNvPr id="61" name="Google Shape;61;p13"/>
          <p:cNvPicPr preferRelativeResize="0"/>
          <p:nvPr/>
        </p:nvPicPr>
        <p:blipFill>
          <a:blip r:embed="rId5">
            <a:alphaModFix/>
          </a:blip>
          <a:stretch>
            <a:fillRect/>
          </a:stretch>
        </p:blipFill>
        <p:spPr>
          <a:xfrm>
            <a:off x="2325350" y="238638"/>
            <a:ext cx="1546950" cy="437025"/>
          </a:xfrm>
          <a:prstGeom prst="rect">
            <a:avLst/>
          </a:prstGeom>
          <a:noFill/>
          <a:ln>
            <a:noFill/>
          </a:ln>
        </p:spPr>
      </p:pic>
      <p:sp>
        <p:nvSpPr>
          <p:cNvPr id="62" name="Google Shape;62;p13"/>
          <p:cNvSpPr txBox="1"/>
          <p:nvPr/>
        </p:nvSpPr>
        <p:spPr>
          <a:xfrm>
            <a:off x="517900" y="2135800"/>
            <a:ext cx="6684300" cy="9543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lt1"/>
                </a:solidFill>
                <a:latin typeface="Rubik SemiBold"/>
                <a:ea typeface="Rubik SemiBold"/>
                <a:cs typeface="Rubik SemiBold"/>
                <a:sym typeface="Rubik SemiBold"/>
              </a:rPr>
              <a:t>Business Intelligence Analyst Project Based Internship Program</a:t>
            </a:r>
            <a:endParaRPr sz="2500">
              <a:solidFill>
                <a:schemeClr val="lt1"/>
              </a:solidFill>
              <a:latin typeface="Rubik SemiBold"/>
              <a:ea typeface="Rubik SemiBold"/>
              <a:cs typeface="Rubik SemiBold"/>
              <a:sym typeface="Rubik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2"/>
          <p:cNvPicPr preferRelativeResize="0"/>
          <p:nvPr/>
        </p:nvPicPr>
        <p:blipFill>
          <a:blip r:embed="rId3">
            <a:alphaModFix amt="5000"/>
          </a:blip>
          <a:stretch>
            <a:fillRect/>
          </a:stretch>
        </p:blipFill>
        <p:spPr>
          <a:xfrm>
            <a:off x="0" y="0"/>
            <a:ext cx="9144001" cy="5143501"/>
          </a:xfrm>
          <a:prstGeom prst="rect">
            <a:avLst/>
          </a:prstGeom>
          <a:noFill/>
          <a:ln>
            <a:noFill/>
          </a:ln>
        </p:spPr>
      </p:pic>
      <p:sp>
        <p:nvSpPr>
          <p:cNvPr id="150" name="Google Shape;150;p22"/>
          <p:cNvSpPr txBox="1"/>
          <p:nvPr/>
        </p:nvSpPr>
        <p:spPr>
          <a:xfrm>
            <a:off x="2057550" y="1891450"/>
            <a:ext cx="5028900" cy="8772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4500">
                <a:latin typeface="Rubik"/>
                <a:ea typeface="Rubik"/>
                <a:cs typeface="Rubik"/>
                <a:sym typeface="Rubik"/>
              </a:rPr>
              <a:t>Link Github</a:t>
            </a:r>
            <a:endParaRPr b="1" sz="4500">
              <a:latin typeface="Rubik"/>
              <a:ea typeface="Rubik"/>
              <a:cs typeface="Rubik"/>
              <a:sym typeface="Rubik"/>
            </a:endParaRPr>
          </a:p>
        </p:txBody>
      </p:sp>
      <p:pic>
        <p:nvPicPr>
          <p:cNvPr id="151" name="Google Shape;151;p22"/>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52" name="Google Shape;152;p22"/>
          <p:cNvSpPr txBox="1"/>
          <p:nvPr/>
        </p:nvSpPr>
        <p:spPr>
          <a:xfrm>
            <a:off x="383550" y="2851838"/>
            <a:ext cx="8376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solidFill>
                  <a:schemeClr val="hlink"/>
                </a:solidFill>
                <a:latin typeface="Rubik"/>
                <a:ea typeface="Rubik"/>
                <a:cs typeface="Rubik"/>
                <a:sym typeface="Rubik"/>
                <a:hlinkClick r:id="rId5"/>
              </a:rPr>
              <a:t>https://github.com/dickymrz/FinalTask_BankMuamalat_BI-Analyst</a:t>
            </a:r>
            <a:endParaRPr>
              <a:solidFill>
                <a:schemeClr val="dk1"/>
              </a:solidFill>
              <a:latin typeface="Rubik"/>
              <a:ea typeface="Rubik"/>
              <a:cs typeface="Rubik"/>
              <a:sym typeface="Rubik"/>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9FAB"/>
        </a:solidFill>
      </p:bgPr>
    </p:bg>
    <p:spTree>
      <p:nvGrpSpPr>
        <p:cNvPr id="156" name="Shape 156"/>
        <p:cNvGrpSpPr/>
        <p:nvPr/>
      </p:nvGrpSpPr>
      <p:grpSpPr>
        <a:xfrm>
          <a:off x="0" y="0"/>
          <a:ext cx="0" cy="0"/>
          <a:chOff x="0" y="0"/>
          <a:chExt cx="0" cy="0"/>
        </a:xfrm>
      </p:grpSpPr>
      <p:pic>
        <p:nvPicPr>
          <p:cNvPr id="157" name="Google Shape;157;p23"/>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158" name="Google Shape;158;p23"/>
          <p:cNvSpPr txBox="1"/>
          <p:nvPr/>
        </p:nvSpPr>
        <p:spPr>
          <a:xfrm>
            <a:off x="2376000" y="1939850"/>
            <a:ext cx="4392000" cy="877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lt1"/>
                </a:solidFill>
                <a:latin typeface="Rubik"/>
                <a:ea typeface="Rubik"/>
                <a:cs typeface="Rubik"/>
                <a:sym typeface="Rubik"/>
              </a:rPr>
              <a:t>Thank You</a:t>
            </a:r>
            <a:endParaRPr sz="2000">
              <a:solidFill>
                <a:schemeClr val="lt1"/>
              </a:solidFill>
              <a:latin typeface="Rubik"/>
              <a:ea typeface="Rubik"/>
              <a:cs typeface="Rubik"/>
              <a:sym typeface="Rubik"/>
            </a:endParaRPr>
          </a:p>
        </p:txBody>
      </p:sp>
      <p:sp>
        <p:nvSpPr>
          <p:cNvPr id="159" name="Google Shape;159;p23"/>
          <p:cNvSpPr txBox="1"/>
          <p:nvPr/>
        </p:nvSpPr>
        <p:spPr>
          <a:xfrm>
            <a:off x="4314750" y="4248575"/>
            <a:ext cx="457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0">
              <a:solidFill>
                <a:schemeClr val="lt1"/>
              </a:solidFill>
              <a:latin typeface="Rubik SemiBold"/>
              <a:ea typeface="Rubik SemiBold"/>
              <a:cs typeface="Rubik SemiBold"/>
              <a:sym typeface="Rubik SemiBold"/>
            </a:endParaRPr>
          </a:p>
        </p:txBody>
      </p:sp>
      <p:pic>
        <p:nvPicPr>
          <p:cNvPr id="160" name="Google Shape;160;p23"/>
          <p:cNvPicPr preferRelativeResize="0"/>
          <p:nvPr/>
        </p:nvPicPr>
        <p:blipFill rotWithShape="1">
          <a:blip r:embed="rId4">
            <a:alphaModFix/>
          </a:blip>
          <a:srcRect b="0" l="0" r="0" t="0"/>
          <a:stretch/>
        </p:blipFill>
        <p:spPr>
          <a:xfrm>
            <a:off x="2782400" y="4262625"/>
            <a:ext cx="1399901" cy="541300"/>
          </a:xfrm>
          <a:prstGeom prst="rect">
            <a:avLst/>
          </a:prstGeom>
          <a:noFill/>
          <a:ln>
            <a:noFill/>
          </a:ln>
        </p:spPr>
      </p:pic>
      <p:sp>
        <p:nvSpPr>
          <p:cNvPr id="161" name="Google Shape;161;p23"/>
          <p:cNvSpPr txBox="1"/>
          <p:nvPr/>
        </p:nvSpPr>
        <p:spPr>
          <a:xfrm>
            <a:off x="4201725" y="4248575"/>
            <a:ext cx="457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Rubik SemiBold"/>
                <a:ea typeface="Rubik SemiBold"/>
                <a:cs typeface="Rubik SemiBold"/>
                <a:sym typeface="Rubik SemiBold"/>
              </a:rPr>
              <a:t>X</a:t>
            </a:r>
            <a:endParaRPr sz="3000">
              <a:solidFill>
                <a:schemeClr val="lt1"/>
              </a:solidFill>
              <a:latin typeface="Rubik SemiBold"/>
              <a:ea typeface="Rubik SemiBold"/>
              <a:cs typeface="Rubik SemiBold"/>
              <a:sym typeface="Rubik SemiBold"/>
            </a:endParaRPr>
          </a:p>
        </p:txBody>
      </p:sp>
      <p:pic>
        <p:nvPicPr>
          <p:cNvPr id="162" name="Google Shape;162;p23"/>
          <p:cNvPicPr preferRelativeResize="0"/>
          <p:nvPr/>
        </p:nvPicPr>
        <p:blipFill>
          <a:blip r:embed="rId5">
            <a:alphaModFix/>
          </a:blip>
          <a:stretch>
            <a:fillRect/>
          </a:stretch>
        </p:blipFill>
        <p:spPr>
          <a:xfrm>
            <a:off x="4757950" y="4314763"/>
            <a:ext cx="1546950" cy="437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4"/>
          <p:cNvPicPr preferRelativeResize="0"/>
          <p:nvPr/>
        </p:nvPicPr>
        <p:blipFill>
          <a:blip r:embed="rId3">
            <a:alphaModFix amt="5000"/>
          </a:blip>
          <a:stretch>
            <a:fillRect/>
          </a:stretch>
        </p:blipFill>
        <p:spPr>
          <a:xfrm>
            <a:off x="0" y="0"/>
            <a:ext cx="9144001" cy="5143501"/>
          </a:xfrm>
          <a:prstGeom prst="rect">
            <a:avLst/>
          </a:prstGeom>
          <a:noFill/>
          <a:ln>
            <a:noFill/>
          </a:ln>
        </p:spPr>
      </p:pic>
      <p:pic>
        <p:nvPicPr>
          <p:cNvPr id="68" name="Google Shape;68;p14"/>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69" name="Google Shape;69;p14"/>
          <p:cNvSpPr/>
          <p:nvPr/>
        </p:nvSpPr>
        <p:spPr>
          <a:xfrm>
            <a:off x="0" y="0"/>
            <a:ext cx="4572000" cy="5143500"/>
          </a:xfrm>
          <a:prstGeom prst="rect">
            <a:avLst/>
          </a:prstGeom>
          <a:solidFill>
            <a:srgbClr val="019FAB">
              <a:alpha val="484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537850" y="470625"/>
            <a:ext cx="1899300" cy="1848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Medium"/>
              <a:ea typeface="Rubik Medium"/>
              <a:cs typeface="Rubik Medium"/>
              <a:sym typeface="Rubik Medium"/>
            </a:endParaRPr>
          </a:p>
        </p:txBody>
      </p:sp>
      <p:sp>
        <p:nvSpPr>
          <p:cNvPr id="71" name="Google Shape;71;p14"/>
          <p:cNvSpPr txBox="1"/>
          <p:nvPr/>
        </p:nvSpPr>
        <p:spPr>
          <a:xfrm>
            <a:off x="2517575" y="610175"/>
            <a:ext cx="20016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latin typeface="Rubik SemiBold"/>
                <a:ea typeface="Rubik SemiBold"/>
                <a:cs typeface="Rubik SemiBold"/>
                <a:sym typeface="Rubik SemiBold"/>
              </a:rPr>
              <a:t>Dicky</a:t>
            </a:r>
            <a:endParaRPr sz="3000">
              <a:latin typeface="Rubik SemiBold"/>
              <a:ea typeface="Rubik SemiBold"/>
              <a:cs typeface="Rubik SemiBold"/>
              <a:sym typeface="Rubik SemiBold"/>
            </a:endParaRPr>
          </a:p>
          <a:p>
            <a:pPr indent="0" lvl="0" marL="0" rtl="0" algn="l">
              <a:spcBef>
                <a:spcPts val="0"/>
              </a:spcBef>
              <a:spcAft>
                <a:spcPts val="0"/>
              </a:spcAft>
              <a:buNone/>
            </a:pPr>
            <a:r>
              <a:rPr lang="en" sz="3000">
                <a:latin typeface="Rubik SemiBold"/>
                <a:ea typeface="Rubik SemiBold"/>
                <a:cs typeface="Rubik SemiBold"/>
                <a:sym typeface="Rubik SemiBold"/>
              </a:rPr>
              <a:t>Maulana</a:t>
            </a:r>
            <a:endParaRPr sz="3000">
              <a:latin typeface="Rubik SemiBold"/>
              <a:ea typeface="Rubik SemiBold"/>
              <a:cs typeface="Rubik SemiBold"/>
              <a:sym typeface="Rubik SemiBold"/>
            </a:endParaRPr>
          </a:p>
          <a:p>
            <a:pPr indent="0" lvl="0" marL="0" rtl="0" algn="l">
              <a:spcBef>
                <a:spcPts val="0"/>
              </a:spcBef>
              <a:spcAft>
                <a:spcPts val="0"/>
              </a:spcAft>
              <a:buNone/>
            </a:pPr>
            <a:r>
              <a:rPr lang="en" sz="3000">
                <a:latin typeface="Rubik SemiBold"/>
                <a:ea typeface="Rubik SemiBold"/>
                <a:cs typeface="Rubik SemiBold"/>
                <a:sym typeface="Rubik SemiBold"/>
              </a:rPr>
              <a:t>Rozi</a:t>
            </a:r>
            <a:endParaRPr sz="3000">
              <a:latin typeface="Rubik SemiBold"/>
              <a:ea typeface="Rubik SemiBold"/>
              <a:cs typeface="Rubik SemiBold"/>
              <a:sym typeface="Rubik SemiBold"/>
            </a:endParaRPr>
          </a:p>
        </p:txBody>
      </p:sp>
      <p:sp>
        <p:nvSpPr>
          <p:cNvPr id="72" name="Google Shape;72;p14"/>
          <p:cNvSpPr txBox="1"/>
          <p:nvPr/>
        </p:nvSpPr>
        <p:spPr>
          <a:xfrm>
            <a:off x="537850" y="2571750"/>
            <a:ext cx="3504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Rubik SemiBold"/>
                <a:ea typeface="Rubik SemiBold"/>
                <a:cs typeface="Rubik SemiBold"/>
                <a:sym typeface="Rubik SemiBold"/>
              </a:rPr>
              <a:t>About You</a:t>
            </a:r>
            <a:endParaRPr sz="2000">
              <a:latin typeface="Rubik SemiBold"/>
              <a:ea typeface="Rubik SemiBold"/>
              <a:cs typeface="Rubik SemiBold"/>
              <a:sym typeface="Rubik SemiBold"/>
            </a:endParaRPr>
          </a:p>
        </p:txBody>
      </p:sp>
      <p:sp>
        <p:nvSpPr>
          <p:cNvPr id="73" name="Google Shape;73;p14"/>
          <p:cNvSpPr txBox="1"/>
          <p:nvPr/>
        </p:nvSpPr>
        <p:spPr>
          <a:xfrm>
            <a:off x="4867250" y="959175"/>
            <a:ext cx="3504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Rubik SemiBold"/>
                <a:ea typeface="Rubik SemiBold"/>
                <a:cs typeface="Rubik SemiBold"/>
                <a:sym typeface="Rubik SemiBold"/>
              </a:rPr>
              <a:t>Experience</a:t>
            </a:r>
            <a:endParaRPr sz="2000">
              <a:latin typeface="Rubik SemiBold"/>
              <a:ea typeface="Rubik SemiBold"/>
              <a:cs typeface="Rubik SemiBold"/>
              <a:sym typeface="Rubik SemiBold"/>
            </a:endParaRPr>
          </a:p>
        </p:txBody>
      </p:sp>
      <p:sp>
        <p:nvSpPr>
          <p:cNvPr id="74" name="Google Shape;74;p14"/>
          <p:cNvSpPr/>
          <p:nvPr/>
        </p:nvSpPr>
        <p:spPr>
          <a:xfrm>
            <a:off x="5095575" y="1848125"/>
            <a:ext cx="28500" cy="9918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5095575" y="2981600"/>
            <a:ext cx="28500" cy="9918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5000625" y="1716050"/>
            <a:ext cx="218400" cy="218400"/>
          </a:xfrm>
          <a:prstGeom prst="ellipse">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5000625" y="2800350"/>
            <a:ext cx="218400" cy="218400"/>
          </a:xfrm>
          <a:prstGeom prst="ellipse">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5000625" y="3952875"/>
            <a:ext cx="218400" cy="218400"/>
          </a:xfrm>
          <a:prstGeom prst="ellipse">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txBox="1"/>
          <p:nvPr/>
        </p:nvSpPr>
        <p:spPr>
          <a:xfrm>
            <a:off x="5294775" y="1625150"/>
            <a:ext cx="3740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a:solidFill>
                  <a:schemeClr val="dk1"/>
                </a:solidFill>
                <a:latin typeface="Rubik"/>
                <a:ea typeface="Rubik"/>
                <a:cs typeface="Rubik"/>
                <a:sym typeface="Rubik"/>
              </a:rPr>
              <a:t>Bank Muamalat </a:t>
            </a:r>
            <a:r>
              <a:rPr b="1" lang="en">
                <a:solidFill>
                  <a:schemeClr val="dk1"/>
                </a:solidFill>
                <a:latin typeface="Rubik"/>
                <a:ea typeface="Rubik"/>
                <a:cs typeface="Rubik"/>
                <a:sym typeface="Rubik"/>
              </a:rPr>
              <a:t>x Rakamin Academy</a:t>
            </a:r>
            <a:endParaRPr b="1">
              <a:solidFill>
                <a:schemeClr val="dk1"/>
              </a:solidFill>
              <a:latin typeface="Rubik"/>
              <a:ea typeface="Rubik"/>
              <a:cs typeface="Rubik"/>
              <a:sym typeface="Rubik"/>
            </a:endParaRPr>
          </a:p>
          <a:p>
            <a:pPr indent="0" lvl="0" marL="0" rtl="0" algn="l">
              <a:spcBef>
                <a:spcPts val="0"/>
              </a:spcBef>
              <a:spcAft>
                <a:spcPts val="0"/>
              </a:spcAft>
              <a:buNone/>
            </a:pPr>
            <a:r>
              <a:rPr lang="en">
                <a:solidFill>
                  <a:schemeClr val="dk1"/>
                </a:solidFill>
                <a:latin typeface="Rubik"/>
                <a:ea typeface="Rubik"/>
                <a:cs typeface="Rubik"/>
                <a:sym typeface="Rubik"/>
              </a:rPr>
              <a:t>Project Based Intern: </a:t>
            </a:r>
            <a:r>
              <a:rPr lang="en">
                <a:latin typeface="Rubik"/>
                <a:ea typeface="Rubik"/>
                <a:cs typeface="Rubik"/>
                <a:sym typeface="Rubik"/>
              </a:rPr>
              <a:t>Business Intelligence Analyst</a:t>
            </a:r>
            <a:endParaRPr>
              <a:latin typeface="Rubik"/>
              <a:ea typeface="Rubik"/>
              <a:cs typeface="Rubik"/>
              <a:sym typeface="Rubik"/>
            </a:endParaRPr>
          </a:p>
          <a:p>
            <a:pPr indent="0" lvl="0" marL="0" rtl="0" algn="l">
              <a:spcBef>
                <a:spcPts val="0"/>
              </a:spcBef>
              <a:spcAft>
                <a:spcPts val="0"/>
              </a:spcAft>
              <a:buNone/>
            </a:pPr>
            <a:r>
              <a:rPr lang="en">
                <a:latin typeface="Rubik"/>
                <a:ea typeface="Rubik"/>
                <a:cs typeface="Rubik"/>
                <a:sym typeface="Rubik"/>
              </a:rPr>
              <a:t>October 2023</a:t>
            </a:r>
            <a:endParaRPr>
              <a:latin typeface="Rubik"/>
              <a:ea typeface="Rubik"/>
              <a:cs typeface="Rubik"/>
              <a:sym typeface="Rubik"/>
            </a:endParaRPr>
          </a:p>
        </p:txBody>
      </p:sp>
      <p:sp>
        <p:nvSpPr>
          <p:cNvPr id="80" name="Google Shape;80;p14"/>
          <p:cNvSpPr txBox="1"/>
          <p:nvPr/>
        </p:nvSpPr>
        <p:spPr>
          <a:xfrm>
            <a:off x="5294775" y="2709450"/>
            <a:ext cx="3740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ubik"/>
                <a:ea typeface="Rubik"/>
                <a:cs typeface="Rubik"/>
                <a:sym typeface="Rubik"/>
              </a:rPr>
              <a:t>Kalbe Nutritionals x Rakamin Academy</a:t>
            </a:r>
            <a:endParaRPr b="1">
              <a:latin typeface="Rubik"/>
              <a:ea typeface="Rubik"/>
              <a:cs typeface="Rubik"/>
              <a:sym typeface="Rubik"/>
            </a:endParaRPr>
          </a:p>
          <a:p>
            <a:pPr indent="0" lvl="0" marL="0" rtl="0" algn="l">
              <a:spcBef>
                <a:spcPts val="0"/>
              </a:spcBef>
              <a:spcAft>
                <a:spcPts val="0"/>
              </a:spcAft>
              <a:buNone/>
            </a:pPr>
            <a:r>
              <a:rPr lang="en">
                <a:latin typeface="Rubik"/>
                <a:ea typeface="Rubik"/>
                <a:cs typeface="Rubik"/>
                <a:sym typeface="Rubik"/>
              </a:rPr>
              <a:t>Project Based Intern: Data Scientist</a:t>
            </a:r>
            <a:endParaRPr>
              <a:latin typeface="Rubik"/>
              <a:ea typeface="Rubik"/>
              <a:cs typeface="Rubik"/>
              <a:sym typeface="Rubik"/>
            </a:endParaRPr>
          </a:p>
          <a:p>
            <a:pPr indent="0" lvl="0" marL="0" rtl="0" algn="l">
              <a:spcBef>
                <a:spcPts val="0"/>
              </a:spcBef>
              <a:spcAft>
                <a:spcPts val="0"/>
              </a:spcAft>
              <a:buClr>
                <a:schemeClr val="dk1"/>
              </a:buClr>
              <a:buSzPts val="1100"/>
              <a:buFont typeface="Arial"/>
              <a:buNone/>
            </a:pPr>
            <a:r>
              <a:rPr lang="en">
                <a:solidFill>
                  <a:schemeClr val="dk1"/>
                </a:solidFill>
                <a:latin typeface="Rubik"/>
                <a:ea typeface="Rubik"/>
                <a:cs typeface="Rubik"/>
                <a:sym typeface="Rubik"/>
              </a:rPr>
              <a:t>August 2023</a:t>
            </a:r>
            <a:endParaRPr>
              <a:latin typeface="Rubik"/>
              <a:ea typeface="Rubik"/>
              <a:cs typeface="Rubik"/>
              <a:sym typeface="Rubik"/>
            </a:endParaRPr>
          </a:p>
        </p:txBody>
      </p:sp>
      <p:sp>
        <p:nvSpPr>
          <p:cNvPr id="81" name="Google Shape;81;p14"/>
          <p:cNvSpPr txBox="1"/>
          <p:nvPr/>
        </p:nvSpPr>
        <p:spPr>
          <a:xfrm>
            <a:off x="5294775" y="3861975"/>
            <a:ext cx="3740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a:solidFill>
                  <a:schemeClr val="dk1"/>
                </a:solidFill>
                <a:latin typeface="Rubik"/>
                <a:ea typeface="Rubik"/>
                <a:cs typeface="Rubik"/>
                <a:sym typeface="Rubik"/>
              </a:rPr>
              <a:t>Skilvul</a:t>
            </a:r>
            <a:endParaRPr b="1">
              <a:latin typeface="Rubik"/>
              <a:ea typeface="Rubik"/>
              <a:cs typeface="Rubik"/>
              <a:sym typeface="Rubik"/>
            </a:endParaRPr>
          </a:p>
          <a:p>
            <a:pPr indent="0" lvl="0" marL="0" rtl="0" algn="l">
              <a:spcBef>
                <a:spcPts val="0"/>
              </a:spcBef>
              <a:spcAft>
                <a:spcPts val="0"/>
              </a:spcAft>
              <a:buNone/>
            </a:pPr>
            <a:r>
              <a:rPr lang="en">
                <a:latin typeface="Rubik"/>
                <a:ea typeface="Rubik"/>
                <a:cs typeface="Rubik"/>
                <a:sym typeface="Rubik"/>
              </a:rPr>
              <a:t>UI/UX Designer Intern </a:t>
            </a:r>
            <a:endParaRPr>
              <a:latin typeface="Rubik"/>
              <a:ea typeface="Rubik"/>
              <a:cs typeface="Rubik"/>
              <a:sym typeface="Rubik"/>
            </a:endParaRPr>
          </a:p>
          <a:p>
            <a:pPr indent="0" lvl="0" marL="0" rtl="0" algn="l">
              <a:spcBef>
                <a:spcPts val="0"/>
              </a:spcBef>
              <a:spcAft>
                <a:spcPts val="0"/>
              </a:spcAft>
              <a:buNone/>
            </a:pPr>
            <a:r>
              <a:rPr lang="en">
                <a:latin typeface="Rubik"/>
                <a:ea typeface="Rubik"/>
                <a:cs typeface="Rubik"/>
                <a:sym typeface="Rubik"/>
              </a:rPr>
              <a:t>August 2021 - January 2022 </a:t>
            </a:r>
            <a:endParaRPr>
              <a:latin typeface="Rubik"/>
              <a:ea typeface="Rubik"/>
              <a:cs typeface="Rubik"/>
              <a:sym typeface="Rubik"/>
            </a:endParaRPr>
          </a:p>
        </p:txBody>
      </p:sp>
      <p:pic>
        <p:nvPicPr>
          <p:cNvPr id="82" name="Google Shape;82;p14"/>
          <p:cNvPicPr preferRelativeResize="0"/>
          <p:nvPr/>
        </p:nvPicPr>
        <p:blipFill>
          <a:blip r:embed="rId5">
            <a:alphaModFix/>
          </a:blip>
          <a:stretch>
            <a:fillRect/>
          </a:stretch>
        </p:blipFill>
        <p:spPr>
          <a:xfrm>
            <a:off x="504900" y="412475"/>
            <a:ext cx="1965300" cy="1965300"/>
          </a:xfrm>
          <a:prstGeom prst="ellipse">
            <a:avLst/>
          </a:prstGeom>
          <a:noFill/>
          <a:ln>
            <a:noFill/>
          </a:ln>
        </p:spPr>
      </p:pic>
      <p:sp>
        <p:nvSpPr>
          <p:cNvPr id="83" name="Google Shape;83;p14"/>
          <p:cNvSpPr txBox="1"/>
          <p:nvPr/>
        </p:nvSpPr>
        <p:spPr>
          <a:xfrm>
            <a:off x="537850" y="3064350"/>
            <a:ext cx="3740100" cy="1908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Rubik"/>
                <a:ea typeface="Rubik"/>
                <a:cs typeface="Rubik"/>
                <a:sym typeface="Rubik"/>
              </a:rPr>
              <a:t>I am a fresh graduate from the Institut Teknologi Sepuluh Nopember with a degree in Informatics Engineering. </a:t>
            </a:r>
            <a:endParaRPr>
              <a:latin typeface="Rubik"/>
              <a:ea typeface="Rubik"/>
              <a:cs typeface="Rubik"/>
              <a:sym typeface="Rubik"/>
            </a:endParaRPr>
          </a:p>
          <a:p>
            <a:pPr indent="0" lvl="0" marL="0" rtl="0" algn="just">
              <a:spcBef>
                <a:spcPts val="0"/>
              </a:spcBef>
              <a:spcAft>
                <a:spcPts val="0"/>
              </a:spcAft>
              <a:buNone/>
            </a:pPr>
            <a:r>
              <a:t/>
            </a:r>
            <a:endParaRPr>
              <a:latin typeface="Rubik"/>
              <a:ea typeface="Rubik"/>
              <a:cs typeface="Rubik"/>
              <a:sym typeface="Rubik"/>
            </a:endParaRPr>
          </a:p>
          <a:p>
            <a:pPr indent="0" lvl="0" marL="0" rtl="0" algn="just">
              <a:spcBef>
                <a:spcPts val="0"/>
              </a:spcBef>
              <a:spcAft>
                <a:spcPts val="0"/>
              </a:spcAft>
              <a:buNone/>
            </a:pPr>
            <a:r>
              <a:rPr lang="en">
                <a:latin typeface="Rubik"/>
                <a:ea typeface="Rubik"/>
                <a:cs typeface="Rubik"/>
                <a:sym typeface="Rubik"/>
              </a:rPr>
              <a:t>I am a passionate data enthusiast who dedicates my time to learning about data science, particularly data analysis, on a daily basis.</a:t>
            </a:r>
            <a:endParaRPr>
              <a:latin typeface="Rubik"/>
              <a:ea typeface="Rubik"/>
              <a:cs typeface="Rubik"/>
              <a:sym typeface="Rubi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5"/>
          <p:cNvPicPr preferRelativeResize="0"/>
          <p:nvPr/>
        </p:nvPicPr>
        <p:blipFill>
          <a:blip r:embed="rId3">
            <a:alphaModFix amt="5000"/>
          </a:blip>
          <a:stretch>
            <a:fillRect/>
          </a:stretch>
        </p:blipFill>
        <p:spPr>
          <a:xfrm>
            <a:off x="0" y="0"/>
            <a:ext cx="9144001" cy="5143501"/>
          </a:xfrm>
          <a:prstGeom prst="rect">
            <a:avLst/>
          </a:prstGeom>
          <a:noFill/>
          <a:ln>
            <a:noFill/>
          </a:ln>
        </p:spPr>
      </p:pic>
      <p:sp>
        <p:nvSpPr>
          <p:cNvPr id="89" name="Google Shape;89;p15"/>
          <p:cNvSpPr txBox="1"/>
          <p:nvPr/>
        </p:nvSpPr>
        <p:spPr>
          <a:xfrm>
            <a:off x="383550" y="86825"/>
            <a:ext cx="5028900" cy="7389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3600">
                <a:latin typeface="Rubik"/>
                <a:ea typeface="Rubik"/>
                <a:cs typeface="Rubik"/>
                <a:sym typeface="Rubik"/>
              </a:rPr>
              <a:t>Soal 1</a:t>
            </a:r>
            <a:endParaRPr b="1" sz="3600">
              <a:latin typeface="Rubik"/>
              <a:ea typeface="Rubik"/>
              <a:cs typeface="Rubik"/>
              <a:sym typeface="Rubik"/>
            </a:endParaRPr>
          </a:p>
        </p:txBody>
      </p:sp>
      <p:pic>
        <p:nvPicPr>
          <p:cNvPr id="90" name="Google Shape;90;p15"/>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91" name="Google Shape;91;p15"/>
          <p:cNvSpPr txBox="1"/>
          <p:nvPr/>
        </p:nvSpPr>
        <p:spPr>
          <a:xfrm>
            <a:off x="383550" y="825713"/>
            <a:ext cx="83769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ubik"/>
                <a:ea typeface="Rubik"/>
                <a:cs typeface="Rubik"/>
                <a:sym typeface="Rubik"/>
              </a:rPr>
              <a:t>Tentukan masing-masing primary key pada 4 dataset penjualan</a:t>
            </a:r>
            <a:endParaRPr>
              <a:latin typeface="Rubik"/>
              <a:ea typeface="Rubik"/>
              <a:cs typeface="Rubik"/>
              <a:sym typeface="Rubik"/>
            </a:endParaRPr>
          </a:p>
          <a:p>
            <a:pPr indent="0" lvl="0" marL="0" rtl="0" algn="l">
              <a:spcBef>
                <a:spcPts val="0"/>
              </a:spcBef>
              <a:spcAft>
                <a:spcPts val="0"/>
              </a:spcAft>
              <a:buNone/>
            </a:pPr>
            <a:r>
              <a:rPr lang="en">
                <a:latin typeface="Rubik"/>
                <a:ea typeface="Rubik"/>
                <a:cs typeface="Rubik"/>
                <a:sym typeface="Rubik"/>
              </a:rPr>
              <a:t> </a:t>
            </a:r>
            <a:endParaRPr>
              <a:latin typeface="Rubik"/>
              <a:ea typeface="Rubik"/>
              <a:cs typeface="Rubik"/>
              <a:sym typeface="Rubik"/>
            </a:endParaRPr>
          </a:p>
          <a:p>
            <a:pPr indent="-317500" lvl="0" marL="457200" rtl="0" algn="l">
              <a:spcBef>
                <a:spcPts val="0"/>
              </a:spcBef>
              <a:spcAft>
                <a:spcPts val="0"/>
              </a:spcAft>
              <a:buSzPts val="1400"/>
              <a:buFont typeface="Rubik"/>
              <a:buAutoNum type="arabicPeriod"/>
            </a:pPr>
            <a:r>
              <a:rPr lang="en">
                <a:latin typeface="Rubik"/>
                <a:ea typeface="Rubik"/>
                <a:cs typeface="Rubik"/>
                <a:sym typeface="Rubik"/>
              </a:rPr>
              <a:t>Primary key tabel Customer : </a:t>
            </a:r>
            <a:r>
              <a:rPr b="1" lang="en">
                <a:solidFill>
                  <a:schemeClr val="dk1"/>
                </a:solidFill>
                <a:latin typeface="Rubik"/>
                <a:ea typeface="Rubik"/>
                <a:cs typeface="Rubik"/>
                <a:sym typeface="Rubik"/>
              </a:rPr>
              <a:t>CustomerID</a:t>
            </a:r>
            <a:endParaRPr b="1">
              <a:solidFill>
                <a:schemeClr val="dk1"/>
              </a:solidFill>
              <a:latin typeface="Rubik"/>
              <a:ea typeface="Rubik"/>
              <a:cs typeface="Rubik"/>
              <a:sym typeface="Rubik"/>
            </a:endParaRPr>
          </a:p>
          <a:p>
            <a:pPr indent="0" lvl="0" marL="457200" rtl="0" algn="l">
              <a:spcBef>
                <a:spcPts val="0"/>
              </a:spcBef>
              <a:spcAft>
                <a:spcPts val="0"/>
              </a:spcAft>
              <a:buNone/>
            </a:pPr>
            <a:r>
              <a:t/>
            </a:r>
            <a:endParaRPr b="1">
              <a:solidFill>
                <a:schemeClr val="dk1"/>
              </a:solidFill>
              <a:latin typeface="Rubik"/>
              <a:ea typeface="Rubik"/>
              <a:cs typeface="Rubik"/>
              <a:sym typeface="Rubik"/>
            </a:endParaRPr>
          </a:p>
          <a:p>
            <a:pPr indent="-317500" lvl="0" marL="457200" rtl="0" algn="l">
              <a:spcBef>
                <a:spcPts val="0"/>
              </a:spcBef>
              <a:spcAft>
                <a:spcPts val="0"/>
              </a:spcAft>
              <a:buSzPts val="1400"/>
              <a:buFont typeface="Rubik"/>
              <a:buAutoNum type="arabicPeriod"/>
            </a:pPr>
            <a:r>
              <a:rPr lang="en">
                <a:latin typeface="Rubik"/>
                <a:ea typeface="Rubik"/>
                <a:cs typeface="Rubik"/>
                <a:sym typeface="Rubik"/>
              </a:rPr>
              <a:t>Primary key tabel Products : </a:t>
            </a:r>
            <a:r>
              <a:rPr b="1" lang="en">
                <a:solidFill>
                  <a:schemeClr val="dk1"/>
                </a:solidFill>
                <a:latin typeface="Rubik"/>
                <a:ea typeface="Rubik"/>
                <a:cs typeface="Rubik"/>
                <a:sym typeface="Rubik"/>
              </a:rPr>
              <a:t>ProdNumber</a:t>
            </a:r>
            <a:endParaRPr b="1">
              <a:solidFill>
                <a:schemeClr val="dk1"/>
              </a:solidFill>
              <a:latin typeface="Rubik"/>
              <a:ea typeface="Rubik"/>
              <a:cs typeface="Rubik"/>
              <a:sym typeface="Rubik"/>
            </a:endParaRPr>
          </a:p>
          <a:p>
            <a:pPr indent="0" lvl="0" marL="457200" rtl="0" algn="l">
              <a:spcBef>
                <a:spcPts val="0"/>
              </a:spcBef>
              <a:spcAft>
                <a:spcPts val="0"/>
              </a:spcAft>
              <a:buNone/>
            </a:pPr>
            <a:r>
              <a:t/>
            </a:r>
            <a:endParaRPr b="1">
              <a:solidFill>
                <a:schemeClr val="dk1"/>
              </a:solidFill>
              <a:latin typeface="Rubik"/>
              <a:ea typeface="Rubik"/>
              <a:cs typeface="Rubik"/>
              <a:sym typeface="Rubik"/>
            </a:endParaRPr>
          </a:p>
          <a:p>
            <a:pPr indent="-317500" lvl="0" marL="457200" rtl="0" algn="l">
              <a:spcBef>
                <a:spcPts val="0"/>
              </a:spcBef>
              <a:spcAft>
                <a:spcPts val="0"/>
              </a:spcAft>
              <a:buSzPts val="1400"/>
              <a:buFont typeface="Rubik"/>
              <a:buAutoNum type="arabicPeriod"/>
            </a:pPr>
            <a:r>
              <a:rPr lang="en">
                <a:latin typeface="Rubik"/>
                <a:ea typeface="Rubik"/>
                <a:cs typeface="Rubik"/>
                <a:sym typeface="Rubik"/>
              </a:rPr>
              <a:t>Primary key tabel Orders : </a:t>
            </a:r>
            <a:r>
              <a:rPr b="1" lang="en">
                <a:solidFill>
                  <a:schemeClr val="dk1"/>
                </a:solidFill>
                <a:latin typeface="Rubik"/>
                <a:ea typeface="Rubik"/>
                <a:cs typeface="Rubik"/>
                <a:sym typeface="Rubik"/>
              </a:rPr>
              <a:t>OrderID</a:t>
            </a:r>
            <a:endParaRPr b="1">
              <a:solidFill>
                <a:schemeClr val="dk1"/>
              </a:solidFill>
              <a:latin typeface="Rubik"/>
              <a:ea typeface="Rubik"/>
              <a:cs typeface="Rubik"/>
              <a:sym typeface="Rubik"/>
            </a:endParaRPr>
          </a:p>
          <a:p>
            <a:pPr indent="0" lvl="0" marL="457200" rtl="0" algn="l">
              <a:spcBef>
                <a:spcPts val="0"/>
              </a:spcBef>
              <a:spcAft>
                <a:spcPts val="0"/>
              </a:spcAft>
              <a:buNone/>
            </a:pPr>
            <a:r>
              <a:t/>
            </a:r>
            <a:endParaRPr b="1">
              <a:solidFill>
                <a:schemeClr val="dk1"/>
              </a:solidFill>
              <a:latin typeface="Rubik"/>
              <a:ea typeface="Rubik"/>
              <a:cs typeface="Rubik"/>
              <a:sym typeface="Rubik"/>
            </a:endParaRPr>
          </a:p>
          <a:p>
            <a:pPr indent="-317500" lvl="0" marL="457200" rtl="0" algn="l">
              <a:spcBef>
                <a:spcPts val="0"/>
              </a:spcBef>
              <a:spcAft>
                <a:spcPts val="0"/>
              </a:spcAft>
              <a:buSzPts val="1400"/>
              <a:buFont typeface="Rubik"/>
              <a:buAutoNum type="arabicPeriod"/>
            </a:pPr>
            <a:r>
              <a:rPr lang="en">
                <a:latin typeface="Rubik"/>
                <a:ea typeface="Rubik"/>
                <a:cs typeface="Rubik"/>
                <a:sym typeface="Rubik"/>
              </a:rPr>
              <a:t>Primary key tabel ProductCategory : </a:t>
            </a:r>
            <a:r>
              <a:rPr b="1" lang="en">
                <a:solidFill>
                  <a:schemeClr val="dk1"/>
                </a:solidFill>
                <a:latin typeface="Rubik"/>
                <a:ea typeface="Rubik"/>
                <a:cs typeface="Rubik"/>
                <a:sym typeface="Rubik"/>
              </a:rPr>
              <a:t>CategoryID</a:t>
            </a:r>
            <a:endParaRPr b="1">
              <a:latin typeface="Rubik"/>
              <a:ea typeface="Rubik"/>
              <a:cs typeface="Rubik"/>
              <a:sym typeface="Rubi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6"/>
          <p:cNvPicPr preferRelativeResize="0"/>
          <p:nvPr/>
        </p:nvPicPr>
        <p:blipFill>
          <a:blip r:embed="rId3">
            <a:alphaModFix amt="5000"/>
          </a:blip>
          <a:stretch>
            <a:fillRect/>
          </a:stretch>
        </p:blipFill>
        <p:spPr>
          <a:xfrm>
            <a:off x="0" y="0"/>
            <a:ext cx="9144001" cy="5143501"/>
          </a:xfrm>
          <a:prstGeom prst="rect">
            <a:avLst/>
          </a:prstGeom>
          <a:noFill/>
          <a:ln>
            <a:noFill/>
          </a:ln>
        </p:spPr>
      </p:pic>
      <p:sp>
        <p:nvSpPr>
          <p:cNvPr id="97" name="Google Shape;97;p16"/>
          <p:cNvSpPr txBox="1"/>
          <p:nvPr/>
        </p:nvSpPr>
        <p:spPr>
          <a:xfrm>
            <a:off x="383550" y="86825"/>
            <a:ext cx="5028900" cy="7389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3600">
                <a:latin typeface="Rubik"/>
                <a:ea typeface="Rubik"/>
                <a:cs typeface="Rubik"/>
                <a:sym typeface="Rubik"/>
              </a:rPr>
              <a:t>Soal 2</a:t>
            </a:r>
            <a:endParaRPr b="1" sz="3600">
              <a:latin typeface="Rubik"/>
              <a:ea typeface="Rubik"/>
              <a:cs typeface="Rubik"/>
              <a:sym typeface="Rubik"/>
            </a:endParaRPr>
          </a:p>
        </p:txBody>
      </p:sp>
      <p:pic>
        <p:nvPicPr>
          <p:cNvPr id="98" name="Google Shape;98;p16"/>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99" name="Google Shape;99;p16"/>
          <p:cNvSpPr txBox="1"/>
          <p:nvPr/>
        </p:nvSpPr>
        <p:spPr>
          <a:xfrm>
            <a:off x="383550" y="825713"/>
            <a:ext cx="83769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ubik"/>
                <a:ea typeface="Rubik"/>
                <a:cs typeface="Rubik"/>
                <a:sym typeface="Rubik"/>
              </a:rPr>
              <a:t>Tentukan relationship dari ke-4 tabel tersebut </a:t>
            </a:r>
            <a:endParaRPr>
              <a:solidFill>
                <a:schemeClr val="dk1"/>
              </a:solidFill>
              <a:latin typeface="Rubik"/>
              <a:ea typeface="Rubik"/>
              <a:cs typeface="Rubik"/>
              <a:sym typeface="Rubik"/>
            </a:endParaRPr>
          </a:p>
          <a:p>
            <a:pPr indent="0" lvl="0" marL="0" rtl="0" algn="l">
              <a:spcBef>
                <a:spcPts val="0"/>
              </a:spcBef>
              <a:spcAft>
                <a:spcPts val="0"/>
              </a:spcAft>
              <a:buNone/>
            </a:pPr>
            <a:r>
              <a:t/>
            </a:r>
            <a:endParaRPr sz="1200">
              <a:solidFill>
                <a:schemeClr val="dk1"/>
              </a:solidFill>
              <a:latin typeface="Rubik"/>
              <a:ea typeface="Rubik"/>
              <a:cs typeface="Rubik"/>
              <a:sym typeface="Rubik"/>
            </a:endParaRPr>
          </a:p>
          <a:p>
            <a:pPr indent="-317500" lvl="0" marL="457200" rtl="0" algn="l">
              <a:spcBef>
                <a:spcPts val="0"/>
              </a:spcBef>
              <a:spcAft>
                <a:spcPts val="0"/>
              </a:spcAft>
              <a:buClr>
                <a:schemeClr val="dk1"/>
              </a:buClr>
              <a:buSzPts val="1400"/>
              <a:buFont typeface="Rubik"/>
              <a:buAutoNum type="arabicPeriod"/>
            </a:pPr>
            <a:r>
              <a:rPr b="1" lang="en">
                <a:solidFill>
                  <a:schemeClr val="dk1"/>
                </a:solidFill>
                <a:latin typeface="Rubik"/>
                <a:ea typeface="Rubik"/>
                <a:cs typeface="Rubik"/>
                <a:sym typeface="Rubik"/>
              </a:rPr>
              <a:t>Hubungan </a:t>
            </a:r>
            <a:r>
              <a:rPr b="1" i="1" lang="en">
                <a:solidFill>
                  <a:schemeClr val="dk1"/>
                </a:solidFill>
                <a:latin typeface="Rubik"/>
                <a:ea typeface="Rubik"/>
                <a:cs typeface="Rubik"/>
                <a:sym typeface="Rubik"/>
              </a:rPr>
              <a:t>one-to-many</a:t>
            </a:r>
            <a:r>
              <a:rPr b="1" lang="en">
                <a:solidFill>
                  <a:schemeClr val="dk1"/>
                </a:solidFill>
                <a:latin typeface="Rubik"/>
                <a:ea typeface="Rubik"/>
                <a:cs typeface="Rubik"/>
                <a:sym typeface="Rubik"/>
              </a:rPr>
              <a:t> antara tabel "Customers" dengan tabel "Orders"</a:t>
            </a:r>
            <a:endParaRPr b="1">
              <a:solidFill>
                <a:schemeClr val="dk1"/>
              </a:solidFill>
              <a:latin typeface="Rubik"/>
              <a:ea typeface="Rubik"/>
              <a:cs typeface="Rubik"/>
              <a:sym typeface="Rubik"/>
            </a:endParaRPr>
          </a:p>
          <a:p>
            <a:pPr indent="0" lvl="0" marL="0" rtl="0" algn="l">
              <a:spcBef>
                <a:spcPts val="0"/>
              </a:spcBef>
              <a:spcAft>
                <a:spcPts val="0"/>
              </a:spcAft>
              <a:buNone/>
            </a:pPr>
            <a:r>
              <a:t/>
            </a:r>
            <a:endParaRPr>
              <a:solidFill>
                <a:schemeClr val="dk1"/>
              </a:solidFill>
              <a:latin typeface="Rubik"/>
              <a:ea typeface="Rubik"/>
              <a:cs typeface="Rubik"/>
              <a:sym typeface="Rubik"/>
            </a:endParaRPr>
          </a:p>
          <a:p>
            <a:pPr indent="0" lvl="0" marL="457200" rtl="0" algn="l">
              <a:spcBef>
                <a:spcPts val="0"/>
              </a:spcBef>
              <a:spcAft>
                <a:spcPts val="0"/>
              </a:spcAft>
              <a:buNone/>
            </a:pPr>
            <a:r>
              <a:rPr lang="en">
                <a:solidFill>
                  <a:schemeClr val="dk1"/>
                </a:solidFill>
                <a:latin typeface="Rubik"/>
                <a:ea typeface="Rubik"/>
                <a:cs typeface="Rubik"/>
                <a:sym typeface="Rubik"/>
              </a:rPr>
              <a:t>Karena satu “Customers” dapat melakukan banyak “Orders”, tetapi setiap “Orders” hanya dapat dilakukan oleh satu “Customers”.</a:t>
            </a:r>
            <a:endParaRPr>
              <a:solidFill>
                <a:schemeClr val="dk1"/>
              </a:solidFill>
              <a:latin typeface="Rubik"/>
              <a:ea typeface="Rubik"/>
              <a:cs typeface="Rubik"/>
              <a:sym typeface="Rubik"/>
            </a:endParaRPr>
          </a:p>
          <a:p>
            <a:pPr indent="0" lvl="0" marL="0" rtl="0" algn="l">
              <a:spcBef>
                <a:spcPts val="0"/>
              </a:spcBef>
              <a:spcAft>
                <a:spcPts val="0"/>
              </a:spcAft>
              <a:buNone/>
            </a:pPr>
            <a:r>
              <a:t/>
            </a:r>
            <a:endParaRPr>
              <a:solidFill>
                <a:schemeClr val="dk1"/>
              </a:solidFill>
              <a:latin typeface="Rubik"/>
              <a:ea typeface="Rubik"/>
              <a:cs typeface="Rubik"/>
              <a:sym typeface="Rubik"/>
            </a:endParaRPr>
          </a:p>
          <a:p>
            <a:pPr indent="-317500" lvl="0" marL="457200" rtl="0" algn="l">
              <a:spcBef>
                <a:spcPts val="0"/>
              </a:spcBef>
              <a:spcAft>
                <a:spcPts val="0"/>
              </a:spcAft>
              <a:buClr>
                <a:schemeClr val="dk1"/>
              </a:buClr>
              <a:buSzPts val="1400"/>
              <a:buFont typeface="Rubik"/>
              <a:buAutoNum type="arabicPeriod"/>
            </a:pPr>
            <a:r>
              <a:rPr b="1" lang="en">
                <a:solidFill>
                  <a:schemeClr val="dk1"/>
                </a:solidFill>
                <a:latin typeface="Rubik"/>
                <a:ea typeface="Rubik"/>
                <a:cs typeface="Rubik"/>
                <a:sym typeface="Rubik"/>
              </a:rPr>
              <a:t>Hubungan </a:t>
            </a:r>
            <a:r>
              <a:rPr b="1" i="1" lang="en">
                <a:solidFill>
                  <a:schemeClr val="dk1"/>
                </a:solidFill>
                <a:latin typeface="Rubik"/>
                <a:ea typeface="Rubik"/>
                <a:cs typeface="Rubik"/>
                <a:sym typeface="Rubik"/>
              </a:rPr>
              <a:t>many-to-one</a:t>
            </a:r>
            <a:r>
              <a:rPr b="1" lang="en">
                <a:solidFill>
                  <a:schemeClr val="dk1"/>
                </a:solidFill>
                <a:latin typeface="Rubik"/>
                <a:ea typeface="Rubik"/>
                <a:cs typeface="Rubik"/>
                <a:sym typeface="Rubik"/>
              </a:rPr>
              <a:t> antara tabel "Orders" dengan tabel "Products"</a:t>
            </a:r>
            <a:endParaRPr b="1">
              <a:solidFill>
                <a:schemeClr val="dk1"/>
              </a:solidFill>
              <a:latin typeface="Rubik"/>
              <a:ea typeface="Rubik"/>
              <a:cs typeface="Rubik"/>
              <a:sym typeface="Rubik"/>
            </a:endParaRPr>
          </a:p>
          <a:p>
            <a:pPr indent="0" lvl="0" marL="0" rtl="0" algn="l">
              <a:spcBef>
                <a:spcPts val="0"/>
              </a:spcBef>
              <a:spcAft>
                <a:spcPts val="0"/>
              </a:spcAft>
              <a:buNone/>
            </a:pPr>
            <a:r>
              <a:t/>
            </a:r>
            <a:endParaRPr>
              <a:solidFill>
                <a:schemeClr val="dk1"/>
              </a:solidFill>
              <a:latin typeface="Rubik"/>
              <a:ea typeface="Rubik"/>
              <a:cs typeface="Rubik"/>
              <a:sym typeface="Rubik"/>
            </a:endParaRPr>
          </a:p>
          <a:p>
            <a:pPr indent="0" lvl="0" marL="457200" rtl="0" algn="l">
              <a:spcBef>
                <a:spcPts val="0"/>
              </a:spcBef>
              <a:spcAft>
                <a:spcPts val="0"/>
              </a:spcAft>
              <a:buNone/>
            </a:pPr>
            <a:r>
              <a:rPr lang="en">
                <a:solidFill>
                  <a:schemeClr val="dk1"/>
                </a:solidFill>
                <a:latin typeface="Rubik"/>
                <a:ea typeface="Rubik"/>
                <a:cs typeface="Rubik"/>
                <a:sym typeface="Rubik"/>
              </a:rPr>
              <a:t>Karena banyaknya "Orders" dapat menggunakan "Products" yang sama, tetapi "Products" hanya dapat menggunakan satu "Orders".</a:t>
            </a:r>
            <a:endParaRPr>
              <a:solidFill>
                <a:schemeClr val="dk1"/>
              </a:solidFill>
              <a:latin typeface="Rubik"/>
              <a:ea typeface="Rubik"/>
              <a:cs typeface="Rubik"/>
              <a:sym typeface="Rubik"/>
            </a:endParaRPr>
          </a:p>
          <a:p>
            <a:pPr indent="0" lvl="0" marL="0" rtl="0" algn="l">
              <a:spcBef>
                <a:spcPts val="0"/>
              </a:spcBef>
              <a:spcAft>
                <a:spcPts val="0"/>
              </a:spcAft>
              <a:buNone/>
            </a:pPr>
            <a:r>
              <a:t/>
            </a:r>
            <a:endParaRPr>
              <a:solidFill>
                <a:schemeClr val="dk1"/>
              </a:solidFill>
              <a:latin typeface="Rubik"/>
              <a:ea typeface="Rubik"/>
              <a:cs typeface="Rubik"/>
              <a:sym typeface="Rubik"/>
            </a:endParaRPr>
          </a:p>
          <a:p>
            <a:pPr indent="-317500" lvl="0" marL="457200" rtl="0" algn="l">
              <a:spcBef>
                <a:spcPts val="0"/>
              </a:spcBef>
              <a:spcAft>
                <a:spcPts val="0"/>
              </a:spcAft>
              <a:buClr>
                <a:schemeClr val="dk1"/>
              </a:buClr>
              <a:buSzPts val="1400"/>
              <a:buFont typeface="Rubik"/>
              <a:buAutoNum type="arabicPeriod"/>
            </a:pPr>
            <a:r>
              <a:rPr b="1" lang="en">
                <a:solidFill>
                  <a:schemeClr val="dk1"/>
                </a:solidFill>
                <a:latin typeface="Rubik"/>
                <a:ea typeface="Rubik"/>
                <a:cs typeface="Rubik"/>
                <a:sym typeface="Rubik"/>
              </a:rPr>
              <a:t>Hubungan </a:t>
            </a:r>
            <a:r>
              <a:rPr b="1" i="1" lang="en">
                <a:solidFill>
                  <a:schemeClr val="dk1"/>
                </a:solidFill>
                <a:latin typeface="Rubik"/>
                <a:ea typeface="Rubik"/>
                <a:cs typeface="Rubik"/>
                <a:sym typeface="Rubik"/>
              </a:rPr>
              <a:t>many-to-one</a:t>
            </a:r>
            <a:r>
              <a:rPr lang="en">
                <a:solidFill>
                  <a:schemeClr val="dk1"/>
                </a:solidFill>
                <a:latin typeface="Rubik"/>
                <a:ea typeface="Rubik"/>
                <a:cs typeface="Rubik"/>
                <a:sym typeface="Rubik"/>
              </a:rPr>
              <a:t> </a:t>
            </a:r>
            <a:r>
              <a:rPr b="1" lang="en">
                <a:solidFill>
                  <a:schemeClr val="dk1"/>
                </a:solidFill>
                <a:latin typeface="Rubik"/>
                <a:ea typeface="Rubik"/>
                <a:cs typeface="Rubik"/>
                <a:sym typeface="Rubik"/>
              </a:rPr>
              <a:t>antara tabel "Products" dengan tabel "ProductCategory"</a:t>
            </a:r>
            <a:endParaRPr b="1">
              <a:solidFill>
                <a:schemeClr val="dk1"/>
              </a:solidFill>
              <a:latin typeface="Rubik"/>
              <a:ea typeface="Rubik"/>
              <a:cs typeface="Rubik"/>
              <a:sym typeface="Rubik"/>
            </a:endParaRPr>
          </a:p>
          <a:p>
            <a:pPr indent="0" lvl="0" marL="0" rtl="0" algn="l">
              <a:spcBef>
                <a:spcPts val="0"/>
              </a:spcBef>
              <a:spcAft>
                <a:spcPts val="0"/>
              </a:spcAft>
              <a:buNone/>
            </a:pPr>
            <a:r>
              <a:t/>
            </a:r>
            <a:endParaRPr>
              <a:solidFill>
                <a:schemeClr val="dk1"/>
              </a:solidFill>
              <a:latin typeface="Rubik"/>
              <a:ea typeface="Rubik"/>
              <a:cs typeface="Rubik"/>
              <a:sym typeface="Rubik"/>
            </a:endParaRPr>
          </a:p>
          <a:p>
            <a:pPr indent="0" lvl="0" marL="457200" rtl="0" algn="l">
              <a:spcBef>
                <a:spcPts val="0"/>
              </a:spcBef>
              <a:spcAft>
                <a:spcPts val="0"/>
              </a:spcAft>
              <a:buNone/>
            </a:pPr>
            <a:r>
              <a:rPr lang="en">
                <a:solidFill>
                  <a:schemeClr val="dk1"/>
                </a:solidFill>
                <a:latin typeface="Rubik"/>
                <a:ea typeface="Rubik"/>
                <a:cs typeface="Rubik"/>
                <a:sym typeface="Rubik"/>
              </a:rPr>
              <a:t>Karena banyaknya “Products" termasuk ke dalam satu "ProductCategory" tertentu, </a:t>
            </a:r>
            <a:endParaRPr b="1" sz="1600">
              <a:latin typeface="Rubik"/>
              <a:ea typeface="Rubik"/>
              <a:cs typeface="Rubik"/>
              <a:sym typeface="Rubi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7"/>
          <p:cNvPicPr preferRelativeResize="0"/>
          <p:nvPr/>
        </p:nvPicPr>
        <p:blipFill>
          <a:blip r:embed="rId3">
            <a:alphaModFix amt="5000"/>
          </a:blip>
          <a:stretch>
            <a:fillRect/>
          </a:stretch>
        </p:blipFill>
        <p:spPr>
          <a:xfrm>
            <a:off x="0" y="0"/>
            <a:ext cx="9144001" cy="5143501"/>
          </a:xfrm>
          <a:prstGeom prst="rect">
            <a:avLst/>
          </a:prstGeom>
          <a:noFill/>
          <a:ln>
            <a:noFill/>
          </a:ln>
        </p:spPr>
      </p:pic>
      <p:sp>
        <p:nvSpPr>
          <p:cNvPr id="105" name="Google Shape;105;p17"/>
          <p:cNvSpPr txBox="1"/>
          <p:nvPr/>
        </p:nvSpPr>
        <p:spPr>
          <a:xfrm>
            <a:off x="383550" y="86825"/>
            <a:ext cx="5028900" cy="7389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3600">
                <a:latin typeface="Rubik"/>
                <a:ea typeface="Rubik"/>
                <a:cs typeface="Rubik"/>
                <a:sym typeface="Rubik"/>
              </a:rPr>
              <a:t>Soal 3</a:t>
            </a:r>
            <a:endParaRPr b="1" sz="3600">
              <a:latin typeface="Rubik"/>
              <a:ea typeface="Rubik"/>
              <a:cs typeface="Rubik"/>
              <a:sym typeface="Rubik"/>
            </a:endParaRPr>
          </a:p>
        </p:txBody>
      </p:sp>
      <p:pic>
        <p:nvPicPr>
          <p:cNvPr id="106" name="Google Shape;106;p17"/>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07" name="Google Shape;107;p17"/>
          <p:cNvSpPr txBox="1"/>
          <p:nvPr/>
        </p:nvSpPr>
        <p:spPr>
          <a:xfrm>
            <a:off x="383550" y="825713"/>
            <a:ext cx="83769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latin typeface="Rubik"/>
                <a:ea typeface="Rubik"/>
                <a:cs typeface="Rubik"/>
                <a:sym typeface="Rubik"/>
              </a:rPr>
              <a:t>Sebagai BI Analyst PT Sejahtera Bersama, kita akan membuat sebuah table master yang berisikan informasi : </a:t>
            </a:r>
            <a:endParaRPr>
              <a:solidFill>
                <a:schemeClr val="dk1"/>
              </a:solidFill>
              <a:latin typeface="Rubik"/>
              <a:ea typeface="Rubik"/>
              <a:cs typeface="Rubik"/>
              <a:sym typeface="Rubik"/>
            </a:endParaRPr>
          </a:p>
          <a:p>
            <a:pPr indent="-317500" lvl="0" marL="457200" rtl="0" algn="l">
              <a:spcBef>
                <a:spcPts val="0"/>
              </a:spcBef>
              <a:spcAft>
                <a:spcPts val="0"/>
              </a:spcAft>
              <a:buClr>
                <a:schemeClr val="dk1"/>
              </a:buClr>
              <a:buSzPts val="1400"/>
              <a:buFont typeface="Rubik"/>
              <a:buChar char="●"/>
            </a:pPr>
            <a:r>
              <a:rPr lang="en">
                <a:solidFill>
                  <a:schemeClr val="dk1"/>
                </a:solidFill>
                <a:latin typeface="Rubik"/>
                <a:ea typeface="Rubik"/>
                <a:cs typeface="Rubik"/>
                <a:sym typeface="Rubik"/>
              </a:rPr>
              <a:t>CustomerEmail (cust_email) </a:t>
            </a:r>
            <a:endParaRPr>
              <a:solidFill>
                <a:schemeClr val="dk1"/>
              </a:solidFill>
              <a:latin typeface="Rubik"/>
              <a:ea typeface="Rubik"/>
              <a:cs typeface="Rubik"/>
              <a:sym typeface="Rubik"/>
            </a:endParaRPr>
          </a:p>
          <a:p>
            <a:pPr indent="-317500" lvl="0" marL="457200" rtl="0" algn="l">
              <a:spcBef>
                <a:spcPts val="0"/>
              </a:spcBef>
              <a:spcAft>
                <a:spcPts val="0"/>
              </a:spcAft>
              <a:buClr>
                <a:schemeClr val="dk1"/>
              </a:buClr>
              <a:buSzPts val="1400"/>
              <a:buFont typeface="Rubik"/>
              <a:buChar char="●"/>
            </a:pPr>
            <a:r>
              <a:rPr lang="en">
                <a:solidFill>
                  <a:schemeClr val="dk1"/>
                </a:solidFill>
                <a:latin typeface="Rubik"/>
                <a:ea typeface="Rubik"/>
                <a:cs typeface="Rubik"/>
                <a:sym typeface="Rubik"/>
              </a:rPr>
              <a:t>CustomerCity (cust_city) </a:t>
            </a:r>
            <a:endParaRPr>
              <a:solidFill>
                <a:schemeClr val="dk1"/>
              </a:solidFill>
              <a:latin typeface="Rubik"/>
              <a:ea typeface="Rubik"/>
              <a:cs typeface="Rubik"/>
              <a:sym typeface="Rubik"/>
            </a:endParaRPr>
          </a:p>
          <a:p>
            <a:pPr indent="-317500" lvl="0" marL="457200" rtl="0" algn="l">
              <a:spcBef>
                <a:spcPts val="0"/>
              </a:spcBef>
              <a:spcAft>
                <a:spcPts val="0"/>
              </a:spcAft>
              <a:buClr>
                <a:schemeClr val="dk1"/>
              </a:buClr>
              <a:buSzPts val="1400"/>
              <a:buFont typeface="Rubik"/>
              <a:buChar char="●"/>
            </a:pPr>
            <a:r>
              <a:rPr lang="en">
                <a:solidFill>
                  <a:schemeClr val="dk1"/>
                </a:solidFill>
                <a:latin typeface="Rubik"/>
                <a:ea typeface="Rubik"/>
                <a:cs typeface="Rubik"/>
                <a:sym typeface="Rubik"/>
              </a:rPr>
              <a:t>OrderDate (order_date) </a:t>
            </a:r>
            <a:endParaRPr>
              <a:solidFill>
                <a:schemeClr val="dk1"/>
              </a:solidFill>
              <a:latin typeface="Rubik"/>
              <a:ea typeface="Rubik"/>
              <a:cs typeface="Rubik"/>
              <a:sym typeface="Rubik"/>
            </a:endParaRPr>
          </a:p>
          <a:p>
            <a:pPr indent="-317500" lvl="0" marL="457200" rtl="0" algn="l">
              <a:spcBef>
                <a:spcPts val="0"/>
              </a:spcBef>
              <a:spcAft>
                <a:spcPts val="0"/>
              </a:spcAft>
              <a:buClr>
                <a:schemeClr val="dk1"/>
              </a:buClr>
              <a:buSzPts val="1400"/>
              <a:buFont typeface="Rubik"/>
              <a:buChar char="●"/>
            </a:pPr>
            <a:r>
              <a:rPr lang="en">
                <a:solidFill>
                  <a:schemeClr val="dk1"/>
                </a:solidFill>
                <a:latin typeface="Rubik"/>
                <a:ea typeface="Rubik"/>
                <a:cs typeface="Rubik"/>
                <a:sym typeface="Rubik"/>
              </a:rPr>
              <a:t>OrderQty (order_qty) </a:t>
            </a:r>
            <a:endParaRPr>
              <a:solidFill>
                <a:schemeClr val="dk1"/>
              </a:solidFill>
              <a:latin typeface="Rubik"/>
              <a:ea typeface="Rubik"/>
              <a:cs typeface="Rubik"/>
              <a:sym typeface="Rubik"/>
            </a:endParaRPr>
          </a:p>
          <a:p>
            <a:pPr indent="-317500" lvl="0" marL="457200" rtl="0" algn="l">
              <a:spcBef>
                <a:spcPts val="0"/>
              </a:spcBef>
              <a:spcAft>
                <a:spcPts val="0"/>
              </a:spcAft>
              <a:buClr>
                <a:schemeClr val="dk1"/>
              </a:buClr>
              <a:buSzPts val="1400"/>
              <a:buFont typeface="Rubik"/>
              <a:buChar char="●"/>
            </a:pPr>
            <a:r>
              <a:rPr lang="en">
                <a:solidFill>
                  <a:schemeClr val="dk1"/>
                </a:solidFill>
                <a:latin typeface="Rubik"/>
                <a:ea typeface="Rubik"/>
                <a:cs typeface="Rubik"/>
                <a:sym typeface="Rubik"/>
              </a:rPr>
              <a:t>ProductName (product_name) </a:t>
            </a:r>
            <a:endParaRPr>
              <a:solidFill>
                <a:schemeClr val="dk1"/>
              </a:solidFill>
              <a:latin typeface="Rubik"/>
              <a:ea typeface="Rubik"/>
              <a:cs typeface="Rubik"/>
              <a:sym typeface="Rubik"/>
            </a:endParaRPr>
          </a:p>
          <a:p>
            <a:pPr indent="-317500" lvl="0" marL="457200" rtl="0" algn="l">
              <a:spcBef>
                <a:spcPts val="0"/>
              </a:spcBef>
              <a:spcAft>
                <a:spcPts val="0"/>
              </a:spcAft>
              <a:buClr>
                <a:schemeClr val="dk1"/>
              </a:buClr>
              <a:buSzPts val="1400"/>
              <a:buFont typeface="Rubik"/>
              <a:buChar char="●"/>
            </a:pPr>
            <a:r>
              <a:rPr lang="en">
                <a:solidFill>
                  <a:schemeClr val="dk1"/>
                </a:solidFill>
                <a:latin typeface="Rubik"/>
                <a:ea typeface="Rubik"/>
                <a:cs typeface="Rubik"/>
                <a:sym typeface="Rubik"/>
              </a:rPr>
              <a:t>ProductPrice (product_price) </a:t>
            </a:r>
            <a:endParaRPr>
              <a:solidFill>
                <a:schemeClr val="dk1"/>
              </a:solidFill>
              <a:latin typeface="Rubik"/>
              <a:ea typeface="Rubik"/>
              <a:cs typeface="Rubik"/>
              <a:sym typeface="Rubik"/>
            </a:endParaRPr>
          </a:p>
          <a:p>
            <a:pPr indent="-317500" lvl="0" marL="457200" rtl="0" algn="l">
              <a:spcBef>
                <a:spcPts val="0"/>
              </a:spcBef>
              <a:spcAft>
                <a:spcPts val="0"/>
              </a:spcAft>
              <a:buClr>
                <a:schemeClr val="dk1"/>
              </a:buClr>
              <a:buSzPts val="1400"/>
              <a:buFont typeface="Rubik"/>
              <a:buChar char="●"/>
            </a:pPr>
            <a:r>
              <a:rPr lang="en">
                <a:solidFill>
                  <a:schemeClr val="dk1"/>
                </a:solidFill>
                <a:latin typeface="Rubik"/>
                <a:ea typeface="Rubik"/>
                <a:cs typeface="Rubik"/>
                <a:sym typeface="Rubik"/>
              </a:rPr>
              <a:t>ProductCategoryName (category_name) </a:t>
            </a:r>
            <a:endParaRPr>
              <a:solidFill>
                <a:schemeClr val="dk1"/>
              </a:solidFill>
              <a:latin typeface="Rubik"/>
              <a:ea typeface="Rubik"/>
              <a:cs typeface="Rubik"/>
              <a:sym typeface="Rubik"/>
            </a:endParaRPr>
          </a:p>
          <a:p>
            <a:pPr indent="-317500" lvl="0" marL="457200" rtl="0" algn="l">
              <a:spcBef>
                <a:spcPts val="0"/>
              </a:spcBef>
              <a:spcAft>
                <a:spcPts val="0"/>
              </a:spcAft>
              <a:buClr>
                <a:schemeClr val="dk1"/>
              </a:buClr>
              <a:buSzPts val="1400"/>
              <a:buFont typeface="Rubik"/>
              <a:buChar char="●"/>
            </a:pPr>
            <a:r>
              <a:rPr lang="en">
                <a:solidFill>
                  <a:schemeClr val="dk1"/>
                </a:solidFill>
                <a:latin typeface="Rubik"/>
                <a:ea typeface="Rubik"/>
                <a:cs typeface="Rubik"/>
                <a:sym typeface="Rubik"/>
              </a:rPr>
              <a:t>TotalSales (total_sales) </a:t>
            </a:r>
            <a:endParaRPr>
              <a:solidFill>
                <a:schemeClr val="dk1"/>
              </a:solidFill>
              <a:latin typeface="Rubik"/>
              <a:ea typeface="Rubik"/>
              <a:cs typeface="Rubik"/>
              <a:sym typeface="Rubik"/>
            </a:endParaRPr>
          </a:p>
          <a:p>
            <a:pPr indent="0" lvl="0" marL="0" rtl="0" algn="l">
              <a:spcBef>
                <a:spcPts val="0"/>
              </a:spcBef>
              <a:spcAft>
                <a:spcPts val="0"/>
              </a:spcAft>
              <a:buClr>
                <a:schemeClr val="dk1"/>
              </a:buClr>
              <a:buSzPts val="1100"/>
              <a:buFont typeface="Arial"/>
              <a:buNone/>
            </a:pPr>
            <a:r>
              <a:t/>
            </a:r>
            <a:endParaRPr>
              <a:solidFill>
                <a:schemeClr val="dk1"/>
              </a:solidFill>
              <a:latin typeface="Rubik"/>
              <a:ea typeface="Rubik"/>
              <a:cs typeface="Rubik"/>
              <a:sym typeface="Rubik"/>
            </a:endParaRPr>
          </a:p>
          <a:p>
            <a:pPr indent="0" lvl="0" marL="0" rtl="0" algn="l">
              <a:spcBef>
                <a:spcPts val="0"/>
              </a:spcBef>
              <a:spcAft>
                <a:spcPts val="0"/>
              </a:spcAft>
              <a:buNone/>
            </a:pPr>
            <a:r>
              <a:rPr lang="en">
                <a:solidFill>
                  <a:schemeClr val="dk1"/>
                </a:solidFill>
                <a:latin typeface="Rubik"/>
                <a:ea typeface="Rubik"/>
                <a:cs typeface="Rubik"/>
                <a:sym typeface="Rubik"/>
              </a:rPr>
              <a:t>Urutkan data tersebut berdasarkan tanggal transaksi yang paling awal sampai yang paling akhir.</a:t>
            </a:r>
            <a:endParaRPr b="1">
              <a:solidFill>
                <a:schemeClr val="dk1"/>
              </a:solidFill>
              <a:latin typeface="Rubik"/>
              <a:ea typeface="Rubik"/>
              <a:cs typeface="Rubik"/>
              <a:sym typeface="Rubi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18"/>
          <p:cNvPicPr preferRelativeResize="0"/>
          <p:nvPr/>
        </p:nvPicPr>
        <p:blipFill>
          <a:blip r:embed="rId3">
            <a:alphaModFix amt="5000"/>
          </a:blip>
          <a:stretch>
            <a:fillRect/>
          </a:stretch>
        </p:blipFill>
        <p:spPr>
          <a:xfrm>
            <a:off x="0" y="0"/>
            <a:ext cx="9144001" cy="5143501"/>
          </a:xfrm>
          <a:prstGeom prst="rect">
            <a:avLst/>
          </a:prstGeom>
          <a:noFill/>
          <a:ln>
            <a:noFill/>
          </a:ln>
        </p:spPr>
      </p:pic>
      <p:pic>
        <p:nvPicPr>
          <p:cNvPr id="113" name="Google Shape;113;p18"/>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14" name="Google Shape;114;p18"/>
          <p:cNvSpPr txBox="1"/>
          <p:nvPr/>
        </p:nvSpPr>
        <p:spPr>
          <a:xfrm>
            <a:off x="6807300" y="3642475"/>
            <a:ext cx="2057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Rubik"/>
                <a:ea typeface="Rubik"/>
                <a:cs typeface="Rubik"/>
                <a:sym typeface="Rubik"/>
              </a:rPr>
              <a:t>Mengu</a:t>
            </a:r>
            <a:r>
              <a:rPr lang="en" sz="1200">
                <a:solidFill>
                  <a:schemeClr val="dk1"/>
                </a:solidFill>
                <a:latin typeface="Rubik"/>
                <a:ea typeface="Rubik"/>
                <a:cs typeface="Rubik"/>
                <a:sym typeface="Rubik"/>
              </a:rPr>
              <a:t>rutkan data berdasarkan tanggal transaksi yang paling awal sampai yang paling akhir.</a:t>
            </a:r>
            <a:endParaRPr sz="1200"/>
          </a:p>
        </p:txBody>
      </p:sp>
      <p:pic>
        <p:nvPicPr>
          <p:cNvPr id="115" name="Google Shape;115;p18"/>
          <p:cNvPicPr preferRelativeResize="0"/>
          <p:nvPr/>
        </p:nvPicPr>
        <p:blipFill rotWithShape="1">
          <a:blip r:embed="rId5">
            <a:alphaModFix/>
          </a:blip>
          <a:srcRect b="1835" l="0" r="0" t="0"/>
          <a:stretch/>
        </p:blipFill>
        <p:spPr>
          <a:xfrm>
            <a:off x="279300" y="1239275"/>
            <a:ext cx="5600700" cy="2655525"/>
          </a:xfrm>
          <a:prstGeom prst="rect">
            <a:avLst/>
          </a:prstGeom>
          <a:noFill/>
          <a:ln>
            <a:noFill/>
          </a:ln>
        </p:spPr>
      </p:pic>
      <p:pic>
        <p:nvPicPr>
          <p:cNvPr id="116" name="Google Shape;116;p18"/>
          <p:cNvPicPr preferRelativeResize="0"/>
          <p:nvPr/>
        </p:nvPicPr>
        <p:blipFill>
          <a:blip r:embed="rId6">
            <a:alphaModFix/>
          </a:blip>
          <a:stretch>
            <a:fillRect/>
          </a:stretch>
        </p:blipFill>
        <p:spPr>
          <a:xfrm>
            <a:off x="279300" y="4068200"/>
            <a:ext cx="2552700" cy="209550"/>
          </a:xfrm>
          <a:prstGeom prst="rect">
            <a:avLst/>
          </a:prstGeom>
          <a:noFill/>
          <a:ln>
            <a:noFill/>
          </a:ln>
        </p:spPr>
      </p:pic>
      <p:cxnSp>
        <p:nvCxnSpPr>
          <p:cNvPr id="117" name="Google Shape;117;p18"/>
          <p:cNvCxnSpPr/>
          <p:nvPr/>
        </p:nvCxnSpPr>
        <p:spPr>
          <a:xfrm flipH="1" rot="10800000">
            <a:off x="3366375" y="4172375"/>
            <a:ext cx="3233400" cy="6000"/>
          </a:xfrm>
          <a:prstGeom prst="straightConnector1">
            <a:avLst/>
          </a:prstGeom>
          <a:noFill/>
          <a:ln cap="flat" cmpd="sng" w="9525">
            <a:solidFill>
              <a:schemeClr val="dk2"/>
            </a:solidFill>
            <a:prstDash val="solid"/>
            <a:round/>
            <a:headEnd len="med" w="med" type="none"/>
            <a:tailEnd len="med" w="med" type="triangle"/>
          </a:ln>
        </p:spPr>
      </p:cxnSp>
      <p:cxnSp>
        <p:nvCxnSpPr>
          <p:cNvPr id="118" name="Google Shape;118;p18"/>
          <p:cNvCxnSpPr/>
          <p:nvPr/>
        </p:nvCxnSpPr>
        <p:spPr>
          <a:xfrm>
            <a:off x="6044850" y="2358175"/>
            <a:ext cx="597600" cy="0"/>
          </a:xfrm>
          <a:prstGeom prst="straightConnector1">
            <a:avLst/>
          </a:prstGeom>
          <a:noFill/>
          <a:ln cap="flat" cmpd="sng" w="9525">
            <a:solidFill>
              <a:schemeClr val="dk2"/>
            </a:solidFill>
            <a:prstDash val="solid"/>
            <a:round/>
            <a:headEnd len="med" w="med" type="none"/>
            <a:tailEnd len="med" w="med" type="triangle"/>
          </a:ln>
        </p:spPr>
      </p:cxnSp>
      <p:sp>
        <p:nvSpPr>
          <p:cNvPr id="119" name="Google Shape;119;p18"/>
          <p:cNvSpPr txBox="1"/>
          <p:nvPr/>
        </p:nvSpPr>
        <p:spPr>
          <a:xfrm>
            <a:off x="6807300" y="1896475"/>
            <a:ext cx="1555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Rubik"/>
                <a:ea typeface="Rubik"/>
                <a:cs typeface="Rubik"/>
                <a:sym typeface="Rubik"/>
              </a:rPr>
              <a:t>M</a:t>
            </a:r>
            <a:r>
              <a:rPr lang="en" sz="1200">
                <a:solidFill>
                  <a:schemeClr val="dk1"/>
                </a:solidFill>
                <a:latin typeface="Rubik"/>
                <a:ea typeface="Rubik"/>
                <a:cs typeface="Rubik"/>
                <a:sym typeface="Rubik"/>
              </a:rPr>
              <a:t>embuat sebuah tabel master yang berisikan sesuai informasi</a:t>
            </a:r>
            <a:endParaRPr sz="1200"/>
          </a:p>
        </p:txBody>
      </p:sp>
      <p:sp>
        <p:nvSpPr>
          <p:cNvPr id="120" name="Google Shape;120;p18"/>
          <p:cNvSpPr txBox="1"/>
          <p:nvPr/>
        </p:nvSpPr>
        <p:spPr>
          <a:xfrm>
            <a:off x="383550" y="86825"/>
            <a:ext cx="5028900" cy="7389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3600">
                <a:latin typeface="Rubik"/>
                <a:ea typeface="Rubik"/>
                <a:cs typeface="Rubik"/>
                <a:sym typeface="Rubik"/>
              </a:rPr>
              <a:t>Soal 3: Code</a:t>
            </a:r>
            <a:endParaRPr b="1" sz="3600">
              <a:latin typeface="Rubik"/>
              <a:ea typeface="Rubik"/>
              <a:cs typeface="Rubik"/>
              <a:sym typeface="Rubik"/>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19"/>
          <p:cNvPicPr preferRelativeResize="0"/>
          <p:nvPr/>
        </p:nvPicPr>
        <p:blipFill>
          <a:blip r:embed="rId3">
            <a:alphaModFix amt="5000"/>
          </a:blip>
          <a:stretch>
            <a:fillRect/>
          </a:stretch>
        </p:blipFill>
        <p:spPr>
          <a:xfrm>
            <a:off x="0" y="0"/>
            <a:ext cx="9144001" cy="5143501"/>
          </a:xfrm>
          <a:prstGeom prst="rect">
            <a:avLst/>
          </a:prstGeom>
          <a:noFill/>
          <a:ln>
            <a:noFill/>
          </a:ln>
        </p:spPr>
      </p:pic>
      <p:sp>
        <p:nvSpPr>
          <p:cNvPr id="126" name="Google Shape;126;p19"/>
          <p:cNvSpPr txBox="1"/>
          <p:nvPr/>
        </p:nvSpPr>
        <p:spPr>
          <a:xfrm>
            <a:off x="383550" y="86825"/>
            <a:ext cx="5028900" cy="7389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3600">
                <a:latin typeface="Rubik"/>
                <a:ea typeface="Rubik"/>
                <a:cs typeface="Rubik"/>
                <a:sym typeface="Rubik"/>
              </a:rPr>
              <a:t>Soal 4</a:t>
            </a:r>
            <a:endParaRPr b="1" sz="3600">
              <a:latin typeface="Rubik"/>
              <a:ea typeface="Rubik"/>
              <a:cs typeface="Rubik"/>
              <a:sym typeface="Rubik"/>
            </a:endParaRPr>
          </a:p>
        </p:txBody>
      </p:sp>
      <p:pic>
        <p:nvPicPr>
          <p:cNvPr id="127" name="Google Shape;127;p19"/>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28" name="Google Shape;128;p19"/>
          <p:cNvSpPr txBox="1"/>
          <p:nvPr/>
        </p:nvSpPr>
        <p:spPr>
          <a:xfrm>
            <a:off x="383550" y="825713"/>
            <a:ext cx="83769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ubik"/>
                <a:ea typeface="Rubik"/>
                <a:cs typeface="Rubik"/>
                <a:sym typeface="Rubik"/>
              </a:rPr>
              <a:t>Dari hasil tabel yang dibuat pada soal nomor 3, simpanlah hasilnya dalam bentuk CSV. Dengan menggunakan Looker Studio, buatlah visualisasi yang menampilkan data penjualan tersebut. Visualisasi tersebut harus berisi minimal : </a:t>
            </a:r>
            <a:endParaRPr>
              <a:solidFill>
                <a:schemeClr val="dk1"/>
              </a:solidFill>
              <a:latin typeface="Rubik"/>
              <a:ea typeface="Rubik"/>
              <a:cs typeface="Rubik"/>
              <a:sym typeface="Rubik"/>
            </a:endParaRPr>
          </a:p>
          <a:p>
            <a:pPr indent="-317500" lvl="0" marL="457200" rtl="0" algn="l">
              <a:spcBef>
                <a:spcPts val="0"/>
              </a:spcBef>
              <a:spcAft>
                <a:spcPts val="0"/>
              </a:spcAft>
              <a:buClr>
                <a:schemeClr val="dk1"/>
              </a:buClr>
              <a:buSzPts val="1400"/>
              <a:buFont typeface="Rubik"/>
              <a:buChar char="●"/>
            </a:pPr>
            <a:r>
              <a:rPr lang="en">
                <a:solidFill>
                  <a:schemeClr val="dk1"/>
                </a:solidFill>
                <a:latin typeface="Rubik"/>
                <a:ea typeface="Rubik"/>
                <a:cs typeface="Rubik"/>
                <a:sym typeface="Rubik"/>
              </a:rPr>
              <a:t>Total keseluruhan sales </a:t>
            </a:r>
            <a:endParaRPr>
              <a:solidFill>
                <a:schemeClr val="dk1"/>
              </a:solidFill>
              <a:latin typeface="Rubik"/>
              <a:ea typeface="Rubik"/>
              <a:cs typeface="Rubik"/>
              <a:sym typeface="Rubik"/>
            </a:endParaRPr>
          </a:p>
          <a:p>
            <a:pPr indent="-317500" lvl="0" marL="457200" rtl="0" algn="l">
              <a:spcBef>
                <a:spcPts val="0"/>
              </a:spcBef>
              <a:spcAft>
                <a:spcPts val="0"/>
              </a:spcAft>
              <a:buClr>
                <a:schemeClr val="dk1"/>
              </a:buClr>
              <a:buSzPts val="1400"/>
              <a:buFont typeface="Rubik"/>
              <a:buChar char="●"/>
            </a:pPr>
            <a:r>
              <a:rPr lang="en">
                <a:solidFill>
                  <a:schemeClr val="dk1"/>
                </a:solidFill>
                <a:latin typeface="Rubik"/>
                <a:ea typeface="Rubik"/>
                <a:cs typeface="Rubik"/>
                <a:sym typeface="Rubik"/>
              </a:rPr>
              <a:t>Total keseluruhan sales berdasarkan kategori produk </a:t>
            </a:r>
            <a:endParaRPr>
              <a:solidFill>
                <a:schemeClr val="dk1"/>
              </a:solidFill>
              <a:latin typeface="Rubik"/>
              <a:ea typeface="Rubik"/>
              <a:cs typeface="Rubik"/>
              <a:sym typeface="Rubik"/>
            </a:endParaRPr>
          </a:p>
          <a:p>
            <a:pPr indent="-317500" lvl="0" marL="457200" rtl="0" algn="l">
              <a:spcBef>
                <a:spcPts val="0"/>
              </a:spcBef>
              <a:spcAft>
                <a:spcPts val="0"/>
              </a:spcAft>
              <a:buClr>
                <a:schemeClr val="dk1"/>
              </a:buClr>
              <a:buSzPts val="1400"/>
              <a:buFont typeface="Rubik"/>
              <a:buChar char="●"/>
            </a:pPr>
            <a:r>
              <a:rPr lang="en">
                <a:solidFill>
                  <a:schemeClr val="dk1"/>
                </a:solidFill>
                <a:latin typeface="Rubik"/>
                <a:ea typeface="Rubik"/>
                <a:cs typeface="Rubik"/>
                <a:sym typeface="Rubik"/>
              </a:rPr>
              <a:t>Total keseluruhan qty berdasarkan kategori produk </a:t>
            </a:r>
            <a:endParaRPr>
              <a:solidFill>
                <a:schemeClr val="dk1"/>
              </a:solidFill>
              <a:latin typeface="Rubik"/>
              <a:ea typeface="Rubik"/>
              <a:cs typeface="Rubik"/>
              <a:sym typeface="Rubik"/>
            </a:endParaRPr>
          </a:p>
          <a:p>
            <a:pPr indent="-317500" lvl="0" marL="457200" rtl="0" algn="l">
              <a:spcBef>
                <a:spcPts val="0"/>
              </a:spcBef>
              <a:spcAft>
                <a:spcPts val="0"/>
              </a:spcAft>
              <a:buClr>
                <a:schemeClr val="dk1"/>
              </a:buClr>
              <a:buSzPts val="1400"/>
              <a:buFont typeface="Rubik"/>
              <a:buChar char="●"/>
            </a:pPr>
            <a:r>
              <a:rPr lang="en">
                <a:solidFill>
                  <a:schemeClr val="dk1"/>
                </a:solidFill>
                <a:latin typeface="Rubik"/>
                <a:ea typeface="Rubik"/>
                <a:cs typeface="Rubik"/>
                <a:sym typeface="Rubik"/>
              </a:rPr>
              <a:t>Total sales berdasarkan kota </a:t>
            </a:r>
            <a:endParaRPr>
              <a:solidFill>
                <a:schemeClr val="dk1"/>
              </a:solidFill>
              <a:latin typeface="Rubik"/>
              <a:ea typeface="Rubik"/>
              <a:cs typeface="Rubik"/>
              <a:sym typeface="Rubik"/>
            </a:endParaRPr>
          </a:p>
          <a:p>
            <a:pPr indent="-317500" lvl="0" marL="457200" rtl="0" algn="l">
              <a:spcBef>
                <a:spcPts val="0"/>
              </a:spcBef>
              <a:spcAft>
                <a:spcPts val="0"/>
              </a:spcAft>
              <a:buClr>
                <a:schemeClr val="dk1"/>
              </a:buClr>
              <a:buSzPts val="1400"/>
              <a:buFont typeface="Rubik"/>
              <a:buChar char="●"/>
            </a:pPr>
            <a:r>
              <a:rPr lang="en">
                <a:solidFill>
                  <a:schemeClr val="dk1"/>
                </a:solidFill>
                <a:latin typeface="Rubik"/>
                <a:ea typeface="Rubik"/>
                <a:cs typeface="Rubik"/>
                <a:sym typeface="Rubik"/>
              </a:rPr>
              <a:t>Total qty berdasarkan kota </a:t>
            </a:r>
            <a:endParaRPr>
              <a:solidFill>
                <a:schemeClr val="dk1"/>
              </a:solidFill>
              <a:latin typeface="Rubik"/>
              <a:ea typeface="Rubik"/>
              <a:cs typeface="Rubik"/>
              <a:sym typeface="Rubik"/>
            </a:endParaRPr>
          </a:p>
          <a:p>
            <a:pPr indent="-317500" lvl="0" marL="457200" rtl="0" algn="l">
              <a:spcBef>
                <a:spcPts val="0"/>
              </a:spcBef>
              <a:spcAft>
                <a:spcPts val="0"/>
              </a:spcAft>
              <a:buClr>
                <a:schemeClr val="dk1"/>
              </a:buClr>
              <a:buSzPts val="1400"/>
              <a:buFont typeface="Rubik"/>
              <a:buChar char="●"/>
            </a:pPr>
            <a:r>
              <a:rPr lang="en">
                <a:solidFill>
                  <a:schemeClr val="dk1"/>
                </a:solidFill>
                <a:latin typeface="Rubik"/>
                <a:ea typeface="Rubik"/>
                <a:cs typeface="Rubik"/>
                <a:sym typeface="Rubik"/>
              </a:rPr>
              <a:t>Top 5 kategori produk yang paling tinggi salesnya </a:t>
            </a:r>
            <a:endParaRPr>
              <a:solidFill>
                <a:schemeClr val="dk1"/>
              </a:solidFill>
              <a:latin typeface="Rubik"/>
              <a:ea typeface="Rubik"/>
              <a:cs typeface="Rubik"/>
              <a:sym typeface="Rubik"/>
            </a:endParaRPr>
          </a:p>
          <a:p>
            <a:pPr indent="-317500" lvl="0" marL="457200" rtl="0" algn="l">
              <a:spcBef>
                <a:spcPts val="0"/>
              </a:spcBef>
              <a:spcAft>
                <a:spcPts val="0"/>
              </a:spcAft>
              <a:buClr>
                <a:schemeClr val="dk1"/>
              </a:buClr>
              <a:buSzPts val="1400"/>
              <a:buFont typeface="Rubik"/>
              <a:buChar char="●"/>
            </a:pPr>
            <a:r>
              <a:rPr lang="en">
                <a:solidFill>
                  <a:schemeClr val="dk1"/>
                </a:solidFill>
                <a:latin typeface="Rubik"/>
                <a:ea typeface="Rubik"/>
                <a:cs typeface="Rubik"/>
                <a:sym typeface="Rubik"/>
              </a:rPr>
              <a:t>Top 5 kategori produk yang paling tinggi qtynya</a:t>
            </a:r>
            <a:endParaRPr>
              <a:solidFill>
                <a:schemeClr val="dk1"/>
              </a:solidFill>
              <a:latin typeface="Rubik"/>
              <a:ea typeface="Rubik"/>
              <a:cs typeface="Rubik"/>
              <a:sym typeface="Rubik"/>
            </a:endParaRPr>
          </a:p>
          <a:p>
            <a:pPr indent="0" lvl="0" marL="0" rtl="0" algn="l">
              <a:spcBef>
                <a:spcPts val="0"/>
              </a:spcBef>
              <a:spcAft>
                <a:spcPts val="0"/>
              </a:spcAft>
              <a:buNone/>
            </a:pPr>
            <a:r>
              <a:t/>
            </a:r>
            <a:endParaRPr>
              <a:solidFill>
                <a:schemeClr val="dk1"/>
              </a:solidFill>
              <a:latin typeface="Rubik"/>
              <a:ea typeface="Rubik"/>
              <a:cs typeface="Rubik"/>
              <a:sym typeface="Rubik"/>
            </a:endParaRPr>
          </a:p>
          <a:p>
            <a:pPr indent="0" lvl="0" marL="0" rtl="0" algn="l">
              <a:spcBef>
                <a:spcPts val="0"/>
              </a:spcBef>
              <a:spcAft>
                <a:spcPts val="0"/>
              </a:spcAft>
              <a:buNone/>
            </a:pPr>
            <a:r>
              <a:rPr b="1" lang="en">
                <a:solidFill>
                  <a:schemeClr val="dk1"/>
                </a:solidFill>
                <a:latin typeface="Rubik"/>
                <a:ea typeface="Rubik"/>
                <a:cs typeface="Rubik"/>
                <a:sym typeface="Rubik"/>
              </a:rPr>
              <a:t>Answer</a:t>
            </a:r>
            <a:br>
              <a:rPr lang="en">
                <a:solidFill>
                  <a:schemeClr val="dk1"/>
                </a:solidFill>
              </a:rPr>
            </a:br>
            <a:r>
              <a:rPr lang="en" u="sng">
                <a:solidFill>
                  <a:schemeClr val="accent5"/>
                </a:solidFill>
                <a:hlinkClick r:id="rId5">
                  <a:extLst>
                    <a:ext uri="{A12FA001-AC4F-418D-AE19-62706E023703}">
                      <ahyp:hlinkClr val="tx"/>
                    </a:ext>
                  </a:extLst>
                </a:hlinkClick>
              </a:rPr>
              <a:t>https://lookerstudio.google.com/s/jDQrh_lznlc</a:t>
            </a:r>
            <a:endParaRPr>
              <a:solidFill>
                <a:schemeClr val="dk1"/>
              </a:solidFill>
              <a:latin typeface="Rubik"/>
              <a:ea typeface="Rubik"/>
              <a:cs typeface="Rubik"/>
              <a:sym typeface="Rubi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0"/>
          <p:cNvPicPr preferRelativeResize="0"/>
          <p:nvPr/>
        </p:nvPicPr>
        <p:blipFill>
          <a:blip r:embed="rId3">
            <a:alphaModFix amt="5000"/>
          </a:blip>
          <a:stretch>
            <a:fillRect/>
          </a:stretch>
        </p:blipFill>
        <p:spPr>
          <a:xfrm>
            <a:off x="0" y="0"/>
            <a:ext cx="9144001" cy="5143501"/>
          </a:xfrm>
          <a:prstGeom prst="rect">
            <a:avLst/>
          </a:prstGeom>
          <a:noFill/>
          <a:ln>
            <a:noFill/>
          </a:ln>
        </p:spPr>
      </p:pic>
      <p:pic>
        <p:nvPicPr>
          <p:cNvPr id="134" name="Google Shape;134;p20"/>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35" name="Google Shape;135;p20"/>
          <p:cNvSpPr txBox="1"/>
          <p:nvPr/>
        </p:nvSpPr>
        <p:spPr>
          <a:xfrm>
            <a:off x="383550" y="86825"/>
            <a:ext cx="5028900" cy="7389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3600">
                <a:latin typeface="Rubik"/>
                <a:ea typeface="Rubik"/>
                <a:cs typeface="Rubik"/>
                <a:sym typeface="Rubik"/>
              </a:rPr>
              <a:t>Soal 4: Dashboard</a:t>
            </a:r>
            <a:endParaRPr b="1" sz="3600">
              <a:latin typeface="Rubik"/>
              <a:ea typeface="Rubik"/>
              <a:cs typeface="Rubik"/>
              <a:sym typeface="Rubik"/>
            </a:endParaRPr>
          </a:p>
        </p:txBody>
      </p:sp>
      <p:pic>
        <p:nvPicPr>
          <p:cNvPr id="136" name="Google Shape;136;p20"/>
          <p:cNvPicPr preferRelativeResize="0"/>
          <p:nvPr/>
        </p:nvPicPr>
        <p:blipFill rotWithShape="1">
          <a:blip r:embed="rId5">
            <a:alphaModFix/>
          </a:blip>
          <a:srcRect b="1787" l="0" r="0" t="0"/>
          <a:stretch/>
        </p:blipFill>
        <p:spPr>
          <a:xfrm>
            <a:off x="1650991" y="726925"/>
            <a:ext cx="5842021" cy="43177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1"/>
          <p:cNvPicPr preferRelativeResize="0"/>
          <p:nvPr/>
        </p:nvPicPr>
        <p:blipFill>
          <a:blip r:embed="rId3">
            <a:alphaModFix amt="5000"/>
          </a:blip>
          <a:stretch>
            <a:fillRect/>
          </a:stretch>
        </p:blipFill>
        <p:spPr>
          <a:xfrm>
            <a:off x="0" y="0"/>
            <a:ext cx="9144001" cy="5143501"/>
          </a:xfrm>
          <a:prstGeom prst="rect">
            <a:avLst/>
          </a:prstGeom>
          <a:noFill/>
          <a:ln>
            <a:noFill/>
          </a:ln>
        </p:spPr>
      </p:pic>
      <p:sp>
        <p:nvSpPr>
          <p:cNvPr id="142" name="Google Shape;142;p21"/>
          <p:cNvSpPr txBox="1"/>
          <p:nvPr/>
        </p:nvSpPr>
        <p:spPr>
          <a:xfrm>
            <a:off x="383550" y="86825"/>
            <a:ext cx="5028900" cy="738900"/>
          </a:xfrm>
          <a:prstGeom prst="rect">
            <a:avLst/>
          </a:prstGeom>
          <a:noFill/>
          <a:ln>
            <a:noFill/>
          </a:ln>
          <a:effectLst>
            <a:outerShdw blurRad="57150" rotWithShape="0" algn="bl" dir="2820000" dist="19050">
              <a:srgbClr val="B7B7B7">
                <a:alpha val="86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3600">
                <a:latin typeface="Rubik"/>
                <a:ea typeface="Rubik"/>
                <a:cs typeface="Rubik"/>
                <a:sym typeface="Rubik"/>
              </a:rPr>
              <a:t>Soal 5</a:t>
            </a:r>
            <a:endParaRPr b="1" sz="3600">
              <a:latin typeface="Rubik"/>
              <a:ea typeface="Rubik"/>
              <a:cs typeface="Rubik"/>
              <a:sym typeface="Rubik"/>
            </a:endParaRPr>
          </a:p>
        </p:txBody>
      </p:sp>
      <p:pic>
        <p:nvPicPr>
          <p:cNvPr id="143" name="Google Shape;143;p21"/>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44" name="Google Shape;144;p21"/>
          <p:cNvSpPr txBox="1"/>
          <p:nvPr/>
        </p:nvSpPr>
        <p:spPr>
          <a:xfrm>
            <a:off x="383550" y="825713"/>
            <a:ext cx="83769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ubik"/>
                <a:ea typeface="Rubik"/>
                <a:cs typeface="Rubik"/>
                <a:sym typeface="Rubik"/>
              </a:rPr>
              <a:t>Sebagai BI analyst PT Sejahtera Bersama, apa yang bisa anda usulkan untuk mempertahankan penjualan ataupun menaikkan penjualan dengan tabel transaksi detail yang sudah ada?</a:t>
            </a:r>
            <a:endParaRPr>
              <a:solidFill>
                <a:schemeClr val="dk1"/>
              </a:solidFill>
              <a:latin typeface="Rubik"/>
              <a:ea typeface="Rubik"/>
              <a:cs typeface="Rubik"/>
              <a:sym typeface="Rubik"/>
            </a:endParaRPr>
          </a:p>
          <a:p>
            <a:pPr indent="0" lvl="0" marL="0" rtl="0" algn="l">
              <a:spcBef>
                <a:spcPts val="0"/>
              </a:spcBef>
              <a:spcAft>
                <a:spcPts val="0"/>
              </a:spcAft>
              <a:buNone/>
            </a:pPr>
            <a:r>
              <a:t/>
            </a:r>
            <a:endParaRPr>
              <a:solidFill>
                <a:schemeClr val="dk1"/>
              </a:solidFill>
              <a:latin typeface="Rubik"/>
              <a:ea typeface="Rubik"/>
              <a:cs typeface="Rubik"/>
              <a:sym typeface="Rubik"/>
            </a:endParaRPr>
          </a:p>
          <a:p>
            <a:pPr indent="-317500" lvl="0" marL="457200" rtl="0" algn="l">
              <a:spcBef>
                <a:spcPts val="0"/>
              </a:spcBef>
              <a:spcAft>
                <a:spcPts val="0"/>
              </a:spcAft>
              <a:buClr>
                <a:schemeClr val="dk1"/>
              </a:buClr>
              <a:buSzPts val="1400"/>
              <a:buFont typeface="Rubik"/>
              <a:buAutoNum type="arabicPeriod"/>
            </a:pPr>
            <a:r>
              <a:rPr b="1" lang="en">
                <a:solidFill>
                  <a:schemeClr val="dk1"/>
                </a:solidFill>
                <a:latin typeface="Rubik"/>
                <a:ea typeface="Rubik"/>
                <a:cs typeface="Rubik"/>
                <a:sym typeface="Rubik"/>
              </a:rPr>
              <a:t>Mengoptimalkan kategori produk</a:t>
            </a:r>
            <a:endParaRPr b="1">
              <a:solidFill>
                <a:schemeClr val="dk1"/>
              </a:solidFill>
              <a:latin typeface="Rubik"/>
              <a:ea typeface="Rubik"/>
              <a:cs typeface="Rubik"/>
              <a:sym typeface="Rubik"/>
            </a:endParaRPr>
          </a:p>
          <a:p>
            <a:pPr indent="0" lvl="0" marL="457200" rtl="0" algn="l">
              <a:spcBef>
                <a:spcPts val="0"/>
              </a:spcBef>
              <a:spcAft>
                <a:spcPts val="0"/>
              </a:spcAft>
              <a:buNone/>
            </a:pPr>
            <a:r>
              <a:rPr lang="en">
                <a:solidFill>
                  <a:schemeClr val="dk1"/>
                </a:solidFill>
                <a:latin typeface="Rubik"/>
                <a:ea typeface="Rubik"/>
                <a:cs typeface="Rubik"/>
                <a:sym typeface="Rubik"/>
              </a:rPr>
              <a:t>Kategori "Robots" adalah kontributor utama untuk total penjualan, namun "eBooks" adalah yang terlaris dalam hal jumlah barang terjual. Kembangkan produk dalam kategori "Robots" atau meningkatkan promosi untuk "eBooks."</a:t>
            </a:r>
            <a:endParaRPr>
              <a:solidFill>
                <a:schemeClr val="dk1"/>
              </a:solidFill>
              <a:latin typeface="Rubik"/>
              <a:ea typeface="Rubik"/>
              <a:cs typeface="Rubik"/>
              <a:sym typeface="Rubik"/>
            </a:endParaRPr>
          </a:p>
          <a:p>
            <a:pPr indent="0" lvl="0" marL="457200" rtl="0" algn="l">
              <a:spcBef>
                <a:spcPts val="0"/>
              </a:spcBef>
              <a:spcAft>
                <a:spcPts val="0"/>
              </a:spcAft>
              <a:buNone/>
            </a:pPr>
            <a:r>
              <a:t/>
            </a:r>
            <a:endParaRPr>
              <a:solidFill>
                <a:schemeClr val="dk1"/>
              </a:solidFill>
              <a:latin typeface="Rubik"/>
              <a:ea typeface="Rubik"/>
              <a:cs typeface="Rubik"/>
              <a:sym typeface="Rubik"/>
            </a:endParaRPr>
          </a:p>
          <a:p>
            <a:pPr indent="-317500" lvl="0" marL="457200" rtl="0" algn="l">
              <a:spcBef>
                <a:spcPts val="0"/>
              </a:spcBef>
              <a:spcAft>
                <a:spcPts val="0"/>
              </a:spcAft>
              <a:buClr>
                <a:schemeClr val="dk1"/>
              </a:buClr>
              <a:buSzPts val="1400"/>
              <a:buFont typeface="Rubik"/>
              <a:buAutoNum type="arabicPeriod"/>
            </a:pPr>
            <a:r>
              <a:rPr b="1" lang="en">
                <a:solidFill>
                  <a:schemeClr val="dk1"/>
                </a:solidFill>
                <a:latin typeface="Rubik"/>
                <a:ea typeface="Rubik"/>
                <a:cs typeface="Rubik"/>
                <a:sym typeface="Rubik"/>
              </a:rPr>
              <a:t>Memperluas wilayah dan pemasaran di lima kota teratas</a:t>
            </a:r>
            <a:endParaRPr b="1">
              <a:solidFill>
                <a:schemeClr val="dk1"/>
              </a:solidFill>
              <a:latin typeface="Rubik"/>
              <a:ea typeface="Rubik"/>
              <a:cs typeface="Rubik"/>
              <a:sym typeface="Rubik"/>
            </a:endParaRPr>
          </a:p>
          <a:p>
            <a:pPr indent="0" lvl="0" marL="457200" rtl="0" algn="l">
              <a:spcBef>
                <a:spcPts val="0"/>
              </a:spcBef>
              <a:spcAft>
                <a:spcPts val="0"/>
              </a:spcAft>
              <a:buNone/>
            </a:pPr>
            <a:r>
              <a:rPr lang="en">
                <a:solidFill>
                  <a:schemeClr val="dk1"/>
                </a:solidFill>
                <a:latin typeface="Rubik"/>
                <a:ea typeface="Rubik"/>
                <a:cs typeface="Rubik"/>
                <a:sym typeface="Rubik"/>
              </a:rPr>
              <a:t>Lima kota dengan total penjualan tertinggi adalah Washington, Houston, Sacramento, San Diego, dan Albany. Buka franchise dan tingkatkan kampanye pemasaran khusus di setiap kota dengan total penjualan tertinggi. </a:t>
            </a:r>
            <a:endParaRPr>
              <a:solidFill>
                <a:schemeClr val="dk1"/>
              </a:solidFill>
              <a:latin typeface="Rubik"/>
              <a:ea typeface="Rubik"/>
              <a:cs typeface="Rubik"/>
              <a:sym typeface="Rubik"/>
            </a:endParaRPr>
          </a:p>
          <a:p>
            <a:pPr indent="0" lvl="0" marL="457200" rtl="0" algn="l">
              <a:spcBef>
                <a:spcPts val="0"/>
              </a:spcBef>
              <a:spcAft>
                <a:spcPts val="0"/>
              </a:spcAft>
              <a:buNone/>
            </a:pPr>
            <a:r>
              <a:t/>
            </a:r>
            <a:endParaRPr>
              <a:solidFill>
                <a:schemeClr val="dk1"/>
              </a:solidFill>
              <a:latin typeface="Rubik"/>
              <a:ea typeface="Rubik"/>
              <a:cs typeface="Rubik"/>
              <a:sym typeface="Rubik"/>
            </a:endParaRPr>
          </a:p>
          <a:p>
            <a:pPr indent="-317500" lvl="0" marL="457200" rtl="0" algn="l">
              <a:spcBef>
                <a:spcPts val="0"/>
              </a:spcBef>
              <a:spcAft>
                <a:spcPts val="0"/>
              </a:spcAft>
              <a:buClr>
                <a:schemeClr val="dk1"/>
              </a:buClr>
              <a:buSzPts val="1400"/>
              <a:buFont typeface="Rubik"/>
              <a:buAutoNum type="arabicPeriod"/>
            </a:pPr>
            <a:r>
              <a:rPr b="1" lang="en">
                <a:solidFill>
                  <a:schemeClr val="dk1"/>
                </a:solidFill>
                <a:latin typeface="Rubik"/>
                <a:ea typeface="Rubik"/>
                <a:cs typeface="Rubik"/>
                <a:sym typeface="Rubik"/>
              </a:rPr>
              <a:t>Sesuaikan penawaran produk berdasarkan preferensi wilayah</a:t>
            </a:r>
            <a:endParaRPr b="1">
              <a:solidFill>
                <a:schemeClr val="dk1"/>
              </a:solidFill>
              <a:latin typeface="Rubik"/>
              <a:ea typeface="Rubik"/>
              <a:cs typeface="Rubik"/>
              <a:sym typeface="Rubik"/>
            </a:endParaRPr>
          </a:p>
          <a:p>
            <a:pPr indent="0" lvl="0" marL="457200" rtl="0" algn="l">
              <a:spcBef>
                <a:spcPts val="0"/>
              </a:spcBef>
              <a:spcAft>
                <a:spcPts val="0"/>
              </a:spcAft>
              <a:buNone/>
            </a:pPr>
            <a:r>
              <a:rPr lang="en">
                <a:solidFill>
                  <a:schemeClr val="dk1"/>
                </a:solidFill>
                <a:latin typeface="Rubik"/>
                <a:ea typeface="Rubik"/>
                <a:cs typeface="Rubik"/>
                <a:sym typeface="Rubik"/>
              </a:rPr>
              <a:t>Berdasarkan proporsi penjualan produk di kota-kota teratas, disarankan untuk menyesuaikan penawaran produk dengan preferensi wilayah. Misalnya, di kota Washington, produk "Robots" sangat populer, jadi bisa memperkuat stok produk dalam kategori ini di wilayah tersebut. Selain itu lakukan juga survei pelanggan atau wawancara dengan mereka untuk mendapatkan wawasan langsung tentang preferensi dan kebutuhan mereka.</a:t>
            </a:r>
            <a:endParaRPr>
              <a:solidFill>
                <a:schemeClr val="dk1"/>
              </a:solidFill>
              <a:latin typeface="Rubik"/>
              <a:ea typeface="Rubik"/>
              <a:cs typeface="Rubik"/>
              <a:sym typeface="Rubik"/>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